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5" r:id="rId7"/>
    <p:sldId id="263" r:id="rId8"/>
    <p:sldId id="264" r:id="rId9"/>
    <p:sldId id="266" r:id="rId10"/>
    <p:sldId id="267" r:id="rId11"/>
    <p:sldId id="268" r:id="rId12"/>
    <p:sldId id="269" r:id="rId13"/>
    <p:sldId id="271" r:id="rId14"/>
    <p:sldId id="272" r:id="rId15"/>
    <p:sldId id="273" r:id="rId16"/>
    <p:sldId id="274" r:id="rId17"/>
    <p:sldId id="276" r:id="rId18"/>
    <p:sldId id="275" r:id="rId19"/>
    <p:sldId id="270" r:id="rId20"/>
    <p:sldId id="278" r:id="rId21"/>
    <p:sldId id="277" r:id="rId22"/>
    <p:sldId id="279" r:id="rId23"/>
    <p:sldId id="280" r:id="rId24"/>
    <p:sldId id="281" r:id="rId25"/>
    <p:sldId id="282" r:id="rId26"/>
    <p:sldId id="283" r:id="rId27"/>
    <p:sldId id="284" r:id="rId28"/>
    <p:sldId id="286" r:id="rId29"/>
    <p:sldId id="285" r:id="rId30"/>
    <p:sldId id="287" r:id="rId31"/>
    <p:sldId id="289" r:id="rId32"/>
    <p:sldId id="288" r:id="rId33"/>
    <p:sldId id="292"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1" r:id="rId54"/>
    <p:sldId id="313" r:id="rId55"/>
    <p:sldId id="312" r:id="rId56"/>
    <p:sldId id="315" r:id="rId57"/>
    <p:sldId id="314" r:id="rId58"/>
    <p:sldId id="316" r:id="rId59"/>
    <p:sldId id="317" r:id="rId60"/>
    <p:sldId id="318" r:id="rId61"/>
    <p:sldId id="319" r:id="rId62"/>
    <p:sldId id="320" r:id="rId63"/>
    <p:sldId id="321" r:id="rId64"/>
    <p:sldId id="322" r:id="rId65"/>
    <p:sldId id="323" r:id="rId66"/>
    <p:sldId id="324" r:id="rId67"/>
    <p:sldId id="325" r:id="rId6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6AE"/>
    <a:srgbClr val="DAD070"/>
    <a:srgbClr val="FFD05D"/>
    <a:srgbClr val="0000CC"/>
    <a:srgbClr val="009900"/>
    <a:srgbClr val="81483B"/>
    <a:srgbClr val="686D56"/>
    <a:srgbClr val="5F5E51"/>
    <a:srgbClr val="AEADA0"/>
    <a:srgbClr val="567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1147D5EF-284F-29A0-6A96-5FD0DDE22225}"/>
              </a:ext>
            </a:extLst>
          </p:cNvPr>
          <p:cNvSpPr/>
          <p:nvPr userDrawn="1"/>
        </p:nvSpPr>
        <p:spPr>
          <a:xfrm>
            <a:off x="692727" y="1374445"/>
            <a:ext cx="6915916"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B10A0EEA-8D9D-4EB1-92F7-752AE3809B85}"/>
              </a:ext>
            </a:extLst>
          </p:cNvPr>
          <p:cNvSpPr/>
          <p:nvPr userDrawn="1"/>
        </p:nvSpPr>
        <p:spPr>
          <a:xfrm>
            <a:off x="692727" y="1374445"/>
            <a:ext cx="6915916" cy="4109108"/>
          </a:xfrm>
          <a:prstGeom prst="frame">
            <a:avLst>
              <a:gd name="adj1" fmla="val 4043"/>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1;p24">
            <a:extLst>
              <a:ext uri="{FF2B5EF4-FFF2-40B4-BE49-F238E27FC236}">
                <a16:creationId xmlns:a16="http://schemas.microsoft.com/office/drawing/2014/main" id="{F21DAC09-6D45-6844-DA52-EEDA823D9723}"/>
              </a:ext>
            </a:extLst>
          </p:cNvPr>
          <p:cNvSpPr/>
          <p:nvPr userDrawn="1"/>
        </p:nvSpPr>
        <p:spPr>
          <a:xfrm rot="-5400000" flipH="1">
            <a:off x="9290566" y="1955801"/>
            <a:ext cx="1249348" cy="2946398"/>
          </a:xfrm>
          <a:prstGeom prst="round2SameRect">
            <a:avLst>
              <a:gd name="adj1" fmla="val 50000"/>
              <a:gd name="adj2" fmla="val 50000"/>
            </a:avLst>
          </a:prstGeom>
          <a:solidFill>
            <a:schemeClr val="accent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5809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AE4D1A6A-2DB2-4F05-05D6-8520C9FF9B7B}"/>
              </a:ext>
            </a:extLst>
          </p:cNvPr>
          <p:cNvSpPr/>
          <p:nvPr userDrawn="1"/>
        </p:nvSpPr>
        <p:spPr>
          <a:xfrm>
            <a:off x="443346" y="233218"/>
            <a:ext cx="11145343" cy="6391564"/>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3C64221E-815E-4424-DA9D-8FBDBE744DA8}"/>
              </a:ext>
            </a:extLst>
          </p:cNvPr>
          <p:cNvSpPr/>
          <p:nvPr userDrawn="1"/>
        </p:nvSpPr>
        <p:spPr>
          <a:xfrm>
            <a:off x="384872" y="233217"/>
            <a:ext cx="11437673" cy="6391563"/>
          </a:xfrm>
          <a:prstGeom prst="frame">
            <a:avLst>
              <a:gd name="adj1" fmla="val 4043"/>
            </a:avLst>
          </a:prstGeom>
          <a:solidFill>
            <a:srgbClr val="93AD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97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3BDD32FF-EF3D-EDB4-84E7-21D1EF2BC52C}"/>
              </a:ext>
            </a:extLst>
          </p:cNvPr>
          <p:cNvSpPr/>
          <p:nvPr userDrawn="1"/>
        </p:nvSpPr>
        <p:spPr>
          <a:xfrm>
            <a:off x="443346" y="233218"/>
            <a:ext cx="11145343" cy="6391564"/>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F0C67B60-9C57-F3E2-A86E-AFA3E5E45F9D}"/>
              </a:ext>
            </a:extLst>
          </p:cNvPr>
          <p:cNvSpPr/>
          <p:nvPr userDrawn="1"/>
        </p:nvSpPr>
        <p:spPr>
          <a:xfrm>
            <a:off x="384872" y="233217"/>
            <a:ext cx="11437673" cy="6391563"/>
          </a:xfrm>
          <a:prstGeom prst="frame">
            <a:avLst>
              <a:gd name="adj1" fmla="val 4043"/>
            </a:avLst>
          </a:prstGeom>
          <a:solidFill>
            <a:srgbClr val="DAB6A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20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عنوان ونص عموديان">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3BDD32FF-EF3D-EDB4-84E7-21D1EF2BC52C}"/>
              </a:ext>
            </a:extLst>
          </p:cNvPr>
          <p:cNvSpPr/>
          <p:nvPr userDrawn="1"/>
        </p:nvSpPr>
        <p:spPr>
          <a:xfrm>
            <a:off x="443346" y="233218"/>
            <a:ext cx="11145343" cy="6391564"/>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F0C67B60-9C57-F3E2-A86E-AFA3E5E45F9D}"/>
              </a:ext>
            </a:extLst>
          </p:cNvPr>
          <p:cNvSpPr/>
          <p:nvPr userDrawn="1"/>
        </p:nvSpPr>
        <p:spPr>
          <a:xfrm>
            <a:off x="384872" y="233217"/>
            <a:ext cx="11437673" cy="6391563"/>
          </a:xfrm>
          <a:prstGeom prst="frame">
            <a:avLst>
              <a:gd name="adj1" fmla="val 4043"/>
            </a:avLst>
          </a:prstGeom>
          <a:solidFill>
            <a:srgbClr val="DAD07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47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عنوان ونص عموديان">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3BDD32FF-EF3D-EDB4-84E7-21D1EF2BC52C}"/>
              </a:ext>
            </a:extLst>
          </p:cNvPr>
          <p:cNvSpPr/>
          <p:nvPr userDrawn="1"/>
        </p:nvSpPr>
        <p:spPr>
          <a:xfrm>
            <a:off x="443346" y="233218"/>
            <a:ext cx="11145343" cy="6391564"/>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F0C67B60-9C57-F3E2-A86E-AFA3E5E45F9D}"/>
              </a:ext>
            </a:extLst>
          </p:cNvPr>
          <p:cNvSpPr/>
          <p:nvPr userDrawn="1"/>
        </p:nvSpPr>
        <p:spPr>
          <a:xfrm>
            <a:off x="384872" y="233217"/>
            <a:ext cx="11437673" cy="6391563"/>
          </a:xfrm>
          <a:prstGeom prst="frame">
            <a:avLst>
              <a:gd name="adj1" fmla="val 4043"/>
            </a:avLst>
          </a:prstGeom>
          <a:solidFill>
            <a:srgbClr val="85837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02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88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808114EE-3BB3-7F04-82C9-88019DE58470}"/>
              </a:ext>
            </a:extLst>
          </p:cNvPr>
          <p:cNvSpPr/>
          <p:nvPr userDrawn="1"/>
        </p:nvSpPr>
        <p:spPr>
          <a:xfrm>
            <a:off x="5080000" y="1374445"/>
            <a:ext cx="6915916"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B6DF3D0F-FC5D-3812-5FD0-FD54329B257B}"/>
              </a:ext>
            </a:extLst>
          </p:cNvPr>
          <p:cNvSpPr/>
          <p:nvPr userDrawn="1"/>
        </p:nvSpPr>
        <p:spPr>
          <a:xfrm>
            <a:off x="5080000" y="1374445"/>
            <a:ext cx="6915916" cy="4109108"/>
          </a:xfrm>
          <a:prstGeom prst="frame">
            <a:avLst>
              <a:gd name="adj1" fmla="val 4043"/>
            </a:avLst>
          </a:prstGeom>
          <a:solidFill>
            <a:srgbClr val="85837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1;p24">
            <a:extLst>
              <a:ext uri="{FF2B5EF4-FFF2-40B4-BE49-F238E27FC236}">
                <a16:creationId xmlns:a16="http://schemas.microsoft.com/office/drawing/2014/main" id="{D6154FC3-0F98-372A-09AA-50E58DD9AB0D}"/>
              </a:ext>
            </a:extLst>
          </p:cNvPr>
          <p:cNvSpPr/>
          <p:nvPr userDrawn="1"/>
        </p:nvSpPr>
        <p:spPr>
          <a:xfrm rot="-5400000" flipH="1">
            <a:off x="1788514" y="1955800"/>
            <a:ext cx="1249348" cy="2946398"/>
          </a:xfrm>
          <a:prstGeom prst="round2SameRect">
            <a:avLst>
              <a:gd name="adj1" fmla="val 50000"/>
              <a:gd name="adj2" fmla="val 50000"/>
            </a:avLst>
          </a:prstGeom>
          <a:solidFill>
            <a:srgbClr val="858371"/>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1063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7" name="Google Shape;628;p4">
            <a:extLst>
              <a:ext uri="{FF2B5EF4-FFF2-40B4-BE49-F238E27FC236}">
                <a16:creationId xmlns:a16="http://schemas.microsoft.com/office/drawing/2014/main" id="{A8722588-0D36-687B-A524-71739408287B}"/>
              </a:ext>
            </a:extLst>
          </p:cNvPr>
          <p:cNvSpPr/>
          <p:nvPr userDrawn="1"/>
        </p:nvSpPr>
        <p:spPr>
          <a:xfrm>
            <a:off x="2638042" y="1999119"/>
            <a:ext cx="6915916"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4">
            <a:extLst>
              <a:ext uri="{FF2B5EF4-FFF2-40B4-BE49-F238E27FC236}">
                <a16:creationId xmlns:a16="http://schemas.microsoft.com/office/drawing/2014/main" id="{4B1271A3-6830-C122-7689-E228D76F6CB8}"/>
              </a:ext>
            </a:extLst>
          </p:cNvPr>
          <p:cNvSpPr/>
          <p:nvPr userDrawn="1"/>
        </p:nvSpPr>
        <p:spPr>
          <a:xfrm>
            <a:off x="2638042" y="1999120"/>
            <a:ext cx="6915916" cy="4109108"/>
          </a:xfrm>
          <a:prstGeom prst="frame">
            <a:avLst>
              <a:gd name="adj1" fmla="val 4043"/>
            </a:avLst>
          </a:prstGeom>
          <a:solidFill>
            <a:srgbClr val="DAB6A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1;p24">
            <a:extLst>
              <a:ext uri="{FF2B5EF4-FFF2-40B4-BE49-F238E27FC236}">
                <a16:creationId xmlns:a16="http://schemas.microsoft.com/office/drawing/2014/main" id="{8C677067-2478-59B1-7400-E42C40671798}"/>
              </a:ext>
            </a:extLst>
          </p:cNvPr>
          <p:cNvSpPr/>
          <p:nvPr userDrawn="1"/>
        </p:nvSpPr>
        <p:spPr>
          <a:xfrm rot="-5400000" flipH="1">
            <a:off x="5613945" y="-902318"/>
            <a:ext cx="964110" cy="3874654"/>
          </a:xfrm>
          <a:prstGeom prst="round2SameRect">
            <a:avLst>
              <a:gd name="adj1" fmla="val 50000"/>
              <a:gd name="adj2" fmla="val 50000"/>
            </a:avLst>
          </a:prstGeom>
          <a:solidFill>
            <a:srgbClr val="DAB6AE"/>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56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
        <p:nvSpPr>
          <p:cNvPr id="8" name="Google Shape;628;p4">
            <a:extLst>
              <a:ext uri="{FF2B5EF4-FFF2-40B4-BE49-F238E27FC236}">
                <a16:creationId xmlns:a16="http://schemas.microsoft.com/office/drawing/2014/main" id="{0FDCA252-DD34-5BF7-95DF-AEF28E2B8D27}"/>
              </a:ext>
            </a:extLst>
          </p:cNvPr>
          <p:cNvSpPr/>
          <p:nvPr userDrawn="1"/>
        </p:nvSpPr>
        <p:spPr>
          <a:xfrm>
            <a:off x="850806" y="506402"/>
            <a:ext cx="10490388" cy="5845196"/>
          </a:xfrm>
          <a:prstGeom prst="rect">
            <a:avLst/>
          </a:prstGeom>
          <a:solidFill>
            <a:srgbClr val="EEEEEE"/>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8;p4">
            <a:extLst>
              <a:ext uri="{FF2B5EF4-FFF2-40B4-BE49-F238E27FC236}">
                <a16:creationId xmlns:a16="http://schemas.microsoft.com/office/drawing/2014/main" id="{1CC1D4F3-D56A-3804-3D84-B9C95E9281E0}"/>
              </a:ext>
            </a:extLst>
          </p:cNvPr>
          <p:cNvSpPr/>
          <p:nvPr userDrawn="1"/>
        </p:nvSpPr>
        <p:spPr>
          <a:xfrm>
            <a:off x="772297" y="506402"/>
            <a:ext cx="10490388" cy="5845196"/>
          </a:xfrm>
          <a:prstGeom prst="rect">
            <a:avLst/>
          </a:prstGeom>
          <a:solidFill>
            <a:srgbClr val="EEEEEE"/>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8;p4">
            <a:extLst>
              <a:ext uri="{FF2B5EF4-FFF2-40B4-BE49-F238E27FC236}">
                <a16:creationId xmlns:a16="http://schemas.microsoft.com/office/drawing/2014/main" id="{20E15372-64CC-70B1-6F8D-16B5CCED23D0}"/>
              </a:ext>
            </a:extLst>
          </p:cNvPr>
          <p:cNvSpPr/>
          <p:nvPr userDrawn="1"/>
        </p:nvSpPr>
        <p:spPr>
          <a:xfrm>
            <a:off x="693788" y="506402"/>
            <a:ext cx="10490388" cy="5845196"/>
          </a:xfrm>
          <a:prstGeom prst="rect">
            <a:avLst/>
          </a:prstGeom>
          <a:solidFill>
            <a:schemeClr val="bg1"/>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6;p24">
            <a:extLst>
              <a:ext uri="{FF2B5EF4-FFF2-40B4-BE49-F238E27FC236}">
                <a16:creationId xmlns:a16="http://schemas.microsoft.com/office/drawing/2014/main" id="{99A6321A-4023-F418-3944-D99D66FA2426}"/>
              </a:ext>
            </a:extLst>
          </p:cNvPr>
          <p:cNvSpPr/>
          <p:nvPr userDrawn="1"/>
        </p:nvSpPr>
        <p:spPr>
          <a:xfrm rot="10800000" flipH="1">
            <a:off x="317524" y="506402"/>
            <a:ext cx="1380600" cy="497400"/>
          </a:xfrm>
          <a:prstGeom prst="chevron">
            <a:avLst>
              <a:gd name="adj" fmla="val 21001"/>
            </a:avLst>
          </a:prstGeom>
          <a:solidFill>
            <a:schemeClr val="accent5">
              <a:lumMod val="75000"/>
            </a:schemeClr>
          </a:solidFill>
          <a:ln>
            <a:noFill/>
          </a:ln>
          <a:effectLst>
            <a:outerShdw blurRad="508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9669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10" name="Google Shape;628;p4">
            <a:extLst>
              <a:ext uri="{FF2B5EF4-FFF2-40B4-BE49-F238E27FC236}">
                <a16:creationId xmlns:a16="http://schemas.microsoft.com/office/drawing/2014/main" id="{D76E0FE8-742E-E0A0-85A2-8D92F45EF5A7}"/>
              </a:ext>
            </a:extLst>
          </p:cNvPr>
          <p:cNvSpPr/>
          <p:nvPr userDrawn="1"/>
        </p:nvSpPr>
        <p:spPr>
          <a:xfrm>
            <a:off x="693788" y="506402"/>
            <a:ext cx="10490388" cy="5845196"/>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صورة 11" descr="صورة تحتوي على لقطة شاشة&#10;&#10;تم إنشاء الوصف تلقائياً">
            <a:extLst>
              <a:ext uri="{FF2B5EF4-FFF2-40B4-BE49-F238E27FC236}">
                <a16:creationId xmlns:a16="http://schemas.microsoft.com/office/drawing/2014/main" id="{D1160E72-BC3C-A4AA-61F6-39364E286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25287">
            <a:off x="10264163" y="424178"/>
            <a:ext cx="1341264" cy="431151"/>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81F3EC0E-8363-49B6-2A71-DC34647F6E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25287">
            <a:off x="201144" y="6002672"/>
            <a:ext cx="1341264" cy="431151"/>
          </a:xfrm>
          <a:prstGeom prst="rect">
            <a:avLst/>
          </a:prstGeom>
        </p:spPr>
      </p:pic>
      <p:pic>
        <p:nvPicPr>
          <p:cNvPr id="14" name="صورة 13" descr="صورة تحتوي على لقطة شاشة&#10;&#10;تم إنشاء الوصف تلقائياً">
            <a:extLst>
              <a:ext uri="{FF2B5EF4-FFF2-40B4-BE49-F238E27FC236}">
                <a16:creationId xmlns:a16="http://schemas.microsoft.com/office/drawing/2014/main" id="{AE03FC62-CB14-5446-2A5B-34690869B7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022868">
            <a:off x="194299" y="362868"/>
            <a:ext cx="1341264" cy="431151"/>
          </a:xfrm>
          <a:prstGeom prst="rect">
            <a:avLst/>
          </a:prstGeom>
        </p:spPr>
      </p:pic>
      <p:pic>
        <p:nvPicPr>
          <p:cNvPr id="15" name="صورة 14" descr="صورة تحتوي على لقطة شاشة&#10;&#10;تم إنشاء الوصف تلقائياً">
            <a:extLst>
              <a:ext uri="{FF2B5EF4-FFF2-40B4-BE49-F238E27FC236}">
                <a16:creationId xmlns:a16="http://schemas.microsoft.com/office/drawing/2014/main" id="{D0F2BD26-4ADB-DCF6-8455-2D3E8E4E2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022868">
            <a:off x="10271009" y="6069616"/>
            <a:ext cx="1341264" cy="431151"/>
          </a:xfrm>
          <a:prstGeom prst="rect">
            <a:avLst/>
          </a:prstGeom>
        </p:spPr>
      </p:pic>
    </p:spTree>
    <p:extLst>
      <p:ext uri="{BB962C8B-B14F-4D97-AF65-F5344CB8AC3E}">
        <p14:creationId xmlns:p14="http://schemas.microsoft.com/office/powerpoint/2010/main" val="234389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sp>
        <p:nvSpPr>
          <p:cNvPr id="6" name="Google Shape;628;p4">
            <a:extLst>
              <a:ext uri="{FF2B5EF4-FFF2-40B4-BE49-F238E27FC236}">
                <a16:creationId xmlns:a16="http://schemas.microsoft.com/office/drawing/2014/main" id="{805FD51F-1DFE-286A-593B-71F1B08AB48C}"/>
              </a:ext>
            </a:extLst>
          </p:cNvPr>
          <p:cNvSpPr/>
          <p:nvPr userDrawn="1"/>
        </p:nvSpPr>
        <p:spPr>
          <a:xfrm>
            <a:off x="693788" y="506402"/>
            <a:ext cx="3841267" cy="5845196"/>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8;p4">
            <a:extLst>
              <a:ext uri="{FF2B5EF4-FFF2-40B4-BE49-F238E27FC236}">
                <a16:creationId xmlns:a16="http://schemas.microsoft.com/office/drawing/2014/main" id="{2515E26A-C1FF-727D-334E-CC5824C4EE8A}"/>
              </a:ext>
            </a:extLst>
          </p:cNvPr>
          <p:cNvSpPr/>
          <p:nvPr userDrawn="1"/>
        </p:nvSpPr>
        <p:spPr>
          <a:xfrm>
            <a:off x="4900951" y="506402"/>
            <a:ext cx="3841267" cy="5845196"/>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8;p4">
            <a:extLst>
              <a:ext uri="{FF2B5EF4-FFF2-40B4-BE49-F238E27FC236}">
                <a16:creationId xmlns:a16="http://schemas.microsoft.com/office/drawing/2014/main" id="{BE31DF9A-4943-2791-557D-3CBA30A10359}"/>
              </a:ext>
            </a:extLst>
          </p:cNvPr>
          <p:cNvSpPr/>
          <p:nvPr userDrawn="1"/>
        </p:nvSpPr>
        <p:spPr>
          <a:xfrm>
            <a:off x="8914151" y="2204383"/>
            <a:ext cx="2991522" cy="2449234"/>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صورة 8" descr="صورة تحتوي على لقطة شاشة&#10;&#10;تم إنشاء الوصف تلقائياً">
            <a:extLst>
              <a:ext uri="{FF2B5EF4-FFF2-40B4-BE49-F238E27FC236}">
                <a16:creationId xmlns:a16="http://schemas.microsoft.com/office/drawing/2014/main" id="{87159D40-AE51-E71F-2E01-998131019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1338" y="351613"/>
            <a:ext cx="963065" cy="309578"/>
          </a:xfrm>
          <a:prstGeom prst="rect">
            <a:avLst/>
          </a:prstGeom>
        </p:spPr>
      </p:pic>
      <p:pic>
        <p:nvPicPr>
          <p:cNvPr id="10" name="صورة 9" descr="صورة تحتوي على لقطة شاشة&#10;&#10;تم إنشاء الوصف تلقائياً">
            <a:extLst>
              <a:ext uri="{FF2B5EF4-FFF2-40B4-BE49-F238E27FC236}">
                <a16:creationId xmlns:a16="http://schemas.microsoft.com/office/drawing/2014/main" id="{B3C6BB1F-E1A4-0ED3-D30A-44635E9ED4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0051" y="6176738"/>
            <a:ext cx="963065" cy="309578"/>
          </a:xfrm>
          <a:prstGeom prst="rect">
            <a:avLst/>
          </a:prstGeom>
        </p:spPr>
      </p:pic>
      <p:pic>
        <p:nvPicPr>
          <p:cNvPr id="11" name="صورة 10" descr="صورة تحتوي على لقطة شاشة&#10;&#10;تم إنشاء الوصف تلقائياً">
            <a:extLst>
              <a:ext uri="{FF2B5EF4-FFF2-40B4-BE49-F238E27FC236}">
                <a16:creationId xmlns:a16="http://schemas.microsoft.com/office/drawing/2014/main" id="{AA1A8000-70D8-DF86-4877-E7B9EB1361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379" y="2049594"/>
            <a:ext cx="963065" cy="309578"/>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A25EAA0A-BA04-D56C-6EFD-2FED5BBFD4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379" y="4498829"/>
            <a:ext cx="963065" cy="309578"/>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88C5EFDE-FA56-4D36-D473-A384E05D2F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2888" y="6196809"/>
            <a:ext cx="963065" cy="309578"/>
          </a:xfrm>
          <a:prstGeom prst="rect">
            <a:avLst/>
          </a:prstGeom>
        </p:spPr>
      </p:pic>
      <p:pic>
        <p:nvPicPr>
          <p:cNvPr id="14" name="صورة 13" descr="صورة تحتوي على لقطة شاشة&#10;&#10;تم إنشاء الوصف تلقائياً">
            <a:extLst>
              <a:ext uri="{FF2B5EF4-FFF2-40B4-BE49-F238E27FC236}">
                <a16:creationId xmlns:a16="http://schemas.microsoft.com/office/drawing/2014/main" id="{61217B68-7428-A242-AA94-31510335CA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2888" y="351613"/>
            <a:ext cx="963065" cy="309578"/>
          </a:xfrm>
          <a:prstGeom prst="rect">
            <a:avLst/>
          </a:prstGeom>
        </p:spPr>
      </p:pic>
    </p:spTree>
    <p:extLst>
      <p:ext uri="{BB962C8B-B14F-4D97-AF65-F5344CB8AC3E}">
        <p14:creationId xmlns:p14="http://schemas.microsoft.com/office/powerpoint/2010/main" val="73994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Google Shape;628;p4">
            <a:extLst>
              <a:ext uri="{FF2B5EF4-FFF2-40B4-BE49-F238E27FC236}">
                <a16:creationId xmlns:a16="http://schemas.microsoft.com/office/drawing/2014/main" id="{B041FA67-CE91-7801-A378-25228736649D}"/>
              </a:ext>
            </a:extLst>
          </p:cNvPr>
          <p:cNvSpPr/>
          <p:nvPr userDrawn="1"/>
        </p:nvSpPr>
        <p:spPr>
          <a:xfrm>
            <a:off x="2638042" y="1999119"/>
            <a:ext cx="6915916"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30;p4">
            <a:extLst>
              <a:ext uri="{FF2B5EF4-FFF2-40B4-BE49-F238E27FC236}">
                <a16:creationId xmlns:a16="http://schemas.microsoft.com/office/drawing/2014/main" id="{6BC1D2A8-C08E-F7A9-373F-70B0C08FB357}"/>
              </a:ext>
            </a:extLst>
          </p:cNvPr>
          <p:cNvSpPr/>
          <p:nvPr userDrawn="1"/>
        </p:nvSpPr>
        <p:spPr>
          <a:xfrm>
            <a:off x="2638042" y="1999120"/>
            <a:ext cx="6915916" cy="4109108"/>
          </a:xfrm>
          <a:prstGeom prst="frame">
            <a:avLst>
              <a:gd name="adj1" fmla="val 4043"/>
            </a:avLst>
          </a:prstGeom>
          <a:solidFill>
            <a:srgbClr val="DAD07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1;p24">
            <a:extLst>
              <a:ext uri="{FF2B5EF4-FFF2-40B4-BE49-F238E27FC236}">
                <a16:creationId xmlns:a16="http://schemas.microsoft.com/office/drawing/2014/main" id="{157C4104-4007-CBD3-74C4-EC6675000ED2}"/>
              </a:ext>
            </a:extLst>
          </p:cNvPr>
          <p:cNvSpPr/>
          <p:nvPr userDrawn="1"/>
        </p:nvSpPr>
        <p:spPr>
          <a:xfrm rot="-5400000" flipH="1">
            <a:off x="5613945" y="-902318"/>
            <a:ext cx="964110" cy="3874654"/>
          </a:xfrm>
          <a:prstGeom prst="round2SameRect">
            <a:avLst>
              <a:gd name="adj1" fmla="val 50000"/>
              <a:gd name="adj2" fmla="val 50000"/>
            </a:avLst>
          </a:prstGeom>
          <a:solidFill>
            <a:srgbClr val="DAD070"/>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5270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8" name="Google Shape;628;p4">
            <a:extLst>
              <a:ext uri="{FF2B5EF4-FFF2-40B4-BE49-F238E27FC236}">
                <a16:creationId xmlns:a16="http://schemas.microsoft.com/office/drawing/2014/main" id="{954C3A6F-ED4C-9D84-EC9D-BDC7116F3AC0}"/>
              </a:ext>
            </a:extLst>
          </p:cNvPr>
          <p:cNvSpPr/>
          <p:nvPr userDrawn="1"/>
        </p:nvSpPr>
        <p:spPr>
          <a:xfrm>
            <a:off x="7624088" y="1374445"/>
            <a:ext cx="3873594"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0;p4">
            <a:extLst>
              <a:ext uri="{FF2B5EF4-FFF2-40B4-BE49-F238E27FC236}">
                <a16:creationId xmlns:a16="http://schemas.microsoft.com/office/drawing/2014/main" id="{E0EEB811-D53C-5093-F9E2-981DF280A895}"/>
              </a:ext>
            </a:extLst>
          </p:cNvPr>
          <p:cNvSpPr/>
          <p:nvPr userDrawn="1"/>
        </p:nvSpPr>
        <p:spPr>
          <a:xfrm>
            <a:off x="7573288" y="1374445"/>
            <a:ext cx="3975194" cy="4109108"/>
          </a:xfrm>
          <a:prstGeom prst="frame">
            <a:avLst>
              <a:gd name="adj1" fmla="val 4043"/>
            </a:avLst>
          </a:prstGeom>
          <a:solidFill>
            <a:srgbClr val="DAB6A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1;p24">
            <a:extLst>
              <a:ext uri="{FF2B5EF4-FFF2-40B4-BE49-F238E27FC236}">
                <a16:creationId xmlns:a16="http://schemas.microsoft.com/office/drawing/2014/main" id="{B2218D13-93D2-BBA8-9791-C9427D5339DE}"/>
              </a:ext>
            </a:extLst>
          </p:cNvPr>
          <p:cNvSpPr/>
          <p:nvPr userDrawn="1"/>
        </p:nvSpPr>
        <p:spPr>
          <a:xfrm rot="-5400000" flipH="1">
            <a:off x="9150140" y="77890"/>
            <a:ext cx="821490" cy="2593109"/>
          </a:xfrm>
          <a:prstGeom prst="round2SameRect">
            <a:avLst>
              <a:gd name="adj1" fmla="val 50000"/>
              <a:gd name="adj2" fmla="val 50000"/>
            </a:avLst>
          </a:prstGeom>
          <a:solidFill>
            <a:srgbClr val="DAB6AE"/>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628;p4">
            <a:extLst>
              <a:ext uri="{FF2B5EF4-FFF2-40B4-BE49-F238E27FC236}">
                <a16:creationId xmlns:a16="http://schemas.microsoft.com/office/drawing/2014/main" id="{C4FBAE33-DABB-AD84-18BA-8799CAFC4635}"/>
              </a:ext>
            </a:extLst>
          </p:cNvPr>
          <p:cNvSpPr/>
          <p:nvPr userDrawn="1"/>
        </p:nvSpPr>
        <p:spPr>
          <a:xfrm>
            <a:off x="745117" y="1466809"/>
            <a:ext cx="3873594"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0;p4">
            <a:extLst>
              <a:ext uri="{FF2B5EF4-FFF2-40B4-BE49-F238E27FC236}">
                <a16:creationId xmlns:a16="http://schemas.microsoft.com/office/drawing/2014/main" id="{FE0A8D23-EAC1-BFF7-05F0-758DF7506ED9}"/>
              </a:ext>
            </a:extLst>
          </p:cNvPr>
          <p:cNvSpPr/>
          <p:nvPr userDrawn="1"/>
        </p:nvSpPr>
        <p:spPr>
          <a:xfrm>
            <a:off x="694317" y="1466809"/>
            <a:ext cx="3975194" cy="4109108"/>
          </a:xfrm>
          <a:prstGeom prst="frame">
            <a:avLst>
              <a:gd name="adj1" fmla="val 4043"/>
            </a:avLst>
          </a:prstGeom>
          <a:solidFill>
            <a:srgbClr val="DAB6A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1;p24">
            <a:extLst>
              <a:ext uri="{FF2B5EF4-FFF2-40B4-BE49-F238E27FC236}">
                <a16:creationId xmlns:a16="http://schemas.microsoft.com/office/drawing/2014/main" id="{11D41D59-23F4-2523-6C11-7A9BEBD28C68}"/>
              </a:ext>
            </a:extLst>
          </p:cNvPr>
          <p:cNvSpPr/>
          <p:nvPr userDrawn="1"/>
        </p:nvSpPr>
        <p:spPr>
          <a:xfrm rot="-5400000" flipH="1">
            <a:off x="2271169" y="170254"/>
            <a:ext cx="821490" cy="2593109"/>
          </a:xfrm>
          <a:prstGeom prst="round2SameRect">
            <a:avLst>
              <a:gd name="adj1" fmla="val 50000"/>
              <a:gd name="adj2" fmla="val 50000"/>
            </a:avLst>
          </a:prstGeom>
          <a:solidFill>
            <a:srgbClr val="DAB6AE"/>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4665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spTree>
      <p:nvGrpSpPr>
        <p:cNvPr id="1" name=""/>
        <p:cNvGrpSpPr/>
        <p:nvPr/>
      </p:nvGrpSpPr>
      <p:grpSpPr>
        <a:xfrm>
          <a:off x="0" y="0"/>
          <a:ext cx="0" cy="0"/>
          <a:chOff x="0" y="0"/>
          <a:chExt cx="0" cy="0"/>
        </a:xfrm>
      </p:grpSpPr>
      <p:sp>
        <p:nvSpPr>
          <p:cNvPr id="8" name="Google Shape;628;p4">
            <a:extLst>
              <a:ext uri="{FF2B5EF4-FFF2-40B4-BE49-F238E27FC236}">
                <a16:creationId xmlns:a16="http://schemas.microsoft.com/office/drawing/2014/main" id="{5AA03F8B-1E40-42E4-F930-FFD38DB04043}"/>
              </a:ext>
            </a:extLst>
          </p:cNvPr>
          <p:cNvSpPr/>
          <p:nvPr userDrawn="1"/>
        </p:nvSpPr>
        <p:spPr>
          <a:xfrm>
            <a:off x="7624088" y="1374445"/>
            <a:ext cx="3873594"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0;p4">
            <a:extLst>
              <a:ext uri="{FF2B5EF4-FFF2-40B4-BE49-F238E27FC236}">
                <a16:creationId xmlns:a16="http://schemas.microsoft.com/office/drawing/2014/main" id="{9710E9DE-636F-359F-AE82-D5529E850C8B}"/>
              </a:ext>
            </a:extLst>
          </p:cNvPr>
          <p:cNvSpPr/>
          <p:nvPr userDrawn="1"/>
        </p:nvSpPr>
        <p:spPr>
          <a:xfrm>
            <a:off x="7573288" y="1374445"/>
            <a:ext cx="3975194" cy="4109108"/>
          </a:xfrm>
          <a:prstGeom prst="frame">
            <a:avLst>
              <a:gd name="adj1" fmla="val 4043"/>
            </a:avLst>
          </a:prstGeom>
          <a:solidFill>
            <a:srgbClr val="93AD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1;p24">
            <a:extLst>
              <a:ext uri="{FF2B5EF4-FFF2-40B4-BE49-F238E27FC236}">
                <a16:creationId xmlns:a16="http://schemas.microsoft.com/office/drawing/2014/main" id="{1557F967-CE10-D785-F253-A68C56234E3C}"/>
              </a:ext>
            </a:extLst>
          </p:cNvPr>
          <p:cNvSpPr/>
          <p:nvPr userDrawn="1"/>
        </p:nvSpPr>
        <p:spPr>
          <a:xfrm rot="-5400000" flipH="1">
            <a:off x="9150140" y="77890"/>
            <a:ext cx="821490" cy="2593109"/>
          </a:xfrm>
          <a:prstGeom prst="round2SameRect">
            <a:avLst>
              <a:gd name="adj1" fmla="val 50000"/>
              <a:gd name="adj2" fmla="val 50000"/>
            </a:avLst>
          </a:prstGeom>
          <a:solidFill>
            <a:srgbClr val="93AD90"/>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628;p4">
            <a:extLst>
              <a:ext uri="{FF2B5EF4-FFF2-40B4-BE49-F238E27FC236}">
                <a16:creationId xmlns:a16="http://schemas.microsoft.com/office/drawing/2014/main" id="{6FC182DE-5EA7-7EAD-4F26-21346A48232D}"/>
              </a:ext>
            </a:extLst>
          </p:cNvPr>
          <p:cNvSpPr/>
          <p:nvPr userDrawn="1"/>
        </p:nvSpPr>
        <p:spPr>
          <a:xfrm>
            <a:off x="745117" y="1466809"/>
            <a:ext cx="3873594" cy="4109109"/>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0;p4">
            <a:extLst>
              <a:ext uri="{FF2B5EF4-FFF2-40B4-BE49-F238E27FC236}">
                <a16:creationId xmlns:a16="http://schemas.microsoft.com/office/drawing/2014/main" id="{34E99AA7-E4DA-AF6C-E591-66BC2BE2FF3D}"/>
              </a:ext>
            </a:extLst>
          </p:cNvPr>
          <p:cNvSpPr/>
          <p:nvPr userDrawn="1"/>
        </p:nvSpPr>
        <p:spPr>
          <a:xfrm>
            <a:off x="694317" y="1466809"/>
            <a:ext cx="3975194" cy="4109108"/>
          </a:xfrm>
          <a:prstGeom prst="frame">
            <a:avLst>
              <a:gd name="adj1" fmla="val 4043"/>
            </a:avLst>
          </a:prstGeom>
          <a:solidFill>
            <a:srgbClr val="93AD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1;p24">
            <a:extLst>
              <a:ext uri="{FF2B5EF4-FFF2-40B4-BE49-F238E27FC236}">
                <a16:creationId xmlns:a16="http://schemas.microsoft.com/office/drawing/2014/main" id="{DC8632B7-3F4B-59CB-A496-2A6B5FD461A8}"/>
              </a:ext>
            </a:extLst>
          </p:cNvPr>
          <p:cNvSpPr/>
          <p:nvPr userDrawn="1"/>
        </p:nvSpPr>
        <p:spPr>
          <a:xfrm rot="-5400000" flipH="1">
            <a:off x="2271169" y="170254"/>
            <a:ext cx="821490" cy="2593109"/>
          </a:xfrm>
          <a:prstGeom prst="round2SameRect">
            <a:avLst>
              <a:gd name="adj1" fmla="val 50000"/>
              <a:gd name="adj2" fmla="val 50000"/>
            </a:avLst>
          </a:prstGeom>
          <a:solidFill>
            <a:srgbClr val="93AD90"/>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24847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39000" b="-39000"/>
          </a:stretch>
        </a:blipFill>
        <a:effectLst/>
      </p:bgPr>
    </p:bg>
    <p:spTree>
      <p:nvGrpSpPr>
        <p:cNvPr id="1" name=""/>
        <p:cNvGrpSpPr/>
        <p:nvPr/>
      </p:nvGrpSpPr>
      <p:grpSpPr>
        <a:xfrm>
          <a:off x="0" y="0"/>
          <a:ext cx="0" cy="0"/>
          <a:chOff x="0" y="0"/>
          <a:chExt cx="0" cy="0"/>
        </a:xfrm>
      </p:grpSpPr>
      <p:pic>
        <p:nvPicPr>
          <p:cNvPr id="2" name="صورة 1" descr="صورة تحتوي على شعار, التصميم, الخط, الطباعة&#10;&#10;تم إنشاء الوصف تلقائياً">
            <a:extLst>
              <a:ext uri="{FF2B5EF4-FFF2-40B4-BE49-F238E27FC236}">
                <a16:creationId xmlns:a16="http://schemas.microsoft.com/office/drawing/2014/main" id="{78AFC6D7-6FE2-6E1B-6CF0-1CC5DAAF90CC}"/>
              </a:ext>
            </a:extLst>
          </p:cNvPr>
          <p:cNvPicPr>
            <a:picLocks noChangeAspect="1"/>
          </p:cNvPicPr>
          <p:nvPr userDrawn="1"/>
        </p:nvPicPr>
        <p:blipFill rotWithShape="1">
          <a:blip r:embed="rId17">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34804" t="27008" r="34451" b="28221"/>
          <a:stretch/>
        </p:blipFill>
        <p:spPr>
          <a:xfrm>
            <a:off x="184727" y="0"/>
            <a:ext cx="794328" cy="926717"/>
          </a:xfrm>
          <a:prstGeom prst="rect">
            <a:avLst/>
          </a:prstGeom>
        </p:spPr>
      </p:pic>
    </p:spTree>
    <p:extLst>
      <p:ext uri="{BB962C8B-B14F-4D97-AF65-F5344CB8AC3E}">
        <p14:creationId xmlns:p14="http://schemas.microsoft.com/office/powerpoint/2010/main" val="250480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sv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8.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اوية مطوية 1">
            <a:extLst>
              <a:ext uri="{FF2B5EF4-FFF2-40B4-BE49-F238E27FC236}">
                <a16:creationId xmlns:a16="http://schemas.microsoft.com/office/drawing/2014/main" id="{975CE21D-EAB7-3B74-468A-774F9E2824DC}"/>
              </a:ext>
            </a:extLst>
          </p:cNvPr>
          <p:cNvSpPr/>
          <p:nvPr/>
        </p:nvSpPr>
        <p:spPr>
          <a:xfrm rot="1112760">
            <a:off x="8401953" y="898003"/>
            <a:ext cx="2948473" cy="3093098"/>
          </a:xfrm>
          <a:prstGeom prst="foldedCorner">
            <a:avLst/>
          </a:prstGeom>
          <a:solidFill>
            <a:srgbClr val="F9F3E7"/>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Google Shape;12;p2">
            <a:extLst>
              <a:ext uri="{FF2B5EF4-FFF2-40B4-BE49-F238E27FC236}">
                <a16:creationId xmlns:a16="http://schemas.microsoft.com/office/drawing/2014/main" id="{C88FE240-A637-7C02-FDB5-730A2D856C68}"/>
              </a:ext>
            </a:extLst>
          </p:cNvPr>
          <p:cNvSpPr/>
          <p:nvPr/>
        </p:nvSpPr>
        <p:spPr>
          <a:xfrm>
            <a:off x="254328" y="102908"/>
            <a:ext cx="5511440" cy="6577536"/>
          </a:xfrm>
          <a:prstGeom prst="roundRect">
            <a:avLst>
              <a:gd name="adj" fmla="val 1923"/>
            </a:avLst>
          </a:prstGeom>
          <a:solidFill>
            <a:srgbClr val="858371"/>
          </a:solidFill>
          <a:ln>
            <a:noFill/>
          </a:ln>
          <a:effectLst>
            <a:outerShdw blurRad="25400" dist="889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8" name="Google Shape;16;p2">
            <a:extLst>
              <a:ext uri="{FF2B5EF4-FFF2-40B4-BE49-F238E27FC236}">
                <a16:creationId xmlns:a16="http://schemas.microsoft.com/office/drawing/2014/main" id="{7E0EDDA3-90C0-7FAD-B74E-D1A46D332239}"/>
              </a:ext>
            </a:extLst>
          </p:cNvPr>
          <p:cNvSpPr/>
          <p:nvPr/>
        </p:nvSpPr>
        <p:spPr>
          <a:xfrm>
            <a:off x="510203" y="606658"/>
            <a:ext cx="4999689" cy="5789476"/>
          </a:xfrm>
          <a:prstGeom prst="rect">
            <a:avLst/>
          </a:prstGeom>
          <a:solidFill>
            <a:srgbClr val="F9F3E7"/>
          </a:solidFill>
          <a:ln>
            <a:noFill/>
          </a:ln>
          <a:effectLst>
            <a:outerShdw blurRad="25400" dist="889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9" name="Google Shape;19;p2">
            <a:extLst>
              <a:ext uri="{FF2B5EF4-FFF2-40B4-BE49-F238E27FC236}">
                <a16:creationId xmlns:a16="http://schemas.microsoft.com/office/drawing/2014/main" id="{AC041793-862C-5D27-BA4B-EAE009421BE4}"/>
              </a:ext>
            </a:extLst>
          </p:cNvPr>
          <p:cNvSpPr/>
          <p:nvPr/>
        </p:nvSpPr>
        <p:spPr>
          <a:xfrm>
            <a:off x="1514920" y="366055"/>
            <a:ext cx="2858544" cy="481205"/>
          </a:xfrm>
          <a:custGeom>
            <a:avLst/>
            <a:gdLst/>
            <a:ahLst/>
            <a:cxnLst/>
            <a:rect l="l" t="t" r="r" b="b"/>
            <a:pathLst>
              <a:path w="5062506" h="1035513" extrusionOk="0">
                <a:moveTo>
                  <a:pt x="328558" y="76200"/>
                </a:moveTo>
                <a:cubicBezTo>
                  <a:pt x="179152" y="76200"/>
                  <a:pt x="58034" y="197318"/>
                  <a:pt x="58034" y="346724"/>
                </a:cubicBezTo>
                <a:lnTo>
                  <a:pt x="58034" y="688789"/>
                </a:lnTo>
                <a:cubicBezTo>
                  <a:pt x="58034" y="838195"/>
                  <a:pt x="179152" y="959313"/>
                  <a:pt x="328558" y="959313"/>
                </a:cubicBezTo>
                <a:lnTo>
                  <a:pt x="2287659" y="959313"/>
                </a:lnTo>
                <a:lnTo>
                  <a:pt x="2313250" y="948684"/>
                </a:lnTo>
                <a:cubicBezTo>
                  <a:pt x="2358667" y="923298"/>
                  <a:pt x="2478403" y="819579"/>
                  <a:pt x="2550061" y="820486"/>
                </a:cubicBezTo>
                <a:cubicBezTo>
                  <a:pt x="2621719" y="821392"/>
                  <a:pt x="2698792" y="916952"/>
                  <a:pt x="2743200" y="954124"/>
                </a:cubicBezTo>
                <a:lnTo>
                  <a:pt x="2747941" y="942779"/>
                </a:lnTo>
                <a:lnTo>
                  <a:pt x="4733949" y="959313"/>
                </a:lnTo>
                <a:cubicBezTo>
                  <a:pt x="4883355" y="959313"/>
                  <a:pt x="5004473" y="838195"/>
                  <a:pt x="5004473" y="688789"/>
                </a:cubicBezTo>
                <a:lnTo>
                  <a:pt x="5004473" y="346724"/>
                </a:lnTo>
                <a:cubicBezTo>
                  <a:pt x="5004473" y="197318"/>
                  <a:pt x="4883355" y="76200"/>
                  <a:pt x="4733949" y="76200"/>
                </a:cubicBezTo>
                <a:lnTo>
                  <a:pt x="328558" y="76200"/>
                </a:lnTo>
                <a:close/>
                <a:moveTo>
                  <a:pt x="317209" y="0"/>
                </a:moveTo>
                <a:lnTo>
                  <a:pt x="4745297" y="0"/>
                </a:lnTo>
                <a:cubicBezTo>
                  <a:pt x="4920487" y="0"/>
                  <a:pt x="5062506" y="142019"/>
                  <a:pt x="5062506" y="317209"/>
                </a:cubicBezTo>
                <a:lnTo>
                  <a:pt x="5062506" y="718304"/>
                </a:lnTo>
                <a:cubicBezTo>
                  <a:pt x="5062506" y="893494"/>
                  <a:pt x="4920487" y="1035513"/>
                  <a:pt x="4745297" y="1035513"/>
                </a:cubicBezTo>
                <a:lnTo>
                  <a:pt x="2758493" y="1019629"/>
                </a:lnTo>
                <a:cubicBezTo>
                  <a:pt x="2679522" y="973580"/>
                  <a:pt x="2617710" y="888043"/>
                  <a:pt x="2543151" y="888123"/>
                </a:cubicBezTo>
                <a:cubicBezTo>
                  <a:pt x="2468592" y="888203"/>
                  <a:pt x="2600987" y="857913"/>
                  <a:pt x="2311137" y="1020107"/>
                </a:cubicBezTo>
                <a:lnTo>
                  <a:pt x="317209" y="1035513"/>
                </a:lnTo>
                <a:cubicBezTo>
                  <a:pt x="142019" y="1035513"/>
                  <a:pt x="0" y="893494"/>
                  <a:pt x="0" y="718304"/>
                </a:cubicBezTo>
                <a:lnTo>
                  <a:pt x="0" y="317209"/>
                </a:lnTo>
                <a:cubicBezTo>
                  <a:pt x="0" y="142019"/>
                  <a:pt x="142019" y="0"/>
                  <a:pt x="317209" y="0"/>
                </a:cubicBezTo>
                <a:close/>
              </a:path>
            </a:pathLst>
          </a:custGeom>
          <a:solidFill>
            <a:srgbClr val="000000"/>
          </a:solidFill>
          <a:ln>
            <a:noFill/>
          </a:ln>
        </p:spPr>
        <p:txBody>
          <a:bodyPr spcFirstLastPara="1" wrap="square" lIns="91425" tIns="45700" rIns="91425" bIns="45700" anchor="ctr" anchorCtr="0">
            <a:noAutofit/>
          </a:bodyPr>
          <a:lstStyle/>
          <a:p>
            <a:pPr algn="ctr" rtl="0"/>
            <a:endParaRPr>
              <a:solidFill>
                <a:srgbClr val="FFFFFF"/>
              </a:solidFill>
              <a:ea typeface="Calibri"/>
              <a:cs typeface="Calibri"/>
              <a:sym typeface="Calibri"/>
            </a:endParaRPr>
          </a:p>
        </p:txBody>
      </p:sp>
      <p:sp>
        <p:nvSpPr>
          <p:cNvPr id="10" name="Google Shape;20;p2">
            <a:extLst>
              <a:ext uri="{FF2B5EF4-FFF2-40B4-BE49-F238E27FC236}">
                <a16:creationId xmlns:a16="http://schemas.microsoft.com/office/drawing/2014/main" id="{74B41D72-D29C-D97B-8D79-F89B93F0860F}"/>
              </a:ext>
            </a:extLst>
          </p:cNvPr>
          <p:cNvSpPr/>
          <p:nvPr/>
        </p:nvSpPr>
        <p:spPr>
          <a:xfrm>
            <a:off x="1848410" y="461865"/>
            <a:ext cx="2147471" cy="95096"/>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rtl="0"/>
            <a:endParaRPr>
              <a:solidFill>
                <a:srgbClr val="FFFFFF"/>
              </a:solidFill>
              <a:ea typeface="Calibri"/>
              <a:cs typeface="Calibri"/>
              <a:sym typeface="Calibri"/>
            </a:endParaRPr>
          </a:p>
        </p:txBody>
      </p:sp>
      <p:sp>
        <p:nvSpPr>
          <p:cNvPr id="11" name="مستطيل: زاوية مطوية 10">
            <a:extLst>
              <a:ext uri="{FF2B5EF4-FFF2-40B4-BE49-F238E27FC236}">
                <a16:creationId xmlns:a16="http://schemas.microsoft.com/office/drawing/2014/main" id="{8ABF74DF-6C5C-D2D0-4EFF-537DF372AD22}"/>
              </a:ext>
            </a:extLst>
          </p:cNvPr>
          <p:cNvSpPr/>
          <p:nvPr/>
        </p:nvSpPr>
        <p:spPr>
          <a:xfrm rot="1112760">
            <a:off x="6660239" y="2571293"/>
            <a:ext cx="2948473" cy="3093098"/>
          </a:xfrm>
          <a:prstGeom prst="foldedCorner">
            <a:avLst/>
          </a:prstGeom>
          <a:solidFill>
            <a:srgbClr val="F9F3E7"/>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6D75341F-0197-07AE-AC42-50DC6D5D09DD}"/>
              </a:ext>
            </a:extLst>
          </p:cNvPr>
          <p:cNvGrpSpPr/>
          <p:nvPr/>
        </p:nvGrpSpPr>
        <p:grpSpPr>
          <a:xfrm>
            <a:off x="6770484" y="352954"/>
            <a:ext cx="1313249" cy="1263086"/>
            <a:chOff x="7000406" y="148846"/>
            <a:chExt cx="1313249" cy="1263086"/>
          </a:xfrm>
        </p:grpSpPr>
        <p:sp>
          <p:nvSpPr>
            <p:cNvPr id="13" name="Google Shape;222;p9">
              <a:extLst>
                <a:ext uri="{FF2B5EF4-FFF2-40B4-BE49-F238E27FC236}">
                  <a16:creationId xmlns:a16="http://schemas.microsoft.com/office/drawing/2014/main" id="{B468F137-52F2-5B6D-80F6-1E070ED300F9}"/>
                </a:ext>
              </a:extLst>
            </p:cNvPr>
            <p:cNvSpPr/>
            <p:nvPr/>
          </p:nvSpPr>
          <p:spPr>
            <a:xfrm>
              <a:off x="7105706" y="257625"/>
              <a:ext cx="1102651" cy="1045528"/>
            </a:xfrm>
            <a:prstGeom prst="ellipse">
              <a:avLst/>
            </a:prstGeom>
            <a:solidFill>
              <a:srgbClr val="FFFFFF"/>
            </a:solidFill>
            <a:ln>
              <a:noFill/>
            </a:ln>
            <a:effectLst>
              <a:outerShdw blurRad="127000" dist="1270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 name="Google Shape;223;p9">
              <a:extLst>
                <a:ext uri="{FF2B5EF4-FFF2-40B4-BE49-F238E27FC236}">
                  <a16:creationId xmlns:a16="http://schemas.microsoft.com/office/drawing/2014/main" id="{DB9EFD40-985C-B812-2ABD-6AFFE26BBADA}"/>
                </a:ext>
              </a:extLst>
            </p:cNvPr>
            <p:cNvGrpSpPr/>
            <p:nvPr/>
          </p:nvGrpSpPr>
          <p:grpSpPr>
            <a:xfrm>
              <a:off x="7000406" y="148846"/>
              <a:ext cx="1313249" cy="1263086"/>
              <a:chOff x="4698511" y="-40834"/>
              <a:chExt cx="1520289" cy="1520289"/>
            </a:xfrm>
          </p:grpSpPr>
          <p:grpSp>
            <p:nvGrpSpPr>
              <p:cNvPr id="15" name="Google Shape;224;p9">
                <a:extLst>
                  <a:ext uri="{FF2B5EF4-FFF2-40B4-BE49-F238E27FC236}">
                    <a16:creationId xmlns:a16="http://schemas.microsoft.com/office/drawing/2014/main" id="{4F2E1E98-4371-6F5F-1D39-93BF5BA7BF4A}"/>
                  </a:ext>
                </a:extLst>
              </p:cNvPr>
              <p:cNvGrpSpPr/>
              <p:nvPr/>
            </p:nvGrpSpPr>
            <p:grpSpPr>
              <a:xfrm>
                <a:off x="4698511" y="-40834"/>
                <a:ext cx="1520289" cy="1520289"/>
                <a:chOff x="4698511" y="-40834"/>
                <a:chExt cx="1520289" cy="1520289"/>
              </a:xfrm>
            </p:grpSpPr>
            <p:grpSp>
              <p:nvGrpSpPr>
                <p:cNvPr id="19" name="Google Shape;225;p9">
                  <a:extLst>
                    <a:ext uri="{FF2B5EF4-FFF2-40B4-BE49-F238E27FC236}">
                      <a16:creationId xmlns:a16="http://schemas.microsoft.com/office/drawing/2014/main" id="{528D4644-8DA6-6188-16C9-1BBB69AD5E0D}"/>
                    </a:ext>
                  </a:extLst>
                </p:cNvPr>
                <p:cNvGrpSpPr/>
                <p:nvPr/>
              </p:nvGrpSpPr>
              <p:grpSpPr>
                <a:xfrm>
                  <a:off x="4698511" y="-40834"/>
                  <a:ext cx="1520289" cy="1520289"/>
                  <a:chOff x="4698511" y="-40834"/>
                  <a:chExt cx="1520289" cy="1520289"/>
                </a:xfrm>
              </p:grpSpPr>
              <p:sp>
                <p:nvSpPr>
                  <p:cNvPr id="24" name="Google Shape;226;p9">
                    <a:extLst>
                      <a:ext uri="{FF2B5EF4-FFF2-40B4-BE49-F238E27FC236}">
                        <a16:creationId xmlns:a16="http://schemas.microsoft.com/office/drawing/2014/main" id="{48D59AC6-3E8B-92EE-3ACE-D93ADF951D55}"/>
                      </a:ext>
                    </a:extLst>
                  </p:cNvPr>
                  <p:cNvSpPr/>
                  <p:nvPr/>
                </p:nvSpPr>
                <p:spPr>
                  <a:xfrm rot="-2700000">
                    <a:off x="4921152" y="181807"/>
                    <a:ext cx="1075006" cy="1075006"/>
                  </a:xfrm>
                  <a:custGeom>
                    <a:avLst/>
                    <a:gdLst/>
                    <a:ahLst/>
                    <a:cxnLst/>
                    <a:rect l="l" t="t" r="r" b="b"/>
                    <a:pathLst>
                      <a:path w="1074409" h="1074409" extrusionOk="0">
                        <a:moveTo>
                          <a:pt x="1074410" y="537205"/>
                        </a:moveTo>
                        <a:cubicBezTo>
                          <a:pt x="1074410" y="833895"/>
                          <a:pt x="833895" y="1074410"/>
                          <a:pt x="537205" y="1074410"/>
                        </a:cubicBezTo>
                        <a:cubicBezTo>
                          <a:pt x="240515" y="1074410"/>
                          <a:pt x="0" y="833895"/>
                          <a:pt x="0" y="537205"/>
                        </a:cubicBezTo>
                        <a:cubicBezTo>
                          <a:pt x="0" y="240515"/>
                          <a:pt x="240515" y="0"/>
                          <a:pt x="537205" y="0"/>
                        </a:cubicBezTo>
                        <a:cubicBezTo>
                          <a:pt x="833895" y="0"/>
                          <a:pt x="1074410" y="240515"/>
                          <a:pt x="1074410" y="537205"/>
                        </a:cubicBezTo>
                        <a:close/>
                      </a:path>
                    </a:pathLst>
                  </a:custGeom>
                  <a:solidFill>
                    <a:srgbClr val="FFD0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5" name="Google Shape;227;p9">
                    <a:extLst>
                      <a:ext uri="{FF2B5EF4-FFF2-40B4-BE49-F238E27FC236}">
                        <a16:creationId xmlns:a16="http://schemas.microsoft.com/office/drawing/2014/main" id="{3443BCB0-390C-1211-07AD-94D01A25476C}"/>
                      </a:ext>
                    </a:extLst>
                  </p:cNvPr>
                  <p:cNvSpPr/>
                  <p:nvPr/>
                </p:nvSpPr>
                <p:spPr>
                  <a:xfrm>
                    <a:off x="5046244" y="228600"/>
                    <a:ext cx="948943" cy="1027252"/>
                  </a:xfrm>
                  <a:custGeom>
                    <a:avLst/>
                    <a:gdLst/>
                    <a:ahLst/>
                    <a:cxnLst/>
                    <a:rect l="l" t="t" r="r" b="b"/>
                    <a:pathLst>
                      <a:path w="948943" h="1027252" extrusionOk="0">
                        <a:moveTo>
                          <a:pt x="631658" y="0"/>
                        </a:moveTo>
                        <a:cubicBezTo>
                          <a:pt x="695425" y="75799"/>
                          <a:pt x="738739" y="170247"/>
                          <a:pt x="752575" y="276125"/>
                        </a:cubicBezTo>
                        <a:cubicBezTo>
                          <a:pt x="790475" y="570297"/>
                          <a:pt x="582930" y="839804"/>
                          <a:pt x="288758" y="877704"/>
                        </a:cubicBezTo>
                        <a:cubicBezTo>
                          <a:pt x="186489" y="890938"/>
                          <a:pt x="87229" y="874696"/>
                          <a:pt x="0" y="834992"/>
                        </a:cubicBezTo>
                        <a:cubicBezTo>
                          <a:pt x="113699" y="970347"/>
                          <a:pt x="292367" y="1047349"/>
                          <a:pt x="480662" y="1022684"/>
                        </a:cubicBezTo>
                        <a:cubicBezTo>
                          <a:pt x="774834" y="984785"/>
                          <a:pt x="982378" y="715277"/>
                          <a:pt x="944479" y="421105"/>
                        </a:cubicBezTo>
                        <a:cubicBezTo>
                          <a:pt x="919814" y="229202"/>
                          <a:pt x="796491" y="73994"/>
                          <a:pt x="631658" y="0"/>
                        </a:cubicBezTo>
                        <a:close/>
                      </a:path>
                    </a:pathLst>
                  </a:custGeom>
                  <a:solidFill>
                    <a:srgbClr val="FDC4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6" name="Google Shape;228;p9">
                    <a:extLst>
                      <a:ext uri="{FF2B5EF4-FFF2-40B4-BE49-F238E27FC236}">
                        <a16:creationId xmlns:a16="http://schemas.microsoft.com/office/drawing/2014/main" id="{77245EA6-8FC0-F1F3-5826-2A2D2C93068A}"/>
                      </a:ext>
                    </a:extLst>
                  </p:cNvPr>
                  <p:cNvSpPr/>
                  <p:nvPr/>
                </p:nvSpPr>
                <p:spPr>
                  <a:xfrm>
                    <a:off x="4956615" y="221921"/>
                    <a:ext cx="895745" cy="851294"/>
                  </a:xfrm>
                  <a:custGeom>
                    <a:avLst/>
                    <a:gdLst/>
                    <a:ahLst/>
                    <a:cxnLst/>
                    <a:rect l="l" t="t" r="r" b="b"/>
                    <a:pathLst>
                      <a:path w="895745" h="851294" extrusionOk="0">
                        <a:moveTo>
                          <a:pt x="48121" y="613070"/>
                        </a:moveTo>
                        <a:cubicBezTo>
                          <a:pt x="12628" y="339953"/>
                          <a:pt x="205734" y="89696"/>
                          <a:pt x="478851" y="54203"/>
                        </a:cubicBezTo>
                        <a:cubicBezTo>
                          <a:pt x="638270" y="33749"/>
                          <a:pt x="790469" y="90899"/>
                          <a:pt x="895745" y="196777"/>
                        </a:cubicBezTo>
                        <a:cubicBezTo>
                          <a:pt x="791071" y="59617"/>
                          <a:pt x="618418" y="-19791"/>
                          <a:pt x="434936" y="4272"/>
                        </a:cubicBezTo>
                        <a:cubicBezTo>
                          <a:pt x="161819" y="39765"/>
                          <a:pt x="-31288" y="289420"/>
                          <a:pt x="4205" y="563139"/>
                        </a:cubicBezTo>
                        <a:cubicBezTo>
                          <a:pt x="18643" y="676837"/>
                          <a:pt x="70379" y="776098"/>
                          <a:pt x="145576" y="851295"/>
                        </a:cubicBezTo>
                        <a:cubicBezTo>
                          <a:pt x="94442" y="783918"/>
                          <a:pt x="60152" y="703307"/>
                          <a:pt x="48121" y="613070"/>
                        </a:cubicBezTo>
                        <a:close/>
                      </a:path>
                    </a:pathLst>
                  </a:custGeom>
                  <a:solidFill>
                    <a:srgbClr val="FFD7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20" name="Google Shape;229;p9">
                  <a:extLst>
                    <a:ext uri="{FF2B5EF4-FFF2-40B4-BE49-F238E27FC236}">
                      <a16:creationId xmlns:a16="http://schemas.microsoft.com/office/drawing/2014/main" id="{6D96358A-E7E6-483A-A670-891D5667B22E}"/>
                    </a:ext>
                  </a:extLst>
                </p:cNvPr>
                <p:cNvSpPr/>
                <p:nvPr/>
              </p:nvSpPr>
              <p:spPr>
                <a:xfrm>
                  <a:off x="5221782" y="769845"/>
                  <a:ext cx="497793" cy="219567"/>
                </a:xfrm>
                <a:custGeom>
                  <a:avLst/>
                  <a:gdLst/>
                  <a:ahLst/>
                  <a:cxnLst/>
                  <a:rect l="l" t="t" r="r" b="b"/>
                  <a:pathLst>
                    <a:path w="497793" h="219567" extrusionOk="0">
                      <a:moveTo>
                        <a:pt x="28397" y="58529"/>
                      </a:moveTo>
                      <a:cubicBezTo>
                        <a:pt x="12756" y="47099"/>
                        <a:pt x="-7096" y="64545"/>
                        <a:pt x="2529" y="81389"/>
                      </a:cubicBezTo>
                      <a:cubicBezTo>
                        <a:pt x="54867" y="174634"/>
                        <a:pt x="159542" y="231784"/>
                        <a:pt x="272037" y="217346"/>
                      </a:cubicBezTo>
                      <a:cubicBezTo>
                        <a:pt x="382727" y="202908"/>
                        <a:pt x="468753" y="123500"/>
                        <a:pt x="497027" y="22434"/>
                      </a:cubicBezTo>
                      <a:cubicBezTo>
                        <a:pt x="502442" y="3785"/>
                        <a:pt x="477777" y="-8246"/>
                        <a:pt x="466347" y="6793"/>
                      </a:cubicBezTo>
                      <a:cubicBezTo>
                        <a:pt x="397767" y="92217"/>
                        <a:pt x="246169" y="221557"/>
                        <a:pt x="28397" y="58529"/>
                      </a:cubicBezTo>
                      <a:close/>
                    </a:path>
                  </a:pathLst>
                </a:custGeom>
                <a:solidFill>
                  <a:srgbClr val="5E49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21" name="Google Shape;230;p9">
                  <a:extLst>
                    <a:ext uri="{FF2B5EF4-FFF2-40B4-BE49-F238E27FC236}">
                      <a16:creationId xmlns:a16="http://schemas.microsoft.com/office/drawing/2014/main" id="{C802301D-DAF5-B73B-4CF5-800B77EF2BB6}"/>
                    </a:ext>
                  </a:extLst>
                </p:cNvPr>
                <p:cNvGrpSpPr/>
                <p:nvPr/>
              </p:nvGrpSpPr>
              <p:grpSpPr>
                <a:xfrm>
                  <a:off x="5126946" y="550765"/>
                  <a:ext cx="643487" cy="153128"/>
                  <a:chOff x="5126946" y="550765"/>
                  <a:chExt cx="643487" cy="153128"/>
                </a:xfrm>
              </p:grpSpPr>
              <p:sp>
                <p:nvSpPr>
                  <p:cNvPr id="22" name="Google Shape;231;p9">
                    <a:extLst>
                      <a:ext uri="{FF2B5EF4-FFF2-40B4-BE49-F238E27FC236}">
                        <a16:creationId xmlns:a16="http://schemas.microsoft.com/office/drawing/2014/main" id="{0A12F3D8-2A3C-14E2-7693-B8C695B5E1D3}"/>
                      </a:ext>
                    </a:extLst>
                  </p:cNvPr>
                  <p:cNvSpPr/>
                  <p:nvPr/>
                </p:nvSpPr>
                <p:spPr>
                  <a:xfrm>
                    <a:off x="5126946" y="610321"/>
                    <a:ext cx="185686" cy="93572"/>
                  </a:xfrm>
                  <a:custGeom>
                    <a:avLst/>
                    <a:gdLst/>
                    <a:ahLst/>
                    <a:cxnLst/>
                    <a:rect l="l" t="t" r="r" b="b"/>
                    <a:pathLst>
                      <a:path w="185686" h="93572" extrusionOk="0">
                        <a:moveTo>
                          <a:pt x="183392" y="50813"/>
                        </a:moveTo>
                        <a:cubicBezTo>
                          <a:pt x="163539" y="15320"/>
                          <a:pt x="124437" y="-4532"/>
                          <a:pt x="83529" y="882"/>
                        </a:cubicBezTo>
                        <a:cubicBezTo>
                          <a:pt x="43825" y="6297"/>
                          <a:pt x="11340" y="34571"/>
                          <a:pt x="512" y="73072"/>
                        </a:cubicBezTo>
                        <a:cubicBezTo>
                          <a:pt x="-1293" y="80291"/>
                          <a:pt x="1715" y="88111"/>
                          <a:pt x="8934" y="91721"/>
                        </a:cubicBezTo>
                        <a:cubicBezTo>
                          <a:pt x="15551" y="95330"/>
                          <a:pt x="23973" y="93526"/>
                          <a:pt x="28786" y="87510"/>
                        </a:cubicBezTo>
                        <a:cubicBezTo>
                          <a:pt x="54654" y="55024"/>
                          <a:pt x="98569" y="26149"/>
                          <a:pt x="159930" y="71869"/>
                        </a:cubicBezTo>
                        <a:cubicBezTo>
                          <a:pt x="163539" y="74275"/>
                          <a:pt x="167750" y="75478"/>
                          <a:pt x="171360" y="74877"/>
                        </a:cubicBezTo>
                        <a:cubicBezTo>
                          <a:pt x="174368" y="74275"/>
                          <a:pt x="177376" y="73072"/>
                          <a:pt x="179782" y="71267"/>
                        </a:cubicBezTo>
                        <a:cubicBezTo>
                          <a:pt x="185798" y="65251"/>
                          <a:pt x="187602" y="57431"/>
                          <a:pt x="183392" y="50813"/>
                        </a:cubicBezTo>
                        <a:close/>
                      </a:path>
                    </a:pathLst>
                  </a:custGeom>
                  <a:solidFill>
                    <a:srgbClr val="303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 name="Google Shape;232;p9">
                    <a:extLst>
                      <a:ext uri="{FF2B5EF4-FFF2-40B4-BE49-F238E27FC236}">
                        <a16:creationId xmlns:a16="http://schemas.microsoft.com/office/drawing/2014/main" id="{E6650625-F7EA-A3BA-DB3B-14AD894654A2}"/>
                      </a:ext>
                    </a:extLst>
                  </p:cNvPr>
                  <p:cNvSpPr/>
                  <p:nvPr/>
                </p:nvSpPr>
                <p:spPr>
                  <a:xfrm>
                    <a:off x="5584747" y="550765"/>
                    <a:ext cx="185686" cy="93572"/>
                  </a:xfrm>
                  <a:custGeom>
                    <a:avLst/>
                    <a:gdLst/>
                    <a:ahLst/>
                    <a:cxnLst/>
                    <a:rect l="l" t="t" r="r" b="b"/>
                    <a:pathLst>
                      <a:path w="185686" h="93572" extrusionOk="0">
                        <a:moveTo>
                          <a:pt x="183392" y="50813"/>
                        </a:moveTo>
                        <a:cubicBezTo>
                          <a:pt x="163540" y="15320"/>
                          <a:pt x="124437" y="-4532"/>
                          <a:pt x="83530" y="882"/>
                        </a:cubicBezTo>
                        <a:cubicBezTo>
                          <a:pt x="43825" y="6297"/>
                          <a:pt x="11340" y="34571"/>
                          <a:pt x="512" y="73072"/>
                        </a:cubicBezTo>
                        <a:cubicBezTo>
                          <a:pt x="-1293" y="80291"/>
                          <a:pt x="1715" y="88111"/>
                          <a:pt x="8934" y="91721"/>
                        </a:cubicBezTo>
                        <a:cubicBezTo>
                          <a:pt x="15551" y="95330"/>
                          <a:pt x="23973" y="93526"/>
                          <a:pt x="28786" y="87510"/>
                        </a:cubicBezTo>
                        <a:cubicBezTo>
                          <a:pt x="54654" y="55024"/>
                          <a:pt x="98569" y="26149"/>
                          <a:pt x="159930" y="71869"/>
                        </a:cubicBezTo>
                        <a:cubicBezTo>
                          <a:pt x="163540" y="74275"/>
                          <a:pt x="167751" y="75478"/>
                          <a:pt x="171360" y="74877"/>
                        </a:cubicBezTo>
                        <a:cubicBezTo>
                          <a:pt x="174368" y="74275"/>
                          <a:pt x="177376" y="73072"/>
                          <a:pt x="179782" y="71267"/>
                        </a:cubicBezTo>
                        <a:cubicBezTo>
                          <a:pt x="185798" y="65853"/>
                          <a:pt x="187603" y="57431"/>
                          <a:pt x="183392" y="50813"/>
                        </a:cubicBezTo>
                        <a:close/>
                      </a:path>
                    </a:pathLst>
                  </a:custGeom>
                  <a:solidFill>
                    <a:srgbClr val="303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grpSp>
            <p:nvGrpSpPr>
              <p:cNvPr id="16" name="Google Shape;233;p9">
                <a:extLst>
                  <a:ext uri="{FF2B5EF4-FFF2-40B4-BE49-F238E27FC236}">
                    <a16:creationId xmlns:a16="http://schemas.microsoft.com/office/drawing/2014/main" id="{F530295E-5B5A-58D2-2ACE-3822F8731EB5}"/>
                  </a:ext>
                </a:extLst>
              </p:cNvPr>
              <p:cNvGrpSpPr/>
              <p:nvPr/>
            </p:nvGrpSpPr>
            <p:grpSpPr>
              <a:xfrm>
                <a:off x="4982296" y="639192"/>
                <a:ext cx="985635" cy="303060"/>
                <a:chOff x="4982296" y="639192"/>
                <a:chExt cx="985635" cy="303060"/>
              </a:xfrm>
            </p:grpSpPr>
            <p:sp>
              <p:nvSpPr>
                <p:cNvPr id="17" name="Google Shape;234;p9">
                  <a:extLst>
                    <a:ext uri="{FF2B5EF4-FFF2-40B4-BE49-F238E27FC236}">
                      <a16:creationId xmlns:a16="http://schemas.microsoft.com/office/drawing/2014/main" id="{D9985D11-A8E1-FF5E-DB9B-629FD2C2A23A}"/>
                    </a:ext>
                  </a:extLst>
                </p:cNvPr>
                <p:cNvSpPr/>
                <p:nvPr/>
              </p:nvSpPr>
              <p:spPr>
                <a:xfrm>
                  <a:off x="4982296" y="754326"/>
                  <a:ext cx="188053" cy="187926"/>
                </a:xfrm>
                <a:custGeom>
                  <a:avLst/>
                  <a:gdLst/>
                  <a:ahLst/>
                  <a:cxnLst/>
                  <a:rect l="l" t="t" r="r" b="b"/>
                  <a:pathLst>
                    <a:path w="188053" h="187926" extrusionOk="0">
                      <a:moveTo>
                        <a:pt x="187271" y="81868"/>
                      </a:moveTo>
                      <a:cubicBezTo>
                        <a:pt x="193889" y="133002"/>
                        <a:pt x="157794" y="180527"/>
                        <a:pt x="106058" y="187144"/>
                      </a:cubicBezTo>
                      <a:cubicBezTo>
                        <a:pt x="54924" y="193762"/>
                        <a:pt x="7399" y="157667"/>
                        <a:pt x="782" y="105931"/>
                      </a:cubicBezTo>
                      <a:cubicBezTo>
                        <a:pt x="-5835" y="54797"/>
                        <a:pt x="30259" y="7272"/>
                        <a:pt x="81995" y="655"/>
                      </a:cubicBezTo>
                      <a:cubicBezTo>
                        <a:pt x="133731" y="-5361"/>
                        <a:pt x="180654" y="30734"/>
                        <a:pt x="187271" y="81868"/>
                      </a:cubicBezTo>
                      <a:close/>
                    </a:path>
                  </a:pathLst>
                </a:custGeom>
                <a:solidFill>
                  <a:srgbClr val="F5A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 name="Google Shape;235;p9">
                  <a:extLst>
                    <a:ext uri="{FF2B5EF4-FFF2-40B4-BE49-F238E27FC236}">
                      <a16:creationId xmlns:a16="http://schemas.microsoft.com/office/drawing/2014/main" id="{700DECD3-0BD0-0A51-FF15-6681F6EB584A}"/>
                    </a:ext>
                  </a:extLst>
                </p:cNvPr>
                <p:cNvSpPr/>
                <p:nvPr/>
              </p:nvSpPr>
              <p:spPr>
                <a:xfrm rot="-570569">
                  <a:off x="5766280" y="653389"/>
                  <a:ext cx="187455" cy="187455"/>
                </a:xfrm>
                <a:custGeom>
                  <a:avLst/>
                  <a:gdLst/>
                  <a:ahLst/>
                  <a:cxnLst/>
                  <a:rect l="l" t="t" r="r" b="b"/>
                  <a:pathLst>
                    <a:path w="187694" h="187694" extrusionOk="0">
                      <a:moveTo>
                        <a:pt x="187694" y="93847"/>
                      </a:moveTo>
                      <a:cubicBezTo>
                        <a:pt x="187694" y="145677"/>
                        <a:pt x="145677" y="187694"/>
                        <a:pt x="93847" y="187694"/>
                      </a:cubicBezTo>
                      <a:cubicBezTo>
                        <a:pt x="42017" y="187694"/>
                        <a:pt x="0" y="145677"/>
                        <a:pt x="0" y="93847"/>
                      </a:cubicBezTo>
                      <a:cubicBezTo>
                        <a:pt x="0" y="42017"/>
                        <a:pt x="42017" y="0"/>
                        <a:pt x="93847" y="0"/>
                      </a:cubicBezTo>
                      <a:cubicBezTo>
                        <a:pt x="145678" y="0"/>
                        <a:pt x="187694" y="42017"/>
                        <a:pt x="187694" y="93847"/>
                      </a:cubicBezTo>
                      <a:close/>
                    </a:path>
                  </a:pathLst>
                </a:custGeom>
                <a:solidFill>
                  <a:srgbClr val="F5A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grpSp>
        </p:grpSp>
      </p:grpSp>
      <p:sp>
        <p:nvSpPr>
          <p:cNvPr id="3" name="مستطيل 2">
            <a:extLst>
              <a:ext uri="{FF2B5EF4-FFF2-40B4-BE49-F238E27FC236}">
                <a16:creationId xmlns:a16="http://schemas.microsoft.com/office/drawing/2014/main" id="{FFE4FC2B-5E91-27D5-82F0-FF4F94389D46}"/>
              </a:ext>
            </a:extLst>
          </p:cNvPr>
          <p:cNvSpPr/>
          <p:nvPr/>
        </p:nvSpPr>
        <p:spPr>
          <a:xfrm>
            <a:off x="816260" y="797564"/>
            <a:ext cx="4581080" cy="552156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t>إن أحلامنا تتمتع بقوة كبيرة، لذا يجب علينا أن ننتبه إليها وأن نعي جيداَ ما نخبر أنفسنا به. إننا قادرون على تحقيق أي شيء نرغبه من خلال قوة تفكيرنا، ولننا عادة ما نقع فريسة أفكانا السلبية من دون أن ندرك ذلك، وقبل أن ندرك الأمر نملأ حياتنا بجميع الأمور التي نخشاها. الشيء الجيد هو أن الأمر ذاته ينطبق على الأفكار الإيجابية، فمن خلال التفكير في الأمور الرائعة يمكننا، بشكل غير واع، أن نغيرها من خلال قوة تفكيرنا </a:t>
            </a:r>
          </a:p>
        </p:txBody>
      </p:sp>
      <p:pic>
        <p:nvPicPr>
          <p:cNvPr id="29" name="صورة 28" descr="صورة تحتوي على رسم, الخط, الرسومات, فن الخط&#10;&#10;تم إنشاء الوصف تلقائياً">
            <a:extLst>
              <a:ext uri="{FF2B5EF4-FFF2-40B4-BE49-F238E27FC236}">
                <a16:creationId xmlns:a16="http://schemas.microsoft.com/office/drawing/2014/main" id="{1E33E457-A5F6-409D-8534-599D84F1A19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457" r="7003" b="8161"/>
          <a:stretch/>
        </p:blipFill>
        <p:spPr>
          <a:xfrm rot="1038060">
            <a:off x="6969349" y="2931542"/>
            <a:ext cx="2398585" cy="2061143"/>
          </a:xfrm>
          <a:prstGeom prst="rect">
            <a:avLst/>
          </a:prstGeom>
        </p:spPr>
      </p:pic>
      <p:pic>
        <p:nvPicPr>
          <p:cNvPr id="31" name="صورة 30" descr="صورة تحتوي على ليل&#10;&#10;تم إنشاء الوصف تلقائياً بثقة منخفضة">
            <a:extLst>
              <a:ext uri="{FF2B5EF4-FFF2-40B4-BE49-F238E27FC236}">
                <a16:creationId xmlns:a16="http://schemas.microsoft.com/office/drawing/2014/main" id="{0DDF0B6C-E452-80BF-E183-FFB305647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6078">
            <a:off x="8754692" y="1089502"/>
            <a:ext cx="2517857" cy="1716811"/>
          </a:xfrm>
          <a:prstGeom prst="rect">
            <a:avLst/>
          </a:prstGeom>
        </p:spPr>
      </p:pic>
      <p:pic>
        <p:nvPicPr>
          <p:cNvPr id="4" name="صورة 3" descr="صورة تحتوي على شعار, التصميم, الخط, الطباعة&#10;&#10;تم إنشاء الوصف تلقائياً">
            <a:extLst>
              <a:ext uri="{FF2B5EF4-FFF2-40B4-BE49-F238E27FC236}">
                <a16:creationId xmlns:a16="http://schemas.microsoft.com/office/drawing/2014/main" id="{78B8433D-EB1B-2AE2-CA77-6EB05C3B57F4}"/>
              </a:ext>
            </a:extLst>
          </p:cNvPr>
          <p:cNvPicPr>
            <a:picLocks noChangeAspect="1"/>
          </p:cNvPicPr>
          <p:nvPr/>
        </p:nvPicPr>
        <p:blipFill rotWithShape="1">
          <a:blip r:embed="rId4">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34804" t="27008" r="34451" b="28221"/>
          <a:stretch/>
        </p:blipFill>
        <p:spPr>
          <a:xfrm>
            <a:off x="629063" y="5709050"/>
            <a:ext cx="555925" cy="648580"/>
          </a:xfrm>
          <a:prstGeom prst="rect">
            <a:avLst/>
          </a:prstGeom>
        </p:spPr>
      </p:pic>
    </p:spTree>
    <p:extLst>
      <p:ext uri="{BB962C8B-B14F-4D97-AF65-F5344CB8AC3E}">
        <p14:creationId xmlns:p14="http://schemas.microsoft.com/office/powerpoint/2010/main" val="74336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E3124A7A-7D57-0E7E-BE1C-11B0E13D9703}"/>
              </a:ext>
            </a:extLst>
          </p:cNvPr>
          <p:cNvSpPr/>
          <p:nvPr/>
        </p:nvSpPr>
        <p:spPr>
          <a:xfrm>
            <a:off x="1297564" y="1665514"/>
            <a:ext cx="9591868" cy="352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اكتشف علماء الكيمياء العضوية آلاف التفاعلات التي يمكن بها تحويل المركبات العضوية إلى مركبات عضوية أخرى مختلفة. </a:t>
            </a:r>
          </a:p>
          <a:p>
            <a:pPr algn="ctr"/>
            <a:r>
              <a:rPr lang="ar-SA" sz="2800" b="1" dirty="0">
                <a:solidFill>
                  <a:schemeClr val="tx1"/>
                </a:solidFill>
              </a:rPr>
              <a:t>وباستعمال مجموعة من هذه التفاعلات، </a:t>
            </a:r>
          </a:p>
          <a:p>
            <a:pPr marL="457200" indent="-457200">
              <a:buFont typeface="Wingdings" panose="05000000000000000000" pitchFamily="2" charset="2"/>
              <a:buChar char="ü"/>
            </a:pPr>
            <a:r>
              <a:rPr lang="ar-SA" sz="2800" b="1" dirty="0">
                <a:solidFill>
                  <a:schemeClr val="tx1"/>
                </a:solidFill>
              </a:rPr>
              <a:t>تعتمد الصناعات الكيميائية على تحويل المركبات الصغيرة من البترول والغاز الطبيعي إلى مركبات كبيرة. </a:t>
            </a:r>
          </a:p>
          <a:p>
            <a:pPr marL="457200" indent="-457200">
              <a:buFont typeface="Wingdings" panose="05000000000000000000" pitchFamily="2" charset="2"/>
              <a:buChar char="ü"/>
            </a:pPr>
            <a:r>
              <a:rPr lang="ar-SA" sz="2800" b="1" dirty="0">
                <a:solidFill>
                  <a:schemeClr val="tx1"/>
                </a:solidFill>
              </a:rPr>
              <a:t>وتوجد المركبات العضوية المعقدة في العديد من المنتجات المفيدة، ومنها الأدوية والمواد المستهلكة</a:t>
            </a:r>
          </a:p>
        </p:txBody>
      </p:sp>
      <p:pic>
        <p:nvPicPr>
          <p:cNvPr id="3" name="صورة 2" descr="صورة تحتوي على لقطة شاشة&#10;&#10;تم إنشاء الوصف تلقائياً">
            <a:extLst>
              <a:ext uri="{FF2B5EF4-FFF2-40B4-BE49-F238E27FC236}">
                <a16:creationId xmlns:a16="http://schemas.microsoft.com/office/drawing/2014/main" id="{2550F9EA-C17E-670D-51AA-2DA1A7EA2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148" y="5037696"/>
            <a:ext cx="1193707" cy="383718"/>
          </a:xfrm>
          <a:prstGeom prst="rect">
            <a:avLst/>
          </a:prstGeom>
        </p:spPr>
      </p:pic>
      <p:pic>
        <p:nvPicPr>
          <p:cNvPr id="4" name="صورة 3" descr="صورة تحتوي على لقطة شاشة&#10;&#10;تم إنشاء الوصف تلقائياً">
            <a:extLst>
              <a:ext uri="{FF2B5EF4-FFF2-40B4-BE49-F238E27FC236}">
                <a16:creationId xmlns:a16="http://schemas.microsoft.com/office/drawing/2014/main" id="{EBBF412B-1662-6A69-7779-4AB8098A9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144" y="1473654"/>
            <a:ext cx="1193711" cy="383719"/>
          </a:xfrm>
          <a:prstGeom prst="rect">
            <a:avLst/>
          </a:prstGeom>
        </p:spPr>
      </p:pic>
      <p:sp>
        <p:nvSpPr>
          <p:cNvPr id="6" name="مستطيل 5">
            <a:extLst>
              <a:ext uri="{FF2B5EF4-FFF2-40B4-BE49-F238E27FC236}">
                <a16:creationId xmlns:a16="http://schemas.microsoft.com/office/drawing/2014/main" id="{07EACB63-EB53-3327-43DE-B7E16652C04C}"/>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spTree>
    <p:extLst>
      <p:ext uri="{BB962C8B-B14F-4D97-AF65-F5344CB8AC3E}">
        <p14:creationId xmlns:p14="http://schemas.microsoft.com/office/powerpoint/2010/main" val="265304005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2B9C4DB-5726-D970-9F60-4CAE32F99DDF}"/>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pic>
        <p:nvPicPr>
          <p:cNvPr id="4" name="صورة 3" descr="صورة تحتوي على بلاستيك, لوازم المنزلية, زجاجة بلاستيكية, داخلي&#10;&#10;تم إنشاء الوصف تلقائياً">
            <a:extLst>
              <a:ext uri="{FF2B5EF4-FFF2-40B4-BE49-F238E27FC236}">
                <a16:creationId xmlns:a16="http://schemas.microsoft.com/office/drawing/2014/main" id="{7A3A65BD-773B-CCA9-6D33-48610FD0BCF0}"/>
              </a:ext>
            </a:extLst>
          </p:cNvPr>
          <p:cNvPicPr>
            <a:picLocks noChangeAspect="1"/>
          </p:cNvPicPr>
          <p:nvPr/>
        </p:nvPicPr>
        <p:blipFill rotWithShape="1">
          <a:blip r:embed="rId2">
            <a:extLst>
              <a:ext uri="{28A0092B-C50C-407E-A947-70E740481C1C}">
                <a14:useLocalDpi xmlns:a14="http://schemas.microsoft.com/office/drawing/2010/main" val="0"/>
              </a:ext>
            </a:extLst>
          </a:blip>
          <a:srcRect l="3164" t="5064" r="5134" b="6333"/>
          <a:stretch/>
        </p:blipFill>
        <p:spPr>
          <a:xfrm>
            <a:off x="6211077" y="1474237"/>
            <a:ext cx="5066523" cy="3909526"/>
          </a:xfrm>
          <a:prstGeom prst="rect">
            <a:avLst/>
          </a:prstGeom>
          <a:ln>
            <a:solidFill>
              <a:schemeClr val="tx1">
                <a:lumMod val="95000"/>
                <a:lumOff val="5000"/>
              </a:schemeClr>
            </a:solidFill>
          </a:ln>
        </p:spPr>
      </p:pic>
      <p:sp>
        <p:nvSpPr>
          <p:cNvPr id="5" name="مستطيل 4">
            <a:extLst>
              <a:ext uri="{FF2B5EF4-FFF2-40B4-BE49-F238E27FC236}">
                <a16:creationId xmlns:a16="http://schemas.microsoft.com/office/drawing/2014/main" id="{1E82B221-C364-521B-3A96-1BC7B6C6B250}"/>
              </a:ext>
            </a:extLst>
          </p:cNvPr>
          <p:cNvSpPr/>
          <p:nvPr/>
        </p:nvSpPr>
        <p:spPr>
          <a:xfrm>
            <a:off x="914400" y="2478832"/>
            <a:ext cx="4991878" cy="1900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ysClr val="windowText" lastClr="000000"/>
                </a:solidFill>
              </a:rPr>
              <a:t>الشكل 2-13 </a:t>
            </a:r>
          </a:p>
          <a:p>
            <a:pPr algn="ctr"/>
            <a:r>
              <a:rPr lang="ar-SA" sz="2000" b="1" dirty="0">
                <a:solidFill>
                  <a:sysClr val="windowText" lastClr="000000"/>
                </a:solidFill>
              </a:rPr>
              <a:t>الكثير من المنتجات الاستهلاكية – ومنها الأواني البلاستكية والألياف المستعملة في صناعة الحبال والملابس، والزيوت والشموع التي تستعمل في مستحضرات التجميل – مصنوعة من البترول والغاز الطبيعي.</a:t>
            </a:r>
          </a:p>
        </p:txBody>
      </p:sp>
    </p:spTree>
    <p:extLst>
      <p:ext uri="{BB962C8B-B14F-4D97-AF65-F5344CB8AC3E}">
        <p14:creationId xmlns:p14="http://schemas.microsoft.com/office/powerpoint/2010/main" val="2220660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6F2A295-0A95-CC97-4294-A863C1535DDF}"/>
              </a:ext>
            </a:extLst>
          </p:cNvPr>
          <p:cNvSpPr/>
          <p:nvPr/>
        </p:nvSpPr>
        <p:spPr>
          <a:xfrm>
            <a:off x="3664598" y="650033"/>
            <a:ext cx="4862804" cy="534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6">
                    <a:lumMod val="50000"/>
                  </a:schemeClr>
                </a:solidFill>
              </a:rPr>
              <a:t>تصنيف تفاعلات المواد العضوية </a:t>
            </a:r>
          </a:p>
        </p:txBody>
      </p:sp>
      <p:sp>
        <p:nvSpPr>
          <p:cNvPr id="3" name="مستطيل 2">
            <a:extLst>
              <a:ext uri="{FF2B5EF4-FFF2-40B4-BE49-F238E27FC236}">
                <a16:creationId xmlns:a16="http://schemas.microsoft.com/office/drawing/2014/main" id="{938401BE-24B7-873E-6478-736F8A737093}"/>
              </a:ext>
            </a:extLst>
          </p:cNvPr>
          <p:cNvSpPr/>
          <p:nvPr/>
        </p:nvSpPr>
        <p:spPr>
          <a:xfrm>
            <a:off x="9134667" y="1712946"/>
            <a:ext cx="1971092" cy="78221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a:solidFill>
                  <a:schemeClr val="bg1"/>
                </a:solidFill>
              </a:rPr>
              <a:t>الاستبدال </a:t>
            </a:r>
          </a:p>
        </p:txBody>
      </p:sp>
      <p:sp>
        <p:nvSpPr>
          <p:cNvPr id="4" name="مستطيل 3">
            <a:extLst>
              <a:ext uri="{FF2B5EF4-FFF2-40B4-BE49-F238E27FC236}">
                <a16:creationId xmlns:a16="http://schemas.microsoft.com/office/drawing/2014/main" id="{45A45584-6820-97F5-ADE8-54D477BDCA67}"/>
              </a:ext>
            </a:extLst>
          </p:cNvPr>
          <p:cNvSpPr/>
          <p:nvPr/>
        </p:nvSpPr>
        <p:spPr>
          <a:xfrm>
            <a:off x="6453672" y="1712944"/>
            <a:ext cx="1971092" cy="78221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a:solidFill>
                  <a:schemeClr val="bg1"/>
                </a:solidFill>
              </a:rPr>
              <a:t>التكثف</a:t>
            </a:r>
          </a:p>
        </p:txBody>
      </p:sp>
      <p:sp>
        <p:nvSpPr>
          <p:cNvPr id="5" name="مستطيل 4">
            <a:extLst>
              <a:ext uri="{FF2B5EF4-FFF2-40B4-BE49-F238E27FC236}">
                <a16:creationId xmlns:a16="http://schemas.microsoft.com/office/drawing/2014/main" id="{E8D1FE3A-AE6A-CC47-D4FB-A9089EC9FDD5}"/>
              </a:ext>
            </a:extLst>
          </p:cNvPr>
          <p:cNvSpPr/>
          <p:nvPr/>
        </p:nvSpPr>
        <p:spPr>
          <a:xfrm>
            <a:off x="3772677" y="1712944"/>
            <a:ext cx="1971092" cy="78221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a:solidFill>
                  <a:schemeClr val="bg1"/>
                </a:solidFill>
              </a:rPr>
              <a:t>الحذف</a:t>
            </a:r>
          </a:p>
        </p:txBody>
      </p:sp>
      <p:sp>
        <p:nvSpPr>
          <p:cNvPr id="6" name="مستطيل 5">
            <a:extLst>
              <a:ext uri="{FF2B5EF4-FFF2-40B4-BE49-F238E27FC236}">
                <a16:creationId xmlns:a16="http://schemas.microsoft.com/office/drawing/2014/main" id="{C0751FD4-EC78-85E4-811A-3FE9F204F0C3}"/>
              </a:ext>
            </a:extLst>
          </p:cNvPr>
          <p:cNvSpPr/>
          <p:nvPr/>
        </p:nvSpPr>
        <p:spPr>
          <a:xfrm>
            <a:off x="1091682" y="1712944"/>
            <a:ext cx="1971092" cy="78221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a:solidFill>
                  <a:schemeClr val="bg1"/>
                </a:solidFill>
              </a:rPr>
              <a:t>الإضافة</a:t>
            </a:r>
          </a:p>
        </p:txBody>
      </p:sp>
      <p:sp>
        <p:nvSpPr>
          <p:cNvPr id="7" name="مستطيل 6">
            <a:extLst>
              <a:ext uri="{FF2B5EF4-FFF2-40B4-BE49-F238E27FC236}">
                <a16:creationId xmlns:a16="http://schemas.microsoft.com/office/drawing/2014/main" id="{008C07D3-4AB9-6FB8-2870-6179EB151FF4}"/>
              </a:ext>
            </a:extLst>
          </p:cNvPr>
          <p:cNvSpPr/>
          <p:nvPr/>
        </p:nvSpPr>
        <p:spPr>
          <a:xfrm>
            <a:off x="4170785" y="3031671"/>
            <a:ext cx="3582954" cy="78221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a:solidFill>
                  <a:schemeClr val="bg1"/>
                </a:solidFill>
              </a:rPr>
              <a:t>الأكسدة والاختزال</a:t>
            </a:r>
          </a:p>
        </p:txBody>
      </p:sp>
      <p:sp>
        <p:nvSpPr>
          <p:cNvPr id="8" name="مستطيل 7">
            <a:extLst>
              <a:ext uri="{FF2B5EF4-FFF2-40B4-BE49-F238E27FC236}">
                <a16:creationId xmlns:a16="http://schemas.microsoft.com/office/drawing/2014/main" id="{45890429-DC1A-3BB9-F881-F3EC075026D9}"/>
              </a:ext>
            </a:extLst>
          </p:cNvPr>
          <p:cNvSpPr/>
          <p:nvPr/>
        </p:nvSpPr>
        <p:spPr>
          <a:xfrm>
            <a:off x="2746700" y="4170784"/>
            <a:ext cx="6431124" cy="534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FF0000"/>
                </a:solidFill>
              </a:rPr>
              <a:t>ما فائدة تصنيف تفاعلات المركبات العضوية؟</a:t>
            </a:r>
          </a:p>
        </p:txBody>
      </p:sp>
      <p:sp>
        <p:nvSpPr>
          <p:cNvPr id="9" name="مستطيل 8">
            <a:extLst>
              <a:ext uri="{FF2B5EF4-FFF2-40B4-BE49-F238E27FC236}">
                <a16:creationId xmlns:a16="http://schemas.microsoft.com/office/drawing/2014/main" id="{187D1BD0-7D74-A7F6-CC8D-6D5873245DD7}"/>
              </a:ext>
            </a:extLst>
          </p:cNvPr>
          <p:cNvSpPr/>
          <p:nvPr/>
        </p:nvSpPr>
        <p:spPr>
          <a:xfrm>
            <a:off x="2746700" y="4795159"/>
            <a:ext cx="6431124" cy="534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لكي يجعل توقع نواتج التفاعلات أكثر سهولة.</a:t>
            </a:r>
          </a:p>
        </p:txBody>
      </p:sp>
    </p:spTree>
    <p:extLst>
      <p:ext uri="{BB962C8B-B14F-4D97-AF65-F5344CB8AC3E}">
        <p14:creationId xmlns:p14="http://schemas.microsoft.com/office/powerpoint/2010/main" val="20166883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1;p24">
            <a:extLst>
              <a:ext uri="{FF2B5EF4-FFF2-40B4-BE49-F238E27FC236}">
                <a16:creationId xmlns:a16="http://schemas.microsoft.com/office/drawing/2014/main" id="{E23699A9-8E9A-2F83-1F92-20CA39DFD840}"/>
              </a:ext>
            </a:extLst>
          </p:cNvPr>
          <p:cNvSpPr/>
          <p:nvPr/>
        </p:nvSpPr>
        <p:spPr>
          <a:xfrm rot="-5400000" flipH="1">
            <a:off x="4369952" y="-827733"/>
            <a:ext cx="3452096" cy="8513465"/>
          </a:xfrm>
          <a:prstGeom prst="round2SameRect">
            <a:avLst>
              <a:gd name="adj1" fmla="val 50000"/>
              <a:gd name="adj2" fmla="val 50000"/>
            </a:avLst>
          </a:prstGeom>
          <a:solidFill>
            <a:schemeClr val="accent5">
              <a:lumMod val="50000"/>
            </a:schemeClr>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 name="مستطيل 2">
            <a:extLst>
              <a:ext uri="{FF2B5EF4-FFF2-40B4-BE49-F238E27FC236}">
                <a16:creationId xmlns:a16="http://schemas.microsoft.com/office/drawing/2014/main" id="{1825CFC5-D816-2238-4C9A-23531D0EA873}"/>
              </a:ext>
            </a:extLst>
          </p:cNvPr>
          <p:cNvSpPr/>
          <p:nvPr/>
        </p:nvSpPr>
        <p:spPr>
          <a:xfrm>
            <a:off x="3344441" y="2492049"/>
            <a:ext cx="5503117" cy="187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800" b="1" dirty="0">
                <a:solidFill>
                  <a:schemeClr val="bg1"/>
                </a:solidFill>
              </a:rPr>
              <a:t>الاستبدال </a:t>
            </a:r>
          </a:p>
        </p:txBody>
      </p:sp>
    </p:spTree>
    <p:extLst>
      <p:ext uri="{BB962C8B-B14F-4D97-AF65-F5344CB8AC3E}">
        <p14:creationId xmlns:p14="http://schemas.microsoft.com/office/powerpoint/2010/main" val="176509258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D565377-D805-1A86-C1B9-D33B737A1774}"/>
              </a:ext>
            </a:extLst>
          </p:cNvPr>
          <p:cNvSpPr/>
          <p:nvPr/>
        </p:nvSpPr>
        <p:spPr>
          <a:xfrm>
            <a:off x="5068466" y="667951"/>
            <a:ext cx="2055067"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الاستبدال</a:t>
            </a:r>
          </a:p>
        </p:txBody>
      </p:sp>
      <p:sp>
        <p:nvSpPr>
          <p:cNvPr id="4" name="مستطيل 3">
            <a:extLst>
              <a:ext uri="{FF2B5EF4-FFF2-40B4-BE49-F238E27FC236}">
                <a16:creationId xmlns:a16="http://schemas.microsoft.com/office/drawing/2014/main" id="{1AA9FE7F-6DE4-FC4E-58E5-BAF3852A9071}"/>
              </a:ext>
            </a:extLst>
          </p:cNvPr>
          <p:cNvSpPr/>
          <p:nvPr/>
        </p:nvSpPr>
        <p:spPr>
          <a:xfrm>
            <a:off x="2382416" y="1240228"/>
            <a:ext cx="7427168"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00CC"/>
                </a:solidFill>
              </a:rPr>
              <a:t>لقد تم دراسته في درس هاليدات الألكيل وهاليدات الأريل. صفحة64</a:t>
            </a:r>
          </a:p>
        </p:txBody>
      </p:sp>
      <p:sp>
        <p:nvSpPr>
          <p:cNvPr id="5" name="مستطيل 4">
            <a:extLst>
              <a:ext uri="{FF2B5EF4-FFF2-40B4-BE49-F238E27FC236}">
                <a16:creationId xmlns:a16="http://schemas.microsoft.com/office/drawing/2014/main" id="{3DFA1909-C37F-B04D-2E7C-995AC42D9CD2}"/>
              </a:ext>
            </a:extLst>
          </p:cNvPr>
          <p:cNvSpPr/>
          <p:nvPr/>
        </p:nvSpPr>
        <p:spPr>
          <a:xfrm>
            <a:off x="3697253" y="1812505"/>
            <a:ext cx="4797491"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المقصود بتفاعلات الاستبدال؟</a:t>
            </a:r>
          </a:p>
        </p:txBody>
      </p:sp>
      <p:sp>
        <p:nvSpPr>
          <p:cNvPr id="6" name="مستطيل 5">
            <a:extLst>
              <a:ext uri="{FF2B5EF4-FFF2-40B4-BE49-F238E27FC236}">
                <a16:creationId xmlns:a16="http://schemas.microsoft.com/office/drawing/2014/main" id="{1C45FB0C-47E0-9647-8DC9-8946E36D9537}"/>
              </a:ext>
            </a:extLst>
          </p:cNvPr>
          <p:cNvSpPr/>
          <p:nvPr/>
        </p:nvSpPr>
        <p:spPr>
          <a:xfrm>
            <a:off x="1841238" y="2515411"/>
            <a:ext cx="8509519"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تحل ذرة أو مجموعة ذرية محل ذرة أو مجموعة ذرية أخرى في المركب </a:t>
            </a:r>
          </a:p>
        </p:txBody>
      </p:sp>
      <p:pic>
        <p:nvPicPr>
          <p:cNvPr id="7" name="صورة 6">
            <a:extLst>
              <a:ext uri="{FF2B5EF4-FFF2-40B4-BE49-F238E27FC236}">
                <a16:creationId xmlns:a16="http://schemas.microsoft.com/office/drawing/2014/main" id="{5618C98C-5620-0A2B-EE48-910E784E2ACE}"/>
              </a:ext>
            </a:extLst>
          </p:cNvPr>
          <p:cNvPicPr>
            <a:picLocks noChangeAspect="1"/>
          </p:cNvPicPr>
          <p:nvPr/>
        </p:nvPicPr>
        <p:blipFill rotWithShape="1">
          <a:blip r:embed="rId2">
            <a:extLst>
              <a:ext uri="{28A0092B-C50C-407E-A947-70E740481C1C}">
                <a14:useLocalDpi xmlns:a14="http://schemas.microsoft.com/office/drawing/2010/main" val="0"/>
              </a:ext>
            </a:extLst>
          </a:blip>
          <a:srcRect t="4440" r="385" b="5572"/>
          <a:stretch/>
        </p:blipFill>
        <p:spPr>
          <a:xfrm>
            <a:off x="2063533" y="3013786"/>
            <a:ext cx="7836246" cy="3217279"/>
          </a:xfrm>
          <a:prstGeom prst="rect">
            <a:avLst/>
          </a:prstGeom>
          <a:ln>
            <a:solidFill>
              <a:schemeClr val="tx1"/>
            </a:solidFill>
          </a:ln>
        </p:spPr>
      </p:pic>
    </p:spTree>
    <p:extLst>
      <p:ext uri="{BB962C8B-B14F-4D97-AF65-F5344CB8AC3E}">
        <p14:creationId xmlns:p14="http://schemas.microsoft.com/office/powerpoint/2010/main" val="586080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1;p24">
            <a:extLst>
              <a:ext uri="{FF2B5EF4-FFF2-40B4-BE49-F238E27FC236}">
                <a16:creationId xmlns:a16="http://schemas.microsoft.com/office/drawing/2014/main" id="{E23699A9-8E9A-2F83-1F92-20CA39DFD840}"/>
              </a:ext>
            </a:extLst>
          </p:cNvPr>
          <p:cNvSpPr/>
          <p:nvPr/>
        </p:nvSpPr>
        <p:spPr>
          <a:xfrm rot="-5400000" flipH="1">
            <a:off x="4369952" y="-827733"/>
            <a:ext cx="3452096" cy="8513465"/>
          </a:xfrm>
          <a:prstGeom prst="round2SameRect">
            <a:avLst>
              <a:gd name="adj1" fmla="val 50000"/>
              <a:gd name="adj2" fmla="val 50000"/>
            </a:avLst>
          </a:prstGeom>
          <a:solidFill>
            <a:schemeClr val="accent5">
              <a:lumMod val="50000"/>
            </a:schemeClr>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 name="مستطيل 2">
            <a:extLst>
              <a:ext uri="{FF2B5EF4-FFF2-40B4-BE49-F238E27FC236}">
                <a16:creationId xmlns:a16="http://schemas.microsoft.com/office/drawing/2014/main" id="{1825CFC5-D816-2238-4C9A-23531D0EA873}"/>
              </a:ext>
            </a:extLst>
          </p:cNvPr>
          <p:cNvSpPr/>
          <p:nvPr/>
        </p:nvSpPr>
        <p:spPr>
          <a:xfrm>
            <a:off x="3344441" y="2492049"/>
            <a:ext cx="5503117" cy="187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800" b="1" dirty="0">
                <a:solidFill>
                  <a:schemeClr val="bg1"/>
                </a:solidFill>
              </a:rPr>
              <a:t>التكثف</a:t>
            </a:r>
          </a:p>
        </p:txBody>
      </p:sp>
    </p:spTree>
    <p:extLst>
      <p:ext uri="{BB962C8B-B14F-4D97-AF65-F5344CB8AC3E}">
        <p14:creationId xmlns:p14="http://schemas.microsoft.com/office/powerpoint/2010/main" val="60115142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9934F5B-2C04-EB39-1C79-7D5CAADFC1D1}"/>
              </a:ext>
            </a:extLst>
          </p:cNvPr>
          <p:cNvSpPr/>
          <p:nvPr/>
        </p:nvSpPr>
        <p:spPr>
          <a:xfrm>
            <a:off x="5068466" y="667951"/>
            <a:ext cx="2055067"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التكثف</a:t>
            </a:r>
          </a:p>
        </p:txBody>
      </p:sp>
      <p:sp>
        <p:nvSpPr>
          <p:cNvPr id="3" name="مستطيل 2">
            <a:extLst>
              <a:ext uri="{FF2B5EF4-FFF2-40B4-BE49-F238E27FC236}">
                <a16:creationId xmlns:a16="http://schemas.microsoft.com/office/drawing/2014/main" id="{5F0599C3-7447-57B3-4320-A9156C5467C9}"/>
              </a:ext>
            </a:extLst>
          </p:cNvPr>
          <p:cNvSpPr/>
          <p:nvPr/>
        </p:nvSpPr>
        <p:spPr>
          <a:xfrm>
            <a:off x="2382413" y="1084346"/>
            <a:ext cx="7427168"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00CC"/>
                </a:solidFill>
              </a:rPr>
              <a:t>لقد تم دراسته في درس مركبات الكربونيل. صفحة 75</a:t>
            </a:r>
          </a:p>
        </p:txBody>
      </p:sp>
      <p:sp>
        <p:nvSpPr>
          <p:cNvPr id="4" name="مستطيل 3">
            <a:extLst>
              <a:ext uri="{FF2B5EF4-FFF2-40B4-BE49-F238E27FC236}">
                <a16:creationId xmlns:a16="http://schemas.microsoft.com/office/drawing/2014/main" id="{1D34F2EC-9098-0828-AF00-22CBCCBA1C7C}"/>
              </a:ext>
            </a:extLst>
          </p:cNvPr>
          <p:cNvSpPr/>
          <p:nvPr/>
        </p:nvSpPr>
        <p:spPr>
          <a:xfrm>
            <a:off x="3697250" y="1582721"/>
            <a:ext cx="4797491" cy="49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التكثف؟</a:t>
            </a:r>
          </a:p>
        </p:txBody>
      </p:sp>
      <p:sp>
        <p:nvSpPr>
          <p:cNvPr id="5" name="مستطيل 4">
            <a:extLst>
              <a:ext uri="{FF2B5EF4-FFF2-40B4-BE49-F238E27FC236}">
                <a16:creationId xmlns:a16="http://schemas.microsoft.com/office/drawing/2014/main" id="{3CB8448A-C9A8-F83D-17C3-95DD5FF9C3DD}"/>
              </a:ext>
            </a:extLst>
          </p:cNvPr>
          <p:cNvSpPr/>
          <p:nvPr/>
        </p:nvSpPr>
        <p:spPr>
          <a:xfrm>
            <a:off x="1841235" y="1974703"/>
            <a:ext cx="8509519" cy="771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ارتباط اثنين من جزيئات صغيرة لمركبات عضوية لتكوين جزيء آخر أكثر تعقيداً </a:t>
            </a:r>
          </a:p>
          <a:p>
            <a:pPr algn="ctr"/>
            <a:r>
              <a:rPr lang="ar-SA" sz="2400" b="1" dirty="0">
                <a:solidFill>
                  <a:schemeClr val="tx1"/>
                </a:solidFill>
              </a:rPr>
              <a:t>ويرافق هذه العملية فقدان جزيء صغير مثل الماء</a:t>
            </a:r>
          </a:p>
        </p:txBody>
      </p:sp>
      <p:pic>
        <p:nvPicPr>
          <p:cNvPr id="7" name="صورة 6">
            <a:extLst>
              <a:ext uri="{FF2B5EF4-FFF2-40B4-BE49-F238E27FC236}">
                <a16:creationId xmlns:a16="http://schemas.microsoft.com/office/drawing/2014/main" id="{78840583-58E2-C7CB-0F15-55BE3E60F5ED}"/>
              </a:ext>
            </a:extLst>
          </p:cNvPr>
          <p:cNvPicPr>
            <a:picLocks noChangeAspect="1"/>
          </p:cNvPicPr>
          <p:nvPr/>
        </p:nvPicPr>
        <p:blipFill rotWithShape="1">
          <a:blip r:embed="rId2">
            <a:extLst>
              <a:ext uri="{28A0092B-C50C-407E-A947-70E740481C1C}">
                <a14:useLocalDpi xmlns:a14="http://schemas.microsoft.com/office/drawing/2010/main" val="0"/>
              </a:ext>
            </a:extLst>
          </a:blip>
          <a:srcRect l="3265" t="4230" r="8496" b="10967"/>
          <a:stretch/>
        </p:blipFill>
        <p:spPr>
          <a:xfrm>
            <a:off x="2008365" y="2746032"/>
            <a:ext cx="7913183" cy="3237900"/>
          </a:xfrm>
          <a:prstGeom prst="rect">
            <a:avLst/>
          </a:prstGeom>
          <a:ln>
            <a:solidFill>
              <a:schemeClr val="tx1"/>
            </a:solidFill>
          </a:ln>
        </p:spPr>
      </p:pic>
    </p:spTree>
    <p:extLst>
      <p:ext uri="{BB962C8B-B14F-4D97-AF65-F5344CB8AC3E}">
        <p14:creationId xmlns:p14="http://schemas.microsoft.com/office/powerpoint/2010/main" val="197163307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C4E4BD8-E2D7-239C-617D-9DEA1EB8907D}"/>
              </a:ext>
            </a:extLst>
          </p:cNvPr>
          <p:cNvSpPr/>
          <p:nvPr/>
        </p:nvSpPr>
        <p:spPr>
          <a:xfrm>
            <a:off x="3161899" y="3719895"/>
            <a:ext cx="5868201" cy="820914"/>
          </a:xfrm>
          <a:prstGeom prst="rect">
            <a:avLst/>
          </a:prstGeom>
          <a:noFill/>
          <a:ln w="57150">
            <a:noFill/>
          </a:ln>
          <a:effectLst/>
        </p:spPr>
        <p:style>
          <a:lnRef idx="2">
            <a:schemeClr val="dk1"/>
          </a:lnRef>
          <a:fillRef idx="1">
            <a:schemeClr val="lt1"/>
          </a:fillRef>
          <a:effectRef idx="0">
            <a:schemeClr val="dk1"/>
          </a:effectRef>
          <a:fontRef idx="minor">
            <a:schemeClr val="dk1"/>
          </a:fontRef>
        </p:style>
        <p:txBody>
          <a:bodyPr rtlCol="1" anchor="ctr"/>
          <a:lstStyle/>
          <a:p>
            <a:pPr algn="ctr"/>
            <a:r>
              <a:rPr lang="en-US" sz="2800" b="1" dirty="0">
                <a:latin typeface="Arial" panose="020B0604020202020204" pitchFamily="34" charset="0"/>
                <a:cs typeface="Arial" panose="020B0604020202020204" pitchFamily="34" charset="0"/>
              </a:rPr>
              <a:t>RCOOH + ŔOH →RCOOŔ + H</a:t>
            </a:r>
            <a:r>
              <a:rPr lang="en-US" sz="2800" b="1" baseline="-250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O</a:t>
            </a:r>
            <a:endParaRPr lang="ar-SA" sz="2800" b="1" dirty="0">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F1FD984D-7473-71A5-FADB-BF750F02FDA8}"/>
              </a:ext>
            </a:extLst>
          </p:cNvPr>
          <p:cNvSpPr/>
          <p:nvPr/>
        </p:nvSpPr>
        <p:spPr>
          <a:xfrm>
            <a:off x="1558213" y="1144747"/>
            <a:ext cx="9190652" cy="2139629"/>
          </a:xfrm>
          <a:prstGeom prst="rect">
            <a:avLst/>
          </a:prstGeom>
          <a:noFill/>
          <a:ln w="57150">
            <a:noFill/>
          </a:ln>
          <a:effectLst/>
        </p:spPr>
        <p:style>
          <a:lnRef idx="2">
            <a:schemeClr val="dk1"/>
          </a:lnRef>
          <a:fillRef idx="1">
            <a:schemeClr val="lt1"/>
          </a:fillRef>
          <a:effectRef idx="0">
            <a:schemeClr val="dk1"/>
          </a:effectRef>
          <a:fontRef idx="minor">
            <a:schemeClr val="dk1"/>
          </a:fontRef>
        </p:style>
        <p:txBody>
          <a:bodyPr rtlCol="1" anchor="ctr"/>
          <a:lstStyle/>
          <a:p>
            <a:pPr algn="ctr"/>
            <a:r>
              <a:rPr lang="ar-SA" sz="2800" b="1" dirty="0"/>
              <a:t>ومن أكثر تفاعلات التكثف شيوعًا تلك التي تتضمن الجمع بين الحمض </a:t>
            </a:r>
            <a:r>
              <a:rPr lang="ar-SA" sz="2800" b="1" dirty="0" err="1"/>
              <a:t>الكربوكسيلي</a:t>
            </a:r>
            <a:r>
              <a:rPr lang="ar-SA" sz="2800" b="1" dirty="0"/>
              <a:t> مع جزيئات لمركبات عضوية أخرى. والطريقة الشائعة لتحضير </a:t>
            </a:r>
            <a:r>
              <a:rPr lang="ar-SA" sz="2800" b="1" dirty="0" err="1"/>
              <a:t>الإستر</a:t>
            </a:r>
            <a:r>
              <a:rPr lang="ar-SA" sz="2800" b="1" dirty="0"/>
              <a:t> تتم بتفاعلات التكثف بين الأحماض الكربوكسيلية والكحول. ويمكن تمثيل هذا التفاعل بالمعادلة الكيميائية العامة الآتية.</a:t>
            </a:r>
          </a:p>
        </p:txBody>
      </p:sp>
    </p:spTree>
    <p:extLst>
      <p:ext uri="{BB962C8B-B14F-4D97-AF65-F5344CB8AC3E}">
        <p14:creationId xmlns:p14="http://schemas.microsoft.com/office/powerpoint/2010/main" val="4154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1;p24">
            <a:extLst>
              <a:ext uri="{FF2B5EF4-FFF2-40B4-BE49-F238E27FC236}">
                <a16:creationId xmlns:a16="http://schemas.microsoft.com/office/drawing/2014/main" id="{E23699A9-8E9A-2F83-1F92-20CA39DFD840}"/>
              </a:ext>
            </a:extLst>
          </p:cNvPr>
          <p:cNvSpPr/>
          <p:nvPr/>
        </p:nvSpPr>
        <p:spPr>
          <a:xfrm rot="-5400000" flipH="1">
            <a:off x="4369952" y="-827733"/>
            <a:ext cx="3452096" cy="8513465"/>
          </a:xfrm>
          <a:prstGeom prst="round2SameRect">
            <a:avLst>
              <a:gd name="adj1" fmla="val 50000"/>
              <a:gd name="adj2" fmla="val 50000"/>
            </a:avLst>
          </a:prstGeom>
          <a:solidFill>
            <a:schemeClr val="accent5">
              <a:lumMod val="50000"/>
            </a:schemeClr>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 name="مستطيل 2">
            <a:extLst>
              <a:ext uri="{FF2B5EF4-FFF2-40B4-BE49-F238E27FC236}">
                <a16:creationId xmlns:a16="http://schemas.microsoft.com/office/drawing/2014/main" id="{1825CFC5-D816-2238-4C9A-23531D0EA873}"/>
              </a:ext>
            </a:extLst>
          </p:cNvPr>
          <p:cNvSpPr/>
          <p:nvPr/>
        </p:nvSpPr>
        <p:spPr>
          <a:xfrm>
            <a:off x="3344441" y="2492049"/>
            <a:ext cx="5503117" cy="187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800" b="1" dirty="0">
                <a:solidFill>
                  <a:schemeClr val="bg1"/>
                </a:solidFill>
              </a:rPr>
              <a:t>الحذف</a:t>
            </a:r>
          </a:p>
        </p:txBody>
      </p:sp>
    </p:spTree>
    <p:extLst>
      <p:ext uri="{BB962C8B-B14F-4D97-AF65-F5344CB8AC3E}">
        <p14:creationId xmlns:p14="http://schemas.microsoft.com/office/powerpoint/2010/main" val="387631451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78489" y="1740972"/>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كيف يمكن تغير الألكان إلى مادة أكثر نشاطًا في التفاعلات الكيميائية؟</a:t>
            </a:r>
          </a:p>
        </p:txBody>
      </p:sp>
      <p:sp>
        <p:nvSpPr>
          <p:cNvPr id="3" name="مستطيل 2">
            <a:extLst>
              <a:ext uri="{FF2B5EF4-FFF2-40B4-BE49-F238E27FC236}">
                <a16:creationId xmlns:a16="http://schemas.microsoft.com/office/drawing/2014/main" id="{B63C7333-05B6-868D-3797-3CE0C3B60853}"/>
              </a:ext>
            </a:extLst>
          </p:cNvPr>
          <p:cNvSpPr/>
          <p:nvPr/>
        </p:nvSpPr>
        <p:spPr>
          <a:xfrm>
            <a:off x="5178488" y="3568959"/>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من خلال تكوين رابطة تساهمية ثنائية بين ذرتين من الكربون لتكوين </a:t>
            </a:r>
            <a:r>
              <a:rPr lang="ar-SA" sz="2800" b="1" dirty="0" err="1">
                <a:solidFill>
                  <a:schemeClr val="tx1"/>
                </a:solidFill>
              </a:rPr>
              <a:t>الألكين</a:t>
            </a:r>
            <a:endParaRPr lang="ar-SA" sz="2800" b="1" dirty="0">
              <a:solidFill>
                <a:schemeClr val="tx1"/>
              </a:solidFill>
            </a:endParaRP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spTree>
    <p:extLst>
      <p:ext uri="{BB962C8B-B14F-4D97-AF65-F5344CB8AC3E}">
        <p14:creationId xmlns:p14="http://schemas.microsoft.com/office/powerpoint/2010/main" val="3612350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اوية مطوية 1">
            <a:extLst>
              <a:ext uri="{FF2B5EF4-FFF2-40B4-BE49-F238E27FC236}">
                <a16:creationId xmlns:a16="http://schemas.microsoft.com/office/drawing/2014/main" id="{ED57AF52-E6FF-0AF5-BC43-FF2C7CA8C3C4}"/>
              </a:ext>
            </a:extLst>
          </p:cNvPr>
          <p:cNvSpPr/>
          <p:nvPr/>
        </p:nvSpPr>
        <p:spPr>
          <a:xfrm>
            <a:off x="9123518" y="969962"/>
            <a:ext cx="2340165" cy="2693437"/>
          </a:xfrm>
          <a:prstGeom prst="foldedCorner">
            <a:avLst>
              <a:gd name="adj" fmla="val 17066"/>
            </a:avLst>
          </a:prstGeom>
          <a:solidFill>
            <a:schemeClr val="accent3">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هنا</a:t>
            </a:r>
          </a:p>
        </p:txBody>
      </p:sp>
      <p:sp>
        <p:nvSpPr>
          <p:cNvPr id="3" name="مستطيل 2">
            <a:extLst>
              <a:ext uri="{FF2B5EF4-FFF2-40B4-BE49-F238E27FC236}">
                <a16:creationId xmlns:a16="http://schemas.microsoft.com/office/drawing/2014/main" id="{15A2AB92-F148-EEC9-5D1B-6B39C3E8DDDB}"/>
              </a:ext>
            </a:extLst>
          </p:cNvPr>
          <p:cNvSpPr>
            <a:spLocks/>
          </p:cNvSpPr>
          <p:nvPr/>
        </p:nvSpPr>
        <p:spPr>
          <a:xfrm>
            <a:off x="9094569" y="875521"/>
            <a:ext cx="2340165" cy="2693437"/>
          </a:xfrm>
          <a:prstGeom prst="rect">
            <a:avLst/>
          </a:prstGeom>
          <a:solidFill>
            <a:schemeClr val="accent3">
              <a:lumMod val="7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اوية مطوية 3">
            <a:extLst>
              <a:ext uri="{FF2B5EF4-FFF2-40B4-BE49-F238E27FC236}">
                <a16:creationId xmlns:a16="http://schemas.microsoft.com/office/drawing/2014/main" id="{D21CBCD7-CD4C-2870-CA4C-3AED9CDA56AC}"/>
              </a:ext>
            </a:extLst>
          </p:cNvPr>
          <p:cNvSpPr/>
          <p:nvPr/>
        </p:nvSpPr>
        <p:spPr>
          <a:xfrm>
            <a:off x="6413645" y="974959"/>
            <a:ext cx="2340165" cy="2693437"/>
          </a:xfrm>
          <a:prstGeom prst="foldedCorner">
            <a:avLst>
              <a:gd name="adj" fmla="val 17066"/>
            </a:avLst>
          </a:prstGeom>
          <a:solidFill>
            <a:srgbClr val="93AD9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هنا</a:t>
            </a:r>
          </a:p>
        </p:txBody>
      </p:sp>
      <p:sp>
        <p:nvSpPr>
          <p:cNvPr id="5" name="مستطيل 4">
            <a:extLst>
              <a:ext uri="{FF2B5EF4-FFF2-40B4-BE49-F238E27FC236}">
                <a16:creationId xmlns:a16="http://schemas.microsoft.com/office/drawing/2014/main" id="{100E6C13-00E8-9895-C29B-E8634DBD0837}"/>
              </a:ext>
            </a:extLst>
          </p:cNvPr>
          <p:cNvSpPr>
            <a:spLocks noGrp="1" noRot="1" noMove="1" noResize="1" noEditPoints="1" noAdjustHandles="1" noChangeArrowheads="1" noChangeShapeType="1"/>
          </p:cNvSpPr>
          <p:nvPr/>
        </p:nvSpPr>
        <p:spPr>
          <a:xfrm>
            <a:off x="6372806" y="875522"/>
            <a:ext cx="2340165" cy="2693437"/>
          </a:xfrm>
          <a:prstGeom prst="rect">
            <a:avLst/>
          </a:prstGeom>
          <a:solidFill>
            <a:srgbClr val="7E9D7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اوية مطوية 5">
            <a:extLst>
              <a:ext uri="{FF2B5EF4-FFF2-40B4-BE49-F238E27FC236}">
                <a16:creationId xmlns:a16="http://schemas.microsoft.com/office/drawing/2014/main" id="{44E8AFC4-9D31-3FC0-03C3-78827756A107}"/>
              </a:ext>
            </a:extLst>
          </p:cNvPr>
          <p:cNvSpPr/>
          <p:nvPr/>
        </p:nvSpPr>
        <p:spPr>
          <a:xfrm>
            <a:off x="3591504" y="969962"/>
            <a:ext cx="2340165" cy="2693437"/>
          </a:xfrm>
          <a:prstGeom prst="foldedCorner">
            <a:avLst>
              <a:gd name="adj" fmla="val 17066"/>
            </a:avLst>
          </a:prstGeom>
          <a:solidFill>
            <a:srgbClr val="AEADA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lumMod val="95000"/>
                    <a:lumOff val="5000"/>
                  </a:schemeClr>
                </a:solidFill>
              </a:rPr>
              <a:t>هنا</a:t>
            </a:r>
          </a:p>
        </p:txBody>
      </p:sp>
      <p:sp>
        <p:nvSpPr>
          <p:cNvPr id="7" name="مستطيل 6">
            <a:extLst>
              <a:ext uri="{FF2B5EF4-FFF2-40B4-BE49-F238E27FC236}">
                <a16:creationId xmlns:a16="http://schemas.microsoft.com/office/drawing/2014/main" id="{95DDF57B-D1C7-B916-4F19-B3A3724870A7}"/>
              </a:ext>
            </a:extLst>
          </p:cNvPr>
          <p:cNvSpPr>
            <a:spLocks noGrp="1" noRot="1" noMove="1" noResize="1" noEditPoints="1" noAdjustHandles="1" noChangeArrowheads="1" noChangeShapeType="1"/>
          </p:cNvSpPr>
          <p:nvPr/>
        </p:nvSpPr>
        <p:spPr>
          <a:xfrm>
            <a:off x="3615876" y="875522"/>
            <a:ext cx="2340165" cy="2693437"/>
          </a:xfrm>
          <a:prstGeom prst="rect">
            <a:avLst/>
          </a:prstGeom>
          <a:solidFill>
            <a:srgbClr val="85837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زاوية مطوية 7">
            <a:extLst>
              <a:ext uri="{FF2B5EF4-FFF2-40B4-BE49-F238E27FC236}">
                <a16:creationId xmlns:a16="http://schemas.microsoft.com/office/drawing/2014/main" id="{2FA50DA3-E51F-2513-BE3D-9546CCE78EC0}"/>
              </a:ext>
            </a:extLst>
          </p:cNvPr>
          <p:cNvSpPr/>
          <p:nvPr/>
        </p:nvSpPr>
        <p:spPr>
          <a:xfrm>
            <a:off x="904552" y="969961"/>
            <a:ext cx="2340165" cy="2693437"/>
          </a:xfrm>
          <a:prstGeom prst="foldedCorner">
            <a:avLst>
              <a:gd name="adj" fmla="val 17066"/>
            </a:avLst>
          </a:prstGeom>
          <a:solidFill>
            <a:srgbClr val="DAB6AE"/>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lumMod val="95000"/>
                    <a:lumOff val="5000"/>
                  </a:schemeClr>
                </a:solidFill>
              </a:rPr>
              <a:t>هنا</a:t>
            </a:r>
          </a:p>
        </p:txBody>
      </p:sp>
      <p:sp>
        <p:nvSpPr>
          <p:cNvPr id="9" name="مستطيل 8">
            <a:extLst>
              <a:ext uri="{FF2B5EF4-FFF2-40B4-BE49-F238E27FC236}">
                <a16:creationId xmlns:a16="http://schemas.microsoft.com/office/drawing/2014/main" id="{5368EF12-335F-8F2F-B221-F5261D0EFE7D}"/>
              </a:ext>
            </a:extLst>
          </p:cNvPr>
          <p:cNvSpPr>
            <a:spLocks noGrp="1" noRot="1" noMove="1" noResize="1" noEditPoints="1" noAdjustHandles="1" noChangeArrowheads="1" noChangeShapeType="1"/>
          </p:cNvSpPr>
          <p:nvPr/>
        </p:nvSpPr>
        <p:spPr>
          <a:xfrm>
            <a:off x="887663" y="875521"/>
            <a:ext cx="2340165" cy="2693437"/>
          </a:xfrm>
          <a:prstGeom prst="rect">
            <a:avLst/>
          </a:prstGeom>
          <a:solidFill>
            <a:srgbClr val="BF8173"/>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6" name="مجموعة 25">
            <a:extLst>
              <a:ext uri="{FF2B5EF4-FFF2-40B4-BE49-F238E27FC236}">
                <a16:creationId xmlns:a16="http://schemas.microsoft.com/office/drawing/2014/main" id="{1192A0B8-60B6-F44A-E269-3393E1889DF5}"/>
              </a:ext>
            </a:extLst>
          </p:cNvPr>
          <p:cNvGrpSpPr/>
          <p:nvPr/>
        </p:nvGrpSpPr>
        <p:grpSpPr>
          <a:xfrm>
            <a:off x="9608401" y="1022542"/>
            <a:ext cx="1374036" cy="1375426"/>
            <a:chOff x="9513713" y="1031873"/>
            <a:chExt cx="1374036" cy="1375426"/>
          </a:xfrm>
        </p:grpSpPr>
        <p:sp>
          <p:nvSpPr>
            <p:cNvPr id="11" name="Google Shape;247;p10">
              <a:extLst>
                <a:ext uri="{FF2B5EF4-FFF2-40B4-BE49-F238E27FC236}">
                  <a16:creationId xmlns:a16="http://schemas.microsoft.com/office/drawing/2014/main" id="{E229E750-27D5-4C3B-3566-D3DA509EE1DC}"/>
                </a:ext>
              </a:extLst>
            </p:cNvPr>
            <p:cNvSpPr/>
            <p:nvPr/>
          </p:nvSpPr>
          <p:spPr>
            <a:xfrm>
              <a:off x="9513713" y="1031873"/>
              <a:ext cx="1374036" cy="1375426"/>
            </a:xfrm>
            <a:prstGeom prst="ellipse">
              <a:avLst/>
            </a:prstGeom>
            <a:solidFill>
              <a:srgbClr val="FFFFFF"/>
            </a:solidFill>
            <a:ln>
              <a:noFill/>
            </a:ln>
            <a:effectLst>
              <a:outerShdw blurRad="127000" dist="1270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47;p10">
              <a:extLst>
                <a:ext uri="{FF2B5EF4-FFF2-40B4-BE49-F238E27FC236}">
                  <a16:creationId xmlns:a16="http://schemas.microsoft.com/office/drawing/2014/main" id="{DD531ADC-BBFB-29D0-6555-31482F4DEDBA}"/>
                </a:ext>
              </a:extLst>
            </p:cNvPr>
            <p:cNvSpPr/>
            <p:nvPr/>
          </p:nvSpPr>
          <p:spPr>
            <a:xfrm>
              <a:off x="9610226" y="1133669"/>
              <a:ext cx="1205684" cy="1192343"/>
            </a:xfrm>
            <a:prstGeom prst="ellipse">
              <a:avLst/>
            </a:prstGeom>
            <a:solidFill>
              <a:srgbClr val="F9F3E7"/>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4" name="صورة 23" descr="صورة تحتوي على قلب, عيد الحب, زهري, الرسومات&#10;&#10;تم إنشاء الوصف تلقائياً">
              <a:extLst>
                <a:ext uri="{FF2B5EF4-FFF2-40B4-BE49-F238E27FC236}">
                  <a16:creationId xmlns:a16="http://schemas.microsoft.com/office/drawing/2014/main" id="{C2C784B9-AC00-2BA3-2FD0-FA44DA16D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672" y="1378558"/>
              <a:ext cx="1051054" cy="707137"/>
            </a:xfrm>
            <a:prstGeom prst="rect">
              <a:avLst/>
            </a:prstGeom>
          </p:spPr>
        </p:pic>
      </p:grpSp>
      <p:grpSp>
        <p:nvGrpSpPr>
          <p:cNvPr id="27" name="مجموعة 26">
            <a:extLst>
              <a:ext uri="{FF2B5EF4-FFF2-40B4-BE49-F238E27FC236}">
                <a16:creationId xmlns:a16="http://schemas.microsoft.com/office/drawing/2014/main" id="{8EA7AB5B-45E7-7C2C-F5DF-6F27DAACB24F}"/>
              </a:ext>
            </a:extLst>
          </p:cNvPr>
          <p:cNvGrpSpPr/>
          <p:nvPr/>
        </p:nvGrpSpPr>
        <p:grpSpPr>
          <a:xfrm>
            <a:off x="6822751" y="1022542"/>
            <a:ext cx="1374036" cy="1375426"/>
            <a:chOff x="9513713" y="1031873"/>
            <a:chExt cx="1374036" cy="1375426"/>
          </a:xfrm>
        </p:grpSpPr>
        <p:sp>
          <p:nvSpPr>
            <p:cNvPr id="28" name="Google Shape;247;p10">
              <a:extLst>
                <a:ext uri="{FF2B5EF4-FFF2-40B4-BE49-F238E27FC236}">
                  <a16:creationId xmlns:a16="http://schemas.microsoft.com/office/drawing/2014/main" id="{3CFDC2BF-CADB-0B9E-1101-F4EEAB07B9E5}"/>
                </a:ext>
              </a:extLst>
            </p:cNvPr>
            <p:cNvSpPr/>
            <p:nvPr/>
          </p:nvSpPr>
          <p:spPr>
            <a:xfrm>
              <a:off x="9513713" y="1031873"/>
              <a:ext cx="1374036" cy="1375426"/>
            </a:xfrm>
            <a:prstGeom prst="ellipse">
              <a:avLst/>
            </a:prstGeom>
            <a:solidFill>
              <a:srgbClr val="FFFFFF"/>
            </a:solidFill>
            <a:ln>
              <a:noFill/>
            </a:ln>
            <a:effectLst>
              <a:outerShdw blurRad="127000" dist="1270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47;p10">
              <a:extLst>
                <a:ext uri="{FF2B5EF4-FFF2-40B4-BE49-F238E27FC236}">
                  <a16:creationId xmlns:a16="http://schemas.microsoft.com/office/drawing/2014/main" id="{BF945FDB-B6A8-79ED-D1B1-E4564571A09C}"/>
                </a:ext>
              </a:extLst>
            </p:cNvPr>
            <p:cNvSpPr/>
            <p:nvPr/>
          </p:nvSpPr>
          <p:spPr>
            <a:xfrm>
              <a:off x="9610226" y="1133669"/>
              <a:ext cx="1205684" cy="1192343"/>
            </a:xfrm>
            <a:prstGeom prst="ellipse">
              <a:avLst/>
            </a:prstGeom>
            <a:solidFill>
              <a:srgbClr val="F9F3E7"/>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0" name="صورة 29" descr="صورة تحتوي على قلب, عيد الحب, زهري, الرسومات&#10;&#10;تم إنشاء الوصف تلقائياً">
              <a:extLst>
                <a:ext uri="{FF2B5EF4-FFF2-40B4-BE49-F238E27FC236}">
                  <a16:creationId xmlns:a16="http://schemas.microsoft.com/office/drawing/2014/main" id="{523F7803-AF64-A244-5524-B3A151240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672" y="1378558"/>
              <a:ext cx="1051054" cy="707137"/>
            </a:xfrm>
            <a:prstGeom prst="rect">
              <a:avLst/>
            </a:prstGeom>
          </p:spPr>
        </p:pic>
      </p:grpSp>
      <p:grpSp>
        <p:nvGrpSpPr>
          <p:cNvPr id="31" name="مجموعة 30">
            <a:extLst>
              <a:ext uri="{FF2B5EF4-FFF2-40B4-BE49-F238E27FC236}">
                <a16:creationId xmlns:a16="http://schemas.microsoft.com/office/drawing/2014/main" id="{3DBEB9EB-D0B5-EFCC-3997-8795CD8D3D7E}"/>
              </a:ext>
            </a:extLst>
          </p:cNvPr>
          <p:cNvGrpSpPr/>
          <p:nvPr/>
        </p:nvGrpSpPr>
        <p:grpSpPr>
          <a:xfrm>
            <a:off x="4037101" y="1022542"/>
            <a:ext cx="1374036" cy="1375426"/>
            <a:chOff x="9513713" y="1031873"/>
            <a:chExt cx="1374036" cy="1375426"/>
          </a:xfrm>
        </p:grpSpPr>
        <p:sp>
          <p:nvSpPr>
            <p:cNvPr id="32" name="Google Shape;247;p10">
              <a:extLst>
                <a:ext uri="{FF2B5EF4-FFF2-40B4-BE49-F238E27FC236}">
                  <a16:creationId xmlns:a16="http://schemas.microsoft.com/office/drawing/2014/main" id="{4DFC4AF5-A4DC-A3B8-AFD3-678A487023A3}"/>
                </a:ext>
              </a:extLst>
            </p:cNvPr>
            <p:cNvSpPr/>
            <p:nvPr/>
          </p:nvSpPr>
          <p:spPr>
            <a:xfrm>
              <a:off x="9513713" y="1031873"/>
              <a:ext cx="1374036" cy="1375426"/>
            </a:xfrm>
            <a:prstGeom prst="ellipse">
              <a:avLst/>
            </a:prstGeom>
            <a:solidFill>
              <a:srgbClr val="FFFFFF"/>
            </a:solidFill>
            <a:ln>
              <a:noFill/>
            </a:ln>
            <a:effectLst>
              <a:outerShdw blurRad="127000" dist="1270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247;p10">
              <a:extLst>
                <a:ext uri="{FF2B5EF4-FFF2-40B4-BE49-F238E27FC236}">
                  <a16:creationId xmlns:a16="http://schemas.microsoft.com/office/drawing/2014/main" id="{6AF5BCA1-E18F-467A-0AB1-FDBC8F74C742}"/>
                </a:ext>
              </a:extLst>
            </p:cNvPr>
            <p:cNvSpPr/>
            <p:nvPr/>
          </p:nvSpPr>
          <p:spPr>
            <a:xfrm>
              <a:off x="9610226" y="1133669"/>
              <a:ext cx="1205684" cy="1192343"/>
            </a:xfrm>
            <a:prstGeom prst="ellipse">
              <a:avLst/>
            </a:prstGeom>
            <a:solidFill>
              <a:srgbClr val="F9F3E7"/>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4" name="صورة 33" descr="صورة تحتوي على قلب, عيد الحب, زهري, الرسومات&#10;&#10;تم إنشاء الوصف تلقائياً">
              <a:extLst>
                <a:ext uri="{FF2B5EF4-FFF2-40B4-BE49-F238E27FC236}">
                  <a16:creationId xmlns:a16="http://schemas.microsoft.com/office/drawing/2014/main" id="{C9039329-61E1-C349-8341-2CE607D3C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672" y="1378558"/>
              <a:ext cx="1051054" cy="707137"/>
            </a:xfrm>
            <a:prstGeom prst="rect">
              <a:avLst/>
            </a:prstGeom>
          </p:spPr>
        </p:pic>
      </p:grpSp>
      <p:grpSp>
        <p:nvGrpSpPr>
          <p:cNvPr id="35" name="مجموعة 34">
            <a:extLst>
              <a:ext uri="{FF2B5EF4-FFF2-40B4-BE49-F238E27FC236}">
                <a16:creationId xmlns:a16="http://schemas.microsoft.com/office/drawing/2014/main" id="{586D6AF1-B132-2C67-DEFC-B13240BFC60D}"/>
              </a:ext>
            </a:extLst>
          </p:cNvPr>
          <p:cNvGrpSpPr/>
          <p:nvPr/>
        </p:nvGrpSpPr>
        <p:grpSpPr>
          <a:xfrm>
            <a:off x="1251451" y="1022542"/>
            <a:ext cx="1374036" cy="1375426"/>
            <a:chOff x="9513713" y="1031873"/>
            <a:chExt cx="1374036" cy="1375426"/>
          </a:xfrm>
        </p:grpSpPr>
        <p:sp>
          <p:nvSpPr>
            <p:cNvPr id="36" name="Google Shape;247;p10">
              <a:extLst>
                <a:ext uri="{FF2B5EF4-FFF2-40B4-BE49-F238E27FC236}">
                  <a16:creationId xmlns:a16="http://schemas.microsoft.com/office/drawing/2014/main" id="{D48B7B32-D18C-6EA7-9D98-7904B144C2F3}"/>
                </a:ext>
              </a:extLst>
            </p:cNvPr>
            <p:cNvSpPr/>
            <p:nvPr/>
          </p:nvSpPr>
          <p:spPr>
            <a:xfrm>
              <a:off x="9513713" y="1031873"/>
              <a:ext cx="1374036" cy="1375426"/>
            </a:xfrm>
            <a:prstGeom prst="ellipse">
              <a:avLst/>
            </a:prstGeom>
            <a:solidFill>
              <a:srgbClr val="FFFFFF"/>
            </a:solidFill>
            <a:ln>
              <a:noFill/>
            </a:ln>
            <a:effectLst>
              <a:outerShdw blurRad="127000" dist="1270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247;p10">
              <a:extLst>
                <a:ext uri="{FF2B5EF4-FFF2-40B4-BE49-F238E27FC236}">
                  <a16:creationId xmlns:a16="http://schemas.microsoft.com/office/drawing/2014/main" id="{4DB87915-DE7D-6A4A-7556-C2145CA02B0D}"/>
                </a:ext>
              </a:extLst>
            </p:cNvPr>
            <p:cNvSpPr/>
            <p:nvPr/>
          </p:nvSpPr>
          <p:spPr>
            <a:xfrm>
              <a:off x="9610226" y="1133669"/>
              <a:ext cx="1205684" cy="1192343"/>
            </a:xfrm>
            <a:prstGeom prst="ellipse">
              <a:avLst/>
            </a:prstGeom>
            <a:solidFill>
              <a:srgbClr val="F9F3E7"/>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8" name="صورة 37" descr="صورة تحتوي على قلب, عيد الحب, زهري, الرسومات&#10;&#10;تم إنشاء الوصف تلقائياً">
              <a:extLst>
                <a:ext uri="{FF2B5EF4-FFF2-40B4-BE49-F238E27FC236}">
                  <a16:creationId xmlns:a16="http://schemas.microsoft.com/office/drawing/2014/main" id="{D4C38117-876A-1182-A5BC-CF4D6190B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672" y="1378558"/>
              <a:ext cx="1051054" cy="707137"/>
            </a:xfrm>
            <a:prstGeom prst="rect">
              <a:avLst/>
            </a:prstGeom>
          </p:spPr>
        </p:pic>
      </p:grpSp>
      <p:sp>
        <p:nvSpPr>
          <p:cNvPr id="39" name="1">
            <a:extLst>
              <a:ext uri="{FF2B5EF4-FFF2-40B4-BE49-F238E27FC236}">
                <a16:creationId xmlns:a16="http://schemas.microsoft.com/office/drawing/2014/main" id="{E5F3F953-45F6-27E7-8D50-2F457C640F6E}"/>
              </a:ext>
            </a:extLst>
          </p:cNvPr>
          <p:cNvSpPr/>
          <p:nvPr/>
        </p:nvSpPr>
        <p:spPr>
          <a:xfrm>
            <a:off x="9966649" y="2316681"/>
            <a:ext cx="760144" cy="1323439"/>
          </a:xfrm>
          <a:prstGeom prst="rect">
            <a:avLst/>
          </a:prstGeom>
          <a:noFill/>
        </p:spPr>
        <p:txBody>
          <a:bodyPr wrap="none" lIns="91440" tIns="45720" rIns="91440" bIns="45720">
            <a:spAutoFit/>
          </a:bodyPr>
          <a:lstStyle/>
          <a:p>
            <a:pPr algn="ctr"/>
            <a:r>
              <a:rPr lang="ar-SA" sz="8000" b="1" cap="none" spc="0" dirty="0">
                <a:ln w="0"/>
                <a:solidFill>
                  <a:schemeClr val="tx1"/>
                </a:solidFill>
              </a:rPr>
              <a:t>1</a:t>
            </a:r>
          </a:p>
        </p:txBody>
      </p:sp>
      <p:sp>
        <p:nvSpPr>
          <p:cNvPr id="40" name="2">
            <a:extLst>
              <a:ext uri="{FF2B5EF4-FFF2-40B4-BE49-F238E27FC236}">
                <a16:creationId xmlns:a16="http://schemas.microsoft.com/office/drawing/2014/main" id="{67A9B81A-5CFF-E956-D0FC-62CAB1D5348A}"/>
              </a:ext>
            </a:extLst>
          </p:cNvPr>
          <p:cNvSpPr/>
          <p:nvPr/>
        </p:nvSpPr>
        <p:spPr>
          <a:xfrm>
            <a:off x="7184393" y="2316681"/>
            <a:ext cx="760144" cy="1323439"/>
          </a:xfrm>
          <a:prstGeom prst="rect">
            <a:avLst/>
          </a:prstGeom>
          <a:noFill/>
        </p:spPr>
        <p:txBody>
          <a:bodyPr wrap="none" lIns="91440" tIns="45720" rIns="91440" bIns="45720">
            <a:spAutoFit/>
          </a:bodyPr>
          <a:lstStyle/>
          <a:p>
            <a:pPr algn="ctr"/>
            <a:r>
              <a:rPr lang="ar-SA" sz="8000" b="1" cap="none" spc="0" dirty="0">
                <a:ln w="0"/>
                <a:solidFill>
                  <a:schemeClr val="tx1"/>
                </a:solidFill>
              </a:rPr>
              <a:t>2</a:t>
            </a:r>
          </a:p>
        </p:txBody>
      </p:sp>
      <p:sp>
        <p:nvSpPr>
          <p:cNvPr id="41" name="3">
            <a:extLst>
              <a:ext uri="{FF2B5EF4-FFF2-40B4-BE49-F238E27FC236}">
                <a16:creationId xmlns:a16="http://schemas.microsoft.com/office/drawing/2014/main" id="{5F150EE7-092E-4901-E08B-3A0461575C36}"/>
              </a:ext>
            </a:extLst>
          </p:cNvPr>
          <p:cNvSpPr/>
          <p:nvPr/>
        </p:nvSpPr>
        <p:spPr>
          <a:xfrm>
            <a:off x="4356384" y="2290196"/>
            <a:ext cx="760144" cy="1323439"/>
          </a:xfrm>
          <a:prstGeom prst="rect">
            <a:avLst/>
          </a:prstGeom>
          <a:noFill/>
        </p:spPr>
        <p:txBody>
          <a:bodyPr wrap="none" lIns="91440" tIns="45720" rIns="91440" bIns="45720">
            <a:spAutoFit/>
          </a:bodyPr>
          <a:lstStyle/>
          <a:p>
            <a:pPr algn="ctr"/>
            <a:r>
              <a:rPr lang="ar-SA" sz="8000" b="1" cap="none" spc="0" dirty="0">
                <a:ln w="0"/>
                <a:solidFill>
                  <a:schemeClr val="tx1"/>
                </a:solidFill>
              </a:rPr>
              <a:t>3</a:t>
            </a:r>
          </a:p>
        </p:txBody>
      </p:sp>
      <p:sp>
        <p:nvSpPr>
          <p:cNvPr id="42" name="4">
            <a:extLst>
              <a:ext uri="{FF2B5EF4-FFF2-40B4-BE49-F238E27FC236}">
                <a16:creationId xmlns:a16="http://schemas.microsoft.com/office/drawing/2014/main" id="{47E67B98-12A8-E54D-A48C-4C0AF421B90E}"/>
              </a:ext>
            </a:extLst>
          </p:cNvPr>
          <p:cNvSpPr/>
          <p:nvPr/>
        </p:nvSpPr>
        <p:spPr>
          <a:xfrm>
            <a:off x="1570734" y="2316681"/>
            <a:ext cx="760144" cy="1323439"/>
          </a:xfrm>
          <a:prstGeom prst="rect">
            <a:avLst/>
          </a:prstGeom>
          <a:noFill/>
        </p:spPr>
        <p:txBody>
          <a:bodyPr wrap="none" lIns="91440" tIns="45720" rIns="91440" bIns="45720">
            <a:spAutoFit/>
          </a:bodyPr>
          <a:lstStyle/>
          <a:p>
            <a:pPr algn="ctr"/>
            <a:r>
              <a:rPr lang="ar-SA" sz="8000" b="1" cap="none" spc="0" dirty="0">
                <a:ln w="0"/>
                <a:solidFill>
                  <a:schemeClr val="tx1"/>
                </a:solidFill>
              </a:rPr>
              <a:t>4</a:t>
            </a:r>
          </a:p>
        </p:txBody>
      </p:sp>
      <p:sp>
        <p:nvSpPr>
          <p:cNvPr id="43" name="دائرة 1">
            <a:extLst>
              <a:ext uri="{FF2B5EF4-FFF2-40B4-BE49-F238E27FC236}">
                <a16:creationId xmlns:a16="http://schemas.microsoft.com/office/drawing/2014/main" id="{1531DA76-B940-38EC-2B39-98F379F242E8}"/>
              </a:ext>
            </a:extLst>
          </p:cNvPr>
          <p:cNvSpPr/>
          <p:nvPr/>
        </p:nvSpPr>
        <p:spPr>
          <a:xfrm>
            <a:off x="9303330" y="3180515"/>
            <a:ext cx="293611" cy="24848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دائرة 2">
            <a:extLst>
              <a:ext uri="{FF2B5EF4-FFF2-40B4-BE49-F238E27FC236}">
                <a16:creationId xmlns:a16="http://schemas.microsoft.com/office/drawing/2014/main" id="{604EE9F2-C5A4-99B2-CECB-5A21A6130284}"/>
              </a:ext>
            </a:extLst>
          </p:cNvPr>
          <p:cNvSpPr/>
          <p:nvPr/>
        </p:nvSpPr>
        <p:spPr>
          <a:xfrm>
            <a:off x="6436147" y="3180515"/>
            <a:ext cx="293611" cy="248485"/>
          </a:xfrm>
          <a:prstGeom prst="ellipse">
            <a:avLst/>
          </a:prstGeom>
          <a:solidFill>
            <a:srgbClr val="567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دائرة 3">
            <a:extLst>
              <a:ext uri="{FF2B5EF4-FFF2-40B4-BE49-F238E27FC236}">
                <a16:creationId xmlns:a16="http://schemas.microsoft.com/office/drawing/2014/main" id="{6DAF302A-C26B-E814-D315-C45477EB09E2}"/>
              </a:ext>
            </a:extLst>
          </p:cNvPr>
          <p:cNvSpPr/>
          <p:nvPr/>
        </p:nvSpPr>
        <p:spPr>
          <a:xfrm>
            <a:off x="3653745" y="3180515"/>
            <a:ext cx="293611" cy="248485"/>
          </a:xfrm>
          <a:prstGeom prst="ellipse">
            <a:avLst/>
          </a:prstGeom>
          <a:solidFill>
            <a:srgbClr val="5F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دائرة 4">
            <a:extLst>
              <a:ext uri="{FF2B5EF4-FFF2-40B4-BE49-F238E27FC236}">
                <a16:creationId xmlns:a16="http://schemas.microsoft.com/office/drawing/2014/main" id="{6A35BE4A-8080-451E-5C19-28641C827139}"/>
              </a:ext>
            </a:extLst>
          </p:cNvPr>
          <p:cNvSpPr/>
          <p:nvPr/>
        </p:nvSpPr>
        <p:spPr>
          <a:xfrm>
            <a:off x="906869" y="3180515"/>
            <a:ext cx="293611" cy="248485"/>
          </a:xfrm>
          <a:prstGeom prst="ellipse">
            <a:avLst/>
          </a:prstGeom>
          <a:solidFill>
            <a:srgbClr val="81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زوايا قطرية مستديرة 46">
            <a:extLst>
              <a:ext uri="{FF2B5EF4-FFF2-40B4-BE49-F238E27FC236}">
                <a16:creationId xmlns:a16="http://schemas.microsoft.com/office/drawing/2014/main" id="{351BA772-1F28-4D95-1257-59ED0F13AB11}"/>
              </a:ext>
            </a:extLst>
          </p:cNvPr>
          <p:cNvSpPr/>
          <p:nvPr/>
        </p:nvSpPr>
        <p:spPr>
          <a:xfrm>
            <a:off x="4475563" y="147844"/>
            <a:ext cx="3240874" cy="587719"/>
          </a:xfrm>
          <a:prstGeom prst="round2DiagRect">
            <a:avLst/>
          </a:prstGeom>
          <a:solidFill>
            <a:srgbClr val="FFD05D"/>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ysClr val="windowText" lastClr="000000"/>
                </a:solidFill>
              </a:rPr>
              <a:t>تقويم الدرس السابق</a:t>
            </a:r>
          </a:p>
        </p:txBody>
      </p:sp>
    </p:spTree>
    <p:extLst>
      <p:ext uri="{BB962C8B-B14F-4D97-AF65-F5344CB8AC3E}">
        <p14:creationId xmlns:p14="http://schemas.microsoft.com/office/powerpoint/2010/main" val="80808428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9"/>
                                        </p:tgtEl>
                                      </p:cBhvr>
                                    </p:animEffect>
                                    <p:anim calcmode="lin" valueType="num">
                                      <p:cBhvr>
                                        <p:cTn id="7" dur="2000"/>
                                        <p:tgtEl>
                                          <p:spTgt spid="3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9"/>
                                        </p:tgtEl>
                                        <p:attrNameLst>
                                          <p:attrName>ppt_h</p:attrName>
                                        </p:attrNameLst>
                                      </p:cBhvr>
                                      <p:tavLst>
                                        <p:tav tm="0">
                                          <p:val>
                                            <p:strVal val="ppt_h"/>
                                          </p:val>
                                        </p:tav>
                                        <p:tav tm="100000">
                                          <p:val>
                                            <p:strVal val="ppt_h"/>
                                          </p:val>
                                        </p:tav>
                                      </p:tavLst>
                                    </p:anim>
                                    <p:set>
                                      <p:cBhvr>
                                        <p:cTn id="9" dur="1" fill="hold">
                                          <p:stCondLst>
                                            <p:cond delay="1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0" restart="whenNotActive" fill="hold" evtFilter="cancelBubble" nodeType="interactiveSeq">
                <p:stCondLst>
                  <p:cond evt="onClick" delay="0">
                    <p:tgtEl>
                      <p:spTgt spid="40"/>
                    </p:tgtEl>
                  </p:cond>
                </p:stCondLst>
                <p:endSync evt="end" delay="0">
                  <p:rtn val="all"/>
                </p:endSync>
                <p:childTnLst>
                  <p:par>
                    <p:cTn id="11" fill="hold">
                      <p:stCondLst>
                        <p:cond delay="0"/>
                      </p:stCondLst>
                      <p:childTnLst>
                        <p:par>
                          <p:cTn id="12" fill="hold">
                            <p:stCondLst>
                              <p:cond delay="0"/>
                            </p:stCondLst>
                            <p:childTnLst>
                              <p:par>
                                <p:cTn id="13" presetID="45" presetClass="exit" presetSubtype="0" fill="hold" grpId="0" nodeType="clickEffect">
                                  <p:stCondLst>
                                    <p:cond delay="0"/>
                                  </p:stCondLst>
                                  <p:childTnLst>
                                    <p:animEffect transition="out" filter="fade">
                                      <p:cBhvr>
                                        <p:cTn id="14" dur="2000"/>
                                        <p:tgtEl>
                                          <p:spTgt spid="40"/>
                                        </p:tgtEl>
                                      </p:cBhvr>
                                    </p:animEffect>
                                    <p:anim calcmode="lin" valueType="num">
                                      <p:cBhvr>
                                        <p:cTn id="15" dur="2000"/>
                                        <p:tgtEl>
                                          <p:spTgt spid="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40"/>
                                        </p:tgtEl>
                                        <p:attrNameLst>
                                          <p:attrName>ppt_h</p:attrName>
                                        </p:attrNameLst>
                                      </p:cBhvr>
                                      <p:tavLst>
                                        <p:tav tm="0">
                                          <p:val>
                                            <p:strVal val="ppt_h"/>
                                          </p:val>
                                        </p:tav>
                                        <p:tav tm="100000">
                                          <p:val>
                                            <p:strVal val="ppt_h"/>
                                          </p:val>
                                        </p:tav>
                                      </p:tavLst>
                                    </p:anim>
                                    <p:set>
                                      <p:cBhvr>
                                        <p:cTn id="17" dur="1" fill="hold">
                                          <p:stCondLst>
                                            <p:cond delay="1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8" restart="whenNotActive" fill="hold" evtFilter="cancelBubble" nodeType="interactiveSeq">
                <p:stCondLst>
                  <p:cond evt="onClick" delay="0">
                    <p:tgtEl>
                      <p:spTgt spid="41"/>
                    </p:tgtEl>
                  </p:cond>
                </p:stCondLst>
                <p:endSync evt="end" delay="0">
                  <p:rtn val="all"/>
                </p:endSync>
                <p:childTnLst>
                  <p:par>
                    <p:cTn id="19" fill="hold">
                      <p:stCondLst>
                        <p:cond delay="0"/>
                      </p:stCondLst>
                      <p:childTnLst>
                        <p:par>
                          <p:cTn id="20" fill="hold">
                            <p:stCondLst>
                              <p:cond delay="0"/>
                            </p:stCondLst>
                            <p:childTnLst>
                              <p:par>
                                <p:cTn id="21" presetID="45" presetClass="exit" presetSubtype="0" fill="hold" grpId="0" nodeType="clickEffect">
                                  <p:stCondLst>
                                    <p:cond delay="0"/>
                                  </p:stCondLst>
                                  <p:childTnLst>
                                    <p:animEffect transition="out" filter="fade">
                                      <p:cBhvr>
                                        <p:cTn id="22" dur="2000"/>
                                        <p:tgtEl>
                                          <p:spTgt spid="41"/>
                                        </p:tgtEl>
                                      </p:cBhvr>
                                    </p:animEffect>
                                    <p:anim calcmode="lin" valueType="num">
                                      <p:cBhvr>
                                        <p:cTn id="23" dur="2000"/>
                                        <p:tgtEl>
                                          <p:spTgt spid="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41"/>
                                        </p:tgtEl>
                                        <p:attrNameLst>
                                          <p:attrName>ppt_h</p:attrName>
                                        </p:attrNameLst>
                                      </p:cBhvr>
                                      <p:tavLst>
                                        <p:tav tm="0">
                                          <p:val>
                                            <p:strVal val="ppt_h"/>
                                          </p:val>
                                        </p:tav>
                                        <p:tav tm="100000">
                                          <p:val>
                                            <p:strVal val="ppt_h"/>
                                          </p:val>
                                        </p:tav>
                                      </p:tavLst>
                                    </p:anim>
                                    <p:set>
                                      <p:cBhvr>
                                        <p:cTn id="25" dur="1" fill="hold">
                                          <p:stCondLst>
                                            <p:cond delay="1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6" restart="whenNotActive" fill="hold" evtFilter="cancelBubble" nodeType="interactiveSeq">
                <p:stCondLst>
                  <p:cond evt="onClick" delay="0">
                    <p:tgtEl>
                      <p:spTgt spid="42"/>
                    </p:tgtEl>
                  </p:cond>
                </p:stCondLst>
                <p:endSync evt="end" delay="0">
                  <p:rtn val="all"/>
                </p:endSync>
                <p:childTnLst>
                  <p:par>
                    <p:cTn id="27" fill="hold">
                      <p:stCondLst>
                        <p:cond delay="0"/>
                      </p:stCondLst>
                      <p:childTnLst>
                        <p:par>
                          <p:cTn id="28" fill="hold">
                            <p:stCondLst>
                              <p:cond delay="0"/>
                            </p:stCondLst>
                            <p:childTnLst>
                              <p:par>
                                <p:cTn id="29" presetID="45" presetClass="exit" presetSubtype="0" fill="hold" grpId="0" nodeType="clickEffect">
                                  <p:stCondLst>
                                    <p:cond delay="0"/>
                                  </p:stCondLst>
                                  <p:childTnLst>
                                    <p:animEffect transition="out" filter="fade">
                                      <p:cBhvr>
                                        <p:cTn id="30" dur="2000"/>
                                        <p:tgtEl>
                                          <p:spTgt spid="42"/>
                                        </p:tgtEl>
                                      </p:cBhvr>
                                    </p:animEffect>
                                    <p:anim calcmode="lin" valueType="num">
                                      <p:cBhvr>
                                        <p:cTn id="31" dur="2000"/>
                                        <p:tgtEl>
                                          <p:spTgt spid="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2000"/>
                                        <p:tgtEl>
                                          <p:spTgt spid="42"/>
                                        </p:tgtEl>
                                        <p:attrNameLst>
                                          <p:attrName>ppt_h</p:attrName>
                                        </p:attrNameLst>
                                      </p:cBhvr>
                                      <p:tavLst>
                                        <p:tav tm="0">
                                          <p:val>
                                            <p:strVal val="ppt_h"/>
                                          </p:val>
                                        </p:tav>
                                        <p:tav tm="100000">
                                          <p:val>
                                            <p:strVal val="ppt_h"/>
                                          </p:val>
                                        </p:tav>
                                      </p:tavLst>
                                    </p:anim>
                                    <p:set>
                                      <p:cBhvr>
                                        <p:cTn id="33" dur="1" fill="hold">
                                          <p:stCondLst>
                                            <p:cond delay="1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8.33333E-7 -1.48148E-6 L 0.00208 0.40787 " pathEditMode="relative" rAng="0" ptsTypes="AA">
                                      <p:cBhvr>
                                        <p:cTn id="38" dur="2000" fill="hold"/>
                                        <p:tgtEl>
                                          <p:spTgt spid="2"/>
                                        </p:tgtEl>
                                        <p:attrNameLst>
                                          <p:attrName>ppt_x</p:attrName>
                                          <p:attrName>ppt_y</p:attrName>
                                        </p:attrNameLst>
                                      </p:cBhvr>
                                      <p:rCtr x="104" y="20394"/>
                                    </p:animMotion>
                                  </p:childTnLst>
                                </p:cTn>
                              </p:par>
                            </p:childTnLst>
                          </p:cTn>
                        </p:par>
                      </p:childTnLst>
                    </p:cTn>
                  </p:par>
                </p:childTnLst>
              </p:cTn>
              <p:nextCondLst>
                <p:cond evt="onClick" delay="0">
                  <p:tgtEl>
                    <p:spTgt spid="43"/>
                  </p:tgtEl>
                </p:cond>
              </p:nextCondLst>
            </p:seq>
            <p:seq concurrent="1" nextAc="seek">
              <p:cTn id="39" restart="whenNotActive" fill="hold" evtFilter="cancelBubble" nodeType="interactiveSeq">
                <p:stCondLst>
                  <p:cond evt="onClick" delay="0">
                    <p:tgtEl>
                      <p:spTgt spid="44"/>
                    </p:tgtEl>
                  </p:cond>
                </p:stCondLst>
                <p:endSync evt="end" delay="0">
                  <p:rtn val="all"/>
                </p:endSync>
                <p:childTnLst>
                  <p:par>
                    <p:cTn id="40" fill="hold">
                      <p:stCondLst>
                        <p:cond delay="0"/>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4.79167E-6 4.07407E-6 L 0.00052 0.40694 " pathEditMode="relative" rAng="0" ptsTypes="AA">
                                      <p:cBhvr>
                                        <p:cTn id="43" dur="2000" fill="hold"/>
                                        <p:tgtEl>
                                          <p:spTgt spid="4"/>
                                        </p:tgtEl>
                                        <p:attrNameLst>
                                          <p:attrName>ppt_x</p:attrName>
                                          <p:attrName>ppt_y</p:attrName>
                                        </p:attrNameLst>
                                      </p:cBhvr>
                                      <p:rCtr x="26" y="20347"/>
                                    </p:animMotion>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79167E-6 -1.48148E-6 L 0.00118 0.40463 " pathEditMode="relative" rAng="0" ptsTypes="AA">
                                      <p:cBhvr>
                                        <p:cTn id="48" dur="2000" fill="hold"/>
                                        <p:tgtEl>
                                          <p:spTgt spid="6"/>
                                        </p:tgtEl>
                                        <p:attrNameLst>
                                          <p:attrName>ppt_x</p:attrName>
                                          <p:attrName>ppt_y</p:attrName>
                                        </p:attrNameLst>
                                      </p:cBhvr>
                                      <p:rCtr x="52" y="20231"/>
                                    </p:animMotion>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6"/>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2.29167E-6 -1.48148E-6 L 0.00248 0.39283 " pathEditMode="relative" rAng="0" ptsTypes="AA">
                                      <p:cBhvr>
                                        <p:cTn id="53" dur="2000" fill="hold"/>
                                        <p:tgtEl>
                                          <p:spTgt spid="8"/>
                                        </p:tgtEl>
                                        <p:attrNameLst>
                                          <p:attrName>ppt_x</p:attrName>
                                          <p:attrName>ppt_y</p:attrName>
                                        </p:attrNameLst>
                                      </p:cBhvr>
                                      <p:rCtr x="117" y="19630"/>
                                    </p:animMotion>
                                  </p:childTnLst>
                                </p:cTn>
                              </p:par>
                            </p:childTnLst>
                          </p:cTn>
                        </p:par>
                      </p:childTnLst>
                    </p:cTn>
                  </p:par>
                </p:childTnLst>
              </p:cTn>
              <p:nextCondLst>
                <p:cond evt="onClick" delay="0">
                  <p:tgtEl>
                    <p:spTgt spid="46"/>
                  </p:tgtEl>
                </p:cond>
              </p:nextCondLst>
            </p:seq>
          </p:childTnLst>
        </p:cTn>
      </p:par>
    </p:tnLst>
    <p:bldLst>
      <p:bldP spid="2" grpId="0" animBg="1"/>
      <p:bldP spid="4" grpId="0" animBg="1"/>
      <p:bldP spid="6" grpId="0" animBg="1"/>
      <p:bldP spid="8" grpId="0" animBg="1"/>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p:nvPr/>
        </p:nvSpPr>
        <p:spPr>
          <a:xfrm>
            <a:off x="1608813" y="898288"/>
            <a:ext cx="8974372" cy="4634765"/>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9741765" y="79721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sp>
        <p:nvSpPr>
          <p:cNvPr id="8" name="مستطيل 7">
            <a:extLst>
              <a:ext uri="{FF2B5EF4-FFF2-40B4-BE49-F238E27FC236}">
                <a16:creationId xmlns:a16="http://schemas.microsoft.com/office/drawing/2014/main" id="{5EE2544E-9D2A-5664-0955-106451FE5E67}"/>
              </a:ext>
            </a:extLst>
          </p:cNvPr>
          <p:cNvSpPr/>
          <p:nvPr/>
        </p:nvSpPr>
        <p:spPr>
          <a:xfrm>
            <a:off x="4416877" y="1267482"/>
            <a:ext cx="3358243"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الحذف؟</a:t>
            </a:r>
          </a:p>
        </p:txBody>
      </p:sp>
      <p:sp>
        <p:nvSpPr>
          <p:cNvPr id="9" name="مستطيل 8">
            <a:extLst>
              <a:ext uri="{FF2B5EF4-FFF2-40B4-BE49-F238E27FC236}">
                <a16:creationId xmlns:a16="http://schemas.microsoft.com/office/drawing/2014/main" id="{8D0E0922-CE88-428F-8BEC-2939266F6740}"/>
              </a:ext>
            </a:extLst>
          </p:cNvPr>
          <p:cNvSpPr/>
          <p:nvPr/>
        </p:nvSpPr>
        <p:spPr>
          <a:xfrm>
            <a:off x="2023185" y="1978090"/>
            <a:ext cx="7959011" cy="11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هي التفاعلات التي يتم فيها حذف ذرتين من الذرات المرتبطة مع ذرتي كربون متجاورتين، حيث يتم إضافة رابطة ثنائية بين ذرتي الكربون </a:t>
            </a:r>
          </a:p>
        </p:txBody>
      </p:sp>
      <p:sp>
        <p:nvSpPr>
          <p:cNvPr id="10" name="مستطيل 9">
            <a:extLst>
              <a:ext uri="{FF2B5EF4-FFF2-40B4-BE49-F238E27FC236}">
                <a16:creationId xmlns:a16="http://schemas.microsoft.com/office/drawing/2014/main" id="{83B0D4B0-D655-1B66-4010-A7883D0C458C}"/>
              </a:ext>
            </a:extLst>
          </p:cNvPr>
          <p:cNvSpPr/>
          <p:nvPr/>
        </p:nvSpPr>
        <p:spPr>
          <a:xfrm>
            <a:off x="3173377" y="3283634"/>
            <a:ext cx="5658629" cy="11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غالباً ما تحذف جزيئات مستقرة مثل:</a:t>
            </a:r>
          </a:p>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 , HCl, H</a:t>
            </a:r>
            <a:r>
              <a:rPr lang="en-US" sz="2800" b="1" baseline="-25000" dirty="0">
                <a:solidFill>
                  <a:schemeClr val="tx1"/>
                </a:solidFill>
                <a:latin typeface="Arial" panose="020B0604020202020204" pitchFamily="34" charset="0"/>
                <a:cs typeface="Arial" panose="020B0604020202020204" pitchFamily="34" charset="0"/>
              </a:rPr>
              <a:t>2</a:t>
            </a:r>
            <a:r>
              <a:rPr lang="ar-SA" sz="2800" b="1" dirty="0">
                <a:solidFill>
                  <a:schemeClr val="tx1"/>
                </a:solidFill>
                <a:latin typeface="Arial" panose="020B0604020202020204" pitchFamily="34" charset="0"/>
                <a:cs typeface="Arial" panose="020B0604020202020204" pitchFamily="34" charset="0"/>
              </a:rPr>
              <a:t> </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76736" y="5239361"/>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09292" y="881310"/>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9753439" y="5378182"/>
            <a:ext cx="1199043" cy="385434"/>
          </a:xfrm>
          <a:prstGeom prst="rect">
            <a:avLst/>
          </a:prstGeom>
        </p:spPr>
      </p:pic>
    </p:spTree>
    <p:extLst>
      <p:ext uri="{BB962C8B-B14F-4D97-AF65-F5344CB8AC3E}">
        <p14:creationId xmlns:p14="http://schemas.microsoft.com/office/powerpoint/2010/main" val="148243053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9EC8437-5CCE-7E8F-093E-EDFBDE5AB744}"/>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77 </a:t>
            </a:r>
          </a:p>
        </p:txBody>
      </p:sp>
      <p:sp>
        <p:nvSpPr>
          <p:cNvPr id="3" name="مستطيل 2">
            <a:extLst>
              <a:ext uri="{FF2B5EF4-FFF2-40B4-BE49-F238E27FC236}">
                <a16:creationId xmlns:a16="http://schemas.microsoft.com/office/drawing/2014/main" id="{A3367FAD-0D8B-D6F3-8419-6588173E74C3}"/>
              </a:ext>
            </a:extLst>
          </p:cNvPr>
          <p:cNvSpPr/>
          <p:nvPr/>
        </p:nvSpPr>
        <p:spPr>
          <a:xfrm>
            <a:off x="3707751" y="994524"/>
            <a:ext cx="441512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الحذف الهيدروجين؟</a:t>
            </a:r>
          </a:p>
        </p:txBody>
      </p:sp>
      <p:sp>
        <p:nvSpPr>
          <p:cNvPr id="4" name="مستطيل 3">
            <a:extLst>
              <a:ext uri="{FF2B5EF4-FFF2-40B4-BE49-F238E27FC236}">
                <a16:creationId xmlns:a16="http://schemas.microsoft.com/office/drawing/2014/main" id="{ADF5B2C1-7940-00BB-22EE-CDFE6C607DC5}"/>
              </a:ext>
            </a:extLst>
          </p:cNvPr>
          <p:cNvSpPr/>
          <p:nvPr/>
        </p:nvSpPr>
        <p:spPr>
          <a:xfrm>
            <a:off x="2723465" y="1539552"/>
            <a:ext cx="6383697" cy="64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التفاعلات التي يصاحبها حذف ذرتي هيدروجين</a:t>
            </a:r>
          </a:p>
        </p:txBody>
      </p:sp>
      <p:sp>
        <p:nvSpPr>
          <p:cNvPr id="5" name="مستطيل 4">
            <a:extLst>
              <a:ext uri="{FF2B5EF4-FFF2-40B4-BE49-F238E27FC236}">
                <a16:creationId xmlns:a16="http://schemas.microsoft.com/office/drawing/2014/main" id="{28D98C48-9FF9-C4AF-7EB9-7B1C7878BB9E}"/>
              </a:ext>
            </a:extLst>
          </p:cNvPr>
          <p:cNvSpPr/>
          <p:nvPr/>
        </p:nvSpPr>
        <p:spPr>
          <a:xfrm>
            <a:off x="2323027" y="2183364"/>
            <a:ext cx="7184572" cy="74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rPr>
              <a:t>يحضر </a:t>
            </a:r>
            <a:r>
              <a:rPr lang="ar-SA" sz="2800" b="1" dirty="0" err="1">
                <a:solidFill>
                  <a:schemeClr val="tx1"/>
                </a:solidFill>
                <a:latin typeface="Arial" panose="020B0604020202020204" pitchFamily="34" charset="0"/>
              </a:rPr>
              <a:t>الإيثين</a:t>
            </a:r>
            <a:r>
              <a:rPr lang="ar-SA" sz="2800" b="1" dirty="0">
                <a:solidFill>
                  <a:schemeClr val="tx1"/>
                </a:solidFill>
                <a:latin typeface="Arial" panose="020B0604020202020204" pitchFamily="34" charset="0"/>
              </a:rPr>
              <a:t>، من خلال حذف ذرتي هيدروجين من </a:t>
            </a:r>
            <a:r>
              <a:rPr lang="ar-SA" sz="2800" b="1" dirty="0" err="1">
                <a:solidFill>
                  <a:schemeClr val="tx1"/>
                </a:solidFill>
                <a:latin typeface="Arial" panose="020B0604020202020204" pitchFamily="34" charset="0"/>
              </a:rPr>
              <a:t>الإيثان</a:t>
            </a:r>
            <a:endParaRPr lang="ar-SA" sz="2800" b="1" dirty="0">
              <a:solidFill>
                <a:schemeClr val="tx1"/>
              </a:solidFill>
              <a:latin typeface="Arial" panose="020B0604020202020204" pitchFamily="34" charset="0"/>
              <a:cs typeface="Arial" panose="020B0604020202020204" pitchFamily="34" charset="0"/>
            </a:endParaRPr>
          </a:p>
        </p:txBody>
      </p:sp>
      <p:sp>
        <p:nvSpPr>
          <p:cNvPr id="7" name="مستطيل 6">
            <a:extLst>
              <a:ext uri="{FF2B5EF4-FFF2-40B4-BE49-F238E27FC236}">
                <a16:creationId xmlns:a16="http://schemas.microsoft.com/office/drawing/2014/main" id="{712F0F26-7CF5-B528-4CE2-6FB6EF04140A}"/>
              </a:ext>
            </a:extLst>
          </p:cNvPr>
          <p:cNvSpPr/>
          <p:nvPr/>
        </p:nvSpPr>
        <p:spPr>
          <a:xfrm>
            <a:off x="4416878" y="242596"/>
            <a:ext cx="3358243" cy="545028"/>
          </a:xfrm>
          <a:prstGeom prst="rect">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solidFill>
                  <a:schemeClr val="bg1"/>
                </a:solidFill>
              </a:rPr>
              <a:t>تفاعلات حذف الهيدروجين </a:t>
            </a:r>
          </a:p>
        </p:txBody>
      </p:sp>
      <p:pic>
        <p:nvPicPr>
          <p:cNvPr id="9" name="صورة 8" descr="صورة تحتوي على رسم بياني, خط&#10;&#10;تم إنشاء الوصف تلقائياً">
            <a:extLst>
              <a:ext uri="{FF2B5EF4-FFF2-40B4-BE49-F238E27FC236}">
                <a16:creationId xmlns:a16="http://schemas.microsoft.com/office/drawing/2014/main" id="{A26BA920-2EDE-8031-B16F-8B5E689BE556}"/>
              </a:ext>
            </a:extLst>
          </p:cNvPr>
          <p:cNvPicPr>
            <a:picLocks noChangeAspect="1"/>
          </p:cNvPicPr>
          <p:nvPr/>
        </p:nvPicPr>
        <p:blipFill rotWithShape="1">
          <a:blip r:embed="rId2">
            <a:extLst>
              <a:ext uri="{28A0092B-C50C-407E-A947-70E740481C1C}">
                <a14:useLocalDpi xmlns:a14="http://schemas.microsoft.com/office/drawing/2010/main" val="0"/>
              </a:ext>
            </a:extLst>
          </a:blip>
          <a:srcRect l="4346" t="8900" r="9525" b="4530"/>
          <a:stretch/>
        </p:blipFill>
        <p:spPr>
          <a:xfrm>
            <a:off x="3536006" y="3014531"/>
            <a:ext cx="4758614" cy="1497563"/>
          </a:xfrm>
          <a:prstGeom prst="rect">
            <a:avLst/>
          </a:prstGeom>
          <a:ln>
            <a:solidFill>
              <a:schemeClr val="tx1"/>
            </a:solidFill>
          </a:ln>
        </p:spPr>
      </p:pic>
      <p:sp>
        <p:nvSpPr>
          <p:cNvPr id="10" name="مستطيل 9">
            <a:extLst>
              <a:ext uri="{FF2B5EF4-FFF2-40B4-BE49-F238E27FC236}">
                <a16:creationId xmlns:a16="http://schemas.microsoft.com/office/drawing/2014/main" id="{8C1F9FDD-6515-A598-345A-A237026104FB}"/>
              </a:ext>
            </a:extLst>
          </p:cNvPr>
          <p:cNvSpPr/>
          <p:nvPr/>
        </p:nvSpPr>
        <p:spPr>
          <a:xfrm>
            <a:off x="3707749" y="4596071"/>
            <a:ext cx="441512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استعمالات </a:t>
            </a:r>
            <a:r>
              <a:rPr lang="ar-SA" sz="2800" b="1" dirty="0" err="1">
                <a:solidFill>
                  <a:srgbClr val="FF0000"/>
                </a:solidFill>
              </a:rPr>
              <a:t>الإيثين</a:t>
            </a:r>
            <a:r>
              <a:rPr lang="ar-SA" sz="2800" b="1" dirty="0">
                <a:solidFill>
                  <a:srgbClr val="FF0000"/>
                </a:solidFill>
              </a:rPr>
              <a:t>؟</a:t>
            </a:r>
          </a:p>
        </p:txBody>
      </p:sp>
      <p:sp>
        <p:nvSpPr>
          <p:cNvPr id="11" name="مستطيل 10">
            <a:extLst>
              <a:ext uri="{FF2B5EF4-FFF2-40B4-BE49-F238E27FC236}">
                <a16:creationId xmlns:a16="http://schemas.microsoft.com/office/drawing/2014/main" id="{F7E516B9-18E5-F78E-4FF8-11C8C34089D5}"/>
              </a:ext>
            </a:extLst>
          </p:cNvPr>
          <p:cNvSpPr/>
          <p:nvPr/>
        </p:nvSpPr>
        <p:spPr>
          <a:xfrm>
            <a:off x="2194435" y="5172943"/>
            <a:ext cx="7313164" cy="64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المادة الأولية المستعملة في صناعة أدوات وأرضيات الملاعب</a:t>
            </a:r>
          </a:p>
        </p:txBody>
      </p:sp>
    </p:spTree>
    <p:extLst>
      <p:ext uri="{BB962C8B-B14F-4D97-AF65-F5344CB8AC3E}">
        <p14:creationId xmlns:p14="http://schemas.microsoft.com/office/powerpoint/2010/main" val="81631823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2B9C4DB-5726-D970-9F60-4CAE32F99DDF}"/>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77 </a:t>
            </a:r>
          </a:p>
        </p:txBody>
      </p:sp>
      <p:sp>
        <p:nvSpPr>
          <p:cNvPr id="5" name="مستطيل 4">
            <a:extLst>
              <a:ext uri="{FF2B5EF4-FFF2-40B4-BE49-F238E27FC236}">
                <a16:creationId xmlns:a16="http://schemas.microsoft.com/office/drawing/2014/main" id="{1E82B221-C364-521B-3A96-1BC7B6C6B250}"/>
              </a:ext>
            </a:extLst>
          </p:cNvPr>
          <p:cNvSpPr/>
          <p:nvPr/>
        </p:nvSpPr>
        <p:spPr>
          <a:xfrm>
            <a:off x="514350" y="1780397"/>
            <a:ext cx="4991878" cy="2147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ysClr val="windowText" lastClr="000000"/>
                </a:solidFill>
              </a:rPr>
              <a:t>الشكل 2-14 </a:t>
            </a:r>
          </a:p>
          <a:p>
            <a:pPr algn="ctr"/>
            <a:r>
              <a:rPr lang="ar-SA" sz="2000" b="1" dirty="0">
                <a:solidFill>
                  <a:sysClr val="windowText" lastClr="000000"/>
                </a:solidFill>
              </a:rPr>
              <a:t>يصنع البولي إيثلين المنخفض الكثافة من غاز </a:t>
            </a:r>
            <a:r>
              <a:rPr lang="ar-SA" sz="2000" b="1" dirty="0" err="1">
                <a:solidFill>
                  <a:sysClr val="windowText" lastClr="000000"/>
                </a:solidFill>
              </a:rPr>
              <a:t>الإيثين</a:t>
            </a:r>
            <a:r>
              <a:rPr lang="ar-SA" sz="2000" b="1" dirty="0">
                <a:solidFill>
                  <a:sysClr val="windowText" lastClr="000000"/>
                </a:solidFill>
              </a:rPr>
              <a:t> تحت ضغط مرتفع عند وجود مواد محفزة. ويستعمل هذا النوع من البلاستيك في تجهيزات ملاعب الأطفال، لسهولة تشكيله في أشكال متنوعة، كما يسهل إعطاؤه ألواناً متعددة، إضافة إلى قدرته على تحمل الاستعمال المتكرر.</a:t>
            </a:r>
          </a:p>
        </p:txBody>
      </p:sp>
      <p:pic>
        <p:nvPicPr>
          <p:cNvPr id="6" name="صورة 5" descr="صورة تحتوي على في الخارج, معدات اللعب الخارجي, شجرة, مزلاق&#10;&#10;تم إنشاء الوصف تلقائياً">
            <a:extLst>
              <a:ext uri="{FF2B5EF4-FFF2-40B4-BE49-F238E27FC236}">
                <a16:creationId xmlns:a16="http://schemas.microsoft.com/office/drawing/2014/main" id="{8278CCE4-9B51-E2EF-DEF7-E5326707697A}"/>
              </a:ext>
            </a:extLst>
          </p:cNvPr>
          <p:cNvPicPr>
            <a:picLocks noChangeAspect="1"/>
          </p:cNvPicPr>
          <p:nvPr/>
        </p:nvPicPr>
        <p:blipFill rotWithShape="1">
          <a:blip r:embed="rId2">
            <a:extLst>
              <a:ext uri="{28A0092B-C50C-407E-A947-70E740481C1C}">
                <a14:useLocalDpi xmlns:a14="http://schemas.microsoft.com/office/drawing/2010/main" val="0"/>
              </a:ext>
            </a:extLst>
          </a:blip>
          <a:srcRect l="2611" t="6640" r="2180" b="4061"/>
          <a:stretch/>
        </p:blipFill>
        <p:spPr>
          <a:xfrm>
            <a:off x="5721026" y="1329612"/>
            <a:ext cx="6334125" cy="4198776"/>
          </a:xfrm>
          <a:prstGeom prst="rect">
            <a:avLst/>
          </a:prstGeom>
          <a:ln>
            <a:solidFill>
              <a:schemeClr val="tx1"/>
            </a:solidFill>
          </a:ln>
        </p:spPr>
      </p:pic>
      <p:sp>
        <p:nvSpPr>
          <p:cNvPr id="9" name="مستطيل 8">
            <a:extLst>
              <a:ext uri="{FF2B5EF4-FFF2-40B4-BE49-F238E27FC236}">
                <a16:creationId xmlns:a16="http://schemas.microsoft.com/office/drawing/2014/main" id="{E9EDEF60-A6E6-83B1-C2BC-67D7993C1730}"/>
              </a:ext>
            </a:extLst>
          </p:cNvPr>
          <p:cNvSpPr/>
          <p:nvPr/>
        </p:nvSpPr>
        <p:spPr>
          <a:xfrm>
            <a:off x="1631205" y="1115688"/>
            <a:ext cx="2654948" cy="427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ysClr val="windowText" lastClr="000000"/>
                </a:solidFill>
              </a:rPr>
              <a:t>استعمالات </a:t>
            </a:r>
            <a:r>
              <a:rPr lang="ar-SA" sz="2000" b="1" dirty="0" err="1">
                <a:solidFill>
                  <a:sysClr val="windowText" lastClr="000000"/>
                </a:solidFill>
              </a:rPr>
              <a:t>الإيثين</a:t>
            </a:r>
            <a:endParaRPr lang="ar-SA" sz="2000" b="1" dirty="0">
              <a:solidFill>
                <a:sysClr val="windowText" lastClr="000000"/>
              </a:solidFill>
            </a:endParaRPr>
          </a:p>
        </p:txBody>
      </p:sp>
      <p:sp>
        <p:nvSpPr>
          <p:cNvPr id="10" name="مستطيل 9">
            <a:extLst>
              <a:ext uri="{FF2B5EF4-FFF2-40B4-BE49-F238E27FC236}">
                <a16:creationId xmlns:a16="http://schemas.microsoft.com/office/drawing/2014/main" id="{98683B2D-D6FE-A77C-BF78-5B704A0B15E0}"/>
              </a:ext>
            </a:extLst>
          </p:cNvPr>
          <p:cNvSpPr/>
          <p:nvPr/>
        </p:nvSpPr>
        <p:spPr>
          <a:xfrm>
            <a:off x="905069" y="4169714"/>
            <a:ext cx="4292082" cy="10460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FF0000"/>
                </a:solidFill>
              </a:rPr>
              <a:t>لماذا يستخدم </a:t>
            </a:r>
            <a:r>
              <a:rPr lang="ar-SA" sz="2000" b="1" dirty="0" err="1">
                <a:solidFill>
                  <a:srgbClr val="FF0000"/>
                </a:solidFill>
              </a:rPr>
              <a:t>الإيثين</a:t>
            </a:r>
            <a:r>
              <a:rPr lang="ar-SA" sz="2000" b="1" dirty="0">
                <a:solidFill>
                  <a:srgbClr val="FF0000"/>
                </a:solidFill>
              </a:rPr>
              <a:t> في صناعة هذا النوع من البلاستيك؟</a:t>
            </a:r>
          </a:p>
        </p:txBody>
      </p:sp>
      <p:sp>
        <p:nvSpPr>
          <p:cNvPr id="11" name="مستطيل 10">
            <a:extLst>
              <a:ext uri="{FF2B5EF4-FFF2-40B4-BE49-F238E27FC236}">
                <a16:creationId xmlns:a16="http://schemas.microsoft.com/office/drawing/2014/main" id="{669B535C-113E-84D6-A412-D18640A4FD1A}"/>
              </a:ext>
            </a:extLst>
          </p:cNvPr>
          <p:cNvSpPr/>
          <p:nvPr/>
        </p:nvSpPr>
        <p:spPr>
          <a:xfrm>
            <a:off x="119742" y="46653"/>
            <a:ext cx="1570653" cy="2985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ysClr val="windowText" lastClr="000000"/>
                </a:solidFill>
              </a:rPr>
              <a:t>القراءة بفهم</a:t>
            </a:r>
          </a:p>
        </p:txBody>
      </p:sp>
    </p:spTree>
    <p:extLst>
      <p:ext uri="{BB962C8B-B14F-4D97-AF65-F5344CB8AC3E}">
        <p14:creationId xmlns:p14="http://schemas.microsoft.com/office/powerpoint/2010/main" val="428285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9EC8437-5CCE-7E8F-093E-EDFBDE5AB744}"/>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77 </a:t>
            </a:r>
          </a:p>
        </p:txBody>
      </p:sp>
      <p:sp>
        <p:nvSpPr>
          <p:cNvPr id="3" name="مستطيل 2">
            <a:extLst>
              <a:ext uri="{FF2B5EF4-FFF2-40B4-BE49-F238E27FC236}">
                <a16:creationId xmlns:a16="http://schemas.microsoft.com/office/drawing/2014/main" id="{A3367FAD-0D8B-D6F3-8419-6588173E74C3}"/>
              </a:ext>
            </a:extLst>
          </p:cNvPr>
          <p:cNvSpPr/>
          <p:nvPr/>
        </p:nvSpPr>
        <p:spPr>
          <a:xfrm>
            <a:off x="3707751" y="994524"/>
            <a:ext cx="441512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حذف هاليد الهيدروجين</a:t>
            </a:r>
          </a:p>
        </p:txBody>
      </p:sp>
      <p:sp>
        <p:nvSpPr>
          <p:cNvPr id="4" name="مستطيل 3">
            <a:extLst>
              <a:ext uri="{FF2B5EF4-FFF2-40B4-BE49-F238E27FC236}">
                <a16:creationId xmlns:a16="http://schemas.microsoft.com/office/drawing/2014/main" id="{ADF5B2C1-7940-00BB-22EE-CDFE6C607DC5}"/>
              </a:ext>
            </a:extLst>
          </p:cNvPr>
          <p:cNvSpPr/>
          <p:nvPr/>
        </p:nvSpPr>
        <p:spPr>
          <a:xfrm>
            <a:off x="2723465" y="1539552"/>
            <a:ext cx="6383697" cy="64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يمكن أن يدخل هاليد الألكيل في تفاعل الحذف لإنتاج</a:t>
            </a:r>
          </a:p>
        </p:txBody>
      </p:sp>
      <p:sp>
        <p:nvSpPr>
          <p:cNvPr id="5" name="مستطيل 4">
            <a:extLst>
              <a:ext uri="{FF2B5EF4-FFF2-40B4-BE49-F238E27FC236}">
                <a16:creationId xmlns:a16="http://schemas.microsoft.com/office/drawing/2014/main" id="{28D98C48-9FF9-C4AF-7EB9-7B1C7878BB9E}"/>
              </a:ext>
            </a:extLst>
          </p:cNvPr>
          <p:cNvSpPr/>
          <p:nvPr/>
        </p:nvSpPr>
        <p:spPr>
          <a:xfrm>
            <a:off x="4258016" y="2140194"/>
            <a:ext cx="3675966" cy="74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a:solidFill>
                  <a:schemeClr val="tx1"/>
                </a:solidFill>
                <a:latin typeface="Arial" panose="020B0604020202020204" pitchFamily="34" charset="0"/>
              </a:rPr>
              <a:t>الألكين</a:t>
            </a:r>
            <a:r>
              <a:rPr lang="ar-SA" sz="2800" b="1" dirty="0">
                <a:solidFill>
                  <a:schemeClr val="tx1"/>
                </a:solidFill>
                <a:latin typeface="Arial" panose="020B0604020202020204" pitchFamily="34" charset="0"/>
              </a:rPr>
              <a:t> وهاليد الهيدروجين</a:t>
            </a:r>
          </a:p>
        </p:txBody>
      </p:sp>
      <p:sp>
        <p:nvSpPr>
          <p:cNvPr id="7" name="مستطيل 6">
            <a:extLst>
              <a:ext uri="{FF2B5EF4-FFF2-40B4-BE49-F238E27FC236}">
                <a16:creationId xmlns:a16="http://schemas.microsoft.com/office/drawing/2014/main" id="{712F0F26-7CF5-B528-4CE2-6FB6EF04140A}"/>
              </a:ext>
            </a:extLst>
          </p:cNvPr>
          <p:cNvSpPr/>
          <p:nvPr/>
        </p:nvSpPr>
        <p:spPr>
          <a:xfrm>
            <a:off x="3761691" y="260306"/>
            <a:ext cx="4307244" cy="545028"/>
          </a:xfrm>
          <a:prstGeom prst="rect">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solidFill>
                  <a:schemeClr val="bg1"/>
                </a:solidFill>
              </a:rPr>
              <a:t>تفاعلات حذف هاليد الهيدروجين </a:t>
            </a:r>
          </a:p>
        </p:txBody>
      </p:sp>
      <p:pic>
        <p:nvPicPr>
          <p:cNvPr id="8" name="صورة 7" descr="صورة تحتوي على نص, الخط, إيصال, أبيض&#10;&#10;تم إنشاء الوصف تلقائياً">
            <a:extLst>
              <a:ext uri="{FF2B5EF4-FFF2-40B4-BE49-F238E27FC236}">
                <a16:creationId xmlns:a16="http://schemas.microsoft.com/office/drawing/2014/main" id="{BD9BE973-1994-31CB-B991-8C8FF3481A31}"/>
              </a:ext>
            </a:extLst>
          </p:cNvPr>
          <p:cNvPicPr>
            <a:picLocks noChangeAspect="1"/>
          </p:cNvPicPr>
          <p:nvPr/>
        </p:nvPicPr>
        <p:blipFill rotWithShape="1">
          <a:blip r:embed="rId2">
            <a:extLst>
              <a:ext uri="{28A0092B-C50C-407E-A947-70E740481C1C}">
                <a14:useLocalDpi xmlns:a14="http://schemas.microsoft.com/office/drawing/2010/main" val="0"/>
              </a:ext>
            </a:extLst>
          </a:blip>
          <a:srcRect l="4920" t="41182" r="3191" b="9718"/>
          <a:stretch/>
        </p:blipFill>
        <p:spPr>
          <a:xfrm>
            <a:off x="2545701" y="3175520"/>
            <a:ext cx="7100596" cy="1006520"/>
          </a:xfrm>
          <a:prstGeom prst="rect">
            <a:avLst/>
          </a:prstGeom>
        </p:spPr>
      </p:pic>
      <p:sp>
        <p:nvSpPr>
          <p:cNvPr id="12" name="مستطيل 11">
            <a:extLst>
              <a:ext uri="{FF2B5EF4-FFF2-40B4-BE49-F238E27FC236}">
                <a16:creationId xmlns:a16="http://schemas.microsoft.com/office/drawing/2014/main" id="{6EF450CF-1FB5-05C6-97E1-79A6447DB182}"/>
              </a:ext>
            </a:extLst>
          </p:cNvPr>
          <p:cNvSpPr/>
          <p:nvPr/>
        </p:nvSpPr>
        <p:spPr>
          <a:xfrm>
            <a:off x="2882086" y="4415005"/>
            <a:ext cx="5767392" cy="1448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HꟷCꟷCꟷH </a:t>
            </a:r>
            <a:r>
              <a:rPr lang="en-US" sz="2800" b="1" dirty="0">
                <a:solidFill>
                  <a:schemeClr val="tx1"/>
                </a:solidFill>
                <a:latin typeface="Arial" panose="020B0604020202020204" pitchFamily="34" charset="0"/>
                <a:cs typeface="Arial" panose="020B0604020202020204" pitchFamily="34" charset="0"/>
              </a:rPr>
              <a:t>→    C=C  +  HCl</a:t>
            </a:r>
            <a:endParaRPr lang="ar-SA" sz="2800" b="1" dirty="0">
              <a:solidFill>
                <a:schemeClr val="tx1"/>
              </a:solidFill>
              <a:latin typeface="Arial" panose="020B0604020202020204" pitchFamily="34" charset="0"/>
            </a:endParaRPr>
          </a:p>
        </p:txBody>
      </p:sp>
      <p:sp>
        <p:nvSpPr>
          <p:cNvPr id="13" name="مستطيل 12">
            <a:extLst>
              <a:ext uri="{FF2B5EF4-FFF2-40B4-BE49-F238E27FC236}">
                <a16:creationId xmlns:a16="http://schemas.microsoft.com/office/drawing/2014/main" id="{F6182269-6A50-764B-468F-36D76E4A6531}"/>
              </a:ext>
            </a:extLst>
          </p:cNvPr>
          <p:cNvSpPr/>
          <p:nvPr/>
        </p:nvSpPr>
        <p:spPr>
          <a:xfrm>
            <a:off x="3865662" y="4430422"/>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14" name="مستطيل 13">
            <a:extLst>
              <a:ext uri="{FF2B5EF4-FFF2-40B4-BE49-F238E27FC236}">
                <a16:creationId xmlns:a16="http://schemas.microsoft.com/office/drawing/2014/main" id="{243E1B2F-ADE0-954D-62EA-CBE0F9FCDED8}"/>
              </a:ext>
            </a:extLst>
          </p:cNvPr>
          <p:cNvSpPr/>
          <p:nvPr/>
        </p:nvSpPr>
        <p:spPr>
          <a:xfrm>
            <a:off x="4344880" y="4425555"/>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15" name="مستطيل 14">
            <a:extLst>
              <a:ext uri="{FF2B5EF4-FFF2-40B4-BE49-F238E27FC236}">
                <a16:creationId xmlns:a16="http://schemas.microsoft.com/office/drawing/2014/main" id="{E47F5025-C261-BA48-9C6A-E819B9E1B455}"/>
              </a:ext>
            </a:extLst>
          </p:cNvPr>
          <p:cNvSpPr/>
          <p:nvPr/>
        </p:nvSpPr>
        <p:spPr>
          <a:xfrm>
            <a:off x="3840673" y="5414176"/>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16" name="مستطيل 15">
            <a:extLst>
              <a:ext uri="{FF2B5EF4-FFF2-40B4-BE49-F238E27FC236}">
                <a16:creationId xmlns:a16="http://schemas.microsoft.com/office/drawing/2014/main" id="{8CDBD74B-F5EA-34AA-EF08-141A649F5230}"/>
              </a:ext>
            </a:extLst>
          </p:cNvPr>
          <p:cNvSpPr/>
          <p:nvPr/>
        </p:nvSpPr>
        <p:spPr>
          <a:xfrm>
            <a:off x="4317282" y="5424726"/>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Cl</a:t>
            </a:r>
            <a:endParaRPr lang="ar-SA" sz="2800" b="1" dirty="0">
              <a:solidFill>
                <a:schemeClr val="tx1"/>
              </a:solidFill>
              <a:latin typeface="Arial" panose="020B0604020202020204" pitchFamily="34" charset="0"/>
            </a:endParaRPr>
          </a:p>
        </p:txBody>
      </p:sp>
      <p:sp>
        <p:nvSpPr>
          <p:cNvPr id="17" name="مستطيل 16">
            <a:extLst>
              <a:ext uri="{FF2B5EF4-FFF2-40B4-BE49-F238E27FC236}">
                <a16:creationId xmlns:a16="http://schemas.microsoft.com/office/drawing/2014/main" id="{4A1492E5-7B46-E1FD-6FB3-8E8EA8F63D0C}"/>
              </a:ext>
            </a:extLst>
          </p:cNvPr>
          <p:cNvSpPr/>
          <p:nvPr/>
        </p:nvSpPr>
        <p:spPr>
          <a:xfrm>
            <a:off x="5715418" y="4608916"/>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18" name="مستطيل 17">
            <a:extLst>
              <a:ext uri="{FF2B5EF4-FFF2-40B4-BE49-F238E27FC236}">
                <a16:creationId xmlns:a16="http://schemas.microsoft.com/office/drawing/2014/main" id="{B3260B2E-1905-4CDB-5708-1D80AD7D09DD}"/>
              </a:ext>
            </a:extLst>
          </p:cNvPr>
          <p:cNvSpPr/>
          <p:nvPr/>
        </p:nvSpPr>
        <p:spPr>
          <a:xfrm>
            <a:off x="5715418" y="5339529"/>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19" name="مستطيل 18">
            <a:extLst>
              <a:ext uri="{FF2B5EF4-FFF2-40B4-BE49-F238E27FC236}">
                <a16:creationId xmlns:a16="http://schemas.microsoft.com/office/drawing/2014/main" id="{161B8FE0-49C1-8F22-BC54-4C077435ED15}"/>
              </a:ext>
            </a:extLst>
          </p:cNvPr>
          <p:cNvSpPr/>
          <p:nvPr/>
        </p:nvSpPr>
        <p:spPr>
          <a:xfrm>
            <a:off x="6683727" y="5339529"/>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20" name="مستطيل 19">
            <a:extLst>
              <a:ext uri="{FF2B5EF4-FFF2-40B4-BE49-F238E27FC236}">
                <a16:creationId xmlns:a16="http://schemas.microsoft.com/office/drawing/2014/main" id="{FD4E03F5-EA39-0DD5-210B-142DF80759C0}"/>
              </a:ext>
            </a:extLst>
          </p:cNvPr>
          <p:cNvSpPr/>
          <p:nvPr/>
        </p:nvSpPr>
        <p:spPr>
          <a:xfrm>
            <a:off x="6730631" y="4590911"/>
            <a:ext cx="576205" cy="38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H</a:t>
            </a:r>
            <a:endParaRPr lang="ar-SA" sz="2800" b="1" dirty="0">
              <a:solidFill>
                <a:schemeClr val="tx1"/>
              </a:solidFill>
              <a:latin typeface="Arial" panose="020B0604020202020204" pitchFamily="34" charset="0"/>
            </a:endParaRPr>
          </a:p>
        </p:txBody>
      </p:sp>
      <p:sp>
        <p:nvSpPr>
          <p:cNvPr id="21" name="مستطيل 20">
            <a:extLst>
              <a:ext uri="{FF2B5EF4-FFF2-40B4-BE49-F238E27FC236}">
                <a16:creationId xmlns:a16="http://schemas.microsoft.com/office/drawing/2014/main" id="{04CC12AB-EC6C-DE7A-EBEA-34A46297EB88}"/>
              </a:ext>
            </a:extLst>
          </p:cNvPr>
          <p:cNvSpPr/>
          <p:nvPr/>
        </p:nvSpPr>
        <p:spPr>
          <a:xfrm rot="5400000">
            <a:off x="3951748" y="4687002"/>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2" name="مستطيل 21">
            <a:extLst>
              <a:ext uri="{FF2B5EF4-FFF2-40B4-BE49-F238E27FC236}">
                <a16:creationId xmlns:a16="http://schemas.microsoft.com/office/drawing/2014/main" id="{159642AC-6F29-276E-BF5B-1DDA72A330FC}"/>
              </a:ext>
            </a:extLst>
          </p:cNvPr>
          <p:cNvSpPr/>
          <p:nvPr/>
        </p:nvSpPr>
        <p:spPr>
          <a:xfrm rot="5400000">
            <a:off x="4430966" y="4709850"/>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3" name="مستطيل 22">
            <a:extLst>
              <a:ext uri="{FF2B5EF4-FFF2-40B4-BE49-F238E27FC236}">
                <a16:creationId xmlns:a16="http://schemas.microsoft.com/office/drawing/2014/main" id="{B0F07BB1-E8EE-B305-8811-C62CF4A47BE0}"/>
              </a:ext>
            </a:extLst>
          </p:cNvPr>
          <p:cNvSpPr/>
          <p:nvPr/>
        </p:nvSpPr>
        <p:spPr>
          <a:xfrm rot="5400000">
            <a:off x="3951749" y="5274421"/>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4" name="مستطيل 23">
            <a:extLst>
              <a:ext uri="{FF2B5EF4-FFF2-40B4-BE49-F238E27FC236}">
                <a16:creationId xmlns:a16="http://schemas.microsoft.com/office/drawing/2014/main" id="{BC231D3E-3841-2F45-AB16-D82128236158}"/>
              </a:ext>
            </a:extLst>
          </p:cNvPr>
          <p:cNvSpPr/>
          <p:nvPr/>
        </p:nvSpPr>
        <p:spPr>
          <a:xfrm rot="5400000">
            <a:off x="4411809" y="5271593"/>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5" name="مستطيل 24">
            <a:extLst>
              <a:ext uri="{FF2B5EF4-FFF2-40B4-BE49-F238E27FC236}">
                <a16:creationId xmlns:a16="http://schemas.microsoft.com/office/drawing/2014/main" id="{E4FEE54E-8A36-5372-9516-03DE72802051}"/>
              </a:ext>
            </a:extLst>
          </p:cNvPr>
          <p:cNvSpPr/>
          <p:nvPr/>
        </p:nvSpPr>
        <p:spPr>
          <a:xfrm rot="3955708">
            <a:off x="5975676" y="4765461"/>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6" name="مستطيل 25">
            <a:extLst>
              <a:ext uri="{FF2B5EF4-FFF2-40B4-BE49-F238E27FC236}">
                <a16:creationId xmlns:a16="http://schemas.microsoft.com/office/drawing/2014/main" id="{A74931CF-4375-48DE-3BFE-25010C63A17D}"/>
              </a:ext>
            </a:extLst>
          </p:cNvPr>
          <p:cNvSpPr/>
          <p:nvPr/>
        </p:nvSpPr>
        <p:spPr>
          <a:xfrm rot="3955708">
            <a:off x="6633806" y="5188057"/>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7" name="مستطيل 26">
            <a:extLst>
              <a:ext uri="{FF2B5EF4-FFF2-40B4-BE49-F238E27FC236}">
                <a16:creationId xmlns:a16="http://schemas.microsoft.com/office/drawing/2014/main" id="{DDC25521-7326-6C86-9B21-ED28B3E458EB}"/>
              </a:ext>
            </a:extLst>
          </p:cNvPr>
          <p:cNvSpPr/>
          <p:nvPr/>
        </p:nvSpPr>
        <p:spPr>
          <a:xfrm rot="7665203">
            <a:off x="5930777" y="5176238"/>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
        <p:nvSpPr>
          <p:cNvPr id="28" name="مستطيل 27">
            <a:extLst>
              <a:ext uri="{FF2B5EF4-FFF2-40B4-BE49-F238E27FC236}">
                <a16:creationId xmlns:a16="http://schemas.microsoft.com/office/drawing/2014/main" id="{7A6827FA-599D-7312-4D29-1EB1A9C19231}"/>
              </a:ext>
            </a:extLst>
          </p:cNvPr>
          <p:cNvSpPr/>
          <p:nvPr/>
        </p:nvSpPr>
        <p:spPr>
          <a:xfrm rot="7665203">
            <a:off x="6633806" y="4797470"/>
            <a:ext cx="404030" cy="26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a:t>
            </a:r>
            <a:endParaRPr lang="ar-SA" sz="2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25454011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ppt_w</p:attrName>
                                        </p:attrNameLst>
                                      </p:cBhvr>
                                      <p:tavLst>
                                        <p:tav tm="0">
                                          <p:val>
                                            <p:fltVal val="0"/>
                                          </p:val>
                                        </p:tav>
                                        <p:tav tm="100000">
                                          <p:val>
                                            <p:strVal val="#ppt_w"/>
                                          </p:val>
                                        </p:tav>
                                      </p:tavLst>
                                    </p:anim>
                                    <p:anim calcmode="lin" valueType="num">
                                      <p:cBhvr>
                                        <p:cTn id="74" dur="1000" fill="hold"/>
                                        <p:tgtEl>
                                          <p:spTgt spid="19"/>
                                        </p:tgtEl>
                                        <p:attrNameLst>
                                          <p:attrName>ppt_h</p:attrName>
                                        </p:attrNameLst>
                                      </p:cBhvr>
                                      <p:tavLst>
                                        <p:tav tm="0">
                                          <p:val>
                                            <p:fltVal val="0"/>
                                          </p:val>
                                        </p:tav>
                                        <p:tav tm="100000">
                                          <p:val>
                                            <p:strVal val="#ppt_h"/>
                                          </p:val>
                                        </p:tav>
                                      </p:tavLst>
                                    </p:anim>
                                    <p:anim calcmode="lin" valueType="num">
                                      <p:cBhvr>
                                        <p:cTn id="75" dur="1000" fill="hold"/>
                                        <p:tgtEl>
                                          <p:spTgt spid="19"/>
                                        </p:tgtEl>
                                        <p:attrNameLst>
                                          <p:attrName>style.rotation</p:attrName>
                                        </p:attrNameLst>
                                      </p:cBhvr>
                                      <p:tavLst>
                                        <p:tav tm="0">
                                          <p:val>
                                            <p:fltVal val="90"/>
                                          </p:val>
                                        </p:tav>
                                        <p:tav tm="100000">
                                          <p:val>
                                            <p:fltVal val="0"/>
                                          </p:val>
                                        </p:tav>
                                      </p:tavLst>
                                    </p:anim>
                                    <p:animEffect transition="in" filter="fade">
                                      <p:cBhvr>
                                        <p:cTn id="76" dur="1000"/>
                                        <p:tgtEl>
                                          <p:spTgt spid="1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ppt_w</p:attrName>
                                        </p:attrNameLst>
                                      </p:cBhvr>
                                      <p:tavLst>
                                        <p:tav tm="0">
                                          <p:val>
                                            <p:fltVal val="0"/>
                                          </p:val>
                                        </p:tav>
                                        <p:tav tm="100000">
                                          <p:val>
                                            <p:strVal val="#ppt_w"/>
                                          </p:val>
                                        </p:tav>
                                      </p:tavLst>
                                    </p:anim>
                                    <p:anim calcmode="lin" valueType="num">
                                      <p:cBhvr>
                                        <p:cTn id="86" dur="1000" fill="hold"/>
                                        <p:tgtEl>
                                          <p:spTgt spid="21"/>
                                        </p:tgtEl>
                                        <p:attrNameLst>
                                          <p:attrName>ppt_h</p:attrName>
                                        </p:attrNameLst>
                                      </p:cBhvr>
                                      <p:tavLst>
                                        <p:tav tm="0">
                                          <p:val>
                                            <p:fltVal val="0"/>
                                          </p:val>
                                        </p:tav>
                                        <p:tav tm="100000">
                                          <p:val>
                                            <p:strVal val="#ppt_h"/>
                                          </p:val>
                                        </p:tav>
                                      </p:tavLst>
                                    </p:anim>
                                    <p:anim calcmode="lin" valueType="num">
                                      <p:cBhvr>
                                        <p:cTn id="87" dur="1000" fill="hold"/>
                                        <p:tgtEl>
                                          <p:spTgt spid="21"/>
                                        </p:tgtEl>
                                        <p:attrNameLst>
                                          <p:attrName>style.rotation</p:attrName>
                                        </p:attrNameLst>
                                      </p:cBhvr>
                                      <p:tavLst>
                                        <p:tav tm="0">
                                          <p:val>
                                            <p:fltVal val="90"/>
                                          </p:val>
                                        </p:tav>
                                        <p:tav tm="100000">
                                          <p:val>
                                            <p:fltVal val="0"/>
                                          </p:val>
                                        </p:tav>
                                      </p:tavLst>
                                    </p:anim>
                                    <p:animEffect transition="in" filter="fade">
                                      <p:cBhvr>
                                        <p:cTn id="88" dur="1000"/>
                                        <p:tgtEl>
                                          <p:spTgt spid="2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1000" fill="hold"/>
                                        <p:tgtEl>
                                          <p:spTgt spid="22"/>
                                        </p:tgtEl>
                                        <p:attrNameLst>
                                          <p:attrName>ppt_w</p:attrName>
                                        </p:attrNameLst>
                                      </p:cBhvr>
                                      <p:tavLst>
                                        <p:tav tm="0">
                                          <p:val>
                                            <p:fltVal val="0"/>
                                          </p:val>
                                        </p:tav>
                                        <p:tav tm="100000">
                                          <p:val>
                                            <p:strVal val="#ppt_w"/>
                                          </p:val>
                                        </p:tav>
                                      </p:tavLst>
                                    </p:anim>
                                    <p:anim calcmode="lin" valueType="num">
                                      <p:cBhvr>
                                        <p:cTn id="92" dur="1000" fill="hold"/>
                                        <p:tgtEl>
                                          <p:spTgt spid="22"/>
                                        </p:tgtEl>
                                        <p:attrNameLst>
                                          <p:attrName>ppt_h</p:attrName>
                                        </p:attrNameLst>
                                      </p:cBhvr>
                                      <p:tavLst>
                                        <p:tav tm="0">
                                          <p:val>
                                            <p:fltVal val="0"/>
                                          </p:val>
                                        </p:tav>
                                        <p:tav tm="100000">
                                          <p:val>
                                            <p:strVal val="#ppt_h"/>
                                          </p:val>
                                        </p:tav>
                                      </p:tavLst>
                                    </p:anim>
                                    <p:anim calcmode="lin" valueType="num">
                                      <p:cBhvr>
                                        <p:cTn id="93" dur="1000" fill="hold"/>
                                        <p:tgtEl>
                                          <p:spTgt spid="22"/>
                                        </p:tgtEl>
                                        <p:attrNameLst>
                                          <p:attrName>style.rotation</p:attrName>
                                        </p:attrNameLst>
                                      </p:cBhvr>
                                      <p:tavLst>
                                        <p:tav tm="0">
                                          <p:val>
                                            <p:fltVal val="90"/>
                                          </p:val>
                                        </p:tav>
                                        <p:tav tm="100000">
                                          <p:val>
                                            <p:fltVal val="0"/>
                                          </p:val>
                                        </p:tav>
                                      </p:tavLst>
                                    </p:anim>
                                    <p:animEffect transition="in" filter="fade">
                                      <p:cBhvr>
                                        <p:cTn id="94" dur="1000"/>
                                        <p:tgtEl>
                                          <p:spTgt spid="2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1000" fill="hold"/>
                                        <p:tgtEl>
                                          <p:spTgt spid="24"/>
                                        </p:tgtEl>
                                        <p:attrNameLst>
                                          <p:attrName>ppt_w</p:attrName>
                                        </p:attrNameLst>
                                      </p:cBhvr>
                                      <p:tavLst>
                                        <p:tav tm="0">
                                          <p:val>
                                            <p:fltVal val="0"/>
                                          </p:val>
                                        </p:tav>
                                        <p:tav tm="100000">
                                          <p:val>
                                            <p:strVal val="#ppt_w"/>
                                          </p:val>
                                        </p:tav>
                                      </p:tavLst>
                                    </p:anim>
                                    <p:anim calcmode="lin" valueType="num">
                                      <p:cBhvr>
                                        <p:cTn id="104" dur="1000" fill="hold"/>
                                        <p:tgtEl>
                                          <p:spTgt spid="24"/>
                                        </p:tgtEl>
                                        <p:attrNameLst>
                                          <p:attrName>ppt_h</p:attrName>
                                        </p:attrNameLst>
                                      </p:cBhvr>
                                      <p:tavLst>
                                        <p:tav tm="0">
                                          <p:val>
                                            <p:fltVal val="0"/>
                                          </p:val>
                                        </p:tav>
                                        <p:tav tm="100000">
                                          <p:val>
                                            <p:strVal val="#ppt_h"/>
                                          </p:val>
                                        </p:tav>
                                      </p:tavLst>
                                    </p:anim>
                                    <p:anim calcmode="lin" valueType="num">
                                      <p:cBhvr>
                                        <p:cTn id="105" dur="1000" fill="hold"/>
                                        <p:tgtEl>
                                          <p:spTgt spid="24"/>
                                        </p:tgtEl>
                                        <p:attrNameLst>
                                          <p:attrName>style.rotation</p:attrName>
                                        </p:attrNameLst>
                                      </p:cBhvr>
                                      <p:tavLst>
                                        <p:tav tm="0">
                                          <p:val>
                                            <p:fltVal val="90"/>
                                          </p:val>
                                        </p:tav>
                                        <p:tav tm="100000">
                                          <p:val>
                                            <p:fltVal val="0"/>
                                          </p:val>
                                        </p:tav>
                                      </p:tavLst>
                                    </p:anim>
                                    <p:animEffect transition="in" filter="fade">
                                      <p:cBhvr>
                                        <p:cTn id="106" dur="1000"/>
                                        <p:tgtEl>
                                          <p:spTgt spid="2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1000" fill="hold"/>
                                        <p:tgtEl>
                                          <p:spTgt spid="25"/>
                                        </p:tgtEl>
                                        <p:attrNameLst>
                                          <p:attrName>ppt_w</p:attrName>
                                        </p:attrNameLst>
                                      </p:cBhvr>
                                      <p:tavLst>
                                        <p:tav tm="0">
                                          <p:val>
                                            <p:fltVal val="0"/>
                                          </p:val>
                                        </p:tav>
                                        <p:tav tm="100000">
                                          <p:val>
                                            <p:strVal val="#ppt_w"/>
                                          </p:val>
                                        </p:tav>
                                      </p:tavLst>
                                    </p:anim>
                                    <p:anim calcmode="lin" valueType="num">
                                      <p:cBhvr>
                                        <p:cTn id="110" dur="1000" fill="hold"/>
                                        <p:tgtEl>
                                          <p:spTgt spid="25"/>
                                        </p:tgtEl>
                                        <p:attrNameLst>
                                          <p:attrName>ppt_h</p:attrName>
                                        </p:attrNameLst>
                                      </p:cBhvr>
                                      <p:tavLst>
                                        <p:tav tm="0">
                                          <p:val>
                                            <p:fltVal val="0"/>
                                          </p:val>
                                        </p:tav>
                                        <p:tav tm="100000">
                                          <p:val>
                                            <p:strVal val="#ppt_h"/>
                                          </p:val>
                                        </p:tav>
                                      </p:tavLst>
                                    </p:anim>
                                    <p:anim calcmode="lin" valueType="num">
                                      <p:cBhvr>
                                        <p:cTn id="111" dur="1000" fill="hold"/>
                                        <p:tgtEl>
                                          <p:spTgt spid="25"/>
                                        </p:tgtEl>
                                        <p:attrNameLst>
                                          <p:attrName>style.rotation</p:attrName>
                                        </p:attrNameLst>
                                      </p:cBhvr>
                                      <p:tavLst>
                                        <p:tav tm="0">
                                          <p:val>
                                            <p:fltVal val="90"/>
                                          </p:val>
                                        </p:tav>
                                        <p:tav tm="100000">
                                          <p:val>
                                            <p:fltVal val="0"/>
                                          </p:val>
                                        </p:tav>
                                      </p:tavLst>
                                    </p:anim>
                                    <p:animEffect transition="in" filter="fade">
                                      <p:cBhvr>
                                        <p:cTn id="112" dur="1000"/>
                                        <p:tgtEl>
                                          <p:spTgt spid="2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ppt_w</p:attrName>
                                        </p:attrNameLst>
                                      </p:cBhvr>
                                      <p:tavLst>
                                        <p:tav tm="0">
                                          <p:val>
                                            <p:fltVal val="0"/>
                                          </p:val>
                                        </p:tav>
                                        <p:tav tm="100000">
                                          <p:val>
                                            <p:strVal val="#ppt_w"/>
                                          </p:val>
                                        </p:tav>
                                      </p:tavLst>
                                    </p:anim>
                                    <p:anim calcmode="lin" valueType="num">
                                      <p:cBhvr>
                                        <p:cTn id="116" dur="1000" fill="hold"/>
                                        <p:tgtEl>
                                          <p:spTgt spid="26"/>
                                        </p:tgtEl>
                                        <p:attrNameLst>
                                          <p:attrName>ppt_h</p:attrName>
                                        </p:attrNameLst>
                                      </p:cBhvr>
                                      <p:tavLst>
                                        <p:tav tm="0">
                                          <p:val>
                                            <p:fltVal val="0"/>
                                          </p:val>
                                        </p:tav>
                                        <p:tav tm="100000">
                                          <p:val>
                                            <p:strVal val="#ppt_h"/>
                                          </p:val>
                                        </p:tav>
                                      </p:tavLst>
                                    </p:anim>
                                    <p:anim calcmode="lin" valueType="num">
                                      <p:cBhvr>
                                        <p:cTn id="117" dur="1000" fill="hold"/>
                                        <p:tgtEl>
                                          <p:spTgt spid="26"/>
                                        </p:tgtEl>
                                        <p:attrNameLst>
                                          <p:attrName>style.rotation</p:attrName>
                                        </p:attrNameLst>
                                      </p:cBhvr>
                                      <p:tavLst>
                                        <p:tav tm="0">
                                          <p:val>
                                            <p:fltVal val="90"/>
                                          </p:val>
                                        </p:tav>
                                        <p:tav tm="100000">
                                          <p:val>
                                            <p:fltVal val="0"/>
                                          </p:val>
                                        </p:tav>
                                      </p:tavLst>
                                    </p:anim>
                                    <p:animEffect transition="in" filter="fade">
                                      <p:cBhvr>
                                        <p:cTn id="118" dur="1000"/>
                                        <p:tgtEl>
                                          <p:spTgt spid="2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1000" fill="hold"/>
                                        <p:tgtEl>
                                          <p:spTgt spid="27"/>
                                        </p:tgtEl>
                                        <p:attrNameLst>
                                          <p:attrName>ppt_w</p:attrName>
                                        </p:attrNameLst>
                                      </p:cBhvr>
                                      <p:tavLst>
                                        <p:tav tm="0">
                                          <p:val>
                                            <p:fltVal val="0"/>
                                          </p:val>
                                        </p:tav>
                                        <p:tav tm="100000">
                                          <p:val>
                                            <p:strVal val="#ppt_w"/>
                                          </p:val>
                                        </p:tav>
                                      </p:tavLst>
                                    </p:anim>
                                    <p:anim calcmode="lin" valueType="num">
                                      <p:cBhvr>
                                        <p:cTn id="122" dur="1000" fill="hold"/>
                                        <p:tgtEl>
                                          <p:spTgt spid="27"/>
                                        </p:tgtEl>
                                        <p:attrNameLst>
                                          <p:attrName>ppt_h</p:attrName>
                                        </p:attrNameLst>
                                      </p:cBhvr>
                                      <p:tavLst>
                                        <p:tav tm="0">
                                          <p:val>
                                            <p:fltVal val="0"/>
                                          </p:val>
                                        </p:tav>
                                        <p:tav tm="100000">
                                          <p:val>
                                            <p:strVal val="#ppt_h"/>
                                          </p:val>
                                        </p:tav>
                                      </p:tavLst>
                                    </p:anim>
                                    <p:anim calcmode="lin" valueType="num">
                                      <p:cBhvr>
                                        <p:cTn id="123" dur="1000" fill="hold"/>
                                        <p:tgtEl>
                                          <p:spTgt spid="27"/>
                                        </p:tgtEl>
                                        <p:attrNameLst>
                                          <p:attrName>style.rotation</p:attrName>
                                        </p:attrNameLst>
                                      </p:cBhvr>
                                      <p:tavLst>
                                        <p:tav tm="0">
                                          <p:val>
                                            <p:fltVal val="90"/>
                                          </p:val>
                                        </p:tav>
                                        <p:tav tm="100000">
                                          <p:val>
                                            <p:fltVal val="0"/>
                                          </p:val>
                                        </p:tav>
                                      </p:tavLst>
                                    </p:anim>
                                    <p:animEffect transition="in" filter="fade">
                                      <p:cBhvr>
                                        <p:cTn id="124" dur="1000"/>
                                        <p:tgtEl>
                                          <p:spTgt spid="2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p:cTn id="127" dur="1000" fill="hold"/>
                                        <p:tgtEl>
                                          <p:spTgt spid="28"/>
                                        </p:tgtEl>
                                        <p:attrNameLst>
                                          <p:attrName>ppt_w</p:attrName>
                                        </p:attrNameLst>
                                      </p:cBhvr>
                                      <p:tavLst>
                                        <p:tav tm="0">
                                          <p:val>
                                            <p:fltVal val="0"/>
                                          </p:val>
                                        </p:tav>
                                        <p:tav tm="100000">
                                          <p:val>
                                            <p:strVal val="#ppt_w"/>
                                          </p:val>
                                        </p:tav>
                                      </p:tavLst>
                                    </p:anim>
                                    <p:anim calcmode="lin" valueType="num">
                                      <p:cBhvr>
                                        <p:cTn id="128" dur="1000" fill="hold"/>
                                        <p:tgtEl>
                                          <p:spTgt spid="28"/>
                                        </p:tgtEl>
                                        <p:attrNameLst>
                                          <p:attrName>ppt_h</p:attrName>
                                        </p:attrNameLst>
                                      </p:cBhvr>
                                      <p:tavLst>
                                        <p:tav tm="0">
                                          <p:val>
                                            <p:fltVal val="0"/>
                                          </p:val>
                                        </p:tav>
                                        <p:tav tm="100000">
                                          <p:val>
                                            <p:strVal val="#ppt_h"/>
                                          </p:val>
                                        </p:tav>
                                      </p:tavLst>
                                    </p:anim>
                                    <p:anim calcmode="lin" valueType="num">
                                      <p:cBhvr>
                                        <p:cTn id="129" dur="1000" fill="hold"/>
                                        <p:tgtEl>
                                          <p:spTgt spid="28"/>
                                        </p:tgtEl>
                                        <p:attrNameLst>
                                          <p:attrName>style.rotation</p:attrName>
                                        </p:attrNameLst>
                                      </p:cBhvr>
                                      <p:tavLst>
                                        <p:tav tm="0">
                                          <p:val>
                                            <p:fltVal val="90"/>
                                          </p:val>
                                        </p:tav>
                                        <p:tav tm="100000">
                                          <p:val>
                                            <p:fltVal val="0"/>
                                          </p:val>
                                        </p:tav>
                                      </p:tavLst>
                                    </p:anim>
                                    <p:animEffect transition="in" filter="fade">
                                      <p:cBhvr>
                                        <p:cTn id="1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9EC8437-5CCE-7E8F-093E-EDFBDE5AB744}"/>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77 </a:t>
            </a:r>
          </a:p>
        </p:txBody>
      </p:sp>
      <p:sp>
        <p:nvSpPr>
          <p:cNvPr id="3" name="مستطيل 2">
            <a:extLst>
              <a:ext uri="{FF2B5EF4-FFF2-40B4-BE49-F238E27FC236}">
                <a16:creationId xmlns:a16="http://schemas.microsoft.com/office/drawing/2014/main" id="{A3367FAD-0D8B-D6F3-8419-6588173E74C3}"/>
              </a:ext>
            </a:extLst>
          </p:cNvPr>
          <p:cNvSpPr/>
          <p:nvPr/>
        </p:nvSpPr>
        <p:spPr>
          <a:xfrm>
            <a:off x="3803001" y="762832"/>
            <a:ext cx="441512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حذف الماء</a:t>
            </a:r>
          </a:p>
        </p:txBody>
      </p:sp>
      <p:sp>
        <p:nvSpPr>
          <p:cNvPr id="4" name="مستطيل 3">
            <a:extLst>
              <a:ext uri="{FF2B5EF4-FFF2-40B4-BE49-F238E27FC236}">
                <a16:creationId xmlns:a16="http://schemas.microsoft.com/office/drawing/2014/main" id="{ADF5B2C1-7940-00BB-22EE-CDFE6C607DC5}"/>
              </a:ext>
            </a:extLst>
          </p:cNvPr>
          <p:cNvSpPr/>
          <p:nvPr/>
        </p:nvSpPr>
        <p:spPr>
          <a:xfrm>
            <a:off x="2904150" y="1101800"/>
            <a:ext cx="6383697" cy="64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تفاعلات الحذف التي يصاحبها تكوين الماء</a:t>
            </a:r>
          </a:p>
        </p:txBody>
      </p:sp>
      <p:sp>
        <p:nvSpPr>
          <p:cNvPr id="5" name="مستطيل 4">
            <a:extLst>
              <a:ext uri="{FF2B5EF4-FFF2-40B4-BE49-F238E27FC236}">
                <a16:creationId xmlns:a16="http://schemas.microsoft.com/office/drawing/2014/main" id="{28D98C48-9FF9-C4AF-7EB9-7B1C7878BB9E}"/>
              </a:ext>
            </a:extLst>
          </p:cNvPr>
          <p:cNvSpPr/>
          <p:nvPr/>
        </p:nvSpPr>
        <p:spPr>
          <a:xfrm>
            <a:off x="3189266" y="1541121"/>
            <a:ext cx="5452094" cy="74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rPr>
              <a:t>في هذا التفاعل يتحول الكحول إلى ألكين وماء</a:t>
            </a:r>
            <a:endParaRPr lang="ar-SA" sz="2800" b="1" dirty="0">
              <a:solidFill>
                <a:schemeClr val="tx1"/>
              </a:solidFill>
              <a:latin typeface="Arial" panose="020B0604020202020204" pitchFamily="34" charset="0"/>
              <a:cs typeface="Arial" panose="020B0604020202020204" pitchFamily="34" charset="0"/>
            </a:endParaRPr>
          </a:p>
        </p:txBody>
      </p:sp>
      <p:sp>
        <p:nvSpPr>
          <p:cNvPr id="7" name="مستطيل 6">
            <a:extLst>
              <a:ext uri="{FF2B5EF4-FFF2-40B4-BE49-F238E27FC236}">
                <a16:creationId xmlns:a16="http://schemas.microsoft.com/office/drawing/2014/main" id="{712F0F26-7CF5-B528-4CE2-6FB6EF04140A}"/>
              </a:ext>
            </a:extLst>
          </p:cNvPr>
          <p:cNvSpPr/>
          <p:nvPr/>
        </p:nvSpPr>
        <p:spPr>
          <a:xfrm>
            <a:off x="4416878" y="242596"/>
            <a:ext cx="3358243" cy="545028"/>
          </a:xfrm>
          <a:prstGeom prst="rect">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solidFill>
                  <a:schemeClr val="bg1"/>
                </a:solidFill>
              </a:rPr>
              <a:t>تفاعلات حذف الماء</a:t>
            </a:r>
          </a:p>
        </p:txBody>
      </p:sp>
      <p:pic>
        <p:nvPicPr>
          <p:cNvPr id="8" name="صورة 7" descr="صورة تحتوي على رسم بياني, نص, خط, خطة&#10;&#10;تم إنشاء الوصف تلقائياً">
            <a:extLst>
              <a:ext uri="{FF2B5EF4-FFF2-40B4-BE49-F238E27FC236}">
                <a16:creationId xmlns:a16="http://schemas.microsoft.com/office/drawing/2014/main" id="{0A70C8D8-DCFA-EB3C-E328-741A055FED99}"/>
              </a:ext>
            </a:extLst>
          </p:cNvPr>
          <p:cNvPicPr>
            <a:picLocks noChangeAspect="1"/>
          </p:cNvPicPr>
          <p:nvPr/>
        </p:nvPicPr>
        <p:blipFill rotWithShape="1">
          <a:blip r:embed="rId2">
            <a:extLst>
              <a:ext uri="{28A0092B-C50C-407E-A947-70E740481C1C}">
                <a14:useLocalDpi xmlns:a14="http://schemas.microsoft.com/office/drawing/2010/main" val="0"/>
              </a:ext>
            </a:extLst>
          </a:blip>
          <a:srcRect l="6328" t="14841" r="16169" b="8010"/>
          <a:stretch/>
        </p:blipFill>
        <p:spPr>
          <a:xfrm>
            <a:off x="2392525" y="2178420"/>
            <a:ext cx="6490996" cy="3204185"/>
          </a:xfrm>
          <a:prstGeom prst="rect">
            <a:avLst/>
          </a:prstGeom>
        </p:spPr>
      </p:pic>
      <p:sp>
        <p:nvSpPr>
          <p:cNvPr id="12" name="مستطيل 11">
            <a:extLst>
              <a:ext uri="{FF2B5EF4-FFF2-40B4-BE49-F238E27FC236}">
                <a16:creationId xmlns:a16="http://schemas.microsoft.com/office/drawing/2014/main" id="{36673260-30BE-4C01-55CE-967A7BDBB375}"/>
              </a:ext>
            </a:extLst>
          </p:cNvPr>
          <p:cNvSpPr/>
          <p:nvPr/>
        </p:nvSpPr>
        <p:spPr>
          <a:xfrm>
            <a:off x="2095473" y="5382605"/>
            <a:ext cx="7253050" cy="74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rPr>
              <a:t>RꟷCH</a:t>
            </a:r>
            <a:r>
              <a:rPr lang="en-US" sz="2800" b="1" baseline="-25000" dirty="0">
                <a:solidFill>
                  <a:schemeClr val="tx1"/>
                </a:solidFill>
                <a:latin typeface="Arial" panose="020B0604020202020204" pitchFamily="34" charset="0"/>
              </a:rPr>
              <a:t>2</a:t>
            </a:r>
            <a:r>
              <a:rPr lang="en-US" sz="2800" b="1" dirty="0">
                <a:solidFill>
                  <a:schemeClr val="tx1"/>
                </a:solidFill>
                <a:latin typeface="Arial" panose="020B0604020202020204" pitchFamily="34" charset="0"/>
              </a:rPr>
              <a:t>ꟷCH</a:t>
            </a:r>
            <a:r>
              <a:rPr lang="en-US" sz="2800" b="1" baseline="-25000" dirty="0">
                <a:solidFill>
                  <a:schemeClr val="tx1"/>
                </a:solidFill>
                <a:latin typeface="Arial" panose="020B0604020202020204" pitchFamily="34" charset="0"/>
              </a:rPr>
              <a:t>2</a:t>
            </a:r>
            <a:r>
              <a:rPr lang="en-US" sz="2800" b="1" dirty="0">
                <a:solidFill>
                  <a:schemeClr val="tx1"/>
                </a:solidFill>
                <a:latin typeface="Arial" panose="020B0604020202020204" pitchFamily="34" charset="0"/>
              </a:rPr>
              <a:t>ꟷOH </a:t>
            </a:r>
            <a:r>
              <a:rPr lang="en-US" sz="2800" b="1" dirty="0">
                <a:solidFill>
                  <a:schemeClr val="tx1"/>
                </a:solidFill>
                <a:latin typeface="Arial" panose="020B0604020202020204" pitchFamily="34" charset="0"/>
                <a:cs typeface="Arial" panose="020B0604020202020204" pitchFamily="34" charset="0"/>
              </a:rPr>
              <a:t>→RꟷCH═CH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 + 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174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46C51FF-59AB-8721-8A85-012EAACC8C22}"/>
              </a:ext>
            </a:extLst>
          </p:cNvPr>
          <p:cNvSpPr/>
          <p:nvPr/>
        </p:nvSpPr>
        <p:spPr>
          <a:xfrm>
            <a:off x="10907486" y="93305"/>
            <a:ext cx="114766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تقويم </a:t>
            </a:r>
          </a:p>
          <a:p>
            <a:pPr algn="ctr"/>
            <a:r>
              <a:rPr lang="ar-SA" dirty="0">
                <a:solidFill>
                  <a:sysClr val="windowText" lastClr="000000"/>
                </a:solidFill>
              </a:rPr>
              <a:t>تحصيلي</a:t>
            </a:r>
          </a:p>
        </p:txBody>
      </p:sp>
      <p:sp>
        <p:nvSpPr>
          <p:cNvPr id="4" name="مستطيل 3">
            <a:extLst>
              <a:ext uri="{FF2B5EF4-FFF2-40B4-BE49-F238E27FC236}">
                <a16:creationId xmlns:a16="http://schemas.microsoft.com/office/drawing/2014/main" id="{AE1F583E-904A-3B53-16E5-2C5B96D5466B}"/>
              </a:ext>
            </a:extLst>
          </p:cNvPr>
          <p:cNvSpPr/>
          <p:nvPr/>
        </p:nvSpPr>
        <p:spPr>
          <a:xfrm>
            <a:off x="2598575" y="203792"/>
            <a:ext cx="6769359"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نوع التفاعل في </a:t>
            </a:r>
            <a:r>
              <a:rPr lang="en-US" sz="2800" b="1" dirty="0">
                <a:solidFill>
                  <a:srgbClr val="FF0000"/>
                </a:solidFill>
                <a:latin typeface="Arial" panose="020B0604020202020204" pitchFamily="34" charset="0"/>
                <a:cs typeface="Arial" panose="020B0604020202020204" pitchFamily="34" charset="0"/>
              </a:rPr>
              <a:t>CH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ꟷCH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 → CH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═CH</a:t>
            </a:r>
            <a:r>
              <a:rPr lang="en-US" sz="2800" b="1" baseline="-25000" dirty="0">
                <a:solidFill>
                  <a:srgbClr val="FF0000"/>
                </a:solidFill>
                <a:latin typeface="Arial" panose="020B0604020202020204" pitchFamily="34" charset="0"/>
                <a:cs typeface="Arial" panose="020B0604020202020204" pitchFamily="34" charset="0"/>
              </a:rPr>
              <a:t>2</a:t>
            </a:r>
            <a:r>
              <a:rPr lang="ar-SA" sz="2800" b="1" dirty="0">
                <a:solidFill>
                  <a:srgbClr val="FF0000"/>
                </a:solidFill>
              </a:rPr>
              <a:t> </a:t>
            </a:r>
          </a:p>
        </p:txBody>
      </p:sp>
      <p:graphicFrame>
        <p:nvGraphicFramePr>
          <p:cNvPr id="6" name="جدول 6">
            <a:extLst>
              <a:ext uri="{FF2B5EF4-FFF2-40B4-BE49-F238E27FC236}">
                <a16:creationId xmlns:a16="http://schemas.microsoft.com/office/drawing/2014/main" id="{C94B17B8-9ED6-E4BA-6EA0-0BCB59BFCA6A}"/>
              </a:ext>
            </a:extLst>
          </p:cNvPr>
          <p:cNvGraphicFramePr>
            <a:graphicFrameLocks noGrp="1"/>
          </p:cNvGraphicFramePr>
          <p:nvPr>
            <p:extLst>
              <p:ext uri="{D42A27DB-BD31-4B8C-83A1-F6EECF244321}">
                <p14:modId xmlns:p14="http://schemas.microsoft.com/office/powerpoint/2010/main" val="215124432"/>
              </p:ext>
            </p:extLst>
          </p:nvPr>
        </p:nvGraphicFramePr>
        <p:xfrm>
          <a:off x="1998046" y="1018246"/>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استبدال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حذف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أكسدة واختزال</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إضافة</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7" name="مستطيل 6">
            <a:extLst>
              <a:ext uri="{FF2B5EF4-FFF2-40B4-BE49-F238E27FC236}">
                <a16:creationId xmlns:a16="http://schemas.microsoft.com/office/drawing/2014/main" id="{D44306CA-D12A-A5E6-3011-F7DBBD803110}"/>
              </a:ext>
            </a:extLst>
          </p:cNvPr>
          <p:cNvSpPr/>
          <p:nvPr/>
        </p:nvSpPr>
        <p:spPr>
          <a:xfrm>
            <a:off x="2303106" y="2511563"/>
            <a:ext cx="6769359"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التفاعل الذي يحول الكحول إلى الكين؟</a:t>
            </a:r>
          </a:p>
        </p:txBody>
      </p:sp>
      <p:sp>
        <p:nvSpPr>
          <p:cNvPr id="8" name="مستطيل 7">
            <a:extLst>
              <a:ext uri="{FF2B5EF4-FFF2-40B4-BE49-F238E27FC236}">
                <a16:creationId xmlns:a16="http://schemas.microsoft.com/office/drawing/2014/main" id="{58E575EB-6B45-60F5-7141-AE6E1DE3F763}"/>
              </a:ext>
            </a:extLst>
          </p:cNvPr>
          <p:cNvSpPr/>
          <p:nvPr/>
        </p:nvSpPr>
        <p:spPr>
          <a:xfrm>
            <a:off x="8070979" y="1081374"/>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9" name="مستطيل 8">
            <a:extLst>
              <a:ext uri="{FF2B5EF4-FFF2-40B4-BE49-F238E27FC236}">
                <a16:creationId xmlns:a16="http://schemas.microsoft.com/office/drawing/2014/main" id="{04F21B6A-086F-481F-8FD0-B60A905AADEF}"/>
              </a:ext>
            </a:extLst>
          </p:cNvPr>
          <p:cNvSpPr/>
          <p:nvPr/>
        </p:nvSpPr>
        <p:spPr>
          <a:xfrm>
            <a:off x="7539135" y="1580903"/>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0" name="مستطيل 9">
            <a:extLst>
              <a:ext uri="{FF2B5EF4-FFF2-40B4-BE49-F238E27FC236}">
                <a16:creationId xmlns:a16="http://schemas.microsoft.com/office/drawing/2014/main" id="{150756D0-0AD6-FB93-5A95-AFDC233DAA32}"/>
              </a:ext>
            </a:extLst>
          </p:cNvPr>
          <p:cNvSpPr/>
          <p:nvPr/>
        </p:nvSpPr>
        <p:spPr>
          <a:xfrm>
            <a:off x="3653712" y="1628226"/>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graphicFrame>
        <p:nvGraphicFramePr>
          <p:cNvPr id="12" name="جدول 6">
            <a:extLst>
              <a:ext uri="{FF2B5EF4-FFF2-40B4-BE49-F238E27FC236}">
                <a16:creationId xmlns:a16="http://schemas.microsoft.com/office/drawing/2014/main" id="{92FA3E19-50A6-7C1C-DA50-752743DCEA38}"/>
              </a:ext>
            </a:extLst>
          </p:cNvPr>
          <p:cNvGraphicFramePr>
            <a:graphicFrameLocks noGrp="1"/>
          </p:cNvGraphicFramePr>
          <p:nvPr>
            <p:extLst>
              <p:ext uri="{D42A27DB-BD31-4B8C-83A1-F6EECF244321}">
                <p14:modId xmlns:p14="http://schemas.microsoft.com/office/powerpoint/2010/main" val="550545815"/>
              </p:ext>
            </p:extLst>
          </p:nvPr>
        </p:nvGraphicFramePr>
        <p:xfrm>
          <a:off x="1940250" y="321094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اضافة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استبدال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حذف</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a:t>
                      </a:r>
                      <a:r>
                        <a:rPr lang="ar-SA" sz="2800" b="1" dirty="0" err="1">
                          <a:solidFill>
                            <a:schemeClr val="tx1"/>
                          </a:solidFill>
                        </a:rPr>
                        <a:t>هلجنة</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13" name="مستطيل 12">
            <a:extLst>
              <a:ext uri="{FF2B5EF4-FFF2-40B4-BE49-F238E27FC236}">
                <a16:creationId xmlns:a16="http://schemas.microsoft.com/office/drawing/2014/main" id="{9A060EEF-35A8-32A5-C013-79E537FD2BFA}"/>
              </a:ext>
            </a:extLst>
          </p:cNvPr>
          <p:cNvSpPr/>
          <p:nvPr/>
        </p:nvSpPr>
        <p:spPr>
          <a:xfrm>
            <a:off x="8070979" y="3233057"/>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4" name="مستطيل 13">
            <a:extLst>
              <a:ext uri="{FF2B5EF4-FFF2-40B4-BE49-F238E27FC236}">
                <a16:creationId xmlns:a16="http://schemas.microsoft.com/office/drawing/2014/main" id="{946CC14F-E48B-2887-90D5-8BBD5547A627}"/>
              </a:ext>
            </a:extLst>
          </p:cNvPr>
          <p:cNvSpPr/>
          <p:nvPr/>
        </p:nvSpPr>
        <p:spPr>
          <a:xfrm>
            <a:off x="4121022" y="3233057"/>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5" name="مستطيل 14">
            <a:extLst>
              <a:ext uri="{FF2B5EF4-FFF2-40B4-BE49-F238E27FC236}">
                <a16:creationId xmlns:a16="http://schemas.microsoft.com/office/drawing/2014/main" id="{641F1BD0-3C75-102C-98F1-B66B3DFBA4B0}"/>
              </a:ext>
            </a:extLst>
          </p:cNvPr>
          <p:cNvSpPr/>
          <p:nvPr/>
        </p:nvSpPr>
        <p:spPr>
          <a:xfrm>
            <a:off x="4127760" y="3821079"/>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graphicFrame>
        <p:nvGraphicFramePr>
          <p:cNvPr id="19" name="جدول 6">
            <a:extLst>
              <a:ext uri="{FF2B5EF4-FFF2-40B4-BE49-F238E27FC236}">
                <a16:creationId xmlns:a16="http://schemas.microsoft.com/office/drawing/2014/main" id="{6711540D-D2D0-7E04-2803-7A6C650F0F92}"/>
              </a:ext>
            </a:extLst>
          </p:cNvPr>
          <p:cNvGraphicFramePr>
            <a:graphicFrameLocks noGrp="1"/>
          </p:cNvGraphicFramePr>
          <p:nvPr>
            <p:extLst>
              <p:ext uri="{D42A27DB-BD31-4B8C-83A1-F6EECF244321}">
                <p14:modId xmlns:p14="http://schemas.microsoft.com/office/powerpoint/2010/main" val="1846270078"/>
              </p:ext>
            </p:extLst>
          </p:nvPr>
        </p:nvGraphicFramePr>
        <p:xfrm>
          <a:off x="1772299" y="521043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حذف</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تكثف</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إضافة</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استبدال</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22" name="مستطيل 21">
            <a:extLst>
              <a:ext uri="{FF2B5EF4-FFF2-40B4-BE49-F238E27FC236}">
                <a16:creationId xmlns:a16="http://schemas.microsoft.com/office/drawing/2014/main" id="{5FD514C7-26B1-DE72-EE6A-2DD520227367}"/>
              </a:ext>
            </a:extLst>
          </p:cNvPr>
          <p:cNvSpPr/>
          <p:nvPr/>
        </p:nvSpPr>
        <p:spPr>
          <a:xfrm>
            <a:off x="1834634" y="4443396"/>
            <a:ext cx="8168172"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نوع التفاعل الكيميائي  </a:t>
            </a:r>
            <a:r>
              <a:rPr lang="en-US" sz="2800" b="1" dirty="0">
                <a:solidFill>
                  <a:srgbClr val="FF0000"/>
                </a:solidFill>
                <a:latin typeface="Arial" panose="020B0604020202020204" pitchFamily="34" charset="0"/>
                <a:cs typeface="Arial" panose="020B0604020202020204" pitchFamily="34" charset="0"/>
              </a:rPr>
              <a:t>CH</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ꟷCH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OH → CH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═CH</a:t>
            </a:r>
            <a:r>
              <a:rPr lang="en-US" sz="2800" b="1" baseline="-25000" dirty="0">
                <a:solidFill>
                  <a:srgbClr val="FF0000"/>
                </a:solidFill>
                <a:latin typeface="Arial" panose="020B0604020202020204" pitchFamily="34" charset="0"/>
                <a:cs typeface="Arial" panose="020B0604020202020204" pitchFamily="34" charset="0"/>
              </a:rPr>
              <a:t>2 </a:t>
            </a:r>
            <a:r>
              <a:rPr lang="en-US" sz="2800" b="1" dirty="0">
                <a:solidFill>
                  <a:srgbClr val="FF0000"/>
                </a:solidFill>
                <a:latin typeface="Arial" panose="020B0604020202020204" pitchFamily="34" charset="0"/>
                <a:cs typeface="Arial" panose="020B0604020202020204" pitchFamily="34" charset="0"/>
              </a:rPr>
              <a:t>+H</a:t>
            </a:r>
            <a:r>
              <a:rPr lang="en-US" sz="2800" b="1" baseline="-25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O</a:t>
            </a:r>
            <a:r>
              <a:rPr lang="ar-SA" sz="2800" b="1" dirty="0">
                <a:solidFill>
                  <a:srgbClr val="FF0000"/>
                </a:solidFill>
              </a:rPr>
              <a:t> </a:t>
            </a:r>
          </a:p>
        </p:txBody>
      </p:sp>
      <p:sp>
        <p:nvSpPr>
          <p:cNvPr id="23" name="مستطيل 22">
            <a:extLst>
              <a:ext uri="{FF2B5EF4-FFF2-40B4-BE49-F238E27FC236}">
                <a16:creationId xmlns:a16="http://schemas.microsoft.com/office/drawing/2014/main" id="{CF1E43DB-898E-87A4-DA87-DE0C932D7886}"/>
              </a:ext>
            </a:extLst>
          </p:cNvPr>
          <p:cNvSpPr/>
          <p:nvPr/>
        </p:nvSpPr>
        <p:spPr>
          <a:xfrm>
            <a:off x="7878146" y="5776626"/>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24" name="مستطيل 23">
            <a:extLst>
              <a:ext uri="{FF2B5EF4-FFF2-40B4-BE49-F238E27FC236}">
                <a16:creationId xmlns:a16="http://schemas.microsoft.com/office/drawing/2014/main" id="{434140FC-610C-4B6A-CCBE-DB2E976A448A}"/>
              </a:ext>
            </a:extLst>
          </p:cNvPr>
          <p:cNvSpPr/>
          <p:nvPr/>
        </p:nvSpPr>
        <p:spPr>
          <a:xfrm>
            <a:off x="4000318" y="5286758"/>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25" name="مستطيل 24">
            <a:extLst>
              <a:ext uri="{FF2B5EF4-FFF2-40B4-BE49-F238E27FC236}">
                <a16:creationId xmlns:a16="http://schemas.microsoft.com/office/drawing/2014/main" id="{40543984-393B-12D8-5532-FCD1404DEF1D}"/>
              </a:ext>
            </a:extLst>
          </p:cNvPr>
          <p:cNvSpPr/>
          <p:nvPr/>
        </p:nvSpPr>
        <p:spPr>
          <a:xfrm>
            <a:off x="3959809" y="5789647"/>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Tree>
    <p:extLst>
      <p:ext uri="{BB962C8B-B14F-4D97-AF65-F5344CB8AC3E}">
        <p14:creationId xmlns:p14="http://schemas.microsoft.com/office/powerpoint/2010/main" val="21119336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1;p24">
            <a:extLst>
              <a:ext uri="{FF2B5EF4-FFF2-40B4-BE49-F238E27FC236}">
                <a16:creationId xmlns:a16="http://schemas.microsoft.com/office/drawing/2014/main" id="{E23699A9-8E9A-2F83-1F92-20CA39DFD840}"/>
              </a:ext>
            </a:extLst>
          </p:cNvPr>
          <p:cNvSpPr/>
          <p:nvPr/>
        </p:nvSpPr>
        <p:spPr>
          <a:xfrm rot="-5400000" flipH="1">
            <a:off x="4369952" y="-827733"/>
            <a:ext cx="3452096" cy="8513465"/>
          </a:xfrm>
          <a:prstGeom prst="round2SameRect">
            <a:avLst>
              <a:gd name="adj1" fmla="val 50000"/>
              <a:gd name="adj2" fmla="val 50000"/>
            </a:avLst>
          </a:prstGeom>
          <a:solidFill>
            <a:schemeClr val="accent5">
              <a:lumMod val="50000"/>
            </a:schemeClr>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 name="مستطيل 2">
            <a:extLst>
              <a:ext uri="{FF2B5EF4-FFF2-40B4-BE49-F238E27FC236}">
                <a16:creationId xmlns:a16="http://schemas.microsoft.com/office/drawing/2014/main" id="{1825CFC5-D816-2238-4C9A-23531D0EA873}"/>
              </a:ext>
            </a:extLst>
          </p:cNvPr>
          <p:cNvSpPr/>
          <p:nvPr/>
        </p:nvSpPr>
        <p:spPr>
          <a:xfrm>
            <a:off x="3344441" y="2492049"/>
            <a:ext cx="5503117" cy="187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3800" b="1" dirty="0">
                <a:solidFill>
                  <a:schemeClr val="bg1"/>
                </a:solidFill>
              </a:rPr>
              <a:t>الإضافة</a:t>
            </a:r>
          </a:p>
        </p:txBody>
      </p:sp>
    </p:spTree>
    <p:extLst>
      <p:ext uri="{BB962C8B-B14F-4D97-AF65-F5344CB8AC3E}">
        <p14:creationId xmlns:p14="http://schemas.microsoft.com/office/powerpoint/2010/main" val="349434321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8" name="مستطيل 7">
            <a:extLst>
              <a:ext uri="{FF2B5EF4-FFF2-40B4-BE49-F238E27FC236}">
                <a16:creationId xmlns:a16="http://schemas.microsoft.com/office/drawing/2014/main" id="{5EE2544E-9D2A-5664-0955-106451FE5E67}"/>
              </a:ext>
            </a:extLst>
          </p:cNvPr>
          <p:cNvSpPr/>
          <p:nvPr/>
        </p:nvSpPr>
        <p:spPr>
          <a:xfrm>
            <a:off x="4416874" y="964045"/>
            <a:ext cx="3358243"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الإضافة؟</a:t>
            </a:r>
          </a:p>
        </p:txBody>
      </p:sp>
      <p:sp>
        <p:nvSpPr>
          <p:cNvPr id="9" name="مستطيل 8">
            <a:extLst>
              <a:ext uri="{FF2B5EF4-FFF2-40B4-BE49-F238E27FC236}">
                <a16:creationId xmlns:a16="http://schemas.microsoft.com/office/drawing/2014/main" id="{8D0E0922-CE88-428F-8BEC-2939266F6740}"/>
              </a:ext>
            </a:extLst>
          </p:cNvPr>
          <p:cNvSpPr/>
          <p:nvPr/>
        </p:nvSpPr>
        <p:spPr>
          <a:xfrm>
            <a:off x="2004522" y="1448148"/>
            <a:ext cx="7959011" cy="11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التفاعل الذي يتم فيه ارتباط ذرات أخرى مع ذرات الكربون المكونة للرابطة التساهمية الثنائية أو الثلاثية</a:t>
            </a:r>
          </a:p>
        </p:txBody>
      </p:sp>
      <p:sp>
        <p:nvSpPr>
          <p:cNvPr id="10" name="مستطيل 9">
            <a:extLst>
              <a:ext uri="{FF2B5EF4-FFF2-40B4-BE49-F238E27FC236}">
                <a16:creationId xmlns:a16="http://schemas.microsoft.com/office/drawing/2014/main" id="{83B0D4B0-D655-1B66-4010-A7883D0C458C}"/>
              </a:ext>
            </a:extLst>
          </p:cNvPr>
          <p:cNvSpPr/>
          <p:nvPr/>
        </p:nvSpPr>
        <p:spPr>
          <a:xfrm>
            <a:off x="2434212" y="4189314"/>
            <a:ext cx="7099628" cy="1147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أكثر تفاعلات الإضافة شيوعاً هي التي تضيف كلا مما يلي:</a:t>
            </a:r>
          </a:p>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 , HX, 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 X</a:t>
            </a:r>
            <a:r>
              <a:rPr lang="en-US" sz="2800" b="1" baseline="-25000" dirty="0">
                <a:solidFill>
                  <a:schemeClr val="tx1"/>
                </a:solidFill>
                <a:latin typeface="Arial" panose="020B0604020202020204" pitchFamily="34" charset="0"/>
                <a:cs typeface="Arial" panose="020B0604020202020204" pitchFamily="34" charset="0"/>
              </a:rPr>
              <a:t>2</a:t>
            </a:r>
            <a:r>
              <a:rPr lang="ar-SA" sz="2800" b="1" dirty="0">
                <a:solidFill>
                  <a:schemeClr val="tx1"/>
                </a:solidFill>
                <a:latin typeface="Arial" panose="020B0604020202020204" pitchFamily="34" charset="0"/>
                <a:cs typeface="Arial" panose="020B0604020202020204" pitchFamily="34" charset="0"/>
              </a:rPr>
              <a:t> </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4" name="مستطيل 3">
            <a:extLst>
              <a:ext uri="{FF2B5EF4-FFF2-40B4-BE49-F238E27FC236}">
                <a16:creationId xmlns:a16="http://schemas.microsoft.com/office/drawing/2014/main" id="{060EDB2F-6C65-1EC2-BABE-B112ECFF093E}"/>
              </a:ext>
            </a:extLst>
          </p:cNvPr>
          <p:cNvSpPr/>
          <p:nvPr/>
        </p:nvSpPr>
        <p:spPr>
          <a:xfrm>
            <a:off x="1525903" y="2569811"/>
            <a:ext cx="8916247" cy="11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وتتضمن تكسير الرابطة الثنائية في الألكينات أو الرابطة الثلاثية في الألكاينات </a:t>
            </a:r>
          </a:p>
        </p:txBody>
      </p:sp>
      <p:sp>
        <p:nvSpPr>
          <p:cNvPr id="5" name="مستطيل 4">
            <a:extLst>
              <a:ext uri="{FF2B5EF4-FFF2-40B4-BE49-F238E27FC236}">
                <a16:creationId xmlns:a16="http://schemas.microsoft.com/office/drawing/2014/main" id="{ACDBD313-45C0-7305-5471-69D22AC0E23F}"/>
              </a:ext>
            </a:extLst>
          </p:cNvPr>
          <p:cNvSpPr/>
          <p:nvPr/>
        </p:nvSpPr>
        <p:spPr>
          <a:xfrm>
            <a:off x="2647733" y="3612108"/>
            <a:ext cx="6896524" cy="657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9900"/>
                </a:solidFill>
              </a:rPr>
              <a:t>هي تفاعلات عكسية لتفاعلات الحذف </a:t>
            </a:r>
          </a:p>
        </p:txBody>
      </p:sp>
    </p:spTree>
    <p:extLst>
      <p:ext uri="{BB962C8B-B14F-4D97-AF65-F5344CB8AC3E}">
        <p14:creationId xmlns:p14="http://schemas.microsoft.com/office/powerpoint/2010/main" val="103475711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8" name="مستطيل 7">
            <a:extLst>
              <a:ext uri="{FF2B5EF4-FFF2-40B4-BE49-F238E27FC236}">
                <a16:creationId xmlns:a16="http://schemas.microsoft.com/office/drawing/2014/main" id="{5EE2544E-9D2A-5664-0955-106451FE5E67}"/>
              </a:ext>
            </a:extLst>
          </p:cNvPr>
          <p:cNvSpPr/>
          <p:nvPr/>
        </p:nvSpPr>
        <p:spPr>
          <a:xfrm>
            <a:off x="2149151" y="1639040"/>
            <a:ext cx="7893698" cy="3253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C═C   + </a:t>
            </a:r>
            <a:r>
              <a:rPr lang="en-US" sz="2800" b="1" dirty="0" err="1">
                <a:solidFill>
                  <a:schemeClr val="tx1"/>
                </a:solidFill>
                <a:latin typeface="Arial" panose="020B0604020202020204" pitchFamily="34" charset="0"/>
                <a:cs typeface="Arial" panose="020B0604020202020204" pitchFamily="34" charset="0"/>
              </a:rPr>
              <a:t>ClꟷCl</a:t>
            </a:r>
            <a:r>
              <a:rPr lang="en-US" sz="2800" b="1" dirty="0">
                <a:solidFill>
                  <a:schemeClr val="tx1"/>
                </a:solidFill>
                <a:latin typeface="Arial" panose="020B0604020202020204" pitchFamily="34" charset="0"/>
                <a:cs typeface="Arial" panose="020B0604020202020204" pitchFamily="34" charset="0"/>
              </a:rPr>
              <a:t> →    HꟷCꟷCꟷH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14" name="مستطيل 13">
            <a:extLst>
              <a:ext uri="{FF2B5EF4-FFF2-40B4-BE49-F238E27FC236}">
                <a16:creationId xmlns:a16="http://schemas.microsoft.com/office/drawing/2014/main" id="{7C4FA487-F017-931C-F421-F0E7FB3BF49B}"/>
              </a:ext>
            </a:extLst>
          </p:cNvPr>
          <p:cNvSpPr/>
          <p:nvPr/>
        </p:nvSpPr>
        <p:spPr>
          <a:xfrm>
            <a:off x="3146085" y="2630997"/>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4AC098AE-6477-622F-78ED-3059B0B426EA}"/>
              </a:ext>
            </a:extLst>
          </p:cNvPr>
          <p:cNvSpPr/>
          <p:nvPr/>
        </p:nvSpPr>
        <p:spPr>
          <a:xfrm>
            <a:off x="3142510" y="3569140"/>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6" name="مستطيل 15">
            <a:extLst>
              <a:ext uri="{FF2B5EF4-FFF2-40B4-BE49-F238E27FC236}">
                <a16:creationId xmlns:a16="http://schemas.microsoft.com/office/drawing/2014/main" id="{339F77BA-4DF8-3E8D-E5BE-34341939A026}"/>
              </a:ext>
            </a:extLst>
          </p:cNvPr>
          <p:cNvSpPr/>
          <p:nvPr/>
        </p:nvSpPr>
        <p:spPr>
          <a:xfrm>
            <a:off x="4118938" y="3548896"/>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7" name="مستطيل 16">
            <a:extLst>
              <a:ext uri="{FF2B5EF4-FFF2-40B4-BE49-F238E27FC236}">
                <a16:creationId xmlns:a16="http://schemas.microsoft.com/office/drawing/2014/main" id="{22E2D623-824C-1697-3AB6-C78BA093CB46}"/>
              </a:ext>
            </a:extLst>
          </p:cNvPr>
          <p:cNvSpPr/>
          <p:nvPr/>
        </p:nvSpPr>
        <p:spPr>
          <a:xfrm>
            <a:off x="4179667" y="2649451"/>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B437A87E-3B86-D778-C9A7-8B8980839A92}"/>
              </a:ext>
            </a:extLst>
          </p:cNvPr>
          <p:cNvSpPr/>
          <p:nvPr/>
        </p:nvSpPr>
        <p:spPr>
          <a:xfrm>
            <a:off x="7129462" y="2524686"/>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19379AE-8EB7-3F52-70DE-64CE54AEFFAF}"/>
              </a:ext>
            </a:extLst>
          </p:cNvPr>
          <p:cNvSpPr/>
          <p:nvPr/>
        </p:nvSpPr>
        <p:spPr>
          <a:xfrm>
            <a:off x="7604730" y="2536387"/>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0D1B540B-2AB8-DB00-B361-7FA8DAB8E21D}"/>
              </a:ext>
            </a:extLst>
          </p:cNvPr>
          <p:cNvSpPr/>
          <p:nvPr/>
        </p:nvSpPr>
        <p:spPr>
          <a:xfrm>
            <a:off x="7121438" y="3671563"/>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Cl</a:t>
            </a:r>
            <a:endParaRPr lang="ar-SA" sz="2800" b="1" dirty="0">
              <a:solidFill>
                <a:srgbClr val="FF0000"/>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84531D8B-79A8-F9C2-10DA-960EF2484D26}"/>
              </a:ext>
            </a:extLst>
          </p:cNvPr>
          <p:cNvSpPr/>
          <p:nvPr/>
        </p:nvSpPr>
        <p:spPr>
          <a:xfrm>
            <a:off x="7668457" y="3659862"/>
            <a:ext cx="621984" cy="43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Cl</a:t>
            </a:r>
            <a:endParaRPr lang="ar-SA" sz="2800" b="1" dirty="0">
              <a:solidFill>
                <a:srgbClr val="FF0000"/>
              </a:solidFill>
              <a:latin typeface="Arial" panose="020B0604020202020204" pitchFamily="34" charset="0"/>
              <a:cs typeface="Arial" panose="020B0604020202020204" pitchFamily="34" charset="0"/>
            </a:endParaRPr>
          </a:p>
        </p:txBody>
      </p:sp>
      <p:sp>
        <p:nvSpPr>
          <p:cNvPr id="22" name="مستطيل 21">
            <a:extLst>
              <a:ext uri="{FF2B5EF4-FFF2-40B4-BE49-F238E27FC236}">
                <a16:creationId xmlns:a16="http://schemas.microsoft.com/office/drawing/2014/main" id="{9FC7CE9A-7AD7-8AB1-DA7B-7F56F993BE7A}"/>
              </a:ext>
            </a:extLst>
          </p:cNvPr>
          <p:cNvSpPr/>
          <p:nvPr/>
        </p:nvSpPr>
        <p:spPr>
          <a:xfrm rot="5400000">
            <a:off x="7693487" y="3463495"/>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3" name="مستطيل 22">
            <a:extLst>
              <a:ext uri="{FF2B5EF4-FFF2-40B4-BE49-F238E27FC236}">
                <a16:creationId xmlns:a16="http://schemas.microsoft.com/office/drawing/2014/main" id="{539E1BDC-8577-6121-712D-05B7B6224920}"/>
              </a:ext>
            </a:extLst>
          </p:cNvPr>
          <p:cNvSpPr/>
          <p:nvPr/>
        </p:nvSpPr>
        <p:spPr>
          <a:xfrm rot="5400000">
            <a:off x="7245500" y="3494197"/>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4" name="مستطيل 23">
            <a:extLst>
              <a:ext uri="{FF2B5EF4-FFF2-40B4-BE49-F238E27FC236}">
                <a16:creationId xmlns:a16="http://schemas.microsoft.com/office/drawing/2014/main" id="{229D1587-B988-6FB0-49B6-9E1D880EF007}"/>
              </a:ext>
            </a:extLst>
          </p:cNvPr>
          <p:cNvSpPr/>
          <p:nvPr/>
        </p:nvSpPr>
        <p:spPr>
          <a:xfrm rot="5400000">
            <a:off x="7198435" y="2890912"/>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5" name="مستطيل 24">
            <a:extLst>
              <a:ext uri="{FF2B5EF4-FFF2-40B4-BE49-F238E27FC236}">
                <a16:creationId xmlns:a16="http://schemas.microsoft.com/office/drawing/2014/main" id="{52DE75F6-F670-7AC8-E84A-6DB9E97E4355}"/>
              </a:ext>
            </a:extLst>
          </p:cNvPr>
          <p:cNvSpPr/>
          <p:nvPr/>
        </p:nvSpPr>
        <p:spPr>
          <a:xfrm rot="5400000">
            <a:off x="7684850" y="2851837"/>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6" name="مستطيل 25">
            <a:extLst>
              <a:ext uri="{FF2B5EF4-FFF2-40B4-BE49-F238E27FC236}">
                <a16:creationId xmlns:a16="http://schemas.microsoft.com/office/drawing/2014/main" id="{76A095FD-2B38-6E88-911A-7F439F79D509}"/>
              </a:ext>
            </a:extLst>
          </p:cNvPr>
          <p:cNvSpPr/>
          <p:nvPr/>
        </p:nvSpPr>
        <p:spPr>
          <a:xfrm rot="7281446">
            <a:off x="4055550" y="2887964"/>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7" name="مستطيل 26">
            <a:extLst>
              <a:ext uri="{FF2B5EF4-FFF2-40B4-BE49-F238E27FC236}">
                <a16:creationId xmlns:a16="http://schemas.microsoft.com/office/drawing/2014/main" id="{1AB8B92D-9A0F-6C07-88AD-73906171FFEA}"/>
              </a:ext>
            </a:extLst>
          </p:cNvPr>
          <p:cNvSpPr/>
          <p:nvPr/>
        </p:nvSpPr>
        <p:spPr>
          <a:xfrm rot="7281446">
            <a:off x="3299380" y="3446139"/>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8" name="مستطيل 27">
            <a:extLst>
              <a:ext uri="{FF2B5EF4-FFF2-40B4-BE49-F238E27FC236}">
                <a16:creationId xmlns:a16="http://schemas.microsoft.com/office/drawing/2014/main" id="{F40DFC53-CC4D-9286-61B3-8403F9A0C3CC}"/>
              </a:ext>
            </a:extLst>
          </p:cNvPr>
          <p:cNvSpPr/>
          <p:nvPr/>
        </p:nvSpPr>
        <p:spPr>
          <a:xfrm rot="3656159">
            <a:off x="3299378" y="3006515"/>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9" name="مستطيل 28">
            <a:extLst>
              <a:ext uri="{FF2B5EF4-FFF2-40B4-BE49-F238E27FC236}">
                <a16:creationId xmlns:a16="http://schemas.microsoft.com/office/drawing/2014/main" id="{814DD807-2FB2-7B24-C20F-E30A1B656E75}"/>
              </a:ext>
            </a:extLst>
          </p:cNvPr>
          <p:cNvSpPr/>
          <p:nvPr/>
        </p:nvSpPr>
        <p:spPr>
          <a:xfrm rot="3656159">
            <a:off x="3995403" y="3468939"/>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Tree>
    <p:extLst>
      <p:ext uri="{BB962C8B-B14F-4D97-AF65-F5344CB8AC3E}">
        <p14:creationId xmlns:p14="http://schemas.microsoft.com/office/powerpoint/2010/main" val="430197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93262" y="1330425"/>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لماذا تحدث تفاعلات الإضافة؟</a:t>
            </a:r>
          </a:p>
        </p:txBody>
      </p:sp>
      <p:sp>
        <p:nvSpPr>
          <p:cNvPr id="3" name="مستطيل 2">
            <a:extLst>
              <a:ext uri="{FF2B5EF4-FFF2-40B4-BE49-F238E27FC236}">
                <a16:creationId xmlns:a16="http://schemas.microsoft.com/office/drawing/2014/main" id="{B63C7333-05B6-868D-3797-3CE0C3B60853}"/>
              </a:ext>
            </a:extLst>
          </p:cNvPr>
          <p:cNvSpPr/>
          <p:nvPr/>
        </p:nvSpPr>
        <p:spPr>
          <a:xfrm>
            <a:off x="5193261" y="2981131"/>
            <a:ext cx="6288055" cy="278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وتحدث هذه التفاعلات عند وجود تركيز عالٍ من</a:t>
            </a:r>
          </a:p>
          <a:p>
            <a:pPr algn="ctr"/>
            <a:r>
              <a:rPr lang="ar-SA" sz="2800" b="1" dirty="0">
                <a:solidFill>
                  <a:schemeClr val="tx1"/>
                </a:solidFill>
              </a:rPr>
              <a:t>الإلكترونات في الرابطة الثنائية أو الثلاثية. لذلك تميل الجزيئات والأيونات إلى جذب الإلكترونات لتكوين روابط تستعمل فيها إلكترونات الروابط الثنائية أو الثلاثية</a:t>
            </a: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Tree>
    <p:extLst>
      <p:ext uri="{BB962C8B-B14F-4D97-AF65-F5344CB8AC3E}">
        <p14:creationId xmlns:p14="http://schemas.microsoft.com/office/powerpoint/2010/main" val="34417935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BE1AFC3B-2E60-3BF5-1EC1-AE9D611E34E5}"/>
              </a:ext>
            </a:extLst>
          </p:cNvPr>
          <p:cNvSpPr/>
          <p:nvPr/>
        </p:nvSpPr>
        <p:spPr>
          <a:xfrm>
            <a:off x="7604449" y="1101013"/>
            <a:ext cx="3442996" cy="3004457"/>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a:t>ما هو موضوع درسنا اليوم</a:t>
            </a:r>
          </a:p>
        </p:txBody>
      </p:sp>
      <p:sp>
        <p:nvSpPr>
          <p:cNvPr id="3" name="فقاعة الكلام: بيضاوية 2">
            <a:extLst>
              <a:ext uri="{FF2B5EF4-FFF2-40B4-BE49-F238E27FC236}">
                <a16:creationId xmlns:a16="http://schemas.microsoft.com/office/drawing/2014/main" id="{327B0808-B4F4-C5D3-A47E-26D46EE08329}"/>
              </a:ext>
            </a:extLst>
          </p:cNvPr>
          <p:cNvSpPr/>
          <p:nvPr/>
        </p:nvSpPr>
        <p:spPr>
          <a:xfrm>
            <a:off x="2866054" y="1446246"/>
            <a:ext cx="3442996" cy="3004457"/>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a:t>تفاعلات أحرى للمركبات العضوية</a:t>
            </a:r>
          </a:p>
        </p:txBody>
      </p:sp>
    </p:spTree>
    <p:extLst>
      <p:ext uri="{BB962C8B-B14F-4D97-AF65-F5344CB8AC3E}">
        <p14:creationId xmlns:p14="http://schemas.microsoft.com/office/powerpoint/2010/main" val="1899145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397F93D-0DCD-B392-3BBD-3BDCD5387855}"/>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pic>
        <p:nvPicPr>
          <p:cNvPr id="4" name="صورة 3" descr="صورة تحتوي على نص, لقطة شاشة, رسم بياني, رقم&#10;&#10;تم إنشاء الوصف تلقائياً">
            <a:extLst>
              <a:ext uri="{FF2B5EF4-FFF2-40B4-BE49-F238E27FC236}">
                <a16:creationId xmlns:a16="http://schemas.microsoft.com/office/drawing/2014/main" id="{120E489F-B5AA-869D-6534-AF0208A15100}"/>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4896" r="1139" b="3113"/>
          <a:stretch/>
        </p:blipFill>
        <p:spPr>
          <a:xfrm>
            <a:off x="1399592" y="220879"/>
            <a:ext cx="8901404" cy="6416241"/>
          </a:xfrm>
          <a:prstGeom prst="rect">
            <a:avLst/>
          </a:prstGeom>
        </p:spPr>
      </p:pic>
      <p:cxnSp>
        <p:nvCxnSpPr>
          <p:cNvPr id="6" name="رابط كسهم مستقيم 5">
            <a:extLst>
              <a:ext uri="{FF2B5EF4-FFF2-40B4-BE49-F238E27FC236}">
                <a16:creationId xmlns:a16="http://schemas.microsoft.com/office/drawing/2014/main" id="{98C7FB0D-5326-2C3A-3CB8-15956BFE8028}"/>
              </a:ext>
            </a:extLst>
          </p:cNvPr>
          <p:cNvCxnSpPr>
            <a:cxnSpLocks/>
          </p:cNvCxnSpPr>
          <p:nvPr/>
        </p:nvCxnSpPr>
        <p:spPr>
          <a:xfrm flipH="1">
            <a:off x="4637315" y="1866122"/>
            <a:ext cx="681134"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a:extLst>
              <a:ext uri="{FF2B5EF4-FFF2-40B4-BE49-F238E27FC236}">
                <a16:creationId xmlns:a16="http://schemas.microsoft.com/office/drawing/2014/main" id="{E13B5AD4-49B9-7F09-A5E3-AC9194D92368}"/>
              </a:ext>
            </a:extLst>
          </p:cNvPr>
          <p:cNvCxnSpPr>
            <a:cxnSpLocks/>
          </p:cNvCxnSpPr>
          <p:nvPr/>
        </p:nvCxnSpPr>
        <p:spPr>
          <a:xfrm flipH="1">
            <a:off x="4733731" y="3250163"/>
            <a:ext cx="681134"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رابط كسهم مستقيم 8">
            <a:extLst>
              <a:ext uri="{FF2B5EF4-FFF2-40B4-BE49-F238E27FC236}">
                <a16:creationId xmlns:a16="http://schemas.microsoft.com/office/drawing/2014/main" id="{FB257619-8BAB-5C0E-DF16-C37A35124A14}"/>
              </a:ext>
            </a:extLst>
          </p:cNvPr>
          <p:cNvCxnSpPr>
            <a:cxnSpLocks/>
          </p:cNvCxnSpPr>
          <p:nvPr/>
        </p:nvCxnSpPr>
        <p:spPr>
          <a:xfrm flipH="1">
            <a:off x="4733731" y="4606213"/>
            <a:ext cx="681134"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9">
            <a:extLst>
              <a:ext uri="{FF2B5EF4-FFF2-40B4-BE49-F238E27FC236}">
                <a16:creationId xmlns:a16="http://schemas.microsoft.com/office/drawing/2014/main" id="{C1D12DE9-1F99-9418-4243-F32A4A93F543}"/>
              </a:ext>
            </a:extLst>
          </p:cNvPr>
          <p:cNvCxnSpPr>
            <a:cxnSpLocks/>
          </p:cNvCxnSpPr>
          <p:nvPr/>
        </p:nvCxnSpPr>
        <p:spPr>
          <a:xfrm flipH="1">
            <a:off x="4733731" y="5962263"/>
            <a:ext cx="681134"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علامة الجمع 11">
            <a:extLst>
              <a:ext uri="{FF2B5EF4-FFF2-40B4-BE49-F238E27FC236}">
                <a16:creationId xmlns:a16="http://schemas.microsoft.com/office/drawing/2014/main" id="{0A71C28A-4EC7-F2FA-A174-7CC25A389485}"/>
              </a:ext>
            </a:extLst>
          </p:cNvPr>
          <p:cNvSpPr/>
          <p:nvPr/>
        </p:nvSpPr>
        <p:spPr>
          <a:xfrm>
            <a:off x="7940351" y="3512975"/>
            <a:ext cx="550506" cy="461865"/>
          </a:xfrm>
          <a:prstGeom prst="mathPlus">
            <a:avLst>
              <a:gd name="adj1" fmla="val 15876"/>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61521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lang="ar-SA"/>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8" name="مستطيل 7">
            <a:extLst>
              <a:ext uri="{FF2B5EF4-FFF2-40B4-BE49-F238E27FC236}">
                <a16:creationId xmlns:a16="http://schemas.microsoft.com/office/drawing/2014/main" id="{5EE2544E-9D2A-5664-0955-106451FE5E67}"/>
              </a:ext>
            </a:extLst>
          </p:cNvPr>
          <p:cNvSpPr/>
          <p:nvPr/>
        </p:nvSpPr>
        <p:spPr>
          <a:xfrm>
            <a:off x="4414565" y="1052330"/>
            <a:ext cx="3906032"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إضافة الماء،؟</a:t>
            </a:r>
          </a:p>
        </p:txBody>
      </p:sp>
      <p:sp>
        <p:nvSpPr>
          <p:cNvPr id="9" name="مستطيل 8">
            <a:extLst>
              <a:ext uri="{FF2B5EF4-FFF2-40B4-BE49-F238E27FC236}">
                <a16:creationId xmlns:a16="http://schemas.microsoft.com/office/drawing/2014/main" id="{8D0E0922-CE88-428F-8BEC-2939266F6740}"/>
              </a:ext>
            </a:extLst>
          </p:cNvPr>
          <p:cNvSpPr/>
          <p:nvPr/>
        </p:nvSpPr>
        <p:spPr>
          <a:xfrm>
            <a:off x="2116494" y="2075581"/>
            <a:ext cx="7959011" cy="9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التفاعلات التي يتم فيها إضافة ذرة الهيدروجين ومجموعة الهيدروكسيل من جزيء الماء إلى الرابطة الثنائية أو الثلاثية</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6" name="مستطيل 5">
            <a:extLst>
              <a:ext uri="{FF2B5EF4-FFF2-40B4-BE49-F238E27FC236}">
                <a16:creationId xmlns:a16="http://schemas.microsoft.com/office/drawing/2014/main" id="{2CCA1A44-251A-3CBA-4860-C0E9C424A6D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تفاعلات الإضافة</a:t>
            </a:r>
          </a:p>
        </p:txBody>
      </p:sp>
      <p:sp>
        <p:nvSpPr>
          <p:cNvPr id="14" name="مستطيل 13">
            <a:extLst>
              <a:ext uri="{FF2B5EF4-FFF2-40B4-BE49-F238E27FC236}">
                <a16:creationId xmlns:a16="http://schemas.microsoft.com/office/drawing/2014/main" id="{2813101B-8725-5BCC-1A25-DB143F4FEC72}"/>
              </a:ext>
            </a:extLst>
          </p:cNvPr>
          <p:cNvSpPr/>
          <p:nvPr/>
        </p:nvSpPr>
        <p:spPr>
          <a:xfrm>
            <a:off x="2224302" y="3475823"/>
            <a:ext cx="7959011" cy="9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C═C   + 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    HꟷCꟷCꟷH</a:t>
            </a:r>
          </a:p>
        </p:txBody>
      </p:sp>
      <p:sp>
        <p:nvSpPr>
          <p:cNvPr id="15" name="مستطيل 14">
            <a:extLst>
              <a:ext uri="{FF2B5EF4-FFF2-40B4-BE49-F238E27FC236}">
                <a16:creationId xmlns:a16="http://schemas.microsoft.com/office/drawing/2014/main" id="{917B7D8D-916A-E04D-3E82-FE482F07EC4D}"/>
              </a:ext>
            </a:extLst>
          </p:cNvPr>
          <p:cNvSpPr/>
          <p:nvPr/>
        </p:nvSpPr>
        <p:spPr>
          <a:xfrm rot="3656159">
            <a:off x="3681933" y="359432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6" name="مستطيل 15">
            <a:extLst>
              <a:ext uri="{FF2B5EF4-FFF2-40B4-BE49-F238E27FC236}">
                <a16:creationId xmlns:a16="http://schemas.microsoft.com/office/drawing/2014/main" id="{FE2FFB05-FC2F-7CD5-4F84-CC8C91439A89}"/>
              </a:ext>
            </a:extLst>
          </p:cNvPr>
          <p:cNvSpPr/>
          <p:nvPr/>
        </p:nvSpPr>
        <p:spPr>
          <a:xfrm rot="3656159">
            <a:off x="4376333" y="4157567"/>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7" name="مستطيل 16">
            <a:extLst>
              <a:ext uri="{FF2B5EF4-FFF2-40B4-BE49-F238E27FC236}">
                <a16:creationId xmlns:a16="http://schemas.microsoft.com/office/drawing/2014/main" id="{20000B22-9B3F-6842-09D6-F945083BBCBB}"/>
              </a:ext>
            </a:extLst>
          </p:cNvPr>
          <p:cNvSpPr/>
          <p:nvPr/>
        </p:nvSpPr>
        <p:spPr>
          <a:xfrm rot="7898700">
            <a:off x="3708431" y="414371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8" name="مستطيل 17">
            <a:extLst>
              <a:ext uri="{FF2B5EF4-FFF2-40B4-BE49-F238E27FC236}">
                <a16:creationId xmlns:a16="http://schemas.microsoft.com/office/drawing/2014/main" id="{989E710A-F18D-4F02-7CA6-27B858673679}"/>
              </a:ext>
            </a:extLst>
          </p:cNvPr>
          <p:cNvSpPr/>
          <p:nvPr/>
        </p:nvSpPr>
        <p:spPr>
          <a:xfrm rot="7898700">
            <a:off x="4405020" y="360695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9" name="مستطيل 18">
            <a:extLst>
              <a:ext uri="{FF2B5EF4-FFF2-40B4-BE49-F238E27FC236}">
                <a16:creationId xmlns:a16="http://schemas.microsoft.com/office/drawing/2014/main" id="{9D45829D-84AE-4098-91BB-864CE31B6B3E}"/>
              </a:ext>
            </a:extLst>
          </p:cNvPr>
          <p:cNvSpPr/>
          <p:nvPr/>
        </p:nvSpPr>
        <p:spPr>
          <a:xfrm rot="5400000">
            <a:off x="7129820" y="3564236"/>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0" name="مستطيل 19">
            <a:extLst>
              <a:ext uri="{FF2B5EF4-FFF2-40B4-BE49-F238E27FC236}">
                <a16:creationId xmlns:a16="http://schemas.microsoft.com/office/drawing/2014/main" id="{D2F11B06-6C89-5DE4-8687-9215AE1BB1EA}"/>
              </a:ext>
            </a:extLst>
          </p:cNvPr>
          <p:cNvSpPr/>
          <p:nvPr/>
        </p:nvSpPr>
        <p:spPr>
          <a:xfrm rot="5400000">
            <a:off x="7626439" y="3549267"/>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1" name="مستطيل 20">
            <a:extLst>
              <a:ext uri="{FF2B5EF4-FFF2-40B4-BE49-F238E27FC236}">
                <a16:creationId xmlns:a16="http://schemas.microsoft.com/office/drawing/2014/main" id="{628DC119-F7E4-27C7-D060-CF5CA9ADE9EF}"/>
              </a:ext>
            </a:extLst>
          </p:cNvPr>
          <p:cNvSpPr/>
          <p:nvPr/>
        </p:nvSpPr>
        <p:spPr>
          <a:xfrm rot="5400000">
            <a:off x="7137757" y="422320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2" name="مستطيل 21">
            <a:extLst>
              <a:ext uri="{FF2B5EF4-FFF2-40B4-BE49-F238E27FC236}">
                <a16:creationId xmlns:a16="http://schemas.microsoft.com/office/drawing/2014/main" id="{6AD2B092-4269-70C6-4353-07F0640D9C58}"/>
              </a:ext>
            </a:extLst>
          </p:cNvPr>
          <p:cNvSpPr/>
          <p:nvPr/>
        </p:nvSpPr>
        <p:spPr>
          <a:xfrm rot="5400000">
            <a:off x="7653751" y="422320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3" name="مستطيل 22">
            <a:extLst>
              <a:ext uri="{FF2B5EF4-FFF2-40B4-BE49-F238E27FC236}">
                <a16:creationId xmlns:a16="http://schemas.microsoft.com/office/drawing/2014/main" id="{8D45C0B5-85EE-BCDC-1185-E0AB8D2448D4}"/>
              </a:ext>
            </a:extLst>
          </p:cNvPr>
          <p:cNvSpPr/>
          <p:nvPr/>
        </p:nvSpPr>
        <p:spPr>
          <a:xfrm>
            <a:off x="3739475" y="3107463"/>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4" name="مستطيل 23">
            <a:extLst>
              <a:ext uri="{FF2B5EF4-FFF2-40B4-BE49-F238E27FC236}">
                <a16:creationId xmlns:a16="http://schemas.microsoft.com/office/drawing/2014/main" id="{8978702B-96E0-1061-C4CE-464E99EA02BF}"/>
              </a:ext>
            </a:extLst>
          </p:cNvPr>
          <p:cNvSpPr/>
          <p:nvPr/>
        </p:nvSpPr>
        <p:spPr>
          <a:xfrm>
            <a:off x="4555292" y="3129311"/>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88026523-47A3-5A6E-59CB-392E83BDB572}"/>
              </a:ext>
            </a:extLst>
          </p:cNvPr>
          <p:cNvSpPr/>
          <p:nvPr/>
        </p:nvSpPr>
        <p:spPr>
          <a:xfrm>
            <a:off x="4510308" y="4252813"/>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35A4E851-B088-C22C-E2F1-7689647372EC}"/>
              </a:ext>
            </a:extLst>
          </p:cNvPr>
          <p:cNvSpPr/>
          <p:nvPr/>
        </p:nvSpPr>
        <p:spPr>
          <a:xfrm>
            <a:off x="3694483" y="420860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67408C85-3A2B-5429-1A8F-97807DF8E82B}"/>
              </a:ext>
            </a:extLst>
          </p:cNvPr>
          <p:cNvSpPr/>
          <p:nvPr/>
        </p:nvSpPr>
        <p:spPr>
          <a:xfrm>
            <a:off x="7209620" y="4277072"/>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DB097D35-F5E7-B33D-28C5-F5B42B285085}"/>
              </a:ext>
            </a:extLst>
          </p:cNvPr>
          <p:cNvSpPr/>
          <p:nvPr/>
        </p:nvSpPr>
        <p:spPr>
          <a:xfrm>
            <a:off x="7756022" y="4277072"/>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82748117-63BD-825A-FF55-B0E3498DD7F8}"/>
              </a:ext>
            </a:extLst>
          </p:cNvPr>
          <p:cNvSpPr/>
          <p:nvPr/>
        </p:nvSpPr>
        <p:spPr>
          <a:xfrm>
            <a:off x="7202848" y="3066026"/>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26EC4147-DE77-CEBF-395F-5F81859C8594}"/>
              </a:ext>
            </a:extLst>
          </p:cNvPr>
          <p:cNvSpPr/>
          <p:nvPr/>
        </p:nvSpPr>
        <p:spPr>
          <a:xfrm>
            <a:off x="7449658" y="3030719"/>
            <a:ext cx="909747"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HO</a:t>
            </a:r>
            <a:endParaRPr lang="ar-SA" sz="2800" b="1" dirty="0">
              <a:solidFill>
                <a:srgbClr val="FF0000"/>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5F6AD5CF-DF84-1A9D-4FD4-167AE4C7FD16}"/>
              </a:ext>
            </a:extLst>
          </p:cNvPr>
          <p:cNvSpPr/>
          <p:nvPr/>
        </p:nvSpPr>
        <p:spPr>
          <a:xfrm>
            <a:off x="4005900" y="4929992"/>
            <a:ext cx="4153676" cy="739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ألكين + ماء ←كحول</a:t>
            </a:r>
          </a:p>
        </p:txBody>
      </p:sp>
    </p:spTree>
    <p:extLst>
      <p:ext uri="{BB962C8B-B14F-4D97-AF65-F5344CB8AC3E}">
        <p14:creationId xmlns:p14="http://schemas.microsoft.com/office/powerpoint/2010/main" val="259175110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fltVal val="0"/>
                                          </p:val>
                                        </p:tav>
                                        <p:tav tm="100000">
                                          <p:val>
                                            <p:strVal val="#ppt_w"/>
                                          </p:val>
                                        </p:tav>
                                      </p:tavLst>
                                    </p:anim>
                                    <p:anim calcmode="lin" valueType="num">
                                      <p:cBhvr>
                                        <p:cTn id="70" dur="1000" fill="hold"/>
                                        <p:tgtEl>
                                          <p:spTgt spid="23"/>
                                        </p:tgtEl>
                                        <p:attrNameLst>
                                          <p:attrName>ppt_h</p:attrName>
                                        </p:attrNameLst>
                                      </p:cBhvr>
                                      <p:tavLst>
                                        <p:tav tm="0">
                                          <p:val>
                                            <p:fltVal val="0"/>
                                          </p:val>
                                        </p:tav>
                                        <p:tav tm="100000">
                                          <p:val>
                                            <p:strVal val="#ppt_h"/>
                                          </p:val>
                                        </p:tav>
                                      </p:tavLst>
                                    </p:anim>
                                    <p:anim calcmode="lin" valueType="num">
                                      <p:cBhvr>
                                        <p:cTn id="71" dur="1000" fill="hold"/>
                                        <p:tgtEl>
                                          <p:spTgt spid="23"/>
                                        </p:tgtEl>
                                        <p:attrNameLst>
                                          <p:attrName>style.rotation</p:attrName>
                                        </p:attrNameLst>
                                      </p:cBhvr>
                                      <p:tavLst>
                                        <p:tav tm="0">
                                          <p:val>
                                            <p:fltVal val="90"/>
                                          </p:val>
                                        </p:tav>
                                        <p:tav tm="100000">
                                          <p:val>
                                            <p:fltVal val="0"/>
                                          </p:val>
                                        </p:tav>
                                      </p:tavLst>
                                    </p:anim>
                                    <p:animEffect transition="in" filter="fade">
                                      <p:cBhvr>
                                        <p:cTn id="72" dur="1000"/>
                                        <p:tgtEl>
                                          <p:spTgt spid="2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fltVal val="0"/>
                                          </p:val>
                                        </p:tav>
                                        <p:tav tm="100000">
                                          <p:val>
                                            <p:strVal val="#ppt_w"/>
                                          </p:val>
                                        </p:tav>
                                      </p:tavLst>
                                    </p:anim>
                                    <p:anim calcmode="lin" valueType="num">
                                      <p:cBhvr>
                                        <p:cTn id="76" dur="1000" fill="hold"/>
                                        <p:tgtEl>
                                          <p:spTgt spid="24"/>
                                        </p:tgtEl>
                                        <p:attrNameLst>
                                          <p:attrName>ppt_h</p:attrName>
                                        </p:attrNameLst>
                                      </p:cBhvr>
                                      <p:tavLst>
                                        <p:tav tm="0">
                                          <p:val>
                                            <p:fltVal val="0"/>
                                          </p:val>
                                        </p:tav>
                                        <p:tav tm="100000">
                                          <p:val>
                                            <p:strVal val="#ppt_h"/>
                                          </p:val>
                                        </p:tav>
                                      </p:tavLst>
                                    </p:anim>
                                    <p:anim calcmode="lin" valueType="num">
                                      <p:cBhvr>
                                        <p:cTn id="77" dur="1000" fill="hold"/>
                                        <p:tgtEl>
                                          <p:spTgt spid="24"/>
                                        </p:tgtEl>
                                        <p:attrNameLst>
                                          <p:attrName>style.rotation</p:attrName>
                                        </p:attrNameLst>
                                      </p:cBhvr>
                                      <p:tavLst>
                                        <p:tav tm="0">
                                          <p:val>
                                            <p:fltVal val="90"/>
                                          </p:val>
                                        </p:tav>
                                        <p:tav tm="100000">
                                          <p:val>
                                            <p:fltVal val="0"/>
                                          </p:val>
                                        </p:tav>
                                      </p:tavLst>
                                    </p:anim>
                                    <p:animEffect transition="in" filter="fade">
                                      <p:cBhvr>
                                        <p:cTn id="78" dur="1000"/>
                                        <p:tgtEl>
                                          <p:spTgt spid="2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1000" fill="hold"/>
                                        <p:tgtEl>
                                          <p:spTgt spid="25"/>
                                        </p:tgtEl>
                                        <p:attrNameLst>
                                          <p:attrName>ppt_w</p:attrName>
                                        </p:attrNameLst>
                                      </p:cBhvr>
                                      <p:tavLst>
                                        <p:tav tm="0">
                                          <p:val>
                                            <p:fltVal val="0"/>
                                          </p:val>
                                        </p:tav>
                                        <p:tav tm="100000">
                                          <p:val>
                                            <p:strVal val="#ppt_w"/>
                                          </p:val>
                                        </p:tav>
                                      </p:tavLst>
                                    </p:anim>
                                    <p:anim calcmode="lin" valueType="num">
                                      <p:cBhvr>
                                        <p:cTn id="82" dur="1000" fill="hold"/>
                                        <p:tgtEl>
                                          <p:spTgt spid="25"/>
                                        </p:tgtEl>
                                        <p:attrNameLst>
                                          <p:attrName>ppt_h</p:attrName>
                                        </p:attrNameLst>
                                      </p:cBhvr>
                                      <p:tavLst>
                                        <p:tav tm="0">
                                          <p:val>
                                            <p:fltVal val="0"/>
                                          </p:val>
                                        </p:tav>
                                        <p:tav tm="100000">
                                          <p:val>
                                            <p:strVal val="#ppt_h"/>
                                          </p:val>
                                        </p:tav>
                                      </p:tavLst>
                                    </p:anim>
                                    <p:anim calcmode="lin" valueType="num">
                                      <p:cBhvr>
                                        <p:cTn id="83" dur="1000" fill="hold"/>
                                        <p:tgtEl>
                                          <p:spTgt spid="25"/>
                                        </p:tgtEl>
                                        <p:attrNameLst>
                                          <p:attrName>style.rotation</p:attrName>
                                        </p:attrNameLst>
                                      </p:cBhvr>
                                      <p:tavLst>
                                        <p:tav tm="0">
                                          <p:val>
                                            <p:fltVal val="90"/>
                                          </p:val>
                                        </p:tav>
                                        <p:tav tm="100000">
                                          <p:val>
                                            <p:fltVal val="0"/>
                                          </p:val>
                                        </p:tav>
                                      </p:tavLst>
                                    </p:anim>
                                    <p:animEffect transition="in" filter="fade">
                                      <p:cBhvr>
                                        <p:cTn id="84" dur="1000"/>
                                        <p:tgtEl>
                                          <p:spTgt spid="25"/>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p:cTn id="119" dur="1000" fill="hold"/>
                                        <p:tgtEl>
                                          <p:spTgt spid="4"/>
                                        </p:tgtEl>
                                        <p:attrNameLst>
                                          <p:attrName>ppt_w</p:attrName>
                                        </p:attrNameLst>
                                      </p:cBhvr>
                                      <p:tavLst>
                                        <p:tav tm="0">
                                          <p:val>
                                            <p:fltVal val="0"/>
                                          </p:val>
                                        </p:tav>
                                        <p:tav tm="100000">
                                          <p:val>
                                            <p:strVal val="#ppt_w"/>
                                          </p:val>
                                        </p:tav>
                                      </p:tavLst>
                                    </p:anim>
                                    <p:anim calcmode="lin" valueType="num">
                                      <p:cBhvr>
                                        <p:cTn id="120" dur="1000" fill="hold"/>
                                        <p:tgtEl>
                                          <p:spTgt spid="4"/>
                                        </p:tgtEl>
                                        <p:attrNameLst>
                                          <p:attrName>ppt_h</p:attrName>
                                        </p:attrNameLst>
                                      </p:cBhvr>
                                      <p:tavLst>
                                        <p:tav tm="0">
                                          <p:val>
                                            <p:fltVal val="0"/>
                                          </p:val>
                                        </p:tav>
                                        <p:tav tm="100000">
                                          <p:val>
                                            <p:strVal val="#ppt_h"/>
                                          </p:val>
                                        </p:tav>
                                      </p:tavLst>
                                    </p:anim>
                                    <p:anim calcmode="lin" valueType="num">
                                      <p:cBhvr>
                                        <p:cTn id="121" dur="1000" fill="hold"/>
                                        <p:tgtEl>
                                          <p:spTgt spid="4"/>
                                        </p:tgtEl>
                                        <p:attrNameLst>
                                          <p:attrName>style.rotation</p:attrName>
                                        </p:attrNameLst>
                                      </p:cBhvr>
                                      <p:tavLst>
                                        <p:tav tm="0">
                                          <p:val>
                                            <p:fltVal val="90"/>
                                          </p:val>
                                        </p:tav>
                                        <p:tav tm="100000">
                                          <p:val>
                                            <p:fltVal val="0"/>
                                          </p:val>
                                        </p:tav>
                                      </p:tavLst>
                                    </p:anim>
                                    <p:animEffect transition="in" filter="fade">
                                      <p:cBhvr>
                                        <p:cTn id="1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lang="ar-SA"/>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8" name="مستطيل 7">
            <a:extLst>
              <a:ext uri="{FF2B5EF4-FFF2-40B4-BE49-F238E27FC236}">
                <a16:creationId xmlns:a16="http://schemas.microsoft.com/office/drawing/2014/main" id="{5EE2544E-9D2A-5664-0955-106451FE5E67}"/>
              </a:ext>
            </a:extLst>
          </p:cNvPr>
          <p:cNvSpPr/>
          <p:nvPr/>
        </p:nvSpPr>
        <p:spPr>
          <a:xfrm>
            <a:off x="2892491" y="1053141"/>
            <a:ext cx="621418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إضافة الهيدروجين؟ </a:t>
            </a:r>
            <a:r>
              <a:rPr lang="ar-SA" sz="2800" b="1" dirty="0">
                <a:solidFill>
                  <a:srgbClr val="009900"/>
                </a:solidFill>
              </a:rPr>
              <a:t>(هدرجة)</a:t>
            </a:r>
          </a:p>
        </p:txBody>
      </p:sp>
      <p:sp>
        <p:nvSpPr>
          <p:cNvPr id="9" name="مستطيل 8">
            <a:extLst>
              <a:ext uri="{FF2B5EF4-FFF2-40B4-BE49-F238E27FC236}">
                <a16:creationId xmlns:a16="http://schemas.microsoft.com/office/drawing/2014/main" id="{8D0E0922-CE88-428F-8BEC-2939266F6740}"/>
              </a:ext>
            </a:extLst>
          </p:cNvPr>
          <p:cNvSpPr/>
          <p:nvPr/>
        </p:nvSpPr>
        <p:spPr>
          <a:xfrm>
            <a:off x="2224301" y="1767534"/>
            <a:ext cx="7959011" cy="9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تفاعلات إضافة الهيدروجين إلى ذرات الكربون التي تكوّن الرابطة الثنائية أو الثلاثية</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6" name="مستطيل 5">
            <a:extLst>
              <a:ext uri="{FF2B5EF4-FFF2-40B4-BE49-F238E27FC236}">
                <a16:creationId xmlns:a16="http://schemas.microsoft.com/office/drawing/2014/main" id="{2CCA1A44-251A-3CBA-4860-C0E9C424A6D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تفاعلات الإضافة</a:t>
            </a:r>
          </a:p>
        </p:txBody>
      </p:sp>
      <p:sp>
        <p:nvSpPr>
          <p:cNvPr id="14" name="مستطيل 13">
            <a:extLst>
              <a:ext uri="{FF2B5EF4-FFF2-40B4-BE49-F238E27FC236}">
                <a16:creationId xmlns:a16="http://schemas.microsoft.com/office/drawing/2014/main" id="{2813101B-8725-5BCC-1A25-DB143F4FEC72}"/>
              </a:ext>
            </a:extLst>
          </p:cNvPr>
          <p:cNvSpPr/>
          <p:nvPr/>
        </p:nvSpPr>
        <p:spPr>
          <a:xfrm>
            <a:off x="2224302" y="2932827"/>
            <a:ext cx="7959011" cy="150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C═C   + HꟷH→    HꟷCꟷCꟷH</a:t>
            </a:r>
          </a:p>
        </p:txBody>
      </p:sp>
      <p:sp>
        <p:nvSpPr>
          <p:cNvPr id="15" name="مستطيل 14">
            <a:extLst>
              <a:ext uri="{FF2B5EF4-FFF2-40B4-BE49-F238E27FC236}">
                <a16:creationId xmlns:a16="http://schemas.microsoft.com/office/drawing/2014/main" id="{917B7D8D-916A-E04D-3E82-FE482F07EC4D}"/>
              </a:ext>
            </a:extLst>
          </p:cNvPr>
          <p:cNvSpPr/>
          <p:nvPr/>
        </p:nvSpPr>
        <p:spPr>
          <a:xfrm rot="3656159">
            <a:off x="3572286" y="3370437"/>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6" name="مستطيل 15">
            <a:extLst>
              <a:ext uri="{FF2B5EF4-FFF2-40B4-BE49-F238E27FC236}">
                <a16:creationId xmlns:a16="http://schemas.microsoft.com/office/drawing/2014/main" id="{FE2FFB05-FC2F-7CD5-4F84-CC8C91439A89}"/>
              </a:ext>
            </a:extLst>
          </p:cNvPr>
          <p:cNvSpPr/>
          <p:nvPr/>
        </p:nvSpPr>
        <p:spPr>
          <a:xfrm rot="3656159">
            <a:off x="4364935" y="3895362"/>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7" name="مستطيل 16">
            <a:extLst>
              <a:ext uri="{FF2B5EF4-FFF2-40B4-BE49-F238E27FC236}">
                <a16:creationId xmlns:a16="http://schemas.microsoft.com/office/drawing/2014/main" id="{20000B22-9B3F-6842-09D6-F945083BBCBB}"/>
              </a:ext>
            </a:extLst>
          </p:cNvPr>
          <p:cNvSpPr/>
          <p:nvPr/>
        </p:nvSpPr>
        <p:spPr>
          <a:xfrm rot="7898700">
            <a:off x="3596300" y="3873726"/>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8" name="مستطيل 17">
            <a:extLst>
              <a:ext uri="{FF2B5EF4-FFF2-40B4-BE49-F238E27FC236}">
                <a16:creationId xmlns:a16="http://schemas.microsoft.com/office/drawing/2014/main" id="{989E710A-F18D-4F02-7CA6-27B858673679}"/>
              </a:ext>
            </a:extLst>
          </p:cNvPr>
          <p:cNvSpPr/>
          <p:nvPr/>
        </p:nvSpPr>
        <p:spPr>
          <a:xfrm rot="7898700">
            <a:off x="4413846" y="336061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9" name="مستطيل 18">
            <a:extLst>
              <a:ext uri="{FF2B5EF4-FFF2-40B4-BE49-F238E27FC236}">
                <a16:creationId xmlns:a16="http://schemas.microsoft.com/office/drawing/2014/main" id="{9D45829D-84AE-4098-91BB-864CE31B6B3E}"/>
              </a:ext>
            </a:extLst>
          </p:cNvPr>
          <p:cNvSpPr/>
          <p:nvPr/>
        </p:nvSpPr>
        <p:spPr>
          <a:xfrm rot="5400000">
            <a:off x="7169099" y="330673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0" name="مستطيل 19">
            <a:extLst>
              <a:ext uri="{FF2B5EF4-FFF2-40B4-BE49-F238E27FC236}">
                <a16:creationId xmlns:a16="http://schemas.microsoft.com/office/drawing/2014/main" id="{D2F11B06-6C89-5DE4-8687-9215AE1BB1EA}"/>
              </a:ext>
            </a:extLst>
          </p:cNvPr>
          <p:cNvSpPr/>
          <p:nvPr/>
        </p:nvSpPr>
        <p:spPr>
          <a:xfrm rot="5400000">
            <a:off x="7683210" y="330673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1" name="مستطيل 20">
            <a:extLst>
              <a:ext uri="{FF2B5EF4-FFF2-40B4-BE49-F238E27FC236}">
                <a16:creationId xmlns:a16="http://schemas.microsoft.com/office/drawing/2014/main" id="{628DC119-F7E4-27C7-D060-CF5CA9ADE9EF}"/>
              </a:ext>
            </a:extLst>
          </p:cNvPr>
          <p:cNvSpPr/>
          <p:nvPr/>
        </p:nvSpPr>
        <p:spPr>
          <a:xfrm rot="5400000">
            <a:off x="7168008" y="3914783"/>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2" name="مستطيل 21">
            <a:extLst>
              <a:ext uri="{FF2B5EF4-FFF2-40B4-BE49-F238E27FC236}">
                <a16:creationId xmlns:a16="http://schemas.microsoft.com/office/drawing/2014/main" id="{6AD2B092-4269-70C6-4353-07F0640D9C58}"/>
              </a:ext>
            </a:extLst>
          </p:cNvPr>
          <p:cNvSpPr/>
          <p:nvPr/>
        </p:nvSpPr>
        <p:spPr>
          <a:xfrm rot="5400000">
            <a:off x="7700716" y="393274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3" name="مستطيل 22">
            <a:extLst>
              <a:ext uri="{FF2B5EF4-FFF2-40B4-BE49-F238E27FC236}">
                <a16:creationId xmlns:a16="http://schemas.microsoft.com/office/drawing/2014/main" id="{8D45C0B5-85EE-BCDC-1185-E0AB8D2448D4}"/>
              </a:ext>
            </a:extLst>
          </p:cNvPr>
          <p:cNvSpPr/>
          <p:nvPr/>
        </p:nvSpPr>
        <p:spPr>
          <a:xfrm>
            <a:off x="3612543" y="2793765"/>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4" name="مستطيل 23">
            <a:extLst>
              <a:ext uri="{FF2B5EF4-FFF2-40B4-BE49-F238E27FC236}">
                <a16:creationId xmlns:a16="http://schemas.microsoft.com/office/drawing/2014/main" id="{8978702B-96E0-1061-C4CE-464E99EA02BF}"/>
              </a:ext>
            </a:extLst>
          </p:cNvPr>
          <p:cNvSpPr/>
          <p:nvPr/>
        </p:nvSpPr>
        <p:spPr>
          <a:xfrm>
            <a:off x="4667187" y="283972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88026523-47A3-5A6E-59CB-392E83BDB572}"/>
              </a:ext>
            </a:extLst>
          </p:cNvPr>
          <p:cNvSpPr/>
          <p:nvPr/>
        </p:nvSpPr>
        <p:spPr>
          <a:xfrm>
            <a:off x="4528867" y="394526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35A4E851-B088-C22C-E2F1-7689647372EC}"/>
              </a:ext>
            </a:extLst>
          </p:cNvPr>
          <p:cNvSpPr/>
          <p:nvPr/>
        </p:nvSpPr>
        <p:spPr>
          <a:xfrm>
            <a:off x="3605845" y="3957600"/>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67408C85-3A2B-5429-1A8F-97807DF8E82B}"/>
              </a:ext>
            </a:extLst>
          </p:cNvPr>
          <p:cNvSpPr/>
          <p:nvPr/>
        </p:nvSpPr>
        <p:spPr>
          <a:xfrm>
            <a:off x="7247808" y="4015648"/>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DB097D35-F5E7-B33D-28C5-F5B42B285085}"/>
              </a:ext>
            </a:extLst>
          </p:cNvPr>
          <p:cNvSpPr/>
          <p:nvPr/>
        </p:nvSpPr>
        <p:spPr>
          <a:xfrm>
            <a:off x="7780516" y="4023599"/>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82748117-63BD-825A-FF55-B0E3498DD7F8}"/>
              </a:ext>
            </a:extLst>
          </p:cNvPr>
          <p:cNvSpPr/>
          <p:nvPr/>
        </p:nvSpPr>
        <p:spPr>
          <a:xfrm>
            <a:off x="7179531" y="2748033"/>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26EC4147-DE77-CEBF-395F-5F81859C8594}"/>
              </a:ext>
            </a:extLst>
          </p:cNvPr>
          <p:cNvSpPr/>
          <p:nvPr/>
        </p:nvSpPr>
        <p:spPr>
          <a:xfrm>
            <a:off x="7664168" y="2768738"/>
            <a:ext cx="461967"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23A224E6-4349-98C4-0827-0A1B46575636}"/>
              </a:ext>
            </a:extLst>
          </p:cNvPr>
          <p:cNvSpPr/>
          <p:nvPr/>
        </p:nvSpPr>
        <p:spPr>
          <a:xfrm>
            <a:off x="4005900" y="4929992"/>
            <a:ext cx="4153676" cy="739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ألكين + هيدروجين ←ألكان</a:t>
            </a:r>
          </a:p>
        </p:txBody>
      </p:sp>
    </p:spTree>
    <p:extLst>
      <p:ext uri="{BB962C8B-B14F-4D97-AF65-F5344CB8AC3E}">
        <p14:creationId xmlns:p14="http://schemas.microsoft.com/office/powerpoint/2010/main" val="2359718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fltVal val="0"/>
                                          </p:val>
                                        </p:tav>
                                        <p:tav tm="100000">
                                          <p:val>
                                            <p:strVal val="#ppt_w"/>
                                          </p:val>
                                        </p:tav>
                                      </p:tavLst>
                                    </p:anim>
                                    <p:anim calcmode="lin" valueType="num">
                                      <p:cBhvr>
                                        <p:cTn id="70" dur="1000" fill="hold"/>
                                        <p:tgtEl>
                                          <p:spTgt spid="23"/>
                                        </p:tgtEl>
                                        <p:attrNameLst>
                                          <p:attrName>ppt_h</p:attrName>
                                        </p:attrNameLst>
                                      </p:cBhvr>
                                      <p:tavLst>
                                        <p:tav tm="0">
                                          <p:val>
                                            <p:fltVal val="0"/>
                                          </p:val>
                                        </p:tav>
                                        <p:tav tm="100000">
                                          <p:val>
                                            <p:strVal val="#ppt_h"/>
                                          </p:val>
                                        </p:tav>
                                      </p:tavLst>
                                    </p:anim>
                                    <p:anim calcmode="lin" valueType="num">
                                      <p:cBhvr>
                                        <p:cTn id="71" dur="1000" fill="hold"/>
                                        <p:tgtEl>
                                          <p:spTgt spid="23"/>
                                        </p:tgtEl>
                                        <p:attrNameLst>
                                          <p:attrName>style.rotation</p:attrName>
                                        </p:attrNameLst>
                                      </p:cBhvr>
                                      <p:tavLst>
                                        <p:tav tm="0">
                                          <p:val>
                                            <p:fltVal val="90"/>
                                          </p:val>
                                        </p:tav>
                                        <p:tav tm="100000">
                                          <p:val>
                                            <p:fltVal val="0"/>
                                          </p:val>
                                        </p:tav>
                                      </p:tavLst>
                                    </p:anim>
                                    <p:animEffect transition="in" filter="fade">
                                      <p:cBhvr>
                                        <p:cTn id="72" dur="1000"/>
                                        <p:tgtEl>
                                          <p:spTgt spid="2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fltVal val="0"/>
                                          </p:val>
                                        </p:tav>
                                        <p:tav tm="100000">
                                          <p:val>
                                            <p:strVal val="#ppt_w"/>
                                          </p:val>
                                        </p:tav>
                                      </p:tavLst>
                                    </p:anim>
                                    <p:anim calcmode="lin" valueType="num">
                                      <p:cBhvr>
                                        <p:cTn id="76" dur="1000" fill="hold"/>
                                        <p:tgtEl>
                                          <p:spTgt spid="24"/>
                                        </p:tgtEl>
                                        <p:attrNameLst>
                                          <p:attrName>ppt_h</p:attrName>
                                        </p:attrNameLst>
                                      </p:cBhvr>
                                      <p:tavLst>
                                        <p:tav tm="0">
                                          <p:val>
                                            <p:fltVal val="0"/>
                                          </p:val>
                                        </p:tav>
                                        <p:tav tm="100000">
                                          <p:val>
                                            <p:strVal val="#ppt_h"/>
                                          </p:val>
                                        </p:tav>
                                      </p:tavLst>
                                    </p:anim>
                                    <p:anim calcmode="lin" valueType="num">
                                      <p:cBhvr>
                                        <p:cTn id="77" dur="1000" fill="hold"/>
                                        <p:tgtEl>
                                          <p:spTgt spid="24"/>
                                        </p:tgtEl>
                                        <p:attrNameLst>
                                          <p:attrName>style.rotation</p:attrName>
                                        </p:attrNameLst>
                                      </p:cBhvr>
                                      <p:tavLst>
                                        <p:tav tm="0">
                                          <p:val>
                                            <p:fltVal val="90"/>
                                          </p:val>
                                        </p:tav>
                                        <p:tav tm="100000">
                                          <p:val>
                                            <p:fltVal val="0"/>
                                          </p:val>
                                        </p:tav>
                                      </p:tavLst>
                                    </p:anim>
                                    <p:animEffect transition="in" filter="fade">
                                      <p:cBhvr>
                                        <p:cTn id="78" dur="1000"/>
                                        <p:tgtEl>
                                          <p:spTgt spid="2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1000" fill="hold"/>
                                        <p:tgtEl>
                                          <p:spTgt spid="25"/>
                                        </p:tgtEl>
                                        <p:attrNameLst>
                                          <p:attrName>ppt_w</p:attrName>
                                        </p:attrNameLst>
                                      </p:cBhvr>
                                      <p:tavLst>
                                        <p:tav tm="0">
                                          <p:val>
                                            <p:fltVal val="0"/>
                                          </p:val>
                                        </p:tav>
                                        <p:tav tm="100000">
                                          <p:val>
                                            <p:strVal val="#ppt_w"/>
                                          </p:val>
                                        </p:tav>
                                      </p:tavLst>
                                    </p:anim>
                                    <p:anim calcmode="lin" valueType="num">
                                      <p:cBhvr>
                                        <p:cTn id="82" dur="1000" fill="hold"/>
                                        <p:tgtEl>
                                          <p:spTgt spid="25"/>
                                        </p:tgtEl>
                                        <p:attrNameLst>
                                          <p:attrName>ppt_h</p:attrName>
                                        </p:attrNameLst>
                                      </p:cBhvr>
                                      <p:tavLst>
                                        <p:tav tm="0">
                                          <p:val>
                                            <p:fltVal val="0"/>
                                          </p:val>
                                        </p:tav>
                                        <p:tav tm="100000">
                                          <p:val>
                                            <p:strVal val="#ppt_h"/>
                                          </p:val>
                                        </p:tav>
                                      </p:tavLst>
                                    </p:anim>
                                    <p:anim calcmode="lin" valueType="num">
                                      <p:cBhvr>
                                        <p:cTn id="83" dur="1000" fill="hold"/>
                                        <p:tgtEl>
                                          <p:spTgt spid="25"/>
                                        </p:tgtEl>
                                        <p:attrNameLst>
                                          <p:attrName>style.rotation</p:attrName>
                                        </p:attrNameLst>
                                      </p:cBhvr>
                                      <p:tavLst>
                                        <p:tav tm="0">
                                          <p:val>
                                            <p:fltVal val="90"/>
                                          </p:val>
                                        </p:tav>
                                        <p:tav tm="100000">
                                          <p:val>
                                            <p:fltVal val="0"/>
                                          </p:val>
                                        </p:tav>
                                      </p:tavLst>
                                    </p:anim>
                                    <p:animEffect transition="in" filter="fade">
                                      <p:cBhvr>
                                        <p:cTn id="84" dur="1000"/>
                                        <p:tgtEl>
                                          <p:spTgt spid="25"/>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27945" y="1843609"/>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حدد التفاعل العكسي لتفاعل الهدرجة؟</a:t>
            </a:r>
          </a:p>
        </p:txBody>
      </p:sp>
      <p:sp>
        <p:nvSpPr>
          <p:cNvPr id="3" name="مستطيل 2">
            <a:extLst>
              <a:ext uri="{FF2B5EF4-FFF2-40B4-BE49-F238E27FC236}">
                <a16:creationId xmlns:a16="http://schemas.microsoft.com/office/drawing/2014/main" id="{B63C7333-05B6-868D-3797-3CE0C3B60853}"/>
              </a:ext>
            </a:extLst>
          </p:cNvPr>
          <p:cNvSpPr/>
          <p:nvPr/>
        </p:nvSpPr>
        <p:spPr>
          <a:xfrm>
            <a:off x="5127946" y="3540968"/>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 حذف الهيدروجين.</a:t>
            </a: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4" name="مستطيل 3">
            <a:extLst>
              <a:ext uri="{FF2B5EF4-FFF2-40B4-BE49-F238E27FC236}">
                <a16:creationId xmlns:a16="http://schemas.microsoft.com/office/drawing/2014/main" id="{E8D2B5E9-871A-68EC-AF36-181EA3DFDBEA}"/>
              </a:ext>
            </a:extLst>
          </p:cNvPr>
          <p:cNvSpPr/>
          <p:nvPr/>
        </p:nvSpPr>
        <p:spPr>
          <a:xfrm>
            <a:off x="7772400" y="401218"/>
            <a:ext cx="1696615" cy="476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ماذا قرأت</a:t>
            </a:r>
          </a:p>
        </p:txBody>
      </p:sp>
    </p:spTree>
    <p:extLst>
      <p:ext uri="{BB962C8B-B14F-4D97-AF65-F5344CB8AC3E}">
        <p14:creationId xmlns:p14="http://schemas.microsoft.com/office/powerpoint/2010/main" val="16362923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lang="ar-SA"/>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8" name="مستطيل 7">
            <a:extLst>
              <a:ext uri="{FF2B5EF4-FFF2-40B4-BE49-F238E27FC236}">
                <a16:creationId xmlns:a16="http://schemas.microsoft.com/office/drawing/2014/main" id="{5EE2544E-9D2A-5664-0955-106451FE5E67}"/>
              </a:ext>
            </a:extLst>
          </p:cNvPr>
          <p:cNvSpPr/>
          <p:nvPr/>
        </p:nvSpPr>
        <p:spPr>
          <a:xfrm>
            <a:off x="2892491" y="1053141"/>
            <a:ext cx="621418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إضافة هاليد الهيدروجين؟</a:t>
            </a:r>
            <a:endParaRPr lang="ar-SA" sz="2800" b="1" dirty="0">
              <a:solidFill>
                <a:srgbClr val="009900"/>
              </a:solidFill>
            </a:endParaRPr>
          </a:p>
        </p:txBody>
      </p:sp>
      <p:sp>
        <p:nvSpPr>
          <p:cNvPr id="9" name="مستطيل 8">
            <a:extLst>
              <a:ext uri="{FF2B5EF4-FFF2-40B4-BE49-F238E27FC236}">
                <a16:creationId xmlns:a16="http://schemas.microsoft.com/office/drawing/2014/main" id="{8D0E0922-CE88-428F-8BEC-2939266F6740}"/>
              </a:ext>
            </a:extLst>
          </p:cNvPr>
          <p:cNvSpPr/>
          <p:nvPr/>
        </p:nvSpPr>
        <p:spPr>
          <a:xfrm>
            <a:off x="2224301" y="1767534"/>
            <a:ext cx="7959011" cy="9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تفاعلات إضافة هاليد الهيدروجين إلى ذرات الكربون التي تكوّن الرابطة الثنائية أو الثلاثية</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6" name="مستطيل 5">
            <a:extLst>
              <a:ext uri="{FF2B5EF4-FFF2-40B4-BE49-F238E27FC236}">
                <a16:creationId xmlns:a16="http://schemas.microsoft.com/office/drawing/2014/main" id="{2CCA1A44-251A-3CBA-4860-C0E9C424A6D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تفاعلات الإضافة</a:t>
            </a:r>
          </a:p>
        </p:txBody>
      </p:sp>
      <p:sp>
        <p:nvSpPr>
          <p:cNvPr id="14" name="مستطيل 13">
            <a:extLst>
              <a:ext uri="{FF2B5EF4-FFF2-40B4-BE49-F238E27FC236}">
                <a16:creationId xmlns:a16="http://schemas.microsoft.com/office/drawing/2014/main" id="{2813101B-8725-5BCC-1A25-DB143F4FEC72}"/>
              </a:ext>
            </a:extLst>
          </p:cNvPr>
          <p:cNvSpPr/>
          <p:nvPr/>
        </p:nvSpPr>
        <p:spPr>
          <a:xfrm>
            <a:off x="2224302" y="2932827"/>
            <a:ext cx="7959011" cy="150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C═C   + </a:t>
            </a:r>
            <a:r>
              <a:rPr lang="en-US" sz="2800" b="1" dirty="0" err="1">
                <a:solidFill>
                  <a:schemeClr val="tx1"/>
                </a:solidFill>
                <a:latin typeface="Arial" panose="020B0604020202020204" pitchFamily="34" charset="0"/>
                <a:cs typeface="Arial" panose="020B0604020202020204" pitchFamily="34" charset="0"/>
              </a:rPr>
              <a:t>HꟷCl</a:t>
            </a:r>
            <a:r>
              <a:rPr lang="en-US" sz="2800" b="1" dirty="0">
                <a:solidFill>
                  <a:schemeClr val="tx1"/>
                </a:solidFill>
                <a:latin typeface="Arial" panose="020B0604020202020204" pitchFamily="34" charset="0"/>
                <a:cs typeface="Arial" panose="020B0604020202020204" pitchFamily="34" charset="0"/>
              </a:rPr>
              <a:t>→    HꟷCꟷCꟷH</a:t>
            </a:r>
          </a:p>
        </p:txBody>
      </p:sp>
      <p:sp>
        <p:nvSpPr>
          <p:cNvPr id="15" name="مستطيل 14">
            <a:extLst>
              <a:ext uri="{FF2B5EF4-FFF2-40B4-BE49-F238E27FC236}">
                <a16:creationId xmlns:a16="http://schemas.microsoft.com/office/drawing/2014/main" id="{917B7D8D-916A-E04D-3E82-FE482F07EC4D}"/>
              </a:ext>
            </a:extLst>
          </p:cNvPr>
          <p:cNvSpPr/>
          <p:nvPr/>
        </p:nvSpPr>
        <p:spPr>
          <a:xfrm rot="3656159">
            <a:off x="3572286" y="3370437"/>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6" name="مستطيل 15">
            <a:extLst>
              <a:ext uri="{FF2B5EF4-FFF2-40B4-BE49-F238E27FC236}">
                <a16:creationId xmlns:a16="http://schemas.microsoft.com/office/drawing/2014/main" id="{FE2FFB05-FC2F-7CD5-4F84-CC8C91439A89}"/>
              </a:ext>
            </a:extLst>
          </p:cNvPr>
          <p:cNvSpPr/>
          <p:nvPr/>
        </p:nvSpPr>
        <p:spPr>
          <a:xfrm rot="3656159">
            <a:off x="4364935" y="3895362"/>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7" name="مستطيل 16">
            <a:extLst>
              <a:ext uri="{FF2B5EF4-FFF2-40B4-BE49-F238E27FC236}">
                <a16:creationId xmlns:a16="http://schemas.microsoft.com/office/drawing/2014/main" id="{20000B22-9B3F-6842-09D6-F945083BBCBB}"/>
              </a:ext>
            </a:extLst>
          </p:cNvPr>
          <p:cNvSpPr/>
          <p:nvPr/>
        </p:nvSpPr>
        <p:spPr>
          <a:xfrm rot="7898700">
            <a:off x="3596300" y="3873726"/>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8" name="مستطيل 17">
            <a:extLst>
              <a:ext uri="{FF2B5EF4-FFF2-40B4-BE49-F238E27FC236}">
                <a16:creationId xmlns:a16="http://schemas.microsoft.com/office/drawing/2014/main" id="{989E710A-F18D-4F02-7CA6-27B858673679}"/>
              </a:ext>
            </a:extLst>
          </p:cNvPr>
          <p:cNvSpPr/>
          <p:nvPr/>
        </p:nvSpPr>
        <p:spPr>
          <a:xfrm rot="7898700">
            <a:off x="4413846" y="336061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9" name="مستطيل 18">
            <a:extLst>
              <a:ext uri="{FF2B5EF4-FFF2-40B4-BE49-F238E27FC236}">
                <a16:creationId xmlns:a16="http://schemas.microsoft.com/office/drawing/2014/main" id="{9D45829D-84AE-4098-91BB-864CE31B6B3E}"/>
              </a:ext>
            </a:extLst>
          </p:cNvPr>
          <p:cNvSpPr/>
          <p:nvPr/>
        </p:nvSpPr>
        <p:spPr>
          <a:xfrm rot="5400000">
            <a:off x="7169099" y="330673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0" name="مستطيل 19">
            <a:extLst>
              <a:ext uri="{FF2B5EF4-FFF2-40B4-BE49-F238E27FC236}">
                <a16:creationId xmlns:a16="http://schemas.microsoft.com/office/drawing/2014/main" id="{D2F11B06-6C89-5DE4-8687-9215AE1BB1EA}"/>
              </a:ext>
            </a:extLst>
          </p:cNvPr>
          <p:cNvSpPr/>
          <p:nvPr/>
        </p:nvSpPr>
        <p:spPr>
          <a:xfrm rot="5400000">
            <a:off x="7683210" y="330673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1" name="مستطيل 20">
            <a:extLst>
              <a:ext uri="{FF2B5EF4-FFF2-40B4-BE49-F238E27FC236}">
                <a16:creationId xmlns:a16="http://schemas.microsoft.com/office/drawing/2014/main" id="{628DC119-F7E4-27C7-D060-CF5CA9ADE9EF}"/>
              </a:ext>
            </a:extLst>
          </p:cNvPr>
          <p:cNvSpPr/>
          <p:nvPr/>
        </p:nvSpPr>
        <p:spPr>
          <a:xfrm rot="5400000">
            <a:off x="7168008" y="3914783"/>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2" name="مستطيل 21">
            <a:extLst>
              <a:ext uri="{FF2B5EF4-FFF2-40B4-BE49-F238E27FC236}">
                <a16:creationId xmlns:a16="http://schemas.microsoft.com/office/drawing/2014/main" id="{6AD2B092-4269-70C6-4353-07F0640D9C58}"/>
              </a:ext>
            </a:extLst>
          </p:cNvPr>
          <p:cNvSpPr/>
          <p:nvPr/>
        </p:nvSpPr>
        <p:spPr>
          <a:xfrm rot="5400000">
            <a:off x="7700716" y="393274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3" name="مستطيل 22">
            <a:extLst>
              <a:ext uri="{FF2B5EF4-FFF2-40B4-BE49-F238E27FC236}">
                <a16:creationId xmlns:a16="http://schemas.microsoft.com/office/drawing/2014/main" id="{8D45C0B5-85EE-BCDC-1185-E0AB8D2448D4}"/>
              </a:ext>
            </a:extLst>
          </p:cNvPr>
          <p:cNvSpPr/>
          <p:nvPr/>
        </p:nvSpPr>
        <p:spPr>
          <a:xfrm>
            <a:off x="3612543" y="2793765"/>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4" name="مستطيل 23">
            <a:extLst>
              <a:ext uri="{FF2B5EF4-FFF2-40B4-BE49-F238E27FC236}">
                <a16:creationId xmlns:a16="http://schemas.microsoft.com/office/drawing/2014/main" id="{8978702B-96E0-1061-C4CE-464E99EA02BF}"/>
              </a:ext>
            </a:extLst>
          </p:cNvPr>
          <p:cNvSpPr/>
          <p:nvPr/>
        </p:nvSpPr>
        <p:spPr>
          <a:xfrm>
            <a:off x="4667187" y="283972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88026523-47A3-5A6E-59CB-392E83BDB572}"/>
              </a:ext>
            </a:extLst>
          </p:cNvPr>
          <p:cNvSpPr/>
          <p:nvPr/>
        </p:nvSpPr>
        <p:spPr>
          <a:xfrm>
            <a:off x="4528867" y="394526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35A4E851-B088-C22C-E2F1-7689647372EC}"/>
              </a:ext>
            </a:extLst>
          </p:cNvPr>
          <p:cNvSpPr/>
          <p:nvPr/>
        </p:nvSpPr>
        <p:spPr>
          <a:xfrm>
            <a:off x="3605845" y="3957600"/>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67408C85-3A2B-5429-1A8F-97807DF8E82B}"/>
              </a:ext>
            </a:extLst>
          </p:cNvPr>
          <p:cNvSpPr/>
          <p:nvPr/>
        </p:nvSpPr>
        <p:spPr>
          <a:xfrm>
            <a:off x="7247808" y="4015648"/>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DB097D35-F5E7-B33D-28C5-F5B42B285085}"/>
              </a:ext>
            </a:extLst>
          </p:cNvPr>
          <p:cNvSpPr/>
          <p:nvPr/>
        </p:nvSpPr>
        <p:spPr>
          <a:xfrm>
            <a:off x="7780516" y="4023599"/>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82748117-63BD-825A-FF55-B0E3498DD7F8}"/>
              </a:ext>
            </a:extLst>
          </p:cNvPr>
          <p:cNvSpPr/>
          <p:nvPr/>
        </p:nvSpPr>
        <p:spPr>
          <a:xfrm>
            <a:off x="7179531" y="2748033"/>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26EC4147-DE77-CEBF-395F-5F81859C8594}"/>
              </a:ext>
            </a:extLst>
          </p:cNvPr>
          <p:cNvSpPr/>
          <p:nvPr/>
        </p:nvSpPr>
        <p:spPr>
          <a:xfrm>
            <a:off x="7538114" y="2717617"/>
            <a:ext cx="696061"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Cl</a:t>
            </a:r>
            <a:endParaRPr lang="ar-SA" sz="2800" b="1" dirty="0">
              <a:solidFill>
                <a:srgbClr val="FF0000"/>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23A224E6-4349-98C4-0827-0A1B46575636}"/>
              </a:ext>
            </a:extLst>
          </p:cNvPr>
          <p:cNvSpPr/>
          <p:nvPr/>
        </p:nvSpPr>
        <p:spPr>
          <a:xfrm>
            <a:off x="3334138" y="4791977"/>
            <a:ext cx="5523723" cy="739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ألكين + هاليد هيدروجين ←هاليد الألكيل</a:t>
            </a:r>
          </a:p>
        </p:txBody>
      </p:sp>
    </p:spTree>
    <p:extLst>
      <p:ext uri="{BB962C8B-B14F-4D97-AF65-F5344CB8AC3E}">
        <p14:creationId xmlns:p14="http://schemas.microsoft.com/office/powerpoint/2010/main" val="153797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fltVal val="0"/>
                                          </p:val>
                                        </p:tav>
                                        <p:tav tm="100000">
                                          <p:val>
                                            <p:strVal val="#ppt_w"/>
                                          </p:val>
                                        </p:tav>
                                      </p:tavLst>
                                    </p:anim>
                                    <p:anim calcmode="lin" valueType="num">
                                      <p:cBhvr>
                                        <p:cTn id="70" dur="1000" fill="hold"/>
                                        <p:tgtEl>
                                          <p:spTgt spid="23"/>
                                        </p:tgtEl>
                                        <p:attrNameLst>
                                          <p:attrName>ppt_h</p:attrName>
                                        </p:attrNameLst>
                                      </p:cBhvr>
                                      <p:tavLst>
                                        <p:tav tm="0">
                                          <p:val>
                                            <p:fltVal val="0"/>
                                          </p:val>
                                        </p:tav>
                                        <p:tav tm="100000">
                                          <p:val>
                                            <p:strVal val="#ppt_h"/>
                                          </p:val>
                                        </p:tav>
                                      </p:tavLst>
                                    </p:anim>
                                    <p:anim calcmode="lin" valueType="num">
                                      <p:cBhvr>
                                        <p:cTn id="71" dur="1000" fill="hold"/>
                                        <p:tgtEl>
                                          <p:spTgt spid="23"/>
                                        </p:tgtEl>
                                        <p:attrNameLst>
                                          <p:attrName>style.rotation</p:attrName>
                                        </p:attrNameLst>
                                      </p:cBhvr>
                                      <p:tavLst>
                                        <p:tav tm="0">
                                          <p:val>
                                            <p:fltVal val="90"/>
                                          </p:val>
                                        </p:tav>
                                        <p:tav tm="100000">
                                          <p:val>
                                            <p:fltVal val="0"/>
                                          </p:val>
                                        </p:tav>
                                      </p:tavLst>
                                    </p:anim>
                                    <p:animEffect transition="in" filter="fade">
                                      <p:cBhvr>
                                        <p:cTn id="72" dur="1000"/>
                                        <p:tgtEl>
                                          <p:spTgt spid="2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fltVal val="0"/>
                                          </p:val>
                                        </p:tav>
                                        <p:tav tm="100000">
                                          <p:val>
                                            <p:strVal val="#ppt_w"/>
                                          </p:val>
                                        </p:tav>
                                      </p:tavLst>
                                    </p:anim>
                                    <p:anim calcmode="lin" valueType="num">
                                      <p:cBhvr>
                                        <p:cTn id="76" dur="1000" fill="hold"/>
                                        <p:tgtEl>
                                          <p:spTgt spid="24"/>
                                        </p:tgtEl>
                                        <p:attrNameLst>
                                          <p:attrName>ppt_h</p:attrName>
                                        </p:attrNameLst>
                                      </p:cBhvr>
                                      <p:tavLst>
                                        <p:tav tm="0">
                                          <p:val>
                                            <p:fltVal val="0"/>
                                          </p:val>
                                        </p:tav>
                                        <p:tav tm="100000">
                                          <p:val>
                                            <p:strVal val="#ppt_h"/>
                                          </p:val>
                                        </p:tav>
                                      </p:tavLst>
                                    </p:anim>
                                    <p:anim calcmode="lin" valueType="num">
                                      <p:cBhvr>
                                        <p:cTn id="77" dur="1000" fill="hold"/>
                                        <p:tgtEl>
                                          <p:spTgt spid="24"/>
                                        </p:tgtEl>
                                        <p:attrNameLst>
                                          <p:attrName>style.rotation</p:attrName>
                                        </p:attrNameLst>
                                      </p:cBhvr>
                                      <p:tavLst>
                                        <p:tav tm="0">
                                          <p:val>
                                            <p:fltVal val="90"/>
                                          </p:val>
                                        </p:tav>
                                        <p:tav tm="100000">
                                          <p:val>
                                            <p:fltVal val="0"/>
                                          </p:val>
                                        </p:tav>
                                      </p:tavLst>
                                    </p:anim>
                                    <p:animEffect transition="in" filter="fade">
                                      <p:cBhvr>
                                        <p:cTn id="78" dur="1000"/>
                                        <p:tgtEl>
                                          <p:spTgt spid="2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1000" fill="hold"/>
                                        <p:tgtEl>
                                          <p:spTgt spid="25"/>
                                        </p:tgtEl>
                                        <p:attrNameLst>
                                          <p:attrName>ppt_w</p:attrName>
                                        </p:attrNameLst>
                                      </p:cBhvr>
                                      <p:tavLst>
                                        <p:tav tm="0">
                                          <p:val>
                                            <p:fltVal val="0"/>
                                          </p:val>
                                        </p:tav>
                                        <p:tav tm="100000">
                                          <p:val>
                                            <p:strVal val="#ppt_w"/>
                                          </p:val>
                                        </p:tav>
                                      </p:tavLst>
                                    </p:anim>
                                    <p:anim calcmode="lin" valueType="num">
                                      <p:cBhvr>
                                        <p:cTn id="82" dur="1000" fill="hold"/>
                                        <p:tgtEl>
                                          <p:spTgt spid="25"/>
                                        </p:tgtEl>
                                        <p:attrNameLst>
                                          <p:attrName>ppt_h</p:attrName>
                                        </p:attrNameLst>
                                      </p:cBhvr>
                                      <p:tavLst>
                                        <p:tav tm="0">
                                          <p:val>
                                            <p:fltVal val="0"/>
                                          </p:val>
                                        </p:tav>
                                        <p:tav tm="100000">
                                          <p:val>
                                            <p:strVal val="#ppt_h"/>
                                          </p:val>
                                        </p:tav>
                                      </p:tavLst>
                                    </p:anim>
                                    <p:anim calcmode="lin" valueType="num">
                                      <p:cBhvr>
                                        <p:cTn id="83" dur="1000" fill="hold"/>
                                        <p:tgtEl>
                                          <p:spTgt spid="25"/>
                                        </p:tgtEl>
                                        <p:attrNameLst>
                                          <p:attrName>style.rotation</p:attrName>
                                        </p:attrNameLst>
                                      </p:cBhvr>
                                      <p:tavLst>
                                        <p:tav tm="0">
                                          <p:val>
                                            <p:fltVal val="90"/>
                                          </p:val>
                                        </p:tav>
                                        <p:tav tm="100000">
                                          <p:val>
                                            <p:fltVal val="0"/>
                                          </p:val>
                                        </p:tav>
                                      </p:tavLst>
                                    </p:anim>
                                    <p:animEffect transition="in" filter="fade">
                                      <p:cBhvr>
                                        <p:cTn id="84" dur="1000"/>
                                        <p:tgtEl>
                                          <p:spTgt spid="25"/>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lang="ar-SA"/>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78 </a:t>
            </a:r>
          </a:p>
        </p:txBody>
      </p:sp>
      <p:sp>
        <p:nvSpPr>
          <p:cNvPr id="8" name="مستطيل 7">
            <a:extLst>
              <a:ext uri="{FF2B5EF4-FFF2-40B4-BE49-F238E27FC236}">
                <a16:creationId xmlns:a16="http://schemas.microsoft.com/office/drawing/2014/main" id="{5EE2544E-9D2A-5664-0955-106451FE5E67}"/>
              </a:ext>
            </a:extLst>
          </p:cNvPr>
          <p:cNvSpPr/>
          <p:nvPr/>
        </p:nvSpPr>
        <p:spPr>
          <a:xfrm>
            <a:off x="2892491" y="1053141"/>
            <a:ext cx="6214188"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إضافة الهالوجين؟ </a:t>
            </a:r>
            <a:r>
              <a:rPr lang="ar-SA" sz="2800" b="1" dirty="0">
                <a:solidFill>
                  <a:srgbClr val="0000CC"/>
                </a:solidFill>
              </a:rPr>
              <a:t>(</a:t>
            </a:r>
            <a:r>
              <a:rPr lang="ar-SA" sz="2800" b="1" dirty="0" err="1">
                <a:solidFill>
                  <a:srgbClr val="0000CC"/>
                </a:solidFill>
              </a:rPr>
              <a:t>هلجنة</a:t>
            </a:r>
            <a:r>
              <a:rPr lang="ar-SA" sz="2800" b="1" dirty="0">
                <a:solidFill>
                  <a:srgbClr val="0000CC"/>
                </a:solidFill>
              </a:rPr>
              <a:t>)</a:t>
            </a:r>
          </a:p>
        </p:txBody>
      </p:sp>
      <p:sp>
        <p:nvSpPr>
          <p:cNvPr id="9" name="مستطيل 8">
            <a:extLst>
              <a:ext uri="{FF2B5EF4-FFF2-40B4-BE49-F238E27FC236}">
                <a16:creationId xmlns:a16="http://schemas.microsoft.com/office/drawing/2014/main" id="{8D0E0922-CE88-428F-8BEC-2939266F6740}"/>
              </a:ext>
            </a:extLst>
          </p:cNvPr>
          <p:cNvSpPr/>
          <p:nvPr/>
        </p:nvSpPr>
        <p:spPr>
          <a:xfrm>
            <a:off x="2224301" y="1767534"/>
            <a:ext cx="7959011" cy="96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تفاعلات إضافة الهالوجين إلى ذرات الكربون التي تكوّن الرابطة الثنائية أو الثلاثية</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6" name="مستطيل 5">
            <a:extLst>
              <a:ext uri="{FF2B5EF4-FFF2-40B4-BE49-F238E27FC236}">
                <a16:creationId xmlns:a16="http://schemas.microsoft.com/office/drawing/2014/main" id="{2CCA1A44-251A-3CBA-4860-C0E9C424A6D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تفاعلات الإضافة</a:t>
            </a:r>
          </a:p>
        </p:txBody>
      </p:sp>
      <p:sp>
        <p:nvSpPr>
          <p:cNvPr id="14" name="مستطيل 13">
            <a:extLst>
              <a:ext uri="{FF2B5EF4-FFF2-40B4-BE49-F238E27FC236}">
                <a16:creationId xmlns:a16="http://schemas.microsoft.com/office/drawing/2014/main" id="{2813101B-8725-5BCC-1A25-DB143F4FEC72}"/>
              </a:ext>
            </a:extLst>
          </p:cNvPr>
          <p:cNvSpPr/>
          <p:nvPr/>
        </p:nvSpPr>
        <p:spPr>
          <a:xfrm>
            <a:off x="2224302" y="2932827"/>
            <a:ext cx="7959011" cy="150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C═C   + </a:t>
            </a:r>
            <a:r>
              <a:rPr lang="en-US" sz="2800" b="1" dirty="0" err="1">
                <a:solidFill>
                  <a:schemeClr val="tx1"/>
                </a:solidFill>
                <a:latin typeface="Arial" panose="020B0604020202020204" pitchFamily="34" charset="0"/>
                <a:cs typeface="Arial" panose="020B0604020202020204" pitchFamily="34" charset="0"/>
              </a:rPr>
              <a:t>ClꟷCl</a:t>
            </a:r>
            <a:r>
              <a:rPr lang="en-US" sz="2800" b="1" dirty="0">
                <a:solidFill>
                  <a:schemeClr val="tx1"/>
                </a:solidFill>
                <a:latin typeface="Arial" panose="020B0604020202020204" pitchFamily="34" charset="0"/>
                <a:cs typeface="Arial" panose="020B0604020202020204" pitchFamily="34" charset="0"/>
              </a:rPr>
              <a:t>→    HꟷCꟷCꟷH</a:t>
            </a:r>
          </a:p>
        </p:txBody>
      </p:sp>
      <p:sp>
        <p:nvSpPr>
          <p:cNvPr id="15" name="مستطيل 14">
            <a:extLst>
              <a:ext uri="{FF2B5EF4-FFF2-40B4-BE49-F238E27FC236}">
                <a16:creationId xmlns:a16="http://schemas.microsoft.com/office/drawing/2014/main" id="{917B7D8D-916A-E04D-3E82-FE482F07EC4D}"/>
              </a:ext>
            </a:extLst>
          </p:cNvPr>
          <p:cNvSpPr/>
          <p:nvPr/>
        </p:nvSpPr>
        <p:spPr>
          <a:xfrm rot="3656159">
            <a:off x="3526043" y="3362568"/>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6" name="مستطيل 15">
            <a:extLst>
              <a:ext uri="{FF2B5EF4-FFF2-40B4-BE49-F238E27FC236}">
                <a16:creationId xmlns:a16="http://schemas.microsoft.com/office/drawing/2014/main" id="{FE2FFB05-FC2F-7CD5-4F84-CC8C91439A89}"/>
              </a:ext>
            </a:extLst>
          </p:cNvPr>
          <p:cNvSpPr/>
          <p:nvPr/>
        </p:nvSpPr>
        <p:spPr>
          <a:xfrm rot="3656159">
            <a:off x="4364935" y="3895362"/>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7" name="مستطيل 16">
            <a:extLst>
              <a:ext uri="{FF2B5EF4-FFF2-40B4-BE49-F238E27FC236}">
                <a16:creationId xmlns:a16="http://schemas.microsoft.com/office/drawing/2014/main" id="{20000B22-9B3F-6842-09D6-F945083BBCBB}"/>
              </a:ext>
            </a:extLst>
          </p:cNvPr>
          <p:cNvSpPr/>
          <p:nvPr/>
        </p:nvSpPr>
        <p:spPr>
          <a:xfrm rot="7898700">
            <a:off x="3596300" y="3873726"/>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8" name="مستطيل 17">
            <a:extLst>
              <a:ext uri="{FF2B5EF4-FFF2-40B4-BE49-F238E27FC236}">
                <a16:creationId xmlns:a16="http://schemas.microsoft.com/office/drawing/2014/main" id="{989E710A-F18D-4F02-7CA6-27B858673679}"/>
              </a:ext>
            </a:extLst>
          </p:cNvPr>
          <p:cNvSpPr/>
          <p:nvPr/>
        </p:nvSpPr>
        <p:spPr>
          <a:xfrm rot="7898700">
            <a:off x="4413846" y="336061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19" name="مستطيل 18">
            <a:extLst>
              <a:ext uri="{FF2B5EF4-FFF2-40B4-BE49-F238E27FC236}">
                <a16:creationId xmlns:a16="http://schemas.microsoft.com/office/drawing/2014/main" id="{9D45829D-84AE-4098-91BB-864CE31B6B3E}"/>
              </a:ext>
            </a:extLst>
          </p:cNvPr>
          <p:cNvSpPr/>
          <p:nvPr/>
        </p:nvSpPr>
        <p:spPr>
          <a:xfrm rot="5400000">
            <a:off x="7169099" y="330673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0" name="مستطيل 19">
            <a:extLst>
              <a:ext uri="{FF2B5EF4-FFF2-40B4-BE49-F238E27FC236}">
                <a16:creationId xmlns:a16="http://schemas.microsoft.com/office/drawing/2014/main" id="{D2F11B06-6C89-5DE4-8687-9215AE1BB1EA}"/>
              </a:ext>
            </a:extLst>
          </p:cNvPr>
          <p:cNvSpPr/>
          <p:nvPr/>
        </p:nvSpPr>
        <p:spPr>
          <a:xfrm rot="5400000">
            <a:off x="7683210" y="3306730"/>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1" name="مستطيل 20">
            <a:extLst>
              <a:ext uri="{FF2B5EF4-FFF2-40B4-BE49-F238E27FC236}">
                <a16:creationId xmlns:a16="http://schemas.microsoft.com/office/drawing/2014/main" id="{628DC119-F7E4-27C7-D060-CF5CA9ADE9EF}"/>
              </a:ext>
            </a:extLst>
          </p:cNvPr>
          <p:cNvSpPr/>
          <p:nvPr/>
        </p:nvSpPr>
        <p:spPr>
          <a:xfrm rot="5400000">
            <a:off x="7168008" y="3914783"/>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2" name="مستطيل 21">
            <a:extLst>
              <a:ext uri="{FF2B5EF4-FFF2-40B4-BE49-F238E27FC236}">
                <a16:creationId xmlns:a16="http://schemas.microsoft.com/office/drawing/2014/main" id="{6AD2B092-4269-70C6-4353-07F0640D9C58}"/>
              </a:ext>
            </a:extLst>
          </p:cNvPr>
          <p:cNvSpPr/>
          <p:nvPr/>
        </p:nvSpPr>
        <p:spPr>
          <a:xfrm rot="5400000">
            <a:off x="7700716" y="3932741"/>
            <a:ext cx="444471" cy="17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rial" panose="020B0604020202020204" pitchFamily="34" charset="0"/>
                <a:cs typeface="Arial" panose="020B0604020202020204" pitchFamily="34" charset="0"/>
              </a:rPr>
              <a:t>ꟷ</a:t>
            </a:r>
          </a:p>
        </p:txBody>
      </p:sp>
      <p:sp>
        <p:nvSpPr>
          <p:cNvPr id="23" name="مستطيل 22">
            <a:extLst>
              <a:ext uri="{FF2B5EF4-FFF2-40B4-BE49-F238E27FC236}">
                <a16:creationId xmlns:a16="http://schemas.microsoft.com/office/drawing/2014/main" id="{8D45C0B5-85EE-BCDC-1185-E0AB8D2448D4}"/>
              </a:ext>
            </a:extLst>
          </p:cNvPr>
          <p:cNvSpPr/>
          <p:nvPr/>
        </p:nvSpPr>
        <p:spPr>
          <a:xfrm>
            <a:off x="3490562" y="2793561"/>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4" name="مستطيل 23">
            <a:extLst>
              <a:ext uri="{FF2B5EF4-FFF2-40B4-BE49-F238E27FC236}">
                <a16:creationId xmlns:a16="http://schemas.microsoft.com/office/drawing/2014/main" id="{8978702B-96E0-1061-C4CE-464E99EA02BF}"/>
              </a:ext>
            </a:extLst>
          </p:cNvPr>
          <p:cNvSpPr/>
          <p:nvPr/>
        </p:nvSpPr>
        <p:spPr>
          <a:xfrm>
            <a:off x="4667187" y="283972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88026523-47A3-5A6E-59CB-392E83BDB572}"/>
              </a:ext>
            </a:extLst>
          </p:cNvPr>
          <p:cNvSpPr/>
          <p:nvPr/>
        </p:nvSpPr>
        <p:spPr>
          <a:xfrm>
            <a:off x="4528867" y="3945267"/>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35A4E851-B088-C22C-E2F1-7689647372EC}"/>
              </a:ext>
            </a:extLst>
          </p:cNvPr>
          <p:cNvSpPr/>
          <p:nvPr/>
        </p:nvSpPr>
        <p:spPr>
          <a:xfrm>
            <a:off x="3605845" y="3957600"/>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67408C85-3A2B-5429-1A8F-97807DF8E82B}"/>
              </a:ext>
            </a:extLst>
          </p:cNvPr>
          <p:cNvSpPr/>
          <p:nvPr/>
        </p:nvSpPr>
        <p:spPr>
          <a:xfrm>
            <a:off x="7247808" y="4015648"/>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DB097D35-F5E7-B33D-28C5-F5B42B285085}"/>
              </a:ext>
            </a:extLst>
          </p:cNvPr>
          <p:cNvSpPr/>
          <p:nvPr/>
        </p:nvSpPr>
        <p:spPr>
          <a:xfrm>
            <a:off x="7780516" y="4023599"/>
            <a:ext cx="284869"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82748117-63BD-825A-FF55-B0E3498DD7F8}"/>
              </a:ext>
            </a:extLst>
          </p:cNvPr>
          <p:cNvSpPr/>
          <p:nvPr/>
        </p:nvSpPr>
        <p:spPr>
          <a:xfrm>
            <a:off x="7134337" y="2720377"/>
            <a:ext cx="600985"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Cl</a:t>
            </a:r>
            <a:endParaRPr lang="ar-SA" sz="2800" b="1" dirty="0">
              <a:solidFill>
                <a:srgbClr val="FF0000"/>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26EC4147-DE77-CEBF-395F-5F81859C8594}"/>
              </a:ext>
            </a:extLst>
          </p:cNvPr>
          <p:cNvSpPr/>
          <p:nvPr/>
        </p:nvSpPr>
        <p:spPr>
          <a:xfrm>
            <a:off x="7538114" y="2717617"/>
            <a:ext cx="696061" cy="585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Cl</a:t>
            </a:r>
            <a:endParaRPr lang="ar-SA" sz="2800" b="1" dirty="0">
              <a:solidFill>
                <a:srgbClr val="FF0000"/>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23A224E6-4349-98C4-0827-0A1B46575636}"/>
              </a:ext>
            </a:extLst>
          </p:cNvPr>
          <p:cNvSpPr/>
          <p:nvPr/>
        </p:nvSpPr>
        <p:spPr>
          <a:xfrm>
            <a:off x="3334138" y="4791977"/>
            <a:ext cx="5523723" cy="739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ألكين + هالوجين← ثنائي هاليد الألكيل</a:t>
            </a:r>
          </a:p>
        </p:txBody>
      </p:sp>
    </p:spTree>
    <p:extLst>
      <p:ext uri="{BB962C8B-B14F-4D97-AF65-F5344CB8AC3E}">
        <p14:creationId xmlns:p14="http://schemas.microsoft.com/office/powerpoint/2010/main" val="8668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fltVal val="0"/>
                                          </p:val>
                                        </p:tav>
                                        <p:tav tm="100000">
                                          <p:val>
                                            <p:strVal val="#ppt_w"/>
                                          </p:val>
                                        </p:tav>
                                      </p:tavLst>
                                    </p:anim>
                                    <p:anim calcmode="lin" valueType="num">
                                      <p:cBhvr>
                                        <p:cTn id="70" dur="1000" fill="hold"/>
                                        <p:tgtEl>
                                          <p:spTgt spid="23"/>
                                        </p:tgtEl>
                                        <p:attrNameLst>
                                          <p:attrName>ppt_h</p:attrName>
                                        </p:attrNameLst>
                                      </p:cBhvr>
                                      <p:tavLst>
                                        <p:tav tm="0">
                                          <p:val>
                                            <p:fltVal val="0"/>
                                          </p:val>
                                        </p:tav>
                                        <p:tav tm="100000">
                                          <p:val>
                                            <p:strVal val="#ppt_h"/>
                                          </p:val>
                                        </p:tav>
                                      </p:tavLst>
                                    </p:anim>
                                    <p:anim calcmode="lin" valueType="num">
                                      <p:cBhvr>
                                        <p:cTn id="71" dur="1000" fill="hold"/>
                                        <p:tgtEl>
                                          <p:spTgt spid="23"/>
                                        </p:tgtEl>
                                        <p:attrNameLst>
                                          <p:attrName>style.rotation</p:attrName>
                                        </p:attrNameLst>
                                      </p:cBhvr>
                                      <p:tavLst>
                                        <p:tav tm="0">
                                          <p:val>
                                            <p:fltVal val="90"/>
                                          </p:val>
                                        </p:tav>
                                        <p:tav tm="100000">
                                          <p:val>
                                            <p:fltVal val="0"/>
                                          </p:val>
                                        </p:tav>
                                      </p:tavLst>
                                    </p:anim>
                                    <p:animEffect transition="in" filter="fade">
                                      <p:cBhvr>
                                        <p:cTn id="72" dur="1000"/>
                                        <p:tgtEl>
                                          <p:spTgt spid="2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fltVal val="0"/>
                                          </p:val>
                                        </p:tav>
                                        <p:tav tm="100000">
                                          <p:val>
                                            <p:strVal val="#ppt_w"/>
                                          </p:val>
                                        </p:tav>
                                      </p:tavLst>
                                    </p:anim>
                                    <p:anim calcmode="lin" valueType="num">
                                      <p:cBhvr>
                                        <p:cTn id="76" dur="1000" fill="hold"/>
                                        <p:tgtEl>
                                          <p:spTgt spid="24"/>
                                        </p:tgtEl>
                                        <p:attrNameLst>
                                          <p:attrName>ppt_h</p:attrName>
                                        </p:attrNameLst>
                                      </p:cBhvr>
                                      <p:tavLst>
                                        <p:tav tm="0">
                                          <p:val>
                                            <p:fltVal val="0"/>
                                          </p:val>
                                        </p:tav>
                                        <p:tav tm="100000">
                                          <p:val>
                                            <p:strVal val="#ppt_h"/>
                                          </p:val>
                                        </p:tav>
                                      </p:tavLst>
                                    </p:anim>
                                    <p:anim calcmode="lin" valueType="num">
                                      <p:cBhvr>
                                        <p:cTn id="77" dur="1000" fill="hold"/>
                                        <p:tgtEl>
                                          <p:spTgt spid="24"/>
                                        </p:tgtEl>
                                        <p:attrNameLst>
                                          <p:attrName>style.rotation</p:attrName>
                                        </p:attrNameLst>
                                      </p:cBhvr>
                                      <p:tavLst>
                                        <p:tav tm="0">
                                          <p:val>
                                            <p:fltVal val="90"/>
                                          </p:val>
                                        </p:tav>
                                        <p:tav tm="100000">
                                          <p:val>
                                            <p:fltVal val="0"/>
                                          </p:val>
                                        </p:tav>
                                      </p:tavLst>
                                    </p:anim>
                                    <p:animEffect transition="in" filter="fade">
                                      <p:cBhvr>
                                        <p:cTn id="78" dur="1000"/>
                                        <p:tgtEl>
                                          <p:spTgt spid="2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1000" fill="hold"/>
                                        <p:tgtEl>
                                          <p:spTgt spid="25"/>
                                        </p:tgtEl>
                                        <p:attrNameLst>
                                          <p:attrName>ppt_w</p:attrName>
                                        </p:attrNameLst>
                                      </p:cBhvr>
                                      <p:tavLst>
                                        <p:tav tm="0">
                                          <p:val>
                                            <p:fltVal val="0"/>
                                          </p:val>
                                        </p:tav>
                                        <p:tav tm="100000">
                                          <p:val>
                                            <p:strVal val="#ppt_w"/>
                                          </p:val>
                                        </p:tav>
                                      </p:tavLst>
                                    </p:anim>
                                    <p:anim calcmode="lin" valueType="num">
                                      <p:cBhvr>
                                        <p:cTn id="82" dur="1000" fill="hold"/>
                                        <p:tgtEl>
                                          <p:spTgt spid="25"/>
                                        </p:tgtEl>
                                        <p:attrNameLst>
                                          <p:attrName>ppt_h</p:attrName>
                                        </p:attrNameLst>
                                      </p:cBhvr>
                                      <p:tavLst>
                                        <p:tav tm="0">
                                          <p:val>
                                            <p:fltVal val="0"/>
                                          </p:val>
                                        </p:tav>
                                        <p:tav tm="100000">
                                          <p:val>
                                            <p:strVal val="#ppt_h"/>
                                          </p:val>
                                        </p:tav>
                                      </p:tavLst>
                                    </p:anim>
                                    <p:anim calcmode="lin" valueType="num">
                                      <p:cBhvr>
                                        <p:cTn id="83" dur="1000" fill="hold"/>
                                        <p:tgtEl>
                                          <p:spTgt spid="25"/>
                                        </p:tgtEl>
                                        <p:attrNameLst>
                                          <p:attrName>style.rotation</p:attrName>
                                        </p:attrNameLst>
                                      </p:cBhvr>
                                      <p:tavLst>
                                        <p:tav tm="0">
                                          <p:val>
                                            <p:fltVal val="90"/>
                                          </p:val>
                                        </p:tav>
                                        <p:tav tm="100000">
                                          <p:val>
                                            <p:fltVal val="0"/>
                                          </p:val>
                                        </p:tav>
                                      </p:tavLst>
                                    </p:anim>
                                    <p:animEffect transition="in" filter="fade">
                                      <p:cBhvr>
                                        <p:cTn id="84" dur="1000"/>
                                        <p:tgtEl>
                                          <p:spTgt spid="25"/>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27944" y="594378"/>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لماذا يتم استعمال المحفزات في عملية هدرجة </a:t>
            </a:r>
            <a:r>
              <a:rPr lang="ar-SA" sz="2800" b="1" dirty="0" err="1">
                <a:solidFill>
                  <a:srgbClr val="FF0000"/>
                </a:solidFill>
              </a:rPr>
              <a:t>الإلكينات</a:t>
            </a:r>
            <a:r>
              <a:rPr lang="ar-SA" sz="2800" b="1" dirty="0">
                <a:solidFill>
                  <a:srgbClr val="FF0000"/>
                </a:solidFill>
              </a:rPr>
              <a:t>؟</a:t>
            </a:r>
          </a:p>
        </p:txBody>
      </p:sp>
      <p:sp>
        <p:nvSpPr>
          <p:cNvPr id="3" name="مستطيل 2">
            <a:extLst>
              <a:ext uri="{FF2B5EF4-FFF2-40B4-BE49-F238E27FC236}">
                <a16:creationId xmlns:a16="http://schemas.microsoft.com/office/drawing/2014/main" id="{B63C7333-05B6-868D-3797-3CE0C3B60853}"/>
              </a:ext>
            </a:extLst>
          </p:cNvPr>
          <p:cNvSpPr/>
          <p:nvPr/>
        </p:nvSpPr>
        <p:spPr>
          <a:xfrm>
            <a:off x="5127943" y="2044217"/>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لأن طاقة تنشيط التفاعل عالية جداً في حال عدم وجود المحفزات </a:t>
            </a: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79 </a:t>
            </a:r>
          </a:p>
        </p:txBody>
      </p:sp>
      <p:sp>
        <p:nvSpPr>
          <p:cNvPr id="9" name="مستطيل 8">
            <a:extLst>
              <a:ext uri="{FF2B5EF4-FFF2-40B4-BE49-F238E27FC236}">
                <a16:creationId xmlns:a16="http://schemas.microsoft.com/office/drawing/2014/main" id="{C7F90263-C12B-FCBE-9845-9A6C8C08EB96}"/>
              </a:ext>
            </a:extLst>
          </p:cNvPr>
          <p:cNvSpPr/>
          <p:nvPr/>
        </p:nvSpPr>
        <p:spPr>
          <a:xfrm>
            <a:off x="5127942" y="3566437"/>
            <a:ext cx="6288055" cy="73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المحفزات التي تستخدم في هذه العملية؟</a:t>
            </a:r>
          </a:p>
        </p:txBody>
      </p:sp>
      <p:sp>
        <p:nvSpPr>
          <p:cNvPr id="10" name="مستطيل 9">
            <a:extLst>
              <a:ext uri="{FF2B5EF4-FFF2-40B4-BE49-F238E27FC236}">
                <a16:creationId xmlns:a16="http://schemas.microsoft.com/office/drawing/2014/main" id="{71155938-AA58-CAC1-2C5E-36AB06A84862}"/>
              </a:ext>
            </a:extLst>
          </p:cNvPr>
          <p:cNvSpPr/>
          <p:nvPr/>
        </p:nvSpPr>
        <p:spPr>
          <a:xfrm>
            <a:off x="5127941" y="4503906"/>
            <a:ext cx="6288055" cy="73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مسحوق </a:t>
            </a:r>
            <a:r>
              <a:rPr lang="ar-SA" sz="2800" b="1" dirty="0" err="1">
                <a:solidFill>
                  <a:schemeClr val="tx1"/>
                </a:solidFill>
              </a:rPr>
              <a:t>البلاتنيوم</a:t>
            </a:r>
            <a:r>
              <a:rPr lang="ar-SA" sz="2800"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Pt</a:t>
            </a:r>
            <a:r>
              <a:rPr lang="ar-SA" sz="2800" b="1" dirty="0">
                <a:solidFill>
                  <a:schemeClr val="tx1"/>
                </a:solidFill>
                <a:latin typeface="Arial" panose="020B0604020202020204" pitchFamily="34" charset="0"/>
                <a:cs typeface="Arial" panose="020B0604020202020204" pitchFamily="34" charset="0"/>
              </a:rPr>
              <a:t> </a:t>
            </a:r>
            <a:r>
              <a:rPr lang="ar-SA" sz="2800" b="1" dirty="0">
                <a:solidFill>
                  <a:schemeClr val="tx1"/>
                </a:solidFill>
              </a:rPr>
              <a:t>أو </a:t>
            </a:r>
            <a:r>
              <a:rPr lang="ar-SA" sz="2800" b="1" dirty="0" err="1">
                <a:solidFill>
                  <a:schemeClr val="tx1"/>
                </a:solidFill>
              </a:rPr>
              <a:t>البالاديوم</a:t>
            </a:r>
            <a:r>
              <a:rPr lang="ar-SA" sz="2800"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Pd</a:t>
            </a:r>
            <a:endParaRPr lang="ar-SA" sz="2800" b="1" dirty="0">
              <a:solidFill>
                <a:schemeClr val="tx1"/>
              </a:solidFill>
              <a:latin typeface="Arial" panose="020B0604020202020204" pitchFamily="34" charset="0"/>
              <a:cs typeface="Arial" panose="020B0604020202020204" pitchFamily="34" charset="0"/>
            </a:endParaRPr>
          </a:p>
        </p:txBody>
      </p:sp>
      <p:sp>
        <p:nvSpPr>
          <p:cNvPr id="11" name="مستطيل 10">
            <a:extLst>
              <a:ext uri="{FF2B5EF4-FFF2-40B4-BE49-F238E27FC236}">
                <a16:creationId xmlns:a16="http://schemas.microsoft.com/office/drawing/2014/main" id="{7E6EAA72-D15C-2BAF-8668-E8ADBA15DFA1}"/>
              </a:ext>
            </a:extLst>
          </p:cNvPr>
          <p:cNvSpPr/>
          <p:nvPr/>
        </p:nvSpPr>
        <p:spPr>
          <a:xfrm>
            <a:off x="5127940" y="5528645"/>
            <a:ext cx="6288055" cy="106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كيف تعمل هذه المحفزات، يمكن معرفة ذلك من خلال القراءة الفعالة صفحة 79</a:t>
            </a:r>
          </a:p>
        </p:txBody>
      </p:sp>
    </p:spTree>
    <p:extLst>
      <p:ext uri="{BB962C8B-B14F-4D97-AF65-F5344CB8AC3E}">
        <p14:creationId xmlns:p14="http://schemas.microsoft.com/office/powerpoint/2010/main" val="26348662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27944" y="902630"/>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أهمية تفاعلات هدرجة الألكينات؟</a:t>
            </a:r>
          </a:p>
        </p:txBody>
      </p:sp>
      <p:sp>
        <p:nvSpPr>
          <p:cNvPr id="3" name="مستطيل 2">
            <a:extLst>
              <a:ext uri="{FF2B5EF4-FFF2-40B4-BE49-F238E27FC236}">
                <a16:creationId xmlns:a16="http://schemas.microsoft.com/office/drawing/2014/main" id="{B63C7333-05B6-868D-3797-3CE0C3B60853}"/>
              </a:ext>
            </a:extLst>
          </p:cNvPr>
          <p:cNvSpPr/>
          <p:nvPr/>
        </p:nvSpPr>
        <p:spPr>
          <a:xfrm>
            <a:off x="5127944" y="2534116"/>
            <a:ext cx="6288055" cy="1522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تحويل السوائل الدهنية غير المشبعة في الزيوت النباتية مثل الصويا والذرة والفول السوداني إلى دهون مشبعة وصلبة عند درجة حرارة الغرفة</a:t>
            </a: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79 </a:t>
            </a:r>
          </a:p>
        </p:txBody>
      </p:sp>
      <p:sp>
        <p:nvSpPr>
          <p:cNvPr id="4" name="مستطيل 3">
            <a:extLst>
              <a:ext uri="{FF2B5EF4-FFF2-40B4-BE49-F238E27FC236}">
                <a16:creationId xmlns:a16="http://schemas.microsoft.com/office/drawing/2014/main" id="{D257BC7D-CC04-1A5A-0DC5-F128284D2F72}"/>
              </a:ext>
            </a:extLst>
          </p:cNvPr>
          <p:cNvSpPr/>
          <p:nvPr/>
        </p:nvSpPr>
        <p:spPr>
          <a:xfrm>
            <a:off x="5193263" y="4303038"/>
            <a:ext cx="6288055" cy="763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تستخدم هذه الدهون في تصنيع السمن </a:t>
            </a:r>
          </a:p>
        </p:txBody>
      </p:sp>
    </p:spTree>
    <p:extLst>
      <p:ext uri="{BB962C8B-B14F-4D97-AF65-F5344CB8AC3E}">
        <p14:creationId xmlns:p14="http://schemas.microsoft.com/office/powerpoint/2010/main" val="241490508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425316" y="941864"/>
            <a:ext cx="6973860" cy="469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تتم عملية هدرجة الألكاينات </a:t>
            </a:r>
          </a:p>
          <a:p>
            <a:pPr algn="ctr"/>
            <a:r>
              <a:rPr lang="ar-SA" sz="2800" b="1" dirty="0">
                <a:solidFill>
                  <a:srgbClr val="0000CC"/>
                </a:solidFill>
              </a:rPr>
              <a:t>من خلال أضافة جزيء وأحد من </a:t>
            </a:r>
            <a:r>
              <a:rPr lang="en-US" sz="2800" b="1" dirty="0">
                <a:solidFill>
                  <a:srgbClr val="0000CC"/>
                </a:solidFill>
              </a:rPr>
              <a:t>H</a:t>
            </a:r>
            <a:r>
              <a:rPr lang="en-US" sz="2800" b="1" baseline="-25000" dirty="0">
                <a:solidFill>
                  <a:srgbClr val="0000CC"/>
                </a:solidFill>
              </a:rPr>
              <a:t>2</a:t>
            </a:r>
            <a:r>
              <a:rPr lang="ar-SA" sz="2800" b="1" dirty="0">
                <a:solidFill>
                  <a:srgbClr val="0000CC"/>
                </a:solidFill>
              </a:rPr>
              <a:t> إلى رابطة ثلاثية لتحويل </a:t>
            </a:r>
            <a:r>
              <a:rPr lang="ar-SA" sz="2800" b="1" dirty="0" err="1">
                <a:solidFill>
                  <a:srgbClr val="0000CC"/>
                </a:solidFill>
              </a:rPr>
              <a:t>الألكاين</a:t>
            </a:r>
            <a:r>
              <a:rPr lang="ar-SA" sz="2800" b="1" dirty="0">
                <a:solidFill>
                  <a:srgbClr val="0000CC"/>
                </a:solidFill>
              </a:rPr>
              <a:t> إلى ألكين</a:t>
            </a:r>
          </a:p>
          <a:p>
            <a:pPr algn="ctr"/>
            <a:r>
              <a:rPr lang="ar-SA" sz="2800" b="1" dirty="0" err="1">
                <a:solidFill>
                  <a:srgbClr val="FF0000"/>
                </a:solidFill>
              </a:rPr>
              <a:t>الألكاين</a:t>
            </a:r>
            <a:r>
              <a:rPr lang="ar-SA" sz="2800" b="1" dirty="0">
                <a:solidFill>
                  <a:srgbClr val="FF0000"/>
                </a:solidFill>
              </a:rPr>
              <a:t> + هيدروجين ← ألكين </a:t>
            </a:r>
          </a:p>
          <a:p>
            <a:pPr algn="ctr"/>
            <a:r>
              <a:rPr lang="en-US" sz="2800" b="1" dirty="0">
                <a:solidFill>
                  <a:srgbClr val="009900"/>
                </a:solidFill>
                <a:latin typeface="Arial" panose="020B0604020202020204" pitchFamily="34" charset="0"/>
                <a:cs typeface="Arial" panose="020B0604020202020204" pitchFamily="34" charset="0"/>
              </a:rPr>
              <a:t>RꟷC≡CꟷH + H</a:t>
            </a:r>
            <a:r>
              <a:rPr lang="en-US" sz="2800" b="1" baseline="-25000" dirty="0">
                <a:solidFill>
                  <a:srgbClr val="009900"/>
                </a:solidFill>
                <a:latin typeface="Arial" panose="020B0604020202020204" pitchFamily="34" charset="0"/>
                <a:cs typeface="Arial" panose="020B0604020202020204" pitchFamily="34" charset="0"/>
              </a:rPr>
              <a:t>2</a:t>
            </a:r>
            <a:r>
              <a:rPr lang="en-US" sz="2800" b="1" dirty="0">
                <a:solidFill>
                  <a:srgbClr val="009900"/>
                </a:solidFill>
                <a:latin typeface="Arial" panose="020B0604020202020204" pitchFamily="34" charset="0"/>
                <a:cs typeface="Arial" panose="020B0604020202020204" pitchFamily="34" charset="0"/>
              </a:rPr>
              <a:t> → RꟷCH═CꟷH </a:t>
            </a:r>
            <a:endParaRPr lang="ar-SA" sz="2800" b="1" dirty="0">
              <a:solidFill>
                <a:srgbClr val="009900"/>
              </a:solidFill>
              <a:latin typeface="Arial" panose="020B0604020202020204" pitchFamily="34" charset="0"/>
              <a:cs typeface="Arial" panose="020B0604020202020204" pitchFamily="34" charset="0"/>
            </a:endParaRPr>
          </a:p>
          <a:p>
            <a:pPr algn="ctr"/>
            <a:r>
              <a:rPr lang="ar-SA" sz="2800" b="1" dirty="0">
                <a:solidFill>
                  <a:srgbClr val="0000CC"/>
                </a:solidFill>
              </a:rPr>
              <a:t>وبعدها يتم إضافة جزيء ثاني من </a:t>
            </a:r>
            <a:r>
              <a:rPr lang="en-US" sz="2800" b="1" dirty="0">
                <a:solidFill>
                  <a:srgbClr val="0000CC"/>
                </a:solidFill>
                <a:latin typeface="Arial" panose="020B0604020202020204" pitchFamily="34" charset="0"/>
                <a:cs typeface="Arial" panose="020B0604020202020204" pitchFamily="34" charset="0"/>
              </a:rPr>
              <a:t>H</a:t>
            </a:r>
            <a:r>
              <a:rPr lang="en-US" sz="2800" b="1" baseline="-25000" dirty="0">
                <a:solidFill>
                  <a:srgbClr val="0000CC"/>
                </a:solidFill>
                <a:latin typeface="Arial" panose="020B0604020202020204" pitchFamily="34" charset="0"/>
                <a:cs typeface="Arial" panose="020B0604020202020204" pitchFamily="34" charset="0"/>
              </a:rPr>
              <a:t>2</a:t>
            </a:r>
            <a:r>
              <a:rPr lang="ar-SA" sz="2800" b="1" dirty="0">
                <a:solidFill>
                  <a:srgbClr val="0000CC"/>
                </a:solidFill>
                <a:latin typeface="Arial" panose="020B0604020202020204" pitchFamily="34" charset="0"/>
                <a:cs typeface="Arial" panose="020B0604020202020204" pitchFamily="34" charset="0"/>
              </a:rPr>
              <a:t> ويستمر تفاعل الهدرجة ويتحول </a:t>
            </a:r>
            <a:r>
              <a:rPr lang="ar-SA" sz="2800" b="1" dirty="0" err="1">
                <a:solidFill>
                  <a:srgbClr val="0000CC"/>
                </a:solidFill>
                <a:latin typeface="Arial" panose="020B0604020202020204" pitchFamily="34" charset="0"/>
                <a:cs typeface="Arial" panose="020B0604020202020204" pitchFamily="34" charset="0"/>
              </a:rPr>
              <a:t>الألكين</a:t>
            </a:r>
            <a:r>
              <a:rPr lang="ar-SA" sz="2800" b="1" dirty="0">
                <a:solidFill>
                  <a:srgbClr val="0000CC"/>
                </a:solidFill>
                <a:latin typeface="Arial" panose="020B0604020202020204" pitchFamily="34" charset="0"/>
                <a:cs typeface="Arial" panose="020B0604020202020204" pitchFamily="34" charset="0"/>
              </a:rPr>
              <a:t> إلى ألكان</a:t>
            </a:r>
          </a:p>
          <a:p>
            <a:pPr algn="ctr"/>
            <a:r>
              <a:rPr lang="ar-SA" sz="2800" b="1" dirty="0">
                <a:solidFill>
                  <a:srgbClr val="FF0000"/>
                </a:solidFill>
              </a:rPr>
              <a:t>ألكين + هيدروجين ← ألكان</a:t>
            </a:r>
          </a:p>
          <a:p>
            <a:pPr algn="ctr"/>
            <a:r>
              <a:rPr lang="en-US" sz="2800" b="1" dirty="0">
                <a:solidFill>
                  <a:srgbClr val="009900"/>
                </a:solidFill>
                <a:latin typeface="Arial" panose="020B0604020202020204" pitchFamily="34" charset="0"/>
                <a:cs typeface="Arial" panose="020B0604020202020204" pitchFamily="34" charset="0"/>
              </a:rPr>
              <a:t>RꟷCH═CꟷH + H</a:t>
            </a:r>
            <a:r>
              <a:rPr lang="en-US" sz="2800" b="1" baseline="-25000" dirty="0">
                <a:solidFill>
                  <a:srgbClr val="009900"/>
                </a:solidFill>
                <a:latin typeface="Arial" panose="020B0604020202020204" pitchFamily="34" charset="0"/>
                <a:cs typeface="Arial" panose="020B0604020202020204" pitchFamily="34" charset="0"/>
              </a:rPr>
              <a:t>2</a:t>
            </a:r>
            <a:r>
              <a:rPr lang="en-US" sz="2800" b="1" dirty="0">
                <a:solidFill>
                  <a:srgbClr val="009900"/>
                </a:solidFill>
                <a:latin typeface="Arial" panose="020B0604020202020204" pitchFamily="34" charset="0"/>
                <a:cs typeface="Arial" panose="020B0604020202020204" pitchFamily="34" charset="0"/>
              </a:rPr>
              <a:t> → RꟷCH</a:t>
            </a:r>
            <a:r>
              <a:rPr lang="en-US" sz="2800" b="1" baseline="-25000" dirty="0">
                <a:solidFill>
                  <a:srgbClr val="009900"/>
                </a:solidFill>
                <a:latin typeface="Arial" panose="020B0604020202020204" pitchFamily="34" charset="0"/>
                <a:cs typeface="Arial" panose="020B0604020202020204" pitchFamily="34" charset="0"/>
              </a:rPr>
              <a:t>2</a:t>
            </a:r>
            <a:r>
              <a:rPr lang="en-US" sz="2800" b="1" dirty="0">
                <a:solidFill>
                  <a:srgbClr val="009900"/>
                </a:solidFill>
                <a:latin typeface="Arial" panose="020B0604020202020204" pitchFamily="34" charset="0"/>
                <a:cs typeface="Arial" panose="020B0604020202020204" pitchFamily="34" charset="0"/>
              </a:rPr>
              <a:t>ꟷCH</a:t>
            </a:r>
            <a:r>
              <a:rPr lang="en-US" sz="2800" b="1" baseline="-25000" dirty="0">
                <a:solidFill>
                  <a:srgbClr val="009900"/>
                </a:solidFill>
                <a:latin typeface="Arial" panose="020B0604020202020204" pitchFamily="34" charset="0"/>
                <a:cs typeface="Arial" panose="020B0604020202020204" pitchFamily="34" charset="0"/>
              </a:rPr>
              <a:t>3</a:t>
            </a:r>
            <a:r>
              <a:rPr lang="en-US" sz="2800" b="1" dirty="0">
                <a:solidFill>
                  <a:srgbClr val="009900"/>
                </a:solidFill>
                <a:latin typeface="Arial" panose="020B0604020202020204" pitchFamily="34" charset="0"/>
                <a:cs typeface="Arial" panose="020B0604020202020204" pitchFamily="34" charset="0"/>
              </a:rPr>
              <a:t> </a:t>
            </a:r>
            <a:r>
              <a:rPr lang="ar-SA" sz="2800" b="1" dirty="0">
                <a:solidFill>
                  <a:srgbClr val="FF0000"/>
                </a:solidFill>
              </a:rPr>
              <a:t> </a:t>
            </a:r>
          </a:p>
        </p:txBody>
      </p:sp>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79 </a:t>
            </a:r>
          </a:p>
        </p:txBody>
      </p:sp>
      <p:pic>
        <p:nvPicPr>
          <p:cNvPr id="8" name="صورة 7" descr="صورة تحتوي على رسوم متحركة&#10;&#10;تم إنشاء الوصف تلقائياً">
            <a:extLst>
              <a:ext uri="{FF2B5EF4-FFF2-40B4-BE49-F238E27FC236}">
                <a16:creationId xmlns:a16="http://schemas.microsoft.com/office/drawing/2014/main" id="{E750F301-BC41-053E-2FC3-ED738CCD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447" y="1122395"/>
            <a:ext cx="2667000" cy="4762500"/>
          </a:xfrm>
          <a:prstGeom prst="rect">
            <a:avLst/>
          </a:prstGeom>
        </p:spPr>
      </p:pic>
    </p:spTree>
    <p:extLst>
      <p:ext uri="{BB962C8B-B14F-4D97-AF65-F5344CB8AC3E}">
        <p14:creationId xmlns:p14="http://schemas.microsoft.com/office/powerpoint/2010/main" val="2928623217"/>
      </p:ext>
    </p:extLst>
  </p:cSld>
  <p:clrMapOvr>
    <a:masterClrMapping/>
  </p:clrMapOvr>
  <p:transition spd="slow">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27944" y="902630"/>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أهمية تفاعلات هدرجة هاليد الهيدروجين إلى </a:t>
            </a:r>
            <a:r>
              <a:rPr lang="ar-SA" sz="2800" b="1" dirty="0" err="1">
                <a:solidFill>
                  <a:srgbClr val="FF0000"/>
                </a:solidFill>
              </a:rPr>
              <a:t>الألكين</a:t>
            </a:r>
            <a:r>
              <a:rPr lang="ar-SA" sz="2800" b="1" dirty="0">
                <a:solidFill>
                  <a:srgbClr val="FF0000"/>
                </a:solidFill>
              </a:rPr>
              <a:t>؟</a:t>
            </a:r>
          </a:p>
        </p:txBody>
      </p:sp>
      <p:sp>
        <p:nvSpPr>
          <p:cNvPr id="3" name="مستطيل 2">
            <a:extLst>
              <a:ext uri="{FF2B5EF4-FFF2-40B4-BE49-F238E27FC236}">
                <a16:creationId xmlns:a16="http://schemas.microsoft.com/office/drawing/2014/main" id="{B63C7333-05B6-868D-3797-3CE0C3B60853}"/>
              </a:ext>
            </a:extLst>
          </p:cNvPr>
          <p:cNvSpPr/>
          <p:nvPr/>
        </p:nvSpPr>
        <p:spPr>
          <a:xfrm>
            <a:off x="5127944" y="2534116"/>
            <a:ext cx="6288055" cy="1522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تفاعلات مهمة ومفيدة في التفاعلات الصناعية لإنتاج هاليد الألكيل </a:t>
            </a: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79 </a:t>
            </a:r>
          </a:p>
        </p:txBody>
      </p:sp>
    </p:spTree>
    <p:extLst>
      <p:ext uri="{BB962C8B-B14F-4D97-AF65-F5344CB8AC3E}">
        <p14:creationId xmlns:p14="http://schemas.microsoft.com/office/powerpoint/2010/main" val="2457070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BE1AFC3B-2E60-3BF5-1EC1-AE9D611E34E5}"/>
              </a:ext>
            </a:extLst>
          </p:cNvPr>
          <p:cNvSpPr/>
          <p:nvPr/>
        </p:nvSpPr>
        <p:spPr>
          <a:xfrm>
            <a:off x="7604449" y="1101013"/>
            <a:ext cx="3442996" cy="3004457"/>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a:t>ماذا أعرف؟</a:t>
            </a:r>
          </a:p>
        </p:txBody>
      </p:sp>
      <p:sp>
        <p:nvSpPr>
          <p:cNvPr id="3" name="فقاعة الكلام: بيضاوية 2">
            <a:extLst>
              <a:ext uri="{FF2B5EF4-FFF2-40B4-BE49-F238E27FC236}">
                <a16:creationId xmlns:a16="http://schemas.microsoft.com/office/drawing/2014/main" id="{327B0808-B4F4-C5D3-A47E-26D46EE08329}"/>
              </a:ext>
            </a:extLst>
          </p:cNvPr>
          <p:cNvSpPr/>
          <p:nvPr/>
        </p:nvSpPr>
        <p:spPr>
          <a:xfrm>
            <a:off x="2866054" y="1446246"/>
            <a:ext cx="3442996" cy="3004457"/>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a:t>ماذا أريد ان اعرف؟ تصفح الدرس</a:t>
            </a:r>
          </a:p>
        </p:txBody>
      </p:sp>
    </p:spTree>
    <p:extLst>
      <p:ext uri="{BB962C8B-B14F-4D97-AF65-F5344CB8AC3E}">
        <p14:creationId xmlns:p14="http://schemas.microsoft.com/office/powerpoint/2010/main" val="11191292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46C51FF-59AB-8721-8A85-012EAACC8C22}"/>
              </a:ext>
            </a:extLst>
          </p:cNvPr>
          <p:cNvSpPr/>
          <p:nvPr/>
        </p:nvSpPr>
        <p:spPr>
          <a:xfrm>
            <a:off x="10907486" y="93305"/>
            <a:ext cx="114766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تقويم </a:t>
            </a:r>
          </a:p>
          <a:p>
            <a:pPr algn="ctr"/>
            <a:r>
              <a:rPr lang="ar-SA" dirty="0">
                <a:solidFill>
                  <a:sysClr val="windowText" lastClr="000000"/>
                </a:solidFill>
              </a:rPr>
              <a:t>تحصيلي</a:t>
            </a:r>
          </a:p>
        </p:txBody>
      </p:sp>
      <p:sp>
        <p:nvSpPr>
          <p:cNvPr id="4" name="مستطيل 3">
            <a:extLst>
              <a:ext uri="{FF2B5EF4-FFF2-40B4-BE49-F238E27FC236}">
                <a16:creationId xmlns:a16="http://schemas.microsoft.com/office/drawing/2014/main" id="{AE1F583E-904A-3B53-16E5-2C5B96D5466B}"/>
              </a:ext>
            </a:extLst>
          </p:cNvPr>
          <p:cNvSpPr/>
          <p:nvPr/>
        </p:nvSpPr>
        <p:spPr>
          <a:xfrm>
            <a:off x="2598575" y="203792"/>
            <a:ext cx="6769359"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المركب الناتج من إضافة الماء إلى الإيثلين</a:t>
            </a:r>
          </a:p>
        </p:txBody>
      </p:sp>
      <p:graphicFrame>
        <p:nvGraphicFramePr>
          <p:cNvPr id="6" name="جدول 6">
            <a:extLst>
              <a:ext uri="{FF2B5EF4-FFF2-40B4-BE49-F238E27FC236}">
                <a16:creationId xmlns:a16="http://schemas.microsoft.com/office/drawing/2014/main" id="{C94B17B8-9ED6-E4BA-6EA0-0BCB59BFCA6A}"/>
              </a:ext>
            </a:extLst>
          </p:cNvPr>
          <p:cNvGraphicFramePr>
            <a:graphicFrameLocks noGrp="1"/>
          </p:cNvGraphicFramePr>
          <p:nvPr>
            <p:extLst>
              <p:ext uri="{D42A27DB-BD31-4B8C-83A1-F6EECF244321}">
                <p14:modId xmlns:p14="http://schemas.microsoft.com/office/powerpoint/2010/main" val="909307667"/>
              </p:ext>
            </p:extLst>
          </p:nvPr>
        </p:nvGraphicFramePr>
        <p:xfrm>
          <a:off x="1998046" y="1018246"/>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OH</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CHO</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COOH</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7" name="مستطيل 6">
            <a:extLst>
              <a:ext uri="{FF2B5EF4-FFF2-40B4-BE49-F238E27FC236}">
                <a16:creationId xmlns:a16="http://schemas.microsoft.com/office/drawing/2014/main" id="{D44306CA-D12A-A5E6-3011-F7DBBD803110}"/>
              </a:ext>
            </a:extLst>
          </p:cNvPr>
          <p:cNvSpPr/>
          <p:nvPr/>
        </p:nvSpPr>
        <p:spPr>
          <a:xfrm>
            <a:off x="1870659" y="2248315"/>
            <a:ext cx="7970416"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ينتج عند إضافة الماء إلى </a:t>
            </a:r>
            <a:r>
              <a:rPr lang="ar-SA" sz="2800" b="1" dirty="0" err="1">
                <a:solidFill>
                  <a:srgbClr val="FF0000"/>
                </a:solidFill>
              </a:rPr>
              <a:t>البروبين</a:t>
            </a:r>
            <a:r>
              <a:rPr lang="ar-SA" sz="2800" b="1" dirty="0">
                <a:solidFill>
                  <a:srgbClr val="FF0000"/>
                </a:solidFill>
              </a:rPr>
              <a:t> بمساعدة حمض </a:t>
            </a:r>
            <a:r>
              <a:rPr lang="ar-SA" sz="2800" b="1" dirty="0" err="1">
                <a:solidFill>
                  <a:srgbClr val="FF0000"/>
                </a:solidFill>
              </a:rPr>
              <a:t>الكبرتيك</a:t>
            </a:r>
            <a:r>
              <a:rPr lang="ar-SA" sz="2800" b="1" dirty="0">
                <a:solidFill>
                  <a:srgbClr val="FF0000"/>
                </a:solidFill>
              </a:rPr>
              <a:t> المركز</a:t>
            </a:r>
          </a:p>
        </p:txBody>
      </p:sp>
      <p:sp>
        <p:nvSpPr>
          <p:cNvPr id="8" name="مستطيل 7">
            <a:extLst>
              <a:ext uri="{FF2B5EF4-FFF2-40B4-BE49-F238E27FC236}">
                <a16:creationId xmlns:a16="http://schemas.microsoft.com/office/drawing/2014/main" id="{58E575EB-6B45-60F5-7141-AE6E1DE3F763}"/>
              </a:ext>
            </a:extLst>
          </p:cNvPr>
          <p:cNvSpPr/>
          <p:nvPr/>
        </p:nvSpPr>
        <p:spPr>
          <a:xfrm>
            <a:off x="7878146" y="1595791"/>
            <a:ext cx="1990531"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9" name="مستطيل 8">
            <a:extLst>
              <a:ext uri="{FF2B5EF4-FFF2-40B4-BE49-F238E27FC236}">
                <a16:creationId xmlns:a16="http://schemas.microsoft.com/office/drawing/2014/main" id="{04F21B6A-086F-481F-8FD0-B60A905AADEF}"/>
              </a:ext>
            </a:extLst>
          </p:cNvPr>
          <p:cNvSpPr/>
          <p:nvPr/>
        </p:nvSpPr>
        <p:spPr>
          <a:xfrm>
            <a:off x="3693887" y="1634423"/>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0" name="مستطيل 9">
            <a:extLst>
              <a:ext uri="{FF2B5EF4-FFF2-40B4-BE49-F238E27FC236}">
                <a16:creationId xmlns:a16="http://schemas.microsoft.com/office/drawing/2014/main" id="{150756D0-0AD6-FB93-5A95-AFDC233DAA32}"/>
              </a:ext>
            </a:extLst>
          </p:cNvPr>
          <p:cNvSpPr/>
          <p:nvPr/>
        </p:nvSpPr>
        <p:spPr>
          <a:xfrm>
            <a:off x="3653712" y="1132094"/>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graphicFrame>
        <p:nvGraphicFramePr>
          <p:cNvPr id="12" name="جدول 6">
            <a:extLst>
              <a:ext uri="{FF2B5EF4-FFF2-40B4-BE49-F238E27FC236}">
                <a16:creationId xmlns:a16="http://schemas.microsoft.com/office/drawing/2014/main" id="{92FA3E19-50A6-7C1C-DA50-752743DCEA38}"/>
              </a:ext>
            </a:extLst>
          </p:cNvPr>
          <p:cNvGraphicFramePr>
            <a:graphicFrameLocks noGrp="1"/>
          </p:cNvGraphicFramePr>
          <p:nvPr>
            <p:extLst>
              <p:ext uri="{D42A27DB-BD31-4B8C-83A1-F6EECF244321}">
                <p14:modId xmlns:p14="http://schemas.microsoft.com/office/powerpoint/2010/main" val="2037779461"/>
              </p:ext>
            </p:extLst>
          </p:nvPr>
        </p:nvGraphicFramePr>
        <p:xfrm>
          <a:off x="1940250" y="321094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كيتون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فينول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ألكان</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كحول</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13" name="مستطيل 12">
            <a:extLst>
              <a:ext uri="{FF2B5EF4-FFF2-40B4-BE49-F238E27FC236}">
                <a16:creationId xmlns:a16="http://schemas.microsoft.com/office/drawing/2014/main" id="{9A060EEF-35A8-32A5-C013-79E537FD2BFA}"/>
              </a:ext>
            </a:extLst>
          </p:cNvPr>
          <p:cNvSpPr/>
          <p:nvPr/>
        </p:nvSpPr>
        <p:spPr>
          <a:xfrm>
            <a:off x="8070979" y="3233057"/>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4" name="مستطيل 13">
            <a:extLst>
              <a:ext uri="{FF2B5EF4-FFF2-40B4-BE49-F238E27FC236}">
                <a16:creationId xmlns:a16="http://schemas.microsoft.com/office/drawing/2014/main" id="{946CC14F-E48B-2887-90D5-8BBD5547A627}"/>
              </a:ext>
            </a:extLst>
          </p:cNvPr>
          <p:cNvSpPr/>
          <p:nvPr/>
        </p:nvSpPr>
        <p:spPr>
          <a:xfrm>
            <a:off x="4129835" y="3310432"/>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5" name="مستطيل 14">
            <a:extLst>
              <a:ext uri="{FF2B5EF4-FFF2-40B4-BE49-F238E27FC236}">
                <a16:creationId xmlns:a16="http://schemas.microsoft.com/office/drawing/2014/main" id="{641F1BD0-3C75-102C-98F1-B66B3DFBA4B0}"/>
              </a:ext>
            </a:extLst>
          </p:cNvPr>
          <p:cNvSpPr/>
          <p:nvPr/>
        </p:nvSpPr>
        <p:spPr>
          <a:xfrm>
            <a:off x="8070979" y="3799253"/>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graphicFrame>
        <p:nvGraphicFramePr>
          <p:cNvPr id="19" name="جدول 6">
            <a:extLst>
              <a:ext uri="{FF2B5EF4-FFF2-40B4-BE49-F238E27FC236}">
                <a16:creationId xmlns:a16="http://schemas.microsoft.com/office/drawing/2014/main" id="{6711540D-D2D0-7E04-2803-7A6C650F0F92}"/>
              </a:ext>
            </a:extLst>
          </p:cNvPr>
          <p:cNvGraphicFramePr>
            <a:graphicFrameLocks noGrp="1"/>
          </p:cNvGraphicFramePr>
          <p:nvPr>
            <p:extLst>
              <p:ext uri="{D42A27DB-BD31-4B8C-83A1-F6EECF244321}">
                <p14:modId xmlns:p14="http://schemas.microsoft.com/office/powerpoint/2010/main" val="3541766316"/>
              </p:ext>
            </p:extLst>
          </p:nvPr>
        </p:nvGraphicFramePr>
        <p:xfrm>
          <a:off x="1772299" y="521043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ألكاين</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ألكان</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ألكين</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ألكيل</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22" name="مستطيل 21">
            <a:extLst>
              <a:ext uri="{FF2B5EF4-FFF2-40B4-BE49-F238E27FC236}">
                <a16:creationId xmlns:a16="http://schemas.microsoft.com/office/drawing/2014/main" id="{5FD514C7-26B1-DE72-EE6A-2DD520227367}"/>
              </a:ext>
            </a:extLst>
          </p:cNvPr>
          <p:cNvSpPr/>
          <p:nvPr/>
        </p:nvSpPr>
        <p:spPr>
          <a:xfrm>
            <a:off x="1834634" y="4443396"/>
            <a:ext cx="8168172"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إضافة الهيدروجين إلى </a:t>
            </a:r>
            <a:r>
              <a:rPr lang="ar-SA" sz="2800" b="1" dirty="0" err="1">
                <a:solidFill>
                  <a:srgbClr val="FF0000"/>
                </a:solidFill>
              </a:rPr>
              <a:t>الألكين</a:t>
            </a:r>
            <a:r>
              <a:rPr lang="ar-SA" sz="2800" b="1" dirty="0">
                <a:solidFill>
                  <a:srgbClr val="FF0000"/>
                </a:solidFill>
              </a:rPr>
              <a:t> ينتج عنها </a:t>
            </a:r>
          </a:p>
        </p:txBody>
      </p:sp>
      <p:sp>
        <p:nvSpPr>
          <p:cNvPr id="23" name="مستطيل 22">
            <a:extLst>
              <a:ext uri="{FF2B5EF4-FFF2-40B4-BE49-F238E27FC236}">
                <a16:creationId xmlns:a16="http://schemas.microsoft.com/office/drawing/2014/main" id="{CF1E43DB-898E-87A4-DA87-DE0C932D7886}"/>
              </a:ext>
            </a:extLst>
          </p:cNvPr>
          <p:cNvSpPr/>
          <p:nvPr/>
        </p:nvSpPr>
        <p:spPr>
          <a:xfrm>
            <a:off x="7878146" y="5235332"/>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24" name="مستطيل 23">
            <a:extLst>
              <a:ext uri="{FF2B5EF4-FFF2-40B4-BE49-F238E27FC236}">
                <a16:creationId xmlns:a16="http://schemas.microsoft.com/office/drawing/2014/main" id="{434140FC-610C-4B6A-CCBE-DB2E976A448A}"/>
              </a:ext>
            </a:extLst>
          </p:cNvPr>
          <p:cNvSpPr/>
          <p:nvPr/>
        </p:nvSpPr>
        <p:spPr>
          <a:xfrm>
            <a:off x="7878146" y="5789647"/>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25" name="مستطيل 24">
            <a:extLst>
              <a:ext uri="{FF2B5EF4-FFF2-40B4-BE49-F238E27FC236}">
                <a16:creationId xmlns:a16="http://schemas.microsoft.com/office/drawing/2014/main" id="{40543984-393B-12D8-5532-FCD1404DEF1D}"/>
              </a:ext>
            </a:extLst>
          </p:cNvPr>
          <p:cNvSpPr/>
          <p:nvPr/>
        </p:nvSpPr>
        <p:spPr>
          <a:xfrm>
            <a:off x="3959809" y="5789647"/>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Tree>
    <p:extLst>
      <p:ext uri="{BB962C8B-B14F-4D97-AF65-F5344CB8AC3E}">
        <p14:creationId xmlns:p14="http://schemas.microsoft.com/office/powerpoint/2010/main" val="29567205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23"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46C51FF-59AB-8721-8A85-012EAACC8C22}"/>
              </a:ext>
            </a:extLst>
          </p:cNvPr>
          <p:cNvSpPr/>
          <p:nvPr/>
        </p:nvSpPr>
        <p:spPr>
          <a:xfrm>
            <a:off x="10907486" y="93305"/>
            <a:ext cx="114766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تقويم </a:t>
            </a:r>
          </a:p>
          <a:p>
            <a:pPr algn="ctr"/>
            <a:r>
              <a:rPr lang="ar-SA" dirty="0">
                <a:solidFill>
                  <a:sysClr val="windowText" lastClr="000000"/>
                </a:solidFill>
              </a:rPr>
              <a:t>تحصيلي</a:t>
            </a:r>
          </a:p>
        </p:txBody>
      </p:sp>
      <p:sp>
        <p:nvSpPr>
          <p:cNvPr id="4" name="مستطيل 3">
            <a:extLst>
              <a:ext uri="{FF2B5EF4-FFF2-40B4-BE49-F238E27FC236}">
                <a16:creationId xmlns:a16="http://schemas.microsoft.com/office/drawing/2014/main" id="{AE1F583E-904A-3B53-16E5-2C5B96D5466B}"/>
              </a:ext>
            </a:extLst>
          </p:cNvPr>
          <p:cNvSpPr/>
          <p:nvPr/>
        </p:nvSpPr>
        <p:spPr>
          <a:xfrm>
            <a:off x="2346649" y="1845980"/>
            <a:ext cx="6769359"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تحول الإيثيلين إلى إيثانول يسمى </a:t>
            </a:r>
          </a:p>
        </p:txBody>
      </p:sp>
      <p:graphicFrame>
        <p:nvGraphicFramePr>
          <p:cNvPr id="6" name="جدول 6">
            <a:extLst>
              <a:ext uri="{FF2B5EF4-FFF2-40B4-BE49-F238E27FC236}">
                <a16:creationId xmlns:a16="http://schemas.microsoft.com/office/drawing/2014/main" id="{C94B17B8-9ED6-E4BA-6EA0-0BCB59BFCA6A}"/>
              </a:ext>
            </a:extLst>
          </p:cNvPr>
          <p:cNvGraphicFramePr>
            <a:graphicFrameLocks noGrp="1"/>
          </p:cNvGraphicFramePr>
          <p:nvPr>
            <p:extLst>
              <p:ext uri="{D42A27DB-BD31-4B8C-83A1-F6EECF244321}">
                <p14:modId xmlns:p14="http://schemas.microsoft.com/office/powerpoint/2010/main" val="2729005902"/>
              </p:ext>
            </p:extLst>
          </p:nvPr>
        </p:nvGraphicFramePr>
        <p:xfrm>
          <a:off x="1746120" y="2660434"/>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a:t>
                      </a:r>
                      <a:r>
                        <a:rPr lang="ar-SA" sz="2800" b="1" dirty="0">
                          <a:solidFill>
                            <a:schemeClr val="tx1"/>
                          </a:solidFill>
                          <a:latin typeface="Arial" panose="020B0604020202020204" pitchFamily="34" charset="0"/>
                          <a:cs typeface="Arial" panose="020B0604020202020204" pitchFamily="34" charset="0"/>
                        </a:rPr>
                        <a:t>حذف</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a:t>
                      </a:r>
                      <a:r>
                        <a:rPr lang="ar-SA" sz="2800" b="1" dirty="0">
                          <a:solidFill>
                            <a:schemeClr val="tx1"/>
                          </a:solidFill>
                          <a:latin typeface="Arial" panose="020B0604020202020204" pitchFamily="34" charset="0"/>
                          <a:cs typeface="Arial" panose="020B0604020202020204" pitchFamily="34" charset="0"/>
                        </a:rPr>
                        <a:t>إضافة</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a:t>
                      </a:r>
                      <a:r>
                        <a:rPr lang="ar-SA" sz="2800" b="1" dirty="0">
                          <a:solidFill>
                            <a:schemeClr val="tx1"/>
                          </a:solidFill>
                          <a:latin typeface="Arial" panose="020B0604020202020204" pitchFamily="34" charset="0"/>
                          <a:cs typeface="Arial" panose="020B0604020202020204" pitchFamily="34" charset="0"/>
                        </a:rPr>
                        <a:t>تأين</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a:t>
                      </a:r>
                      <a:r>
                        <a:rPr lang="ar-SA" sz="2800" b="1" dirty="0">
                          <a:solidFill>
                            <a:schemeClr val="tx1"/>
                          </a:solidFill>
                          <a:latin typeface="Arial" panose="020B0604020202020204" pitchFamily="34" charset="0"/>
                          <a:cs typeface="Arial" panose="020B0604020202020204" pitchFamily="34" charset="0"/>
                        </a:rPr>
                        <a:t>تفكك</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8" name="مستطيل 7">
            <a:extLst>
              <a:ext uri="{FF2B5EF4-FFF2-40B4-BE49-F238E27FC236}">
                <a16:creationId xmlns:a16="http://schemas.microsoft.com/office/drawing/2014/main" id="{58E575EB-6B45-60F5-7141-AE6E1DE3F763}"/>
              </a:ext>
            </a:extLst>
          </p:cNvPr>
          <p:cNvSpPr/>
          <p:nvPr/>
        </p:nvSpPr>
        <p:spPr>
          <a:xfrm>
            <a:off x="7626220" y="2701960"/>
            <a:ext cx="1990531"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9" name="مستطيل 8">
            <a:extLst>
              <a:ext uri="{FF2B5EF4-FFF2-40B4-BE49-F238E27FC236}">
                <a16:creationId xmlns:a16="http://schemas.microsoft.com/office/drawing/2014/main" id="{04F21B6A-086F-481F-8FD0-B60A905AADEF}"/>
              </a:ext>
            </a:extLst>
          </p:cNvPr>
          <p:cNvSpPr/>
          <p:nvPr/>
        </p:nvSpPr>
        <p:spPr>
          <a:xfrm>
            <a:off x="7287209" y="3249901"/>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0" name="مستطيل 9">
            <a:extLst>
              <a:ext uri="{FF2B5EF4-FFF2-40B4-BE49-F238E27FC236}">
                <a16:creationId xmlns:a16="http://schemas.microsoft.com/office/drawing/2014/main" id="{150756D0-0AD6-FB93-5A95-AFDC233DAA32}"/>
              </a:ext>
            </a:extLst>
          </p:cNvPr>
          <p:cNvSpPr/>
          <p:nvPr/>
        </p:nvSpPr>
        <p:spPr>
          <a:xfrm>
            <a:off x="3441961" y="3231216"/>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Tree>
    <p:extLst>
      <p:ext uri="{BB962C8B-B14F-4D97-AF65-F5344CB8AC3E}">
        <p14:creationId xmlns:p14="http://schemas.microsoft.com/office/powerpoint/2010/main" val="799646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1;p24">
            <a:extLst>
              <a:ext uri="{FF2B5EF4-FFF2-40B4-BE49-F238E27FC236}">
                <a16:creationId xmlns:a16="http://schemas.microsoft.com/office/drawing/2014/main" id="{E23699A9-8E9A-2F83-1F92-20CA39DFD840}"/>
              </a:ext>
            </a:extLst>
          </p:cNvPr>
          <p:cNvSpPr/>
          <p:nvPr/>
        </p:nvSpPr>
        <p:spPr>
          <a:xfrm rot="-5400000" flipH="1">
            <a:off x="4369952" y="-827733"/>
            <a:ext cx="3452096" cy="8513465"/>
          </a:xfrm>
          <a:prstGeom prst="round2SameRect">
            <a:avLst>
              <a:gd name="adj1" fmla="val 50000"/>
              <a:gd name="adj2" fmla="val 50000"/>
            </a:avLst>
          </a:prstGeom>
          <a:solidFill>
            <a:schemeClr val="accent5">
              <a:lumMod val="50000"/>
            </a:schemeClr>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 name="مستطيل 2">
            <a:extLst>
              <a:ext uri="{FF2B5EF4-FFF2-40B4-BE49-F238E27FC236}">
                <a16:creationId xmlns:a16="http://schemas.microsoft.com/office/drawing/2014/main" id="{1825CFC5-D816-2238-4C9A-23531D0EA873}"/>
              </a:ext>
            </a:extLst>
          </p:cNvPr>
          <p:cNvSpPr/>
          <p:nvPr/>
        </p:nvSpPr>
        <p:spPr>
          <a:xfrm>
            <a:off x="3344441" y="2492049"/>
            <a:ext cx="5503117" cy="187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b="1" dirty="0">
                <a:solidFill>
                  <a:schemeClr val="bg1"/>
                </a:solidFill>
              </a:rPr>
              <a:t>الأكسدة والاختزال </a:t>
            </a:r>
          </a:p>
        </p:txBody>
      </p:sp>
    </p:spTree>
    <p:extLst>
      <p:ext uri="{BB962C8B-B14F-4D97-AF65-F5344CB8AC3E}">
        <p14:creationId xmlns:p14="http://schemas.microsoft.com/office/powerpoint/2010/main" val="132328420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E17352F-8A32-BFA9-5C24-9FE91871C733}"/>
              </a:ext>
            </a:extLst>
          </p:cNvPr>
          <p:cNvSpPr/>
          <p:nvPr/>
        </p:nvSpPr>
        <p:spPr>
          <a:xfrm>
            <a:off x="10384971" y="249069"/>
            <a:ext cx="1430305" cy="545028"/>
          </a:xfrm>
          <a:prstGeom prst="rect">
            <a:avLst/>
          </a:prstGeom>
          <a:solidFill>
            <a:srgbClr val="FFD05D"/>
          </a:solidFill>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ysClr val="windowText" lastClr="000000"/>
                </a:solidFill>
              </a:rPr>
              <a:t>التهيئة</a:t>
            </a:r>
          </a:p>
        </p:txBody>
      </p:sp>
      <p:sp>
        <p:nvSpPr>
          <p:cNvPr id="3" name="مستطيل 2">
            <a:extLst>
              <a:ext uri="{FF2B5EF4-FFF2-40B4-BE49-F238E27FC236}">
                <a16:creationId xmlns:a16="http://schemas.microsoft.com/office/drawing/2014/main" id="{E18D714D-3CFA-3B69-60F7-446A9AA1BA33}"/>
              </a:ext>
            </a:extLst>
          </p:cNvPr>
          <p:cNvSpPr/>
          <p:nvPr/>
        </p:nvSpPr>
        <p:spPr>
          <a:xfrm>
            <a:off x="7847045" y="950505"/>
            <a:ext cx="3554963" cy="153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كيف يمكن تحويل غاز الميثان الموجود في الغاز الطبيعي إلى ميثانول؟</a:t>
            </a:r>
          </a:p>
        </p:txBody>
      </p:sp>
      <p:sp>
        <p:nvSpPr>
          <p:cNvPr id="4" name="مستطيل 3">
            <a:extLst>
              <a:ext uri="{FF2B5EF4-FFF2-40B4-BE49-F238E27FC236}">
                <a16:creationId xmlns:a16="http://schemas.microsoft.com/office/drawing/2014/main" id="{4D8D1C29-8784-93C1-9409-C420865B46A0}"/>
              </a:ext>
            </a:extLst>
          </p:cNvPr>
          <p:cNvSpPr/>
          <p:nvPr/>
        </p:nvSpPr>
        <p:spPr>
          <a:xfrm>
            <a:off x="7847044" y="2521158"/>
            <a:ext cx="3554963" cy="65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عن طريق تفاعل الأكسدة</a:t>
            </a:r>
          </a:p>
        </p:txBody>
      </p:sp>
      <p:sp>
        <p:nvSpPr>
          <p:cNvPr id="5" name="مستطيل 4">
            <a:extLst>
              <a:ext uri="{FF2B5EF4-FFF2-40B4-BE49-F238E27FC236}">
                <a16:creationId xmlns:a16="http://schemas.microsoft.com/office/drawing/2014/main" id="{6B2ACCC6-16CB-C6F4-347B-5C5957423EA4}"/>
              </a:ext>
            </a:extLst>
          </p:cNvPr>
          <p:cNvSpPr/>
          <p:nvPr/>
        </p:nvSpPr>
        <p:spPr>
          <a:xfrm>
            <a:off x="7943460" y="3211622"/>
            <a:ext cx="3554963" cy="2190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أهمية الميثانول </a:t>
            </a:r>
          </a:p>
          <a:p>
            <a:pPr algn="ctr"/>
            <a:r>
              <a:rPr lang="ar-SA" sz="2800" b="1" dirty="0">
                <a:solidFill>
                  <a:schemeClr val="tx1"/>
                </a:solidFill>
              </a:rPr>
              <a:t>هام كمذيب صناعي عام ومادة أولية لصنع بعض المواد مثل </a:t>
            </a:r>
            <a:r>
              <a:rPr lang="ar-SA" sz="2800" b="1" dirty="0" err="1">
                <a:solidFill>
                  <a:schemeClr val="tx1"/>
                </a:solidFill>
              </a:rPr>
              <a:t>فورمالدهيد</a:t>
            </a:r>
            <a:r>
              <a:rPr lang="ar-SA" sz="2800" b="1" dirty="0">
                <a:solidFill>
                  <a:schemeClr val="tx1"/>
                </a:solidFill>
              </a:rPr>
              <a:t>، </a:t>
            </a:r>
            <a:r>
              <a:rPr lang="ar-SA" sz="2800" b="1" dirty="0" err="1">
                <a:solidFill>
                  <a:schemeClr val="tx1"/>
                </a:solidFill>
              </a:rPr>
              <a:t>استرات</a:t>
            </a:r>
            <a:r>
              <a:rPr lang="ar-SA" sz="2800" b="1" dirty="0">
                <a:solidFill>
                  <a:schemeClr val="tx1"/>
                </a:solidFill>
              </a:rPr>
              <a:t> الميثيل</a:t>
            </a:r>
          </a:p>
        </p:txBody>
      </p:sp>
      <p:pic>
        <p:nvPicPr>
          <p:cNvPr id="7" name="صورة 6" descr="صورة تحتوي على رسوم متحركة, لقطة شاشة, الحرارة&#10;&#10;تم إنشاء الوصف تلقائياً">
            <a:extLst>
              <a:ext uri="{FF2B5EF4-FFF2-40B4-BE49-F238E27FC236}">
                <a16:creationId xmlns:a16="http://schemas.microsoft.com/office/drawing/2014/main" id="{5696EEBD-44CE-CB2D-633C-9871A6EC9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889" y="1064684"/>
            <a:ext cx="1737438" cy="1303079"/>
          </a:xfrm>
          <a:prstGeom prst="rect">
            <a:avLst/>
          </a:prstGeom>
        </p:spPr>
      </p:pic>
      <p:pic>
        <p:nvPicPr>
          <p:cNvPr id="11" name="رسم 10">
            <a:extLst>
              <a:ext uri="{FF2B5EF4-FFF2-40B4-BE49-F238E27FC236}">
                <a16:creationId xmlns:a16="http://schemas.microsoft.com/office/drawing/2014/main" id="{EEAF6FCD-20D4-F914-1BE9-A3A21C6B13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214" y="657451"/>
            <a:ext cx="2114550" cy="2276475"/>
          </a:xfrm>
          <a:prstGeom prst="rect">
            <a:avLst/>
          </a:prstGeom>
        </p:spPr>
      </p:pic>
      <p:pic>
        <p:nvPicPr>
          <p:cNvPr id="13" name="صورة 12">
            <a:extLst>
              <a:ext uri="{FF2B5EF4-FFF2-40B4-BE49-F238E27FC236}">
                <a16:creationId xmlns:a16="http://schemas.microsoft.com/office/drawing/2014/main" id="{75328410-C889-558E-956F-94EFB743BF77}"/>
              </a:ext>
            </a:extLst>
          </p:cNvPr>
          <p:cNvPicPr>
            <a:picLocks noChangeAspect="1"/>
          </p:cNvPicPr>
          <p:nvPr/>
        </p:nvPicPr>
        <p:blipFill rotWithShape="1">
          <a:blip r:embed="rId5">
            <a:extLst>
              <a:ext uri="{28A0092B-C50C-407E-A947-70E740481C1C}">
                <a14:useLocalDpi xmlns:a14="http://schemas.microsoft.com/office/drawing/2010/main" val="0"/>
              </a:ext>
            </a:extLst>
          </a:blip>
          <a:srcRect l="37795" t="16273" r="27713" b="3302"/>
          <a:stretch/>
        </p:blipFill>
        <p:spPr>
          <a:xfrm>
            <a:off x="1596315" y="3722913"/>
            <a:ext cx="960423" cy="1679510"/>
          </a:xfrm>
          <a:prstGeom prst="rect">
            <a:avLst/>
          </a:prstGeom>
        </p:spPr>
      </p:pic>
      <p:pic>
        <p:nvPicPr>
          <p:cNvPr id="15" name="صورة 14" descr="صورة تحتوي على نص, أسطوانة, بلاستيك, أزرق كهربائي&#10;&#10;تم إنشاء الوصف تلقائياً">
            <a:extLst>
              <a:ext uri="{FF2B5EF4-FFF2-40B4-BE49-F238E27FC236}">
                <a16:creationId xmlns:a16="http://schemas.microsoft.com/office/drawing/2014/main" id="{71B291AD-EBE5-51AE-6073-A1F854D6DC90}"/>
              </a:ext>
            </a:extLst>
          </p:cNvPr>
          <p:cNvPicPr>
            <a:picLocks noChangeAspect="1"/>
          </p:cNvPicPr>
          <p:nvPr/>
        </p:nvPicPr>
        <p:blipFill rotWithShape="1">
          <a:blip r:embed="rId6">
            <a:extLst>
              <a:ext uri="{28A0092B-C50C-407E-A947-70E740481C1C}">
                <a14:useLocalDpi xmlns:a14="http://schemas.microsoft.com/office/drawing/2010/main" val="0"/>
              </a:ext>
            </a:extLst>
          </a:blip>
          <a:srcRect l="9741" r="11007"/>
          <a:stretch/>
        </p:blipFill>
        <p:spPr>
          <a:xfrm>
            <a:off x="915566" y="1107829"/>
            <a:ext cx="1968761" cy="1202858"/>
          </a:xfrm>
          <a:prstGeom prst="rect">
            <a:avLst/>
          </a:prstGeom>
        </p:spPr>
      </p:pic>
      <p:pic>
        <p:nvPicPr>
          <p:cNvPr id="17" name="صورة 16" descr="صورة تحتوي على لقطة شاشة, التصميم&#10;&#10;تم إنشاء الوصف تلقائياً">
            <a:extLst>
              <a:ext uri="{FF2B5EF4-FFF2-40B4-BE49-F238E27FC236}">
                <a16:creationId xmlns:a16="http://schemas.microsoft.com/office/drawing/2014/main" id="{4D914965-2AE3-2910-3D8B-C452434C763D}"/>
              </a:ext>
            </a:extLst>
          </p:cNvPr>
          <p:cNvPicPr>
            <a:picLocks noChangeAspect="1"/>
          </p:cNvPicPr>
          <p:nvPr/>
        </p:nvPicPr>
        <p:blipFill rotWithShape="1">
          <a:blip r:embed="rId7">
            <a:extLst>
              <a:ext uri="{28A0092B-C50C-407E-A947-70E740481C1C}">
                <a14:useLocalDpi xmlns:a14="http://schemas.microsoft.com/office/drawing/2010/main" val="0"/>
              </a:ext>
            </a:extLst>
          </a:blip>
          <a:srcRect l="11559" r="31002" b="72925"/>
          <a:stretch/>
        </p:blipFill>
        <p:spPr>
          <a:xfrm>
            <a:off x="2778970" y="3920645"/>
            <a:ext cx="1203649" cy="1253338"/>
          </a:xfrm>
          <a:prstGeom prst="rect">
            <a:avLst/>
          </a:prstGeom>
        </p:spPr>
      </p:pic>
      <p:sp>
        <p:nvSpPr>
          <p:cNvPr id="18" name="مستطيل 17">
            <a:extLst>
              <a:ext uri="{FF2B5EF4-FFF2-40B4-BE49-F238E27FC236}">
                <a16:creationId xmlns:a16="http://schemas.microsoft.com/office/drawing/2014/main" id="{F7BCD8EB-BC63-7B5C-0284-B1CC70B4BF9F}"/>
              </a:ext>
            </a:extLst>
          </p:cNvPr>
          <p:cNvSpPr/>
          <p:nvPr/>
        </p:nvSpPr>
        <p:spPr>
          <a:xfrm>
            <a:off x="3266299" y="2464416"/>
            <a:ext cx="2114550" cy="65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ميثان </a:t>
            </a:r>
            <a:r>
              <a:rPr lang="en-US" sz="2800" b="1" dirty="0">
                <a:solidFill>
                  <a:srgbClr val="0000CC"/>
                </a:solidFill>
                <a:latin typeface="Arial" panose="020B0604020202020204" pitchFamily="34" charset="0"/>
                <a:cs typeface="Arial" panose="020B0604020202020204" pitchFamily="34" charset="0"/>
              </a:rPr>
              <a:t>CH</a:t>
            </a:r>
            <a:r>
              <a:rPr lang="en-US" sz="2800" b="1" baseline="-25000" dirty="0">
                <a:solidFill>
                  <a:srgbClr val="0000CC"/>
                </a:solidFill>
                <a:latin typeface="Arial" panose="020B0604020202020204" pitchFamily="34" charset="0"/>
                <a:cs typeface="Arial" panose="020B0604020202020204" pitchFamily="34" charset="0"/>
              </a:rPr>
              <a:t>4</a:t>
            </a:r>
            <a:r>
              <a:rPr lang="ar-SA" sz="2800" b="1" dirty="0">
                <a:solidFill>
                  <a:srgbClr val="0000CC"/>
                </a:solidFill>
                <a:latin typeface="Arial" panose="020B0604020202020204" pitchFamily="34" charset="0"/>
                <a:cs typeface="Arial" panose="020B0604020202020204" pitchFamily="34" charset="0"/>
              </a:rPr>
              <a:t> </a:t>
            </a:r>
          </a:p>
        </p:txBody>
      </p:sp>
      <p:sp>
        <p:nvSpPr>
          <p:cNvPr id="19" name="مستطيل 18">
            <a:extLst>
              <a:ext uri="{FF2B5EF4-FFF2-40B4-BE49-F238E27FC236}">
                <a16:creationId xmlns:a16="http://schemas.microsoft.com/office/drawing/2014/main" id="{B0CAE018-8D87-C631-02D0-AF808C15DEB7}"/>
              </a:ext>
            </a:extLst>
          </p:cNvPr>
          <p:cNvSpPr/>
          <p:nvPr/>
        </p:nvSpPr>
        <p:spPr>
          <a:xfrm>
            <a:off x="1507092" y="5402423"/>
            <a:ext cx="2970632" cy="65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ميثانول </a:t>
            </a:r>
            <a:r>
              <a:rPr lang="en-US" sz="2800" b="1" dirty="0">
                <a:solidFill>
                  <a:srgbClr val="0000CC"/>
                </a:solidFill>
                <a:latin typeface="Arial" panose="020B0604020202020204" pitchFamily="34" charset="0"/>
                <a:cs typeface="Arial" panose="020B0604020202020204" pitchFamily="34" charset="0"/>
              </a:rPr>
              <a:t>CH</a:t>
            </a:r>
            <a:r>
              <a:rPr lang="en-US" sz="2800" b="1" baseline="-25000" dirty="0">
                <a:solidFill>
                  <a:srgbClr val="0000CC"/>
                </a:solidFill>
                <a:latin typeface="Arial" panose="020B0604020202020204" pitchFamily="34" charset="0"/>
                <a:cs typeface="Arial" panose="020B0604020202020204" pitchFamily="34" charset="0"/>
              </a:rPr>
              <a:t>3</a:t>
            </a:r>
            <a:r>
              <a:rPr lang="en-US" sz="2800" b="1" dirty="0">
                <a:solidFill>
                  <a:srgbClr val="0000CC"/>
                </a:solidFill>
                <a:latin typeface="Arial" panose="020B0604020202020204" pitchFamily="34" charset="0"/>
                <a:cs typeface="Arial" panose="020B0604020202020204" pitchFamily="34" charset="0"/>
              </a:rPr>
              <a:t>OH</a:t>
            </a:r>
            <a:r>
              <a:rPr lang="ar-SA" sz="2800" b="1" dirty="0">
                <a:solidFill>
                  <a:srgbClr val="0000C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504410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117780"/>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774420" y="957204"/>
            <a:ext cx="4643150" cy="54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تفاعلات الأكسدة والاختزال؟</a:t>
            </a:r>
          </a:p>
        </p:txBody>
      </p:sp>
      <p:sp>
        <p:nvSpPr>
          <p:cNvPr id="9" name="مستطيل 8">
            <a:extLst>
              <a:ext uri="{FF2B5EF4-FFF2-40B4-BE49-F238E27FC236}">
                <a16:creationId xmlns:a16="http://schemas.microsoft.com/office/drawing/2014/main" id="{8D0E0922-CE88-428F-8BEC-2939266F6740}"/>
              </a:ext>
            </a:extLst>
          </p:cNvPr>
          <p:cNvSpPr/>
          <p:nvPr/>
        </p:nvSpPr>
        <p:spPr>
          <a:xfrm>
            <a:off x="2177803" y="1602484"/>
            <a:ext cx="7959011" cy="11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الأكسدة </a:t>
            </a:r>
          </a:p>
          <a:p>
            <a:pPr algn="ctr"/>
            <a:r>
              <a:rPr lang="ar-SA" sz="2800" b="1" dirty="0">
                <a:solidFill>
                  <a:schemeClr val="tx1"/>
                </a:solidFill>
              </a:rPr>
              <a:t>هي عملية فقدان الإلكترونات </a:t>
            </a:r>
          </a:p>
          <a:p>
            <a:pPr algn="ctr"/>
            <a:r>
              <a:rPr lang="ar-SA" sz="2800" b="1" dirty="0" err="1">
                <a:solidFill>
                  <a:schemeClr val="tx1"/>
                </a:solidFill>
              </a:rPr>
              <a:t>وتتأكسد</a:t>
            </a:r>
            <a:r>
              <a:rPr lang="ar-SA" sz="2800" b="1" dirty="0">
                <a:solidFill>
                  <a:schemeClr val="tx1"/>
                </a:solidFill>
              </a:rPr>
              <a:t> المادة عندما تكتسب الأكسجين أو تفقد الهيدروجين</a:t>
            </a:r>
          </a:p>
        </p:txBody>
      </p:sp>
      <p:sp>
        <p:nvSpPr>
          <p:cNvPr id="10" name="مستطيل 9">
            <a:extLst>
              <a:ext uri="{FF2B5EF4-FFF2-40B4-BE49-F238E27FC236}">
                <a16:creationId xmlns:a16="http://schemas.microsoft.com/office/drawing/2014/main" id="{83B0D4B0-D655-1B66-4010-A7883D0C458C}"/>
              </a:ext>
            </a:extLst>
          </p:cNvPr>
          <p:cNvSpPr/>
          <p:nvPr/>
        </p:nvSpPr>
        <p:spPr>
          <a:xfrm>
            <a:off x="2546181" y="2824107"/>
            <a:ext cx="7099628" cy="1619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cs typeface="Arial" panose="020B0604020202020204" pitchFamily="34" charset="0"/>
              </a:rPr>
              <a:t>الاختزال </a:t>
            </a:r>
          </a:p>
          <a:p>
            <a:pPr algn="ctr"/>
            <a:r>
              <a:rPr lang="ar-SA" sz="2800" b="1" dirty="0">
                <a:solidFill>
                  <a:srgbClr val="0000CC"/>
                </a:solidFill>
                <a:latin typeface="Arial" panose="020B0604020202020204" pitchFamily="34" charset="0"/>
                <a:cs typeface="Arial" panose="020B0604020202020204" pitchFamily="34" charset="0"/>
              </a:rPr>
              <a:t>هي عملية اكتساب الإلكترونات </a:t>
            </a:r>
          </a:p>
          <a:p>
            <a:pPr algn="ctr"/>
            <a:r>
              <a:rPr lang="ar-SA" sz="2800" b="1" dirty="0">
                <a:solidFill>
                  <a:srgbClr val="0000CC"/>
                </a:solidFill>
                <a:latin typeface="Arial" panose="020B0604020202020204" pitchFamily="34" charset="0"/>
                <a:cs typeface="Arial" panose="020B0604020202020204" pitchFamily="34" charset="0"/>
              </a:rPr>
              <a:t>وتختزل المادة عندما تفقد أكسجين أو تكتسب الهيدروجين</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14470" y="5688353"/>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665299"/>
            <a:ext cx="1199043" cy="385434"/>
          </a:xfrm>
          <a:prstGeom prst="rect">
            <a:avLst/>
          </a:prstGeom>
        </p:spPr>
      </p:pic>
      <p:sp>
        <p:nvSpPr>
          <p:cNvPr id="14" name="مستطيل 13">
            <a:extLst>
              <a:ext uri="{FF2B5EF4-FFF2-40B4-BE49-F238E27FC236}">
                <a16:creationId xmlns:a16="http://schemas.microsoft.com/office/drawing/2014/main" id="{0CF1A7D8-1BF7-058D-DD04-8F49C32D6D6F}"/>
              </a:ext>
            </a:extLst>
          </p:cNvPr>
          <p:cNvSpPr/>
          <p:nvPr/>
        </p:nvSpPr>
        <p:spPr>
          <a:xfrm>
            <a:off x="2546181" y="4395063"/>
            <a:ext cx="7099628" cy="56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rPr>
              <a:t>يتضمن كل تفاعل أكسدة واختزال عمليتي الأكسدة والاختزال.</a:t>
            </a:r>
            <a:endParaRPr lang="ar-SA" sz="2800" b="1" dirty="0">
              <a:solidFill>
                <a:srgbClr val="FF0000"/>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ADBE9EAF-52EE-520A-8210-87732A50D67A}"/>
              </a:ext>
            </a:extLst>
          </p:cNvPr>
          <p:cNvSpPr/>
          <p:nvPr/>
        </p:nvSpPr>
        <p:spPr>
          <a:xfrm>
            <a:off x="1922107" y="5047530"/>
            <a:ext cx="8144063" cy="88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9900"/>
                </a:solidFill>
              </a:rPr>
              <a:t>ويمكن وصف تفاعلات الأكسدة والاختزال في المواد العضوية اعتمادا</a:t>
            </a:r>
          </a:p>
          <a:p>
            <a:pPr algn="ctr"/>
            <a:r>
              <a:rPr lang="ar-SA" sz="2800" b="1" dirty="0">
                <a:solidFill>
                  <a:srgbClr val="009900"/>
                </a:solidFill>
              </a:rPr>
              <a:t>على التغير الذي يحدث للمركبات العضوية بعد التفاعل</a:t>
            </a:r>
          </a:p>
        </p:txBody>
      </p:sp>
    </p:spTree>
    <p:extLst>
      <p:ext uri="{BB962C8B-B14F-4D97-AF65-F5344CB8AC3E}">
        <p14:creationId xmlns:p14="http://schemas.microsoft.com/office/powerpoint/2010/main" val="293831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726634"/>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1962209" y="1012677"/>
            <a:ext cx="8483195"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تفاعل الأكسدة: هو التفاعل الناتج من إضافة أكسجين أو حذف هيدروجين </a:t>
            </a:r>
            <a:endParaRPr lang="ar-SA" sz="2000" b="1" dirty="0">
              <a:solidFill>
                <a:srgbClr val="0000CC"/>
              </a:solidFill>
            </a:endParaRPr>
          </a:p>
        </p:txBody>
      </p:sp>
      <p:sp>
        <p:nvSpPr>
          <p:cNvPr id="9" name="مستطيل 8">
            <a:extLst>
              <a:ext uri="{FF2B5EF4-FFF2-40B4-BE49-F238E27FC236}">
                <a16:creationId xmlns:a16="http://schemas.microsoft.com/office/drawing/2014/main" id="{8D0E0922-CE88-428F-8BEC-2939266F6740}"/>
              </a:ext>
            </a:extLst>
          </p:cNvPr>
          <p:cNvSpPr/>
          <p:nvPr/>
        </p:nvSpPr>
        <p:spPr>
          <a:xfrm>
            <a:off x="2224302" y="1674862"/>
            <a:ext cx="7959011" cy="219734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ꟷCꟷO</a:t>
            </a:r>
            <a:r>
              <a:rPr lang="en-US" sz="2800" b="1" dirty="0">
                <a:solidFill>
                  <a:srgbClr val="0000CC"/>
                </a:solidFill>
                <a:latin typeface="Arial" panose="020B0604020202020204" pitchFamily="34" charset="0"/>
                <a:cs typeface="Arial" panose="020B0604020202020204" pitchFamily="34" charset="0"/>
              </a:rPr>
              <a:t>H</a:t>
            </a:r>
            <a:r>
              <a:rPr lang="en-US" sz="2800" b="1" dirty="0">
                <a:solidFill>
                  <a:schemeClr val="tx1"/>
                </a:solidFill>
                <a:latin typeface="Arial" panose="020B0604020202020204" pitchFamily="34" charset="0"/>
                <a:cs typeface="Arial" panose="020B0604020202020204" pitchFamily="34" charset="0"/>
              </a:rPr>
              <a:t>  + [</a:t>
            </a:r>
            <a:r>
              <a:rPr lang="en-US" sz="2800" b="1" dirty="0">
                <a:solidFill>
                  <a:srgbClr val="FF0000"/>
                </a:solidFill>
                <a:latin typeface="Arial" panose="020B0604020202020204" pitchFamily="34" charset="0"/>
                <a:cs typeface="Arial" panose="020B0604020202020204" pitchFamily="34" charset="0"/>
              </a:rPr>
              <a:t>O</a:t>
            </a:r>
            <a:r>
              <a:rPr lang="en-US" sz="2000" b="1" dirty="0">
                <a:solidFill>
                  <a:srgbClr val="FF0000"/>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 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60272" y="6207559"/>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307965" y="6168280"/>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الأكسدة</a:t>
            </a:r>
          </a:p>
        </p:txBody>
      </p:sp>
      <p:sp>
        <p:nvSpPr>
          <p:cNvPr id="6" name="مستطيل 5">
            <a:extLst>
              <a:ext uri="{FF2B5EF4-FFF2-40B4-BE49-F238E27FC236}">
                <a16:creationId xmlns:a16="http://schemas.microsoft.com/office/drawing/2014/main" id="{B0632B15-9C01-E2EF-532D-EC82BDF94530}"/>
              </a:ext>
            </a:extLst>
          </p:cNvPr>
          <p:cNvSpPr/>
          <p:nvPr/>
        </p:nvSpPr>
        <p:spPr>
          <a:xfrm rot="5400000">
            <a:off x="4348585" y="237283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6" name="مستطيل 15">
            <a:extLst>
              <a:ext uri="{FF2B5EF4-FFF2-40B4-BE49-F238E27FC236}">
                <a16:creationId xmlns:a16="http://schemas.microsoft.com/office/drawing/2014/main" id="{5C01E74C-7B41-CC04-2190-98836246117D}"/>
              </a:ext>
            </a:extLst>
          </p:cNvPr>
          <p:cNvSpPr/>
          <p:nvPr/>
        </p:nvSpPr>
        <p:spPr>
          <a:xfrm rot="5400000">
            <a:off x="4325561" y="2982819"/>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8016766" y="2368397"/>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843ED044-BB6A-E50E-AA1B-4671D1D52FA7}"/>
              </a:ext>
            </a:extLst>
          </p:cNvPr>
          <p:cNvSpPr/>
          <p:nvPr/>
        </p:nvSpPr>
        <p:spPr>
          <a:xfrm>
            <a:off x="4315337" y="3077610"/>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0000CC"/>
                </a:solidFill>
                <a:latin typeface="Arial" panose="020B0604020202020204" pitchFamily="34" charset="0"/>
                <a:cs typeface="Arial" panose="020B0604020202020204" pitchFamily="34" charset="0"/>
              </a:rPr>
              <a:t>H</a:t>
            </a:r>
            <a:endParaRPr lang="ar-SA" sz="2800" b="1" dirty="0">
              <a:solidFill>
                <a:srgbClr val="0000CC"/>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7969709" y="1857758"/>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4331218" y="185748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273998C2-6A91-C065-DC79-43A21F05F1A6}"/>
              </a:ext>
            </a:extLst>
          </p:cNvPr>
          <p:cNvSpPr/>
          <p:nvPr/>
        </p:nvSpPr>
        <p:spPr>
          <a:xfrm>
            <a:off x="4996040" y="3476064"/>
            <a:ext cx="2446590" cy="28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حذف 2 هيدروجين</a:t>
            </a:r>
            <a:endParaRPr lang="ar-SA" sz="1600" b="1" dirty="0">
              <a:solidFill>
                <a:srgbClr val="0000CC"/>
              </a:solidFill>
            </a:endParaRPr>
          </a:p>
        </p:txBody>
      </p:sp>
      <p:sp>
        <p:nvSpPr>
          <p:cNvPr id="22" name="مستطيل 21">
            <a:extLst>
              <a:ext uri="{FF2B5EF4-FFF2-40B4-BE49-F238E27FC236}">
                <a16:creationId xmlns:a16="http://schemas.microsoft.com/office/drawing/2014/main" id="{A71AB59A-F103-531E-EA93-960D1B5FA78B}"/>
              </a:ext>
            </a:extLst>
          </p:cNvPr>
          <p:cNvSpPr/>
          <p:nvPr/>
        </p:nvSpPr>
        <p:spPr>
          <a:xfrm>
            <a:off x="2239829" y="4080377"/>
            <a:ext cx="7959011" cy="1764946"/>
          </a:xfrm>
          <a:prstGeom prst="rect">
            <a:avLst/>
          </a:prstGeom>
          <a:noFill/>
          <a:ln>
            <a:solidFill>
              <a:srgbClr val="8148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a:t>
            </a:r>
            <a:r>
              <a:rPr lang="en-US" sz="2800" b="1" dirty="0">
                <a:solidFill>
                  <a:schemeClr val="tx1">
                    <a:lumMod val="95000"/>
                    <a:lumOff val="5000"/>
                  </a:schemeClr>
                </a:solidFill>
                <a:latin typeface="Arial" panose="020B0604020202020204" pitchFamily="34" charset="0"/>
                <a:cs typeface="Arial" panose="020B0604020202020204" pitchFamily="34" charset="0"/>
              </a:rPr>
              <a:t>H</a:t>
            </a:r>
            <a:r>
              <a:rPr lang="en-US" sz="2800" b="1" dirty="0">
                <a:solidFill>
                  <a:schemeClr val="tx1"/>
                </a:solidFill>
                <a:latin typeface="Arial" panose="020B0604020202020204" pitchFamily="34" charset="0"/>
                <a:cs typeface="Arial" panose="020B0604020202020204" pitchFamily="34" charset="0"/>
              </a:rPr>
              <a:t>  + [</a:t>
            </a:r>
            <a:r>
              <a:rPr lang="en-US" sz="2800" b="1" dirty="0">
                <a:solidFill>
                  <a:srgbClr val="FF0000"/>
                </a:solidFill>
                <a:latin typeface="Arial" panose="020B0604020202020204" pitchFamily="34" charset="0"/>
                <a:cs typeface="Arial" panose="020B0604020202020204" pitchFamily="34" charset="0"/>
              </a:rPr>
              <a:t>O</a:t>
            </a:r>
            <a:r>
              <a:rPr lang="en-US" sz="2800" b="1" dirty="0">
                <a:solidFill>
                  <a:schemeClr val="tx1"/>
                </a:solidFill>
                <a:latin typeface="Arial" panose="020B0604020202020204" pitchFamily="34" charset="0"/>
                <a:cs typeface="Arial" panose="020B0604020202020204" pitchFamily="34" charset="0"/>
              </a:rPr>
              <a:t>] → 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a:t>
            </a:r>
            <a:r>
              <a:rPr lang="en-US" sz="2800" b="1" dirty="0">
                <a:solidFill>
                  <a:srgbClr val="FF0000"/>
                </a:solidFill>
                <a:latin typeface="Arial" panose="020B0604020202020204" pitchFamily="34" charset="0"/>
                <a:cs typeface="Arial" panose="020B0604020202020204" pitchFamily="34" charset="0"/>
              </a:rPr>
              <a:t>O</a:t>
            </a: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6F9780B7-F5EB-EA1C-3D95-2E1B00CFA2D0}"/>
              </a:ext>
            </a:extLst>
          </p:cNvPr>
          <p:cNvSpPr/>
          <p:nvPr/>
        </p:nvSpPr>
        <p:spPr>
          <a:xfrm rot="5400000">
            <a:off x="7634459" y="4583614"/>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6F1247BF-C916-EC44-E28F-DC5DDF7CBF90}"/>
              </a:ext>
            </a:extLst>
          </p:cNvPr>
          <p:cNvSpPr/>
          <p:nvPr/>
        </p:nvSpPr>
        <p:spPr>
          <a:xfrm>
            <a:off x="7589810" y="4074667"/>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58775F70-CDE6-FF10-46AB-376CD7F7EFBE}"/>
              </a:ext>
            </a:extLst>
          </p:cNvPr>
          <p:cNvSpPr/>
          <p:nvPr/>
        </p:nvSpPr>
        <p:spPr>
          <a:xfrm rot="5400000">
            <a:off x="4429453" y="4575578"/>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D8CB3A4B-A3F2-175E-2DDB-8E0A673BC443}"/>
              </a:ext>
            </a:extLst>
          </p:cNvPr>
          <p:cNvSpPr/>
          <p:nvPr/>
        </p:nvSpPr>
        <p:spPr>
          <a:xfrm>
            <a:off x="4418509" y="4046067"/>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2203718D-3035-5DB1-D6C7-1DC412FD8658}"/>
              </a:ext>
            </a:extLst>
          </p:cNvPr>
          <p:cNvSpPr/>
          <p:nvPr/>
        </p:nvSpPr>
        <p:spPr>
          <a:xfrm>
            <a:off x="4996040" y="5361635"/>
            <a:ext cx="2446590" cy="28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إضافة أكسجين</a:t>
            </a:r>
            <a:endParaRPr lang="ar-SA" sz="1600" b="1" dirty="0">
              <a:solidFill>
                <a:srgbClr val="0000CC"/>
              </a:solidFill>
            </a:endParaRPr>
          </a:p>
        </p:txBody>
      </p:sp>
      <p:sp>
        <p:nvSpPr>
          <p:cNvPr id="31" name="مستطيل 30">
            <a:extLst>
              <a:ext uri="{FF2B5EF4-FFF2-40B4-BE49-F238E27FC236}">
                <a16:creationId xmlns:a16="http://schemas.microsoft.com/office/drawing/2014/main" id="{A6206685-FE82-AA72-E3AD-578CB5AB16AF}"/>
              </a:ext>
            </a:extLst>
          </p:cNvPr>
          <p:cNvSpPr/>
          <p:nvPr/>
        </p:nvSpPr>
        <p:spPr>
          <a:xfrm>
            <a:off x="3942531" y="5944103"/>
            <a:ext cx="4930882"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 يرمز لتفاعل الأكسدة بالرمز </a:t>
            </a:r>
            <a:r>
              <a:rPr kumimoji="0" lang="ar-SA"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a:t>
            </a:r>
            <a:r>
              <a:rPr kumimoji="0" lang="ar-SA"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421724"/>
      </p:ext>
    </p:extLst>
  </p:cSld>
  <p:clrMapOvr>
    <a:masterClrMapping/>
  </p:clrMapOvr>
  <p:transition spd="slow">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5726634"/>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1962209" y="1012677"/>
            <a:ext cx="8742211"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تفاعل الاختزال: هو التفاعل الناتج من إضافة هيدرجين أو حذف أكسجين </a:t>
            </a:r>
            <a:endParaRPr lang="ar-SA" sz="2000" b="1" dirty="0">
              <a:solidFill>
                <a:srgbClr val="0000CC"/>
              </a:solidFill>
            </a:endParaRPr>
          </a:p>
        </p:txBody>
      </p:sp>
      <p:sp>
        <p:nvSpPr>
          <p:cNvPr id="9" name="مستطيل 8">
            <a:extLst>
              <a:ext uri="{FF2B5EF4-FFF2-40B4-BE49-F238E27FC236}">
                <a16:creationId xmlns:a16="http://schemas.microsoft.com/office/drawing/2014/main" id="{8D0E0922-CE88-428F-8BEC-2939266F6740}"/>
              </a:ext>
            </a:extLst>
          </p:cNvPr>
          <p:cNvSpPr/>
          <p:nvPr/>
        </p:nvSpPr>
        <p:spPr>
          <a:xfrm>
            <a:off x="2224302" y="1674862"/>
            <a:ext cx="7959011" cy="219734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ꟷCꟷH   → 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ꟷCꟷOH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60272" y="6207559"/>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307965" y="6168280"/>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الاختزال</a:t>
            </a:r>
          </a:p>
        </p:txBody>
      </p:sp>
      <p:sp>
        <p:nvSpPr>
          <p:cNvPr id="6" name="مستطيل 5">
            <a:extLst>
              <a:ext uri="{FF2B5EF4-FFF2-40B4-BE49-F238E27FC236}">
                <a16:creationId xmlns:a16="http://schemas.microsoft.com/office/drawing/2014/main" id="{B0632B15-9C01-E2EF-532D-EC82BDF94530}"/>
              </a:ext>
            </a:extLst>
          </p:cNvPr>
          <p:cNvSpPr/>
          <p:nvPr/>
        </p:nvSpPr>
        <p:spPr>
          <a:xfrm rot="5400000">
            <a:off x="7250449" y="236650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4833025" y="2366501"/>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4806984" y="185379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7233082" y="1881165"/>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273998C2-6A91-C065-DC79-43A21F05F1A6}"/>
              </a:ext>
            </a:extLst>
          </p:cNvPr>
          <p:cNvSpPr/>
          <p:nvPr/>
        </p:nvSpPr>
        <p:spPr>
          <a:xfrm>
            <a:off x="4996040" y="3476064"/>
            <a:ext cx="2446590" cy="28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إضافة 2 هيدروجين</a:t>
            </a:r>
            <a:endParaRPr lang="ar-SA" sz="1600" b="1" dirty="0">
              <a:solidFill>
                <a:srgbClr val="0000CC"/>
              </a:solidFill>
            </a:endParaRPr>
          </a:p>
        </p:txBody>
      </p:sp>
      <p:sp>
        <p:nvSpPr>
          <p:cNvPr id="22" name="مستطيل 21">
            <a:extLst>
              <a:ext uri="{FF2B5EF4-FFF2-40B4-BE49-F238E27FC236}">
                <a16:creationId xmlns:a16="http://schemas.microsoft.com/office/drawing/2014/main" id="{A71AB59A-F103-531E-EA93-960D1B5FA78B}"/>
              </a:ext>
            </a:extLst>
          </p:cNvPr>
          <p:cNvSpPr/>
          <p:nvPr/>
        </p:nvSpPr>
        <p:spPr>
          <a:xfrm>
            <a:off x="2239829" y="4080377"/>
            <a:ext cx="7959011" cy="2197342"/>
          </a:xfrm>
          <a:prstGeom prst="rect">
            <a:avLst/>
          </a:prstGeom>
          <a:noFill/>
          <a:ln>
            <a:solidFill>
              <a:srgbClr val="81483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a:t>
            </a:r>
            <a:r>
              <a:rPr lang="en-US" sz="2800" b="1" dirty="0">
                <a:solidFill>
                  <a:srgbClr val="009900"/>
                </a:solidFill>
                <a:latin typeface="Arial" panose="020B0604020202020204" pitchFamily="34" charset="0"/>
                <a:cs typeface="Arial" panose="020B0604020202020204" pitchFamily="34" charset="0"/>
              </a:rPr>
              <a:t>O</a:t>
            </a:r>
            <a:r>
              <a:rPr lang="en-US" sz="2800" b="1" dirty="0">
                <a:solidFill>
                  <a:schemeClr val="tx1">
                    <a:lumMod val="95000"/>
                    <a:lumOff val="5000"/>
                  </a:schemeClr>
                </a:solidFill>
                <a:latin typeface="Arial" panose="020B0604020202020204" pitchFamily="34" charset="0"/>
                <a:cs typeface="Arial" panose="020B0604020202020204" pitchFamily="34" charset="0"/>
              </a:rPr>
              <a:t>H</a:t>
            </a:r>
            <a:r>
              <a:rPr lang="en-US" sz="2800" b="1" dirty="0">
                <a:solidFill>
                  <a:schemeClr val="tx1"/>
                </a:solidFill>
                <a:latin typeface="Arial" panose="020B0604020202020204" pitchFamily="34" charset="0"/>
                <a:cs typeface="Arial" panose="020B0604020202020204" pitchFamily="34" charset="0"/>
              </a:rPr>
              <a:t>   → 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ꟷCꟷH</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6F9780B7-F5EB-EA1C-3D95-2E1B00CFA2D0}"/>
              </a:ext>
            </a:extLst>
          </p:cNvPr>
          <p:cNvSpPr/>
          <p:nvPr/>
        </p:nvSpPr>
        <p:spPr>
          <a:xfrm rot="5400000">
            <a:off x="7565033" y="4783118"/>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6F1247BF-C916-EC44-E28F-DC5DDF7CBF90}"/>
              </a:ext>
            </a:extLst>
          </p:cNvPr>
          <p:cNvSpPr/>
          <p:nvPr/>
        </p:nvSpPr>
        <p:spPr>
          <a:xfrm>
            <a:off x="7555947" y="425713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58775F70-CDE6-FF10-46AB-376CD7F7EFBE}"/>
              </a:ext>
            </a:extLst>
          </p:cNvPr>
          <p:cNvSpPr/>
          <p:nvPr/>
        </p:nvSpPr>
        <p:spPr>
          <a:xfrm rot="5400000">
            <a:off x="4817142" y="4798036"/>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D8CB3A4B-A3F2-175E-2DDB-8E0A673BC443}"/>
              </a:ext>
            </a:extLst>
          </p:cNvPr>
          <p:cNvSpPr/>
          <p:nvPr/>
        </p:nvSpPr>
        <p:spPr>
          <a:xfrm>
            <a:off x="4796492" y="4225735"/>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2203718D-3035-5DB1-D6C7-1DC412FD8658}"/>
              </a:ext>
            </a:extLst>
          </p:cNvPr>
          <p:cNvSpPr/>
          <p:nvPr/>
        </p:nvSpPr>
        <p:spPr>
          <a:xfrm>
            <a:off x="5139109" y="5590476"/>
            <a:ext cx="2446590" cy="28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حذف أكسجين</a:t>
            </a:r>
            <a:endParaRPr lang="ar-SA" sz="1600" b="1" dirty="0">
              <a:solidFill>
                <a:srgbClr val="0000CC"/>
              </a:solidFill>
            </a:endParaRPr>
          </a:p>
        </p:txBody>
      </p:sp>
      <p:sp>
        <p:nvSpPr>
          <p:cNvPr id="10" name="مستطيل 9">
            <a:extLst>
              <a:ext uri="{FF2B5EF4-FFF2-40B4-BE49-F238E27FC236}">
                <a16:creationId xmlns:a16="http://schemas.microsoft.com/office/drawing/2014/main" id="{0C26CDC1-972D-5F8E-CC61-EB2215D4A4CE}"/>
              </a:ext>
            </a:extLst>
          </p:cNvPr>
          <p:cNvSpPr/>
          <p:nvPr/>
        </p:nvSpPr>
        <p:spPr>
          <a:xfrm rot="5400000">
            <a:off x="7250448" y="2964084"/>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4" name="مستطيل 13">
            <a:extLst>
              <a:ext uri="{FF2B5EF4-FFF2-40B4-BE49-F238E27FC236}">
                <a16:creationId xmlns:a16="http://schemas.microsoft.com/office/drawing/2014/main" id="{CA23C233-3637-2264-4BBE-8AAA84D52A64}"/>
              </a:ext>
            </a:extLst>
          </p:cNvPr>
          <p:cNvSpPr/>
          <p:nvPr/>
        </p:nvSpPr>
        <p:spPr>
          <a:xfrm>
            <a:off x="7251075" y="3052966"/>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0000CC"/>
                </a:solidFill>
                <a:latin typeface="Arial" panose="020B0604020202020204" pitchFamily="34" charset="0"/>
                <a:cs typeface="Arial" panose="020B0604020202020204" pitchFamily="34" charset="0"/>
              </a:rPr>
              <a:t>H</a:t>
            </a:r>
            <a:endParaRPr lang="ar-SA" sz="28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89363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8F1C19F-604F-372D-2D90-D1E8C0136119}"/>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pic>
        <p:nvPicPr>
          <p:cNvPr id="4" name="صورة 3" descr="صورة تحتوي على نص, لقطة شاشة, الخط, رقم&#10;&#10;تم إنشاء الوصف تلقائياً">
            <a:extLst>
              <a:ext uri="{FF2B5EF4-FFF2-40B4-BE49-F238E27FC236}">
                <a16:creationId xmlns:a16="http://schemas.microsoft.com/office/drawing/2014/main" id="{B6BD1757-162A-83EC-6BB8-A22E1C3F414C}"/>
              </a:ext>
            </a:extLst>
          </p:cNvPr>
          <p:cNvPicPr>
            <a:picLocks noChangeAspect="1"/>
          </p:cNvPicPr>
          <p:nvPr/>
        </p:nvPicPr>
        <p:blipFill rotWithShape="1">
          <a:blip r:embed="rId2">
            <a:extLst>
              <a:ext uri="{28A0092B-C50C-407E-A947-70E740481C1C}">
                <a14:useLocalDpi xmlns:a14="http://schemas.microsoft.com/office/drawing/2010/main" val="0"/>
              </a:ext>
            </a:extLst>
          </a:blip>
          <a:srcRect l="5738" t="4444" r="2051" b="4444"/>
          <a:stretch/>
        </p:blipFill>
        <p:spPr>
          <a:xfrm>
            <a:off x="1184988" y="93306"/>
            <a:ext cx="9545217" cy="6586688"/>
          </a:xfrm>
          <a:prstGeom prst="rect">
            <a:avLst/>
          </a:prstGeom>
        </p:spPr>
      </p:pic>
    </p:spTree>
    <p:extLst>
      <p:ext uri="{BB962C8B-B14F-4D97-AF65-F5344CB8AC3E}">
        <p14:creationId xmlns:p14="http://schemas.microsoft.com/office/powerpoint/2010/main" val="124758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303055" y="977227"/>
            <a:ext cx="5847513"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تحويل الألكان إلى كحول أولي </a:t>
            </a:r>
            <a:endParaRPr lang="ar-SA" sz="2000" b="1" dirty="0">
              <a:solidFill>
                <a:srgbClr val="0000CC"/>
              </a:solidFill>
            </a:endParaRPr>
          </a:p>
        </p:txBody>
      </p:sp>
      <p:sp>
        <p:nvSpPr>
          <p:cNvPr id="9" name="مستطيل 8">
            <a:extLst>
              <a:ext uri="{FF2B5EF4-FFF2-40B4-BE49-F238E27FC236}">
                <a16:creationId xmlns:a16="http://schemas.microsoft.com/office/drawing/2014/main" id="{8D0E0922-CE88-428F-8BEC-2939266F6740}"/>
              </a:ext>
            </a:extLst>
          </p:cNvPr>
          <p:cNvSpPr/>
          <p:nvPr/>
        </p:nvSpPr>
        <p:spPr>
          <a:xfrm>
            <a:off x="1864358" y="2312727"/>
            <a:ext cx="7959011" cy="17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HꟷCꟷH  + (O</a:t>
            </a:r>
            <a:r>
              <a:rPr lang="en-US" sz="2000" b="1" dirty="0">
                <a:solidFill>
                  <a:srgbClr val="FF0000"/>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 HꟷCꟷOꟷH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أكسدة الألكان</a:t>
            </a:r>
          </a:p>
        </p:txBody>
      </p:sp>
      <p:sp>
        <p:nvSpPr>
          <p:cNvPr id="6" name="مستطيل 5">
            <a:extLst>
              <a:ext uri="{FF2B5EF4-FFF2-40B4-BE49-F238E27FC236}">
                <a16:creationId xmlns:a16="http://schemas.microsoft.com/office/drawing/2014/main" id="{B0632B15-9C01-E2EF-532D-EC82BDF94530}"/>
              </a:ext>
            </a:extLst>
          </p:cNvPr>
          <p:cNvSpPr/>
          <p:nvPr/>
        </p:nvSpPr>
        <p:spPr>
          <a:xfrm rot="5400000">
            <a:off x="3848958" y="3443747"/>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6" name="مستطيل 15">
            <a:extLst>
              <a:ext uri="{FF2B5EF4-FFF2-40B4-BE49-F238E27FC236}">
                <a16:creationId xmlns:a16="http://schemas.microsoft.com/office/drawing/2014/main" id="{5C01E74C-7B41-CC04-2190-98836246117D}"/>
              </a:ext>
            </a:extLst>
          </p:cNvPr>
          <p:cNvSpPr/>
          <p:nvPr/>
        </p:nvSpPr>
        <p:spPr>
          <a:xfrm rot="5400000">
            <a:off x="3878414" y="2802199"/>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6869065" y="2797231"/>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843ED044-BB6A-E50E-AA1B-4671D1D52FA7}"/>
              </a:ext>
            </a:extLst>
          </p:cNvPr>
          <p:cNvSpPr/>
          <p:nvPr/>
        </p:nvSpPr>
        <p:spPr>
          <a:xfrm>
            <a:off x="3831591" y="3535652"/>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6851698" y="2345288"/>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3880028" y="233799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3BC89B8D-CE3B-7A22-65C6-F29CC2C726F7}"/>
              </a:ext>
            </a:extLst>
          </p:cNvPr>
          <p:cNvSpPr/>
          <p:nvPr/>
        </p:nvSpPr>
        <p:spPr>
          <a:xfrm>
            <a:off x="2235975" y="1592167"/>
            <a:ext cx="843431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لأكسدة الألكان يتم إضافة ذرة أكسجين بين ذرة هيدروجين وذرة كربون </a:t>
            </a:r>
          </a:p>
        </p:txBody>
      </p:sp>
      <p:sp>
        <p:nvSpPr>
          <p:cNvPr id="14" name="مستطيل 13">
            <a:extLst>
              <a:ext uri="{FF2B5EF4-FFF2-40B4-BE49-F238E27FC236}">
                <a16:creationId xmlns:a16="http://schemas.microsoft.com/office/drawing/2014/main" id="{6925CB73-7F09-8F35-53ED-9E08D333435D}"/>
              </a:ext>
            </a:extLst>
          </p:cNvPr>
          <p:cNvSpPr/>
          <p:nvPr/>
        </p:nvSpPr>
        <p:spPr>
          <a:xfrm rot="5400000">
            <a:off x="6844846" y="3409361"/>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1A219A4B-3EB9-DA1B-4FB7-F09F8F4A93F6}"/>
              </a:ext>
            </a:extLst>
          </p:cNvPr>
          <p:cNvSpPr/>
          <p:nvPr/>
        </p:nvSpPr>
        <p:spPr>
          <a:xfrm>
            <a:off x="3492436" y="4127397"/>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الميثان</a:t>
            </a:r>
            <a:endParaRPr lang="ar-SA" sz="1600" b="1" dirty="0">
              <a:solidFill>
                <a:srgbClr val="0000CC"/>
              </a:solidFill>
            </a:endParaRPr>
          </a:p>
        </p:txBody>
      </p:sp>
      <p:sp>
        <p:nvSpPr>
          <p:cNvPr id="23" name="مستطيل 22">
            <a:extLst>
              <a:ext uri="{FF2B5EF4-FFF2-40B4-BE49-F238E27FC236}">
                <a16:creationId xmlns:a16="http://schemas.microsoft.com/office/drawing/2014/main" id="{DC0C57C4-4BCF-CED4-C528-21350289AE11}"/>
              </a:ext>
            </a:extLst>
          </p:cNvPr>
          <p:cNvSpPr/>
          <p:nvPr/>
        </p:nvSpPr>
        <p:spPr>
          <a:xfrm>
            <a:off x="6527025" y="4077685"/>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الميثانول</a:t>
            </a:r>
            <a:endParaRPr lang="ar-SA" sz="1600" b="1" dirty="0">
              <a:solidFill>
                <a:srgbClr val="0000CC"/>
              </a:solidFill>
            </a:endParaRPr>
          </a:p>
        </p:txBody>
      </p:sp>
      <p:sp>
        <p:nvSpPr>
          <p:cNvPr id="24" name="مستطيل 23">
            <a:extLst>
              <a:ext uri="{FF2B5EF4-FFF2-40B4-BE49-F238E27FC236}">
                <a16:creationId xmlns:a16="http://schemas.microsoft.com/office/drawing/2014/main" id="{50F20D5A-98B4-691F-3E4D-05368CF96733}"/>
              </a:ext>
            </a:extLst>
          </p:cNvPr>
          <p:cNvSpPr/>
          <p:nvPr/>
        </p:nvSpPr>
        <p:spPr>
          <a:xfrm>
            <a:off x="6826061" y="3487840"/>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714E4C07-887B-4249-A5DA-1F424702F1EB}"/>
              </a:ext>
            </a:extLst>
          </p:cNvPr>
          <p:cNvSpPr/>
          <p:nvPr/>
        </p:nvSpPr>
        <p:spPr>
          <a:xfrm>
            <a:off x="3332340" y="4881283"/>
            <a:ext cx="5527320"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ألكان (أكسدة) ← كحول </a:t>
            </a:r>
            <a:endParaRPr lang="ar-SA" sz="2000" b="1" dirty="0">
              <a:solidFill>
                <a:srgbClr val="0000CC"/>
              </a:solidFill>
            </a:endParaRPr>
          </a:p>
        </p:txBody>
      </p:sp>
    </p:spTree>
    <p:extLst>
      <p:ext uri="{BB962C8B-B14F-4D97-AF65-F5344CB8AC3E}">
        <p14:creationId xmlns:p14="http://schemas.microsoft.com/office/powerpoint/2010/main" val="236228456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303055" y="977227"/>
            <a:ext cx="5847513"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تحويل الألكان إلى كحول ثانوي</a:t>
            </a:r>
            <a:endParaRPr lang="ar-SA" sz="2000" b="1" dirty="0">
              <a:solidFill>
                <a:srgbClr val="0000CC"/>
              </a:solidFill>
            </a:endParaRPr>
          </a:p>
        </p:txBody>
      </p:sp>
      <p:sp>
        <p:nvSpPr>
          <p:cNvPr id="9" name="مستطيل 8">
            <a:extLst>
              <a:ext uri="{FF2B5EF4-FFF2-40B4-BE49-F238E27FC236}">
                <a16:creationId xmlns:a16="http://schemas.microsoft.com/office/drawing/2014/main" id="{8D0E0922-CE88-428F-8BEC-2939266F6740}"/>
              </a:ext>
            </a:extLst>
          </p:cNvPr>
          <p:cNvSpPr/>
          <p:nvPr/>
        </p:nvSpPr>
        <p:spPr>
          <a:xfrm>
            <a:off x="1864358" y="2312727"/>
            <a:ext cx="7959011" cy="17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HꟷCꟷCꟷCꟷH  + (O</a:t>
            </a:r>
            <a:r>
              <a:rPr lang="en-US" sz="2000" b="1" dirty="0">
                <a:solidFill>
                  <a:srgbClr val="FF0000"/>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 HꟷCꟷCꟷCꟷH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أكسدة الألكان</a:t>
            </a:r>
          </a:p>
        </p:txBody>
      </p:sp>
      <p:sp>
        <p:nvSpPr>
          <p:cNvPr id="6" name="مستطيل 5">
            <a:extLst>
              <a:ext uri="{FF2B5EF4-FFF2-40B4-BE49-F238E27FC236}">
                <a16:creationId xmlns:a16="http://schemas.microsoft.com/office/drawing/2014/main" id="{B0632B15-9C01-E2EF-532D-EC82BDF94530}"/>
              </a:ext>
            </a:extLst>
          </p:cNvPr>
          <p:cNvSpPr/>
          <p:nvPr/>
        </p:nvSpPr>
        <p:spPr>
          <a:xfrm rot="5400000">
            <a:off x="3587502" y="3415407"/>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6" name="مستطيل 15">
            <a:extLst>
              <a:ext uri="{FF2B5EF4-FFF2-40B4-BE49-F238E27FC236}">
                <a16:creationId xmlns:a16="http://schemas.microsoft.com/office/drawing/2014/main" id="{5C01E74C-7B41-CC04-2190-98836246117D}"/>
              </a:ext>
            </a:extLst>
          </p:cNvPr>
          <p:cNvSpPr/>
          <p:nvPr/>
        </p:nvSpPr>
        <p:spPr>
          <a:xfrm rot="5400000">
            <a:off x="3587502" y="279943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7126897" y="278804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843ED044-BB6A-E50E-AA1B-4671D1D52FA7}"/>
              </a:ext>
            </a:extLst>
          </p:cNvPr>
          <p:cNvSpPr/>
          <p:nvPr/>
        </p:nvSpPr>
        <p:spPr>
          <a:xfrm>
            <a:off x="3078782" y="3514536"/>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7119045" y="232791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3095268" y="2327920"/>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3BC89B8D-CE3B-7A22-65C6-F29CC2C726F7}"/>
              </a:ext>
            </a:extLst>
          </p:cNvPr>
          <p:cNvSpPr/>
          <p:nvPr/>
        </p:nvSpPr>
        <p:spPr>
          <a:xfrm>
            <a:off x="2235975" y="1592167"/>
            <a:ext cx="843431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لأكسدة الألكان يتم إضافة ذرة أكسجين بين ذرة هيدروجين وذرة كربون </a:t>
            </a:r>
          </a:p>
        </p:txBody>
      </p:sp>
      <p:sp>
        <p:nvSpPr>
          <p:cNvPr id="14" name="مستطيل 13">
            <a:extLst>
              <a:ext uri="{FF2B5EF4-FFF2-40B4-BE49-F238E27FC236}">
                <a16:creationId xmlns:a16="http://schemas.microsoft.com/office/drawing/2014/main" id="{6925CB73-7F09-8F35-53ED-9E08D333435D}"/>
              </a:ext>
            </a:extLst>
          </p:cNvPr>
          <p:cNvSpPr/>
          <p:nvPr/>
        </p:nvSpPr>
        <p:spPr>
          <a:xfrm rot="5400000">
            <a:off x="7124424" y="340936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1A219A4B-3EB9-DA1B-4FB7-F09F8F4A93F6}"/>
              </a:ext>
            </a:extLst>
          </p:cNvPr>
          <p:cNvSpPr/>
          <p:nvPr/>
        </p:nvSpPr>
        <p:spPr>
          <a:xfrm>
            <a:off x="3146345" y="4585252"/>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بروبان</a:t>
            </a:r>
            <a:endParaRPr lang="ar-SA" sz="1600" b="1" dirty="0">
              <a:solidFill>
                <a:srgbClr val="0000CC"/>
              </a:solidFill>
            </a:endParaRPr>
          </a:p>
        </p:txBody>
      </p:sp>
      <p:sp>
        <p:nvSpPr>
          <p:cNvPr id="23" name="مستطيل 22">
            <a:extLst>
              <a:ext uri="{FF2B5EF4-FFF2-40B4-BE49-F238E27FC236}">
                <a16:creationId xmlns:a16="http://schemas.microsoft.com/office/drawing/2014/main" id="{DC0C57C4-4BCF-CED4-C528-21350289AE11}"/>
              </a:ext>
            </a:extLst>
          </p:cNvPr>
          <p:cNvSpPr/>
          <p:nvPr/>
        </p:nvSpPr>
        <p:spPr>
          <a:xfrm>
            <a:off x="7259584" y="4538275"/>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بروبانول</a:t>
            </a:r>
            <a:endParaRPr lang="ar-SA" sz="1600" b="1" dirty="0">
              <a:solidFill>
                <a:srgbClr val="0000CC"/>
              </a:solidFill>
            </a:endParaRPr>
          </a:p>
        </p:txBody>
      </p:sp>
      <p:sp>
        <p:nvSpPr>
          <p:cNvPr id="24" name="مستطيل 23">
            <a:extLst>
              <a:ext uri="{FF2B5EF4-FFF2-40B4-BE49-F238E27FC236}">
                <a16:creationId xmlns:a16="http://schemas.microsoft.com/office/drawing/2014/main" id="{50F20D5A-98B4-691F-3E4D-05368CF96733}"/>
              </a:ext>
            </a:extLst>
          </p:cNvPr>
          <p:cNvSpPr/>
          <p:nvPr/>
        </p:nvSpPr>
        <p:spPr>
          <a:xfrm>
            <a:off x="7107057" y="3487842"/>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9E5DF627-3BFF-78DD-8150-395F480A79BA}"/>
              </a:ext>
            </a:extLst>
          </p:cNvPr>
          <p:cNvSpPr/>
          <p:nvPr/>
        </p:nvSpPr>
        <p:spPr>
          <a:xfrm rot="5400000">
            <a:off x="3080049" y="2807475"/>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2" name="مستطيل 21">
            <a:extLst>
              <a:ext uri="{FF2B5EF4-FFF2-40B4-BE49-F238E27FC236}">
                <a16:creationId xmlns:a16="http://schemas.microsoft.com/office/drawing/2014/main" id="{7DBA75A9-F6BB-6C69-D4F7-FCD8ADCE4AA9}"/>
              </a:ext>
            </a:extLst>
          </p:cNvPr>
          <p:cNvSpPr/>
          <p:nvPr/>
        </p:nvSpPr>
        <p:spPr>
          <a:xfrm rot="5400000">
            <a:off x="4076524" y="2831431"/>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F915545B-D427-5DA9-C4C1-7AF1D1746ACD}"/>
              </a:ext>
            </a:extLst>
          </p:cNvPr>
          <p:cNvSpPr/>
          <p:nvPr/>
        </p:nvSpPr>
        <p:spPr>
          <a:xfrm rot="5400000">
            <a:off x="3085539" y="3409361"/>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E2200616-0CC3-8CAC-EBE3-0BA42786E800}"/>
              </a:ext>
            </a:extLst>
          </p:cNvPr>
          <p:cNvSpPr/>
          <p:nvPr/>
        </p:nvSpPr>
        <p:spPr>
          <a:xfrm rot="5400000">
            <a:off x="4122204" y="343829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C3A770A2-CA33-2723-A022-5B33592D7D07}"/>
              </a:ext>
            </a:extLst>
          </p:cNvPr>
          <p:cNvSpPr/>
          <p:nvPr/>
        </p:nvSpPr>
        <p:spPr>
          <a:xfrm>
            <a:off x="3557195" y="3536483"/>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89F6781E-A918-C995-369C-390ADA35D62C}"/>
              </a:ext>
            </a:extLst>
          </p:cNvPr>
          <p:cNvSpPr/>
          <p:nvPr/>
        </p:nvSpPr>
        <p:spPr>
          <a:xfrm>
            <a:off x="4118794" y="3556718"/>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421FA8D6-E8AC-92E4-09EA-E2EBF1939185}"/>
              </a:ext>
            </a:extLst>
          </p:cNvPr>
          <p:cNvSpPr/>
          <p:nvPr/>
        </p:nvSpPr>
        <p:spPr>
          <a:xfrm>
            <a:off x="3581228" y="2320618"/>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33BB738A-1D9B-6BA0-336A-030DDE29CB10}"/>
              </a:ext>
            </a:extLst>
          </p:cNvPr>
          <p:cNvSpPr/>
          <p:nvPr/>
        </p:nvSpPr>
        <p:spPr>
          <a:xfrm>
            <a:off x="4067188" y="2313316"/>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C3D110C9-6E1C-B312-5A80-15750329B0FE}"/>
              </a:ext>
            </a:extLst>
          </p:cNvPr>
          <p:cNvSpPr/>
          <p:nvPr/>
        </p:nvSpPr>
        <p:spPr>
          <a:xfrm rot="5400000">
            <a:off x="7598459" y="2788517"/>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2" name="مستطيل 31">
            <a:extLst>
              <a:ext uri="{FF2B5EF4-FFF2-40B4-BE49-F238E27FC236}">
                <a16:creationId xmlns:a16="http://schemas.microsoft.com/office/drawing/2014/main" id="{F97B30D2-D283-1A38-435D-DF82B125444D}"/>
              </a:ext>
            </a:extLst>
          </p:cNvPr>
          <p:cNvSpPr/>
          <p:nvPr/>
        </p:nvSpPr>
        <p:spPr>
          <a:xfrm rot="5400000">
            <a:off x="8130411" y="279943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3" name="مستطيل 32">
            <a:extLst>
              <a:ext uri="{FF2B5EF4-FFF2-40B4-BE49-F238E27FC236}">
                <a16:creationId xmlns:a16="http://schemas.microsoft.com/office/drawing/2014/main" id="{6873487F-4428-0A0B-8D2E-D7B41C58AFDA}"/>
              </a:ext>
            </a:extLst>
          </p:cNvPr>
          <p:cNvSpPr/>
          <p:nvPr/>
        </p:nvSpPr>
        <p:spPr>
          <a:xfrm rot="5400000">
            <a:off x="7619998" y="340936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4" name="مستطيل 33">
            <a:extLst>
              <a:ext uri="{FF2B5EF4-FFF2-40B4-BE49-F238E27FC236}">
                <a16:creationId xmlns:a16="http://schemas.microsoft.com/office/drawing/2014/main" id="{3A681CD5-9DA5-158A-6641-833F239D530F}"/>
              </a:ext>
            </a:extLst>
          </p:cNvPr>
          <p:cNvSpPr/>
          <p:nvPr/>
        </p:nvSpPr>
        <p:spPr>
          <a:xfrm rot="5400000">
            <a:off x="8183859" y="3389379"/>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5" name="مستطيل 34">
            <a:extLst>
              <a:ext uri="{FF2B5EF4-FFF2-40B4-BE49-F238E27FC236}">
                <a16:creationId xmlns:a16="http://schemas.microsoft.com/office/drawing/2014/main" id="{C082CB7E-A487-F5FF-C9C1-737092104CE3}"/>
              </a:ext>
            </a:extLst>
          </p:cNvPr>
          <p:cNvSpPr/>
          <p:nvPr/>
        </p:nvSpPr>
        <p:spPr>
          <a:xfrm>
            <a:off x="7625486" y="3483120"/>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6" name="مستطيل 35">
            <a:extLst>
              <a:ext uri="{FF2B5EF4-FFF2-40B4-BE49-F238E27FC236}">
                <a16:creationId xmlns:a16="http://schemas.microsoft.com/office/drawing/2014/main" id="{F192F807-3A1B-6C46-8631-9BC5585C4269}"/>
              </a:ext>
            </a:extLst>
          </p:cNvPr>
          <p:cNvSpPr/>
          <p:nvPr/>
        </p:nvSpPr>
        <p:spPr>
          <a:xfrm>
            <a:off x="8178266" y="346812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7" name="مستطيل 36">
            <a:extLst>
              <a:ext uri="{FF2B5EF4-FFF2-40B4-BE49-F238E27FC236}">
                <a16:creationId xmlns:a16="http://schemas.microsoft.com/office/drawing/2014/main" id="{26AEA8AA-0433-06F8-D2B0-790DE0F8F284}"/>
              </a:ext>
            </a:extLst>
          </p:cNvPr>
          <p:cNvSpPr/>
          <p:nvPr/>
        </p:nvSpPr>
        <p:spPr>
          <a:xfrm>
            <a:off x="8090703" y="2343443"/>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8" name="مستطيل 37">
            <a:extLst>
              <a:ext uri="{FF2B5EF4-FFF2-40B4-BE49-F238E27FC236}">
                <a16:creationId xmlns:a16="http://schemas.microsoft.com/office/drawing/2014/main" id="{1A851741-A262-9D8B-B40D-37D13F6D23E6}"/>
              </a:ext>
            </a:extLst>
          </p:cNvPr>
          <p:cNvSpPr/>
          <p:nvPr/>
        </p:nvSpPr>
        <p:spPr>
          <a:xfrm>
            <a:off x="7467239" y="2320618"/>
            <a:ext cx="878042"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OH</a:t>
            </a:r>
            <a:endParaRPr lang="ar-SA" sz="2800" b="1" dirty="0">
              <a:solidFill>
                <a:schemeClr val="tx1"/>
              </a:solidFill>
              <a:latin typeface="Arial" panose="020B0604020202020204" pitchFamily="34" charset="0"/>
              <a:cs typeface="Arial" panose="020B0604020202020204" pitchFamily="34" charset="0"/>
            </a:endParaRPr>
          </a:p>
        </p:txBody>
      </p:sp>
      <p:sp>
        <p:nvSpPr>
          <p:cNvPr id="40" name="مستطيل 39">
            <a:extLst>
              <a:ext uri="{FF2B5EF4-FFF2-40B4-BE49-F238E27FC236}">
                <a16:creationId xmlns:a16="http://schemas.microsoft.com/office/drawing/2014/main" id="{F53955B8-1488-647C-A9A4-E953A0B11900}"/>
              </a:ext>
            </a:extLst>
          </p:cNvPr>
          <p:cNvSpPr/>
          <p:nvPr/>
        </p:nvSpPr>
        <p:spPr>
          <a:xfrm>
            <a:off x="3332340" y="4881283"/>
            <a:ext cx="5527320"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ألكان (أكسدة) ← كحول </a:t>
            </a:r>
            <a:endParaRPr lang="ar-SA" sz="2000" b="1" dirty="0">
              <a:solidFill>
                <a:srgbClr val="0000CC"/>
              </a:solidFill>
            </a:endParaRPr>
          </a:p>
        </p:txBody>
      </p:sp>
    </p:spTree>
    <p:extLst>
      <p:ext uri="{BB962C8B-B14F-4D97-AF65-F5344CB8AC3E}">
        <p14:creationId xmlns:p14="http://schemas.microsoft.com/office/powerpoint/2010/main" val="348351822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8992EB17-AA81-DDAC-19F0-B9F705224378}"/>
              </a:ext>
            </a:extLst>
          </p:cNvPr>
          <p:cNvGrpSpPr/>
          <p:nvPr/>
        </p:nvGrpSpPr>
        <p:grpSpPr>
          <a:xfrm>
            <a:off x="6496508" y="140232"/>
            <a:ext cx="5511440" cy="6577536"/>
            <a:chOff x="6496508" y="140232"/>
            <a:chExt cx="5511440" cy="6577536"/>
          </a:xfrm>
        </p:grpSpPr>
        <p:sp>
          <p:nvSpPr>
            <p:cNvPr id="2" name="Google Shape;12;p2">
              <a:extLst>
                <a:ext uri="{FF2B5EF4-FFF2-40B4-BE49-F238E27FC236}">
                  <a16:creationId xmlns:a16="http://schemas.microsoft.com/office/drawing/2014/main" id="{75F2CCE5-C075-75C2-0DFC-113019D85906}"/>
                </a:ext>
              </a:extLst>
            </p:cNvPr>
            <p:cNvSpPr/>
            <p:nvPr/>
          </p:nvSpPr>
          <p:spPr>
            <a:xfrm>
              <a:off x="6496508" y="140232"/>
              <a:ext cx="5511440" cy="6577536"/>
            </a:xfrm>
            <a:prstGeom prst="roundRect">
              <a:avLst>
                <a:gd name="adj" fmla="val 1923"/>
              </a:avLst>
            </a:prstGeom>
            <a:solidFill>
              <a:srgbClr val="686D56"/>
            </a:solidFill>
            <a:ln>
              <a:noFill/>
            </a:ln>
            <a:effectLst>
              <a:outerShdw blurRad="25400" dist="889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3" name="Google Shape;16;p2">
              <a:extLst>
                <a:ext uri="{FF2B5EF4-FFF2-40B4-BE49-F238E27FC236}">
                  <a16:creationId xmlns:a16="http://schemas.microsoft.com/office/drawing/2014/main" id="{DDA761C5-BAD1-FFA2-50E7-78623CD0CD51}"/>
                </a:ext>
              </a:extLst>
            </p:cNvPr>
            <p:cNvSpPr/>
            <p:nvPr/>
          </p:nvSpPr>
          <p:spPr>
            <a:xfrm>
              <a:off x="6752383" y="643982"/>
              <a:ext cx="4999689" cy="5789476"/>
            </a:xfrm>
            <a:prstGeom prst="rect">
              <a:avLst/>
            </a:prstGeom>
            <a:solidFill>
              <a:srgbClr val="F9F3E7"/>
            </a:solidFill>
            <a:ln>
              <a:noFill/>
            </a:ln>
            <a:effectLst>
              <a:outerShdw blurRad="25400" dist="889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4" name="Google Shape;19;p2">
              <a:extLst>
                <a:ext uri="{FF2B5EF4-FFF2-40B4-BE49-F238E27FC236}">
                  <a16:creationId xmlns:a16="http://schemas.microsoft.com/office/drawing/2014/main" id="{D8ED133F-1239-5E90-CFBE-4761F997B273}"/>
                </a:ext>
              </a:extLst>
            </p:cNvPr>
            <p:cNvSpPr/>
            <p:nvPr/>
          </p:nvSpPr>
          <p:spPr>
            <a:xfrm>
              <a:off x="7757100" y="403379"/>
              <a:ext cx="2858544" cy="481205"/>
            </a:xfrm>
            <a:custGeom>
              <a:avLst/>
              <a:gdLst/>
              <a:ahLst/>
              <a:cxnLst/>
              <a:rect l="l" t="t" r="r" b="b"/>
              <a:pathLst>
                <a:path w="5062506" h="1035513" extrusionOk="0">
                  <a:moveTo>
                    <a:pt x="328558" y="76200"/>
                  </a:moveTo>
                  <a:cubicBezTo>
                    <a:pt x="179152" y="76200"/>
                    <a:pt x="58034" y="197318"/>
                    <a:pt x="58034" y="346724"/>
                  </a:cubicBezTo>
                  <a:lnTo>
                    <a:pt x="58034" y="688789"/>
                  </a:lnTo>
                  <a:cubicBezTo>
                    <a:pt x="58034" y="838195"/>
                    <a:pt x="179152" y="959313"/>
                    <a:pt x="328558" y="959313"/>
                  </a:cubicBezTo>
                  <a:lnTo>
                    <a:pt x="2287659" y="959313"/>
                  </a:lnTo>
                  <a:lnTo>
                    <a:pt x="2313250" y="948684"/>
                  </a:lnTo>
                  <a:cubicBezTo>
                    <a:pt x="2358667" y="923298"/>
                    <a:pt x="2478403" y="819579"/>
                    <a:pt x="2550061" y="820486"/>
                  </a:cubicBezTo>
                  <a:cubicBezTo>
                    <a:pt x="2621719" y="821392"/>
                    <a:pt x="2698792" y="916952"/>
                    <a:pt x="2743200" y="954124"/>
                  </a:cubicBezTo>
                  <a:lnTo>
                    <a:pt x="2747941" y="942779"/>
                  </a:lnTo>
                  <a:lnTo>
                    <a:pt x="4733949" y="959313"/>
                  </a:lnTo>
                  <a:cubicBezTo>
                    <a:pt x="4883355" y="959313"/>
                    <a:pt x="5004473" y="838195"/>
                    <a:pt x="5004473" y="688789"/>
                  </a:cubicBezTo>
                  <a:lnTo>
                    <a:pt x="5004473" y="346724"/>
                  </a:lnTo>
                  <a:cubicBezTo>
                    <a:pt x="5004473" y="197318"/>
                    <a:pt x="4883355" y="76200"/>
                    <a:pt x="4733949" y="76200"/>
                  </a:cubicBezTo>
                  <a:lnTo>
                    <a:pt x="328558" y="76200"/>
                  </a:lnTo>
                  <a:close/>
                  <a:moveTo>
                    <a:pt x="317209" y="0"/>
                  </a:moveTo>
                  <a:lnTo>
                    <a:pt x="4745297" y="0"/>
                  </a:lnTo>
                  <a:cubicBezTo>
                    <a:pt x="4920487" y="0"/>
                    <a:pt x="5062506" y="142019"/>
                    <a:pt x="5062506" y="317209"/>
                  </a:cubicBezTo>
                  <a:lnTo>
                    <a:pt x="5062506" y="718304"/>
                  </a:lnTo>
                  <a:cubicBezTo>
                    <a:pt x="5062506" y="893494"/>
                    <a:pt x="4920487" y="1035513"/>
                    <a:pt x="4745297" y="1035513"/>
                  </a:cubicBezTo>
                  <a:lnTo>
                    <a:pt x="2758493" y="1019629"/>
                  </a:lnTo>
                  <a:cubicBezTo>
                    <a:pt x="2679522" y="973580"/>
                    <a:pt x="2617710" y="888043"/>
                    <a:pt x="2543151" y="888123"/>
                  </a:cubicBezTo>
                  <a:cubicBezTo>
                    <a:pt x="2468592" y="888203"/>
                    <a:pt x="2600987" y="857913"/>
                    <a:pt x="2311137" y="1020107"/>
                  </a:cubicBezTo>
                  <a:lnTo>
                    <a:pt x="317209" y="1035513"/>
                  </a:lnTo>
                  <a:cubicBezTo>
                    <a:pt x="142019" y="1035513"/>
                    <a:pt x="0" y="893494"/>
                    <a:pt x="0" y="718304"/>
                  </a:cubicBezTo>
                  <a:lnTo>
                    <a:pt x="0" y="317209"/>
                  </a:lnTo>
                  <a:cubicBezTo>
                    <a:pt x="0" y="142019"/>
                    <a:pt x="142019" y="0"/>
                    <a:pt x="317209" y="0"/>
                  </a:cubicBezTo>
                  <a:close/>
                </a:path>
              </a:pathLst>
            </a:custGeom>
            <a:solidFill>
              <a:srgbClr val="000000"/>
            </a:solidFill>
            <a:ln>
              <a:noFill/>
            </a:ln>
          </p:spPr>
          <p:txBody>
            <a:bodyPr spcFirstLastPara="1" wrap="square" lIns="91425" tIns="45700" rIns="91425" bIns="45700" anchor="ctr" anchorCtr="0">
              <a:noAutofit/>
            </a:bodyPr>
            <a:lstStyle/>
            <a:p>
              <a:pPr algn="ctr" rtl="0"/>
              <a:endParaRPr>
                <a:solidFill>
                  <a:srgbClr val="FFFFFF"/>
                </a:solidFill>
                <a:ea typeface="Calibri"/>
                <a:cs typeface="Calibri"/>
                <a:sym typeface="Calibri"/>
              </a:endParaRPr>
            </a:p>
          </p:txBody>
        </p:sp>
        <p:sp>
          <p:nvSpPr>
            <p:cNvPr id="5" name="Google Shape;20;p2">
              <a:extLst>
                <a:ext uri="{FF2B5EF4-FFF2-40B4-BE49-F238E27FC236}">
                  <a16:creationId xmlns:a16="http://schemas.microsoft.com/office/drawing/2014/main" id="{0BA30933-5EB5-0027-3BDF-AF96F9D8A5FB}"/>
                </a:ext>
              </a:extLst>
            </p:cNvPr>
            <p:cNvSpPr/>
            <p:nvPr/>
          </p:nvSpPr>
          <p:spPr>
            <a:xfrm>
              <a:off x="8090590" y="499189"/>
              <a:ext cx="2147471" cy="95096"/>
            </a:xfrm>
            <a:prstGeom prst="roundRect">
              <a:avLst>
                <a:gd name="adj" fmla="val 50000"/>
              </a:avLst>
            </a:prstGeom>
            <a:solidFill>
              <a:srgbClr val="000000"/>
            </a:solidFill>
            <a:ln>
              <a:noFill/>
            </a:ln>
          </p:spPr>
          <p:txBody>
            <a:bodyPr spcFirstLastPara="1" wrap="square" lIns="91425" tIns="45700" rIns="91425" bIns="45700" anchor="ctr" anchorCtr="0">
              <a:noAutofit/>
            </a:bodyPr>
            <a:lstStyle/>
            <a:p>
              <a:pPr algn="ctr" rtl="0"/>
              <a:endParaRPr>
                <a:solidFill>
                  <a:srgbClr val="FFFFFF"/>
                </a:solidFill>
                <a:ea typeface="Calibri"/>
                <a:cs typeface="Calibri"/>
                <a:sym typeface="Calibri"/>
              </a:endParaRPr>
            </a:p>
          </p:txBody>
        </p:sp>
      </p:grpSp>
      <p:sp>
        <p:nvSpPr>
          <p:cNvPr id="7" name="مستطيل 6">
            <a:extLst>
              <a:ext uri="{FF2B5EF4-FFF2-40B4-BE49-F238E27FC236}">
                <a16:creationId xmlns:a16="http://schemas.microsoft.com/office/drawing/2014/main" id="{C42F54C3-6512-8576-9A92-BC7431B52BD8}"/>
              </a:ext>
            </a:extLst>
          </p:cNvPr>
          <p:cNvSpPr/>
          <p:nvPr/>
        </p:nvSpPr>
        <p:spPr>
          <a:xfrm>
            <a:off x="6871430" y="1231641"/>
            <a:ext cx="4761593" cy="559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قارن بين الدهون الموضحة في الصور؟</a:t>
            </a:r>
          </a:p>
        </p:txBody>
      </p:sp>
      <p:sp>
        <p:nvSpPr>
          <p:cNvPr id="8" name="مستطيل 7">
            <a:extLst>
              <a:ext uri="{FF2B5EF4-FFF2-40B4-BE49-F238E27FC236}">
                <a16:creationId xmlns:a16="http://schemas.microsoft.com/office/drawing/2014/main" id="{3993D8F6-869F-72E6-736C-B0E602595C26}"/>
              </a:ext>
            </a:extLst>
          </p:cNvPr>
          <p:cNvSpPr/>
          <p:nvPr/>
        </p:nvSpPr>
        <p:spPr>
          <a:xfrm>
            <a:off x="6871430" y="2782941"/>
            <a:ext cx="4761593" cy="1378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إذا كانت جميع هذه الدهون عند درجة حرارة الغرفة، فكيف تختلف درجة انصهار كل منها؟</a:t>
            </a:r>
          </a:p>
        </p:txBody>
      </p:sp>
      <p:sp>
        <p:nvSpPr>
          <p:cNvPr id="9" name="مستطيل 8">
            <a:extLst>
              <a:ext uri="{FF2B5EF4-FFF2-40B4-BE49-F238E27FC236}">
                <a16:creationId xmlns:a16="http://schemas.microsoft.com/office/drawing/2014/main" id="{2C50B584-1264-9FF8-F6FB-36A2E9F104D1}"/>
              </a:ext>
            </a:extLst>
          </p:cNvPr>
          <p:cNvSpPr/>
          <p:nvPr/>
        </p:nvSpPr>
        <p:spPr>
          <a:xfrm>
            <a:off x="6805575" y="1794131"/>
            <a:ext cx="4761593" cy="9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الزبدة والسمن من المواد الصلبة. أما زيت الزيتون فمن السوائل</a:t>
            </a:r>
          </a:p>
        </p:txBody>
      </p:sp>
      <p:sp>
        <p:nvSpPr>
          <p:cNvPr id="10" name="مستطيل 9">
            <a:extLst>
              <a:ext uri="{FF2B5EF4-FFF2-40B4-BE49-F238E27FC236}">
                <a16:creationId xmlns:a16="http://schemas.microsoft.com/office/drawing/2014/main" id="{70B2262E-CB79-8407-C6B2-30AF99317465}"/>
              </a:ext>
            </a:extLst>
          </p:cNvPr>
          <p:cNvSpPr/>
          <p:nvPr/>
        </p:nvSpPr>
        <p:spPr>
          <a:xfrm>
            <a:off x="6805575" y="4161454"/>
            <a:ext cx="4761593" cy="1934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0000CC"/>
                </a:solidFill>
              </a:rPr>
              <a:t>بما أن زيت الزيتون سائل في درجة حرارة الغرفة، فإن</a:t>
            </a:r>
          </a:p>
          <a:p>
            <a:pPr algn="ctr"/>
            <a:r>
              <a:rPr lang="ar-SA" sz="2000" b="1" dirty="0">
                <a:solidFill>
                  <a:srgbClr val="0000CC"/>
                </a:solidFill>
              </a:rPr>
              <a:t>درجة انصهاره أقل من درجة حرارة الغرفة. وبما أن</a:t>
            </a:r>
          </a:p>
          <a:p>
            <a:pPr algn="ctr"/>
            <a:r>
              <a:rPr lang="ar-SA" sz="2000" b="1" dirty="0">
                <a:solidFill>
                  <a:srgbClr val="0000CC"/>
                </a:solidFill>
              </a:rPr>
              <a:t>الدهون الأخرى تكون صُلبة في درجة حرارة الغرفة،</a:t>
            </a:r>
          </a:p>
          <a:p>
            <a:pPr algn="ctr"/>
            <a:r>
              <a:rPr lang="ar-SA" sz="2000" b="1" dirty="0">
                <a:solidFill>
                  <a:srgbClr val="0000CC"/>
                </a:solidFill>
              </a:rPr>
              <a:t>يجب أن تكون درجة انصهارها أعلى من درجة حرارة</a:t>
            </a:r>
          </a:p>
          <a:p>
            <a:pPr algn="ctr"/>
            <a:r>
              <a:rPr lang="ar-SA" sz="2000" b="1" dirty="0">
                <a:solidFill>
                  <a:srgbClr val="0000CC"/>
                </a:solidFill>
              </a:rPr>
              <a:t>الغرفة.</a:t>
            </a:r>
          </a:p>
        </p:txBody>
      </p:sp>
      <p:pic>
        <p:nvPicPr>
          <p:cNvPr id="12" name="صورة 11" descr="صورة تحتوي على منتجات الألبان, صناعة الجبن, الجبن المطبوخ, جبنة غرويير&#10;&#10;تم إنشاء الوصف تلقائياً">
            <a:extLst>
              <a:ext uri="{FF2B5EF4-FFF2-40B4-BE49-F238E27FC236}">
                <a16:creationId xmlns:a16="http://schemas.microsoft.com/office/drawing/2014/main" id="{D63D1851-43AC-8C3E-9EB9-2A1432215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83" y="612946"/>
            <a:ext cx="3454465" cy="2074834"/>
          </a:xfrm>
          <a:prstGeom prst="rect">
            <a:avLst/>
          </a:prstGeom>
        </p:spPr>
      </p:pic>
      <p:pic>
        <p:nvPicPr>
          <p:cNvPr id="14" name="صورة 13" descr="صورة تحتوي على يشرب, فاكهة, قنينة زجاجية, مشروب غازي&#10;&#10;تم إنشاء الوصف تلقائياً">
            <a:extLst>
              <a:ext uri="{FF2B5EF4-FFF2-40B4-BE49-F238E27FC236}">
                <a16:creationId xmlns:a16="http://schemas.microsoft.com/office/drawing/2014/main" id="{3DBCF1DA-85C9-EA91-CE6A-E01737F6597B}"/>
              </a:ext>
            </a:extLst>
          </p:cNvPr>
          <p:cNvPicPr>
            <a:picLocks noChangeAspect="1"/>
          </p:cNvPicPr>
          <p:nvPr/>
        </p:nvPicPr>
        <p:blipFill rotWithShape="1">
          <a:blip r:embed="rId3">
            <a:extLst>
              <a:ext uri="{28A0092B-C50C-407E-A947-70E740481C1C}">
                <a14:useLocalDpi xmlns:a14="http://schemas.microsoft.com/office/drawing/2010/main" val="0"/>
              </a:ext>
            </a:extLst>
          </a:blip>
          <a:srcRect l="29998" r="30208"/>
          <a:stretch/>
        </p:blipFill>
        <p:spPr>
          <a:xfrm>
            <a:off x="493342" y="2980072"/>
            <a:ext cx="1917282" cy="3613551"/>
          </a:xfrm>
          <a:prstGeom prst="rect">
            <a:avLst/>
          </a:prstGeom>
        </p:spPr>
      </p:pic>
      <p:pic>
        <p:nvPicPr>
          <p:cNvPr id="18" name="صورة 17" descr="صورة تحتوي على طعام, عصير, طعام محفوظ, حفظ الفاكهة&#10;&#10;تم إنشاء الوصف تلقائياً">
            <a:extLst>
              <a:ext uri="{FF2B5EF4-FFF2-40B4-BE49-F238E27FC236}">
                <a16:creationId xmlns:a16="http://schemas.microsoft.com/office/drawing/2014/main" id="{213C8716-4F1E-1471-270B-10155BCC1B56}"/>
              </a:ext>
            </a:extLst>
          </p:cNvPr>
          <p:cNvPicPr>
            <a:picLocks noChangeAspect="1"/>
          </p:cNvPicPr>
          <p:nvPr/>
        </p:nvPicPr>
        <p:blipFill rotWithShape="1">
          <a:blip r:embed="rId4">
            <a:extLst>
              <a:ext uri="{28A0092B-C50C-407E-A947-70E740481C1C}">
                <a14:useLocalDpi xmlns:a14="http://schemas.microsoft.com/office/drawing/2010/main" val="0"/>
              </a:ext>
            </a:extLst>
          </a:blip>
          <a:srcRect l="14016" r="17110"/>
          <a:stretch/>
        </p:blipFill>
        <p:spPr>
          <a:xfrm>
            <a:off x="3368351" y="3282203"/>
            <a:ext cx="2170430" cy="3151255"/>
          </a:xfrm>
          <a:prstGeom prst="rect">
            <a:avLst/>
          </a:prstGeom>
        </p:spPr>
      </p:pic>
      <p:sp>
        <p:nvSpPr>
          <p:cNvPr id="19" name="مستطيل 18">
            <a:extLst>
              <a:ext uri="{FF2B5EF4-FFF2-40B4-BE49-F238E27FC236}">
                <a16:creationId xmlns:a16="http://schemas.microsoft.com/office/drawing/2014/main" id="{4DB72798-C242-FC4E-B821-58FF39A015BB}"/>
              </a:ext>
            </a:extLst>
          </p:cNvPr>
          <p:cNvSpPr/>
          <p:nvPr/>
        </p:nvSpPr>
        <p:spPr>
          <a:xfrm>
            <a:off x="831752" y="27992"/>
            <a:ext cx="4137861" cy="559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rPr>
              <a:t>الدهون المشبعة والدهون غير المشبعة</a:t>
            </a:r>
          </a:p>
        </p:txBody>
      </p:sp>
      <p:sp>
        <p:nvSpPr>
          <p:cNvPr id="20" name="مستطيل 19">
            <a:extLst>
              <a:ext uri="{FF2B5EF4-FFF2-40B4-BE49-F238E27FC236}">
                <a16:creationId xmlns:a16="http://schemas.microsoft.com/office/drawing/2014/main" id="{76DB5FD0-5A76-A54E-23E0-6F5C0367E10F}"/>
              </a:ext>
            </a:extLst>
          </p:cNvPr>
          <p:cNvSpPr/>
          <p:nvPr/>
        </p:nvSpPr>
        <p:spPr>
          <a:xfrm>
            <a:off x="-4049997" y="1719065"/>
            <a:ext cx="3779892" cy="2847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rPr>
              <a:t>أي الدهون يتم استخدامها في المنزل؟</a:t>
            </a:r>
          </a:p>
          <a:p>
            <a:pPr algn="ctr"/>
            <a:r>
              <a:rPr lang="ar-SA" sz="2000" b="1" dirty="0">
                <a:solidFill>
                  <a:schemeClr val="tx1"/>
                </a:solidFill>
              </a:rPr>
              <a:t>الدهون المشبعة والدهون غير المشبعة. اطلب إليهم تحديد الدهون المشبعة وغير المشبعة في الصورة. الدهون الصُلبة عند درجة حرارة الغرفة، مثل الشحم والزبدة، دهون مشبعة، في حين أن الدهون اللينة، مثل السمن النباتي والزيوت، دهون غير مشبعة.</a:t>
            </a:r>
          </a:p>
        </p:txBody>
      </p:sp>
      <p:pic>
        <p:nvPicPr>
          <p:cNvPr id="6" name="صورة 5" descr="صورة تحتوي على شعار, التصميم, الخط, الطباعة&#10;&#10;تم إنشاء الوصف تلقائياً">
            <a:extLst>
              <a:ext uri="{FF2B5EF4-FFF2-40B4-BE49-F238E27FC236}">
                <a16:creationId xmlns:a16="http://schemas.microsoft.com/office/drawing/2014/main" id="{00D85F44-FB93-BA4D-621C-C0C386BEE727}"/>
              </a:ext>
            </a:extLst>
          </p:cNvPr>
          <p:cNvPicPr>
            <a:picLocks noChangeAspect="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34804" t="27008" r="34451" b="28221"/>
          <a:stretch/>
        </p:blipFill>
        <p:spPr>
          <a:xfrm>
            <a:off x="11215246" y="5828887"/>
            <a:ext cx="479860" cy="559837"/>
          </a:xfrm>
          <a:prstGeom prst="rect">
            <a:avLst/>
          </a:prstGeom>
        </p:spPr>
      </p:pic>
    </p:spTree>
    <p:extLst>
      <p:ext uri="{BB962C8B-B14F-4D97-AF65-F5344CB8AC3E}">
        <p14:creationId xmlns:p14="http://schemas.microsoft.com/office/powerpoint/2010/main" val="3061010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303055" y="977227"/>
            <a:ext cx="5847513"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أكسدة الكحول الأولي يكون </a:t>
            </a:r>
            <a:r>
              <a:rPr kumimoji="0" lang="ar-SA" sz="28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ألدهيد</a:t>
            </a:r>
            <a:endPar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endParaRPr>
          </a:p>
        </p:txBody>
      </p:sp>
      <p:sp>
        <p:nvSpPr>
          <p:cNvPr id="9" name="مستطيل 8">
            <a:extLst>
              <a:ext uri="{FF2B5EF4-FFF2-40B4-BE49-F238E27FC236}">
                <a16:creationId xmlns:a16="http://schemas.microsoft.com/office/drawing/2014/main" id="{8D0E0922-CE88-428F-8BEC-2939266F6740}"/>
              </a:ext>
            </a:extLst>
          </p:cNvPr>
          <p:cNvSpPr/>
          <p:nvPr/>
        </p:nvSpPr>
        <p:spPr>
          <a:xfrm>
            <a:off x="1864358" y="2312727"/>
            <a:ext cx="7959011" cy="17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HꟷCꟷCꟷ</a:t>
            </a:r>
            <a:r>
              <a:rPr lang="en-US" sz="2800" b="1" dirty="0">
                <a:solidFill>
                  <a:srgbClr val="FF0000"/>
                </a:solidFill>
                <a:latin typeface="Arial" panose="020B0604020202020204" pitchFamily="34" charset="0"/>
                <a:cs typeface="Arial" panose="020B0604020202020204" pitchFamily="34" charset="0"/>
              </a:rPr>
              <a:t>H</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HꟷCꟷCꟷH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أكسدة الكحول</a:t>
            </a: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7126897" y="278804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843ED044-BB6A-E50E-AA1B-4671D1D52FA7}"/>
              </a:ext>
            </a:extLst>
          </p:cNvPr>
          <p:cNvSpPr/>
          <p:nvPr/>
        </p:nvSpPr>
        <p:spPr>
          <a:xfrm>
            <a:off x="3535655" y="3542394"/>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7119045" y="232791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3515837" y="2310596"/>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3BC89B8D-CE3B-7A22-65C6-F29CC2C726F7}"/>
              </a:ext>
            </a:extLst>
          </p:cNvPr>
          <p:cNvSpPr/>
          <p:nvPr/>
        </p:nvSpPr>
        <p:spPr>
          <a:xfrm>
            <a:off x="2235975" y="1592167"/>
            <a:ext cx="843431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لأكسدة الكحول الأولي يتم حذف جزئ هيدروجين .</a:t>
            </a:r>
          </a:p>
        </p:txBody>
      </p:sp>
      <p:sp>
        <p:nvSpPr>
          <p:cNvPr id="14" name="مستطيل 13">
            <a:extLst>
              <a:ext uri="{FF2B5EF4-FFF2-40B4-BE49-F238E27FC236}">
                <a16:creationId xmlns:a16="http://schemas.microsoft.com/office/drawing/2014/main" id="{6925CB73-7F09-8F35-53ED-9E08D333435D}"/>
              </a:ext>
            </a:extLst>
          </p:cNvPr>
          <p:cNvSpPr/>
          <p:nvPr/>
        </p:nvSpPr>
        <p:spPr>
          <a:xfrm rot="5400000">
            <a:off x="7124424" y="340936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1A219A4B-3EB9-DA1B-4FB7-F09F8F4A93F6}"/>
              </a:ext>
            </a:extLst>
          </p:cNvPr>
          <p:cNvSpPr/>
          <p:nvPr/>
        </p:nvSpPr>
        <p:spPr>
          <a:xfrm>
            <a:off x="3368801" y="4513056"/>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ايثانول</a:t>
            </a:r>
            <a:endParaRPr lang="ar-SA" sz="1600" b="1" dirty="0">
              <a:solidFill>
                <a:srgbClr val="0000CC"/>
              </a:solidFill>
            </a:endParaRPr>
          </a:p>
        </p:txBody>
      </p:sp>
      <p:sp>
        <p:nvSpPr>
          <p:cNvPr id="23" name="مستطيل 22">
            <a:extLst>
              <a:ext uri="{FF2B5EF4-FFF2-40B4-BE49-F238E27FC236}">
                <a16:creationId xmlns:a16="http://schemas.microsoft.com/office/drawing/2014/main" id="{DC0C57C4-4BCF-CED4-C528-21350289AE11}"/>
              </a:ext>
            </a:extLst>
          </p:cNvPr>
          <p:cNvSpPr/>
          <p:nvPr/>
        </p:nvSpPr>
        <p:spPr>
          <a:xfrm>
            <a:off x="6862674" y="4416641"/>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ايثانال</a:t>
            </a: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a:t>
            </a:r>
          </a:p>
        </p:txBody>
      </p:sp>
      <p:sp>
        <p:nvSpPr>
          <p:cNvPr id="24" name="مستطيل 23">
            <a:extLst>
              <a:ext uri="{FF2B5EF4-FFF2-40B4-BE49-F238E27FC236}">
                <a16:creationId xmlns:a16="http://schemas.microsoft.com/office/drawing/2014/main" id="{50F20D5A-98B4-691F-3E4D-05368CF96733}"/>
              </a:ext>
            </a:extLst>
          </p:cNvPr>
          <p:cNvSpPr/>
          <p:nvPr/>
        </p:nvSpPr>
        <p:spPr>
          <a:xfrm>
            <a:off x="7107057" y="3487842"/>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9E5DF627-3BFF-78DD-8150-395F480A79BA}"/>
              </a:ext>
            </a:extLst>
          </p:cNvPr>
          <p:cNvSpPr/>
          <p:nvPr/>
        </p:nvSpPr>
        <p:spPr>
          <a:xfrm rot="5400000">
            <a:off x="3555552"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2" name="مستطيل 21">
            <a:extLst>
              <a:ext uri="{FF2B5EF4-FFF2-40B4-BE49-F238E27FC236}">
                <a16:creationId xmlns:a16="http://schemas.microsoft.com/office/drawing/2014/main" id="{7DBA75A9-F6BB-6C69-D4F7-FCD8ADCE4AA9}"/>
              </a:ext>
            </a:extLst>
          </p:cNvPr>
          <p:cNvSpPr/>
          <p:nvPr/>
        </p:nvSpPr>
        <p:spPr>
          <a:xfrm rot="5400000">
            <a:off x="4075385"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F915545B-D427-5DA9-C4C1-7AF1D1746ACD}"/>
              </a:ext>
            </a:extLst>
          </p:cNvPr>
          <p:cNvSpPr/>
          <p:nvPr/>
        </p:nvSpPr>
        <p:spPr>
          <a:xfrm rot="5400000">
            <a:off x="3553022" y="3420713"/>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E2200616-0CC3-8CAC-EBE3-0BA42786E800}"/>
              </a:ext>
            </a:extLst>
          </p:cNvPr>
          <p:cNvSpPr/>
          <p:nvPr/>
        </p:nvSpPr>
        <p:spPr>
          <a:xfrm rot="5400000">
            <a:off x="4075385" y="340936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89F6781E-A918-C995-369C-390ADA35D62C}"/>
              </a:ext>
            </a:extLst>
          </p:cNvPr>
          <p:cNvSpPr/>
          <p:nvPr/>
        </p:nvSpPr>
        <p:spPr>
          <a:xfrm>
            <a:off x="4047111" y="3548942"/>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C3D110C9-6E1C-B312-5A80-15750329B0FE}"/>
              </a:ext>
            </a:extLst>
          </p:cNvPr>
          <p:cNvSpPr/>
          <p:nvPr/>
        </p:nvSpPr>
        <p:spPr>
          <a:xfrm rot="5400000">
            <a:off x="7686478" y="2779888"/>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35" name="مستطيل 34">
            <a:extLst>
              <a:ext uri="{FF2B5EF4-FFF2-40B4-BE49-F238E27FC236}">
                <a16:creationId xmlns:a16="http://schemas.microsoft.com/office/drawing/2014/main" id="{C082CB7E-A487-F5FF-C9C1-737092104CE3}"/>
              </a:ext>
            </a:extLst>
          </p:cNvPr>
          <p:cNvSpPr/>
          <p:nvPr/>
        </p:nvSpPr>
        <p:spPr>
          <a:xfrm>
            <a:off x="7651670" y="222699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38" name="مستطيل 37">
            <a:extLst>
              <a:ext uri="{FF2B5EF4-FFF2-40B4-BE49-F238E27FC236}">
                <a16:creationId xmlns:a16="http://schemas.microsoft.com/office/drawing/2014/main" id="{1A851741-A262-9D8B-B40D-37D13F6D23E6}"/>
              </a:ext>
            </a:extLst>
          </p:cNvPr>
          <p:cNvSpPr/>
          <p:nvPr/>
        </p:nvSpPr>
        <p:spPr>
          <a:xfrm>
            <a:off x="3904234" y="2281133"/>
            <a:ext cx="85083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cxnSp>
        <p:nvCxnSpPr>
          <p:cNvPr id="40" name="رابط كسهم مستقيم 39">
            <a:extLst>
              <a:ext uri="{FF2B5EF4-FFF2-40B4-BE49-F238E27FC236}">
                <a16:creationId xmlns:a16="http://schemas.microsoft.com/office/drawing/2014/main" id="{3BC2222A-BDC9-2B28-E642-6CAB4ECD6551}"/>
              </a:ext>
            </a:extLst>
          </p:cNvPr>
          <p:cNvCxnSpPr/>
          <p:nvPr/>
        </p:nvCxnSpPr>
        <p:spPr>
          <a:xfrm>
            <a:off x="5288677" y="3234786"/>
            <a:ext cx="1070077"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مستطيل 40">
            <a:extLst>
              <a:ext uri="{FF2B5EF4-FFF2-40B4-BE49-F238E27FC236}">
                <a16:creationId xmlns:a16="http://schemas.microsoft.com/office/drawing/2014/main" id="{7054963F-FB20-384C-C239-015DB821869C}"/>
              </a:ext>
            </a:extLst>
          </p:cNvPr>
          <p:cNvSpPr/>
          <p:nvPr/>
        </p:nvSpPr>
        <p:spPr>
          <a:xfrm>
            <a:off x="5402286" y="2859850"/>
            <a:ext cx="766963" cy="34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أكسدة</a:t>
            </a:r>
            <a:endParaRPr lang="ar-SA" sz="1600" b="1" dirty="0">
              <a:solidFill>
                <a:srgbClr val="FF0000"/>
              </a:solidFill>
            </a:endParaRPr>
          </a:p>
        </p:txBody>
      </p:sp>
      <p:sp>
        <p:nvSpPr>
          <p:cNvPr id="43" name="مستطيل 42">
            <a:extLst>
              <a:ext uri="{FF2B5EF4-FFF2-40B4-BE49-F238E27FC236}">
                <a16:creationId xmlns:a16="http://schemas.microsoft.com/office/drawing/2014/main" id="{AFA19963-9CFF-D5C4-31C3-8BBB28094867}"/>
              </a:ext>
            </a:extLst>
          </p:cNvPr>
          <p:cNvSpPr/>
          <p:nvPr/>
        </p:nvSpPr>
        <p:spPr>
          <a:xfrm>
            <a:off x="3332340" y="4881283"/>
            <a:ext cx="5527320"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كحول أولي (أكسدة) ← </a:t>
            </a:r>
            <a:r>
              <a:rPr kumimoji="0" lang="ar-SA" sz="28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ألدهيد</a:t>
            </a: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a:t>
            </a:r>
            <a:endParaRPr lang="ar-SA" sz="2000" b="1" dirty="0">
              <a:solidFill>
                <a:srgbClr val="0000CC"/>
              </a:solidFill>
            </a:endParaRPr>
          </a:p>
        </p:txBody>
      </p:sp>
    </p:spTree>
    <p:extLst>
      <p:ext uri="{BB962C8B-B14F-4D97-AF65-F5344CB8AC3E}">
        <p14:creationId xmlns:p14="http://schemas.microsoft.com/office/powerpoint/2010/main" val="39831547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303055" y="977227"/>
            <a:ext cx="5847513"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أكسدة الكحول الثانوي يكون كيتون</a:t>
            </a:r>
          </a:p>
        </p:txBody>
      </p:sp>
      <p:sp>
        <p:nvSpPr>
          <p:cNvPr id="9" name="مستطيل 8">
            <a:extLst>
              <a:ext uri="{FF2B5EF4-FFF2-40B4-BE49-F238E27FC236}">
                <a16:creationId xmlns:a16="http://schemas.microsoft.com/office/drawing/2014/main" id="{8D0E0922-CE88-428F-8BEC-2939266F6740}"/>
              </a:ext>
            </a:extLst>
          </p:cNvPr>
          <p:cNvSpPr/>
          <p:nvPr/>
        </p:nvSpPr>
        <p:spPr>
          <a:xfrm>
            <a:off x="1864358" y="2312727"/>
            <a:ext cx="7959011" cy="17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HꟷCꟷCꟷCꟷH                  </a:t>
            </a:r>
            <a:r>
              <a:rPr lang="en-US" sz="2800" b="1" dirty="0" err="1">
                <a:solidFill>
                  <a:schemeClr val="tx1"/>
                </a:solidFill>
                <a:latin typeface="Arial" panose="020B0604020202020204" pitchFamily="34" charset="0"/>
                <a:cs typeface="Arial" panose="020B0604020202020204" pitchFamily="34" charset="0"/>
              </a:rPr>
              <a:t>HꟷCꟷCꟷCꟷH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أكسدة الكحول</a:t>
            </a: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7126897" y="278804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843ED044-BB6A-E50E-AA1B-4671D1D52FA7}"/>
              </a:ext>
            </a:extLst>
          </p:cNvPr>
          <p:cNvSpPr/>
          <p:nvPr/>
        </p:nvSpPr>
        <p:spPr>
          <a:xfrm>
            <a:off x="3535655" y="3542394"/>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7119045" y="232791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4076551" y="2312727"/>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3BC89B8D-CE3B-7A22-65C6-F29CC2C726F7}"/>
              </a:ext>
            </a:extLst>
          </p:cNvPr>
          <p:cNvSpPr/>
          <p:nvPr/>
        </p:nvSpPr>
        <p:spPr>
          <a:xfrm>
            <a:off x="2235975" y="1592167"/>
            <a:ext cx="843431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لأكسدة الكحول الثانوي يتم حذف جزئ هيدروجين .</a:t>
            </a:r>
          </a:p>
        </p:txBody>
      </p:sp>
      <p:sp>
        <p:nvSpPr>
          <p:cNvPr id="14" name="مستطيل 13">
            <a:extLst>
              <a:ext uri="{FF2B5EF4-FFF2-40B4-BE49-F238E27FC236}">
                <a16:creationId xmlns:a16="http://schemas.microsoft.com/office/drawing/2014/main" id="{6925CB73-7F09-8F35-53ED-9E08D333435D}"/>
              </a:ext>
            </a:extLst>
          </p:cNvPr>
          <p:cNvSpPr/>
          <p:nvPr/>
        </p:nvSpPr>
        <p:spPr>
          <a:xfrm rot="5400000">
            <a:off x="7124424" y="340936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1A219A4B-3EB9-DA1B-4FB7-F09F8F4A93F6}"/>
              </a:ext>
            </a:extLst>
          </p:cNvPr>
          <p:cNvSpPr/>
          <p:nvPr/>
        </p:nvSpPr>
        <p:spPr>
          <a:xfrm>
            <a:off x="3368801" y="4513056"/>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بروبانول</a:t>
            </a:r>
            <a:endPar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endParaRPr>
          </a:p>
        </p:txBody>
      </p:sp>
      <p:sp>
        <p:nvSpPr>
          <p:cNvPr id="23" name="مستطيل 22">
            <a:extLst>
              <a:ext uri="{FF2B5EF4-FFF2-40B4-BE49-F238E27FC236}">
                <a16:creationId xmlns:a16="http://schemas.microsoft.com/office/drawing/2014/main" id="{DC0C57C4-4BCF-CED4-C528-21350289AE11}"/>
              </a:ext>
            </a:extLst>
          </p:cNvPr>
          <p:cNvSpPr/>
          <p:nvPr/>
        </p:nvSpPr>
        <p:spPr>
          <a:xfrm>
            <a:off x="7239855" y="4362182"/>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بروبانون</a:t>
            </a: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a:t>
            </a:r>
          </a:p>
        </p:txBody>
      </p:sp>
      <p:sp>
        <p:nvSpPr>
          <p:cNvPr id="24" name="مستطيل 23">
            <a:extLst>
              <a:ext uri="{FF2B5EF4-FFF2-40B4-BE49-F238E27FC236}">
                <a16:creationId xmlns:a16="http://schemas.microsoft.com/office/drawing/2014/main" id="{50F20D5A-98B4-691F-3E4D-05368CF96733}"/>
              </a:ext>
            </a:extLst>
          </p:cNvPr>
          <p:cNvSpPr/>
          <p:nvPr/>
        </p:nvSpPr>
        <p:spPr>
          <a:xfrm>
            <a:off x="7107057" y="3487842"/>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9E5DF627-3BFF-78DD-8150-395F480A79BA}"/>
              </a:ext>
            </a:extLst>
          </p:cNvPr>
          <p:cNvSpPr/>
          <p:nvPr/>
        </p:nvSpPr>
        <p:spPr>
          <a:xfrm rot="5400000">
            <a:off x="3555552"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2" name="مستطيل 21">
            <a:extLst>
              <a:ext uri="{FF2B5EF4-FFF2-40B4-BE49-F238E27FC236}">
                <a16:creationId xmlns:a16="http://schemas.microsoft.com/office/drawing/2014/main" id="{7DBA75A9-F6BB-6C69-D4F7-FCD8ADCE4AA9}"/>
              </a:ext>
            </a:extLst>
          </p:cNvPr>
          <p:cNvSpPr/>
          <p:nvPr/>
        </p:nvSpPr>
        <p:spPr>
          <a:xfrm rot="5400000">
            <a:off x="4075385"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F915545B-D427-5DA9-C4C1-7AF1D1746ACD}"/>
              </a:ext>
            </a:extLst>
          </p:cNvPr>
          <p:cNvSpPr/>
          <p:nvPr/>
        </p:nvSpPr>
        <p:spPr>
          <a:xfrm rot="5400000">
            <a:off x="3553022" y="3420713"/>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6" name="مستطيل 25">
            <a:extLst>
              <a:ext uri="{FF2B5EF4-FFF2-40B4-BE49-F238E27FC236}">
                <a16:creationId xmlns:a16="http://schemas.microsoft.com/office/drawing/2014/main" id="{E2200616-0CC3-8CAC-EBE3-0BA42786E800}"/>
              </a:ext>
            </a:extLst>
          </p:cNvPr>
          <p:cNvSpPr/>
          <p:nvPr/>
        </p:nvSpPr>
        <p:spPr>
          <a:xfrm rot="5400000">
            <a:off x="4075385" y="3409362"/>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89F6781E-A918-C995-369C-390ADA35D62C}"/>
              </a:ext>
            </a:extLst>
          </p:cNvPr>
          <p:cNvSpPr/>
          <p:nvPr/>
        </p:nvSpPr>
        <p:spPr>
          <a:xfrm>
            <a:off x="4047111" y="3548942"/>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C3D110C9-6E1C-B312-5A80-15750329B0FE}"/>
              </a:ext>
            </a:extLst>
          </p:cNvPr>
          <p:cNvSpPr/>
          <p:nvPr/>
        </p:nvSpPr>
        <p:spPr>
          <a:xfrm rot="5400000">
            <a:off x="7686478" y="2779888"/>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35" name="مستطيل 34">
            <a:extLst>
              <a:ext uri="{FF2B5EF4-FFF2-40B4-BE49-F238E27FC236}">
                <a16:creationId xmlns:a16="http://schemas.microsoft.com/office/drawing/2014/main" id="{C082CB7E-A487-F5FF-C9C1-737092104CE3}"/>
              </a:ext>
            </a:extLst>
          </p:cNvPr>
          <p:cNvSpPr/>
          <p:nvPr/>
        </p:nvSpPr>
        <p:spPr>
          <a:xfrm>
            <a:off x="7651670" y="222699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38" name="مستطيل 37">
            <a:extLst>
              <a:ext uri="{FF2B5EF4-FFF2-40B4-BE49-F238E27FC236}">
                <a16:creationId xmlns:a16="http://schemas.microsoft.com/office/drawing/2014/main" id="{1A851741-A262-9D8B-B40D-37D13F6D23E6}"/>
              </a:ext>
            </a:extLst>
          </p:cNvPr>
          <p:cNvSpPr/>
          <p:nvPr/>
        </p:nvSpPr>
        <p:spPr>
          <a:xfrm>
            <a:off x="3411750" y="2300145"/>
            <a:ext cx="85083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r>
              <a:rPr lang="en-US" sz="2800" b="1" dirty="0">
                <a:solidFill>
                  <a:srgbClr val="FF0000"/>
                </a:solidFill>
                <a:latin typeface="Arial" panose="020B0604020202020204" pitchFamily="34" charset="0"/>
                <a:cs typeface="Arial" panose="020B0604020202020204" pitchFamily="34" charset="0"/>
              </a:rPr>
              <a:t>H</a:t>
            </a:r>
            <a:endParaRPr lang="ar-SA" sz="2800" b="1" dirty="0">
              <a:solidFill>
                <a:srgbClr val="FF0000"/>
              </a:solidFill>
              <a:latin typeface="Arial" panose="020B0604020202020204" pitchFamily="34" charset="0"/>
              <a:cs typeface="Arial" panose="020B0604020202020204" pitchFamily="34" charset="0"/>
            </a:endParaRPr>
          </a:p>
        </p:txBody>
      </p:sp>
      <p:cxnSp>
        <p:nvCxnSpPr>
          <p:cNvPr id="40" name="رابط كسهم مستقيم 39">
            <a:extLst>
              <a:ext uri="{FF2B5EF4-FFF2-40B4-BE49-F238E27FC236}">
                <a16:creationId xmlns:a16="http://schemas.microsoft.com/office/drawing/2014/main" id="{3BC2222A-BDC9-2B28-E642-6CAB4ECD6551}"/>
              </a:ext>
            </a:extLst>
          </p:cNvPr>
          <p:cNvCxnSpPr/>
          <p:nvPr/>
        </p:nvCxnSpPr>
        <p:spPr>
          <a:xfrm>
            <a:off x="5422205" y="3252899"/>
            <a:ext cx="1070077"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مستطيل 40">
            <a:extLst>
              <a:ext uri="{FF2B5EF4-FFF2-40B4-BE49-F238E27FC236}">
                <a16:creationId xmlns:a16="http://schemas.microsoft.com/office/drawing/2014/main" id="{7054963F-FB20-384C-C239-015DB821869C}"/>
              </a:ext>
            </a:extLst>
          </p:cNvPr>
          <p:cNvSpPr/>
          <p:nvPr/>
        </p:nvSpPr>
        <p:spPr>
          <a:xfrm>
            <a:off x="5402286" y="2859850"/>
            <a:ext cx="766963" cy="34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أكسدة</a:t>
            </a:r>
            <a:endParaRPr lang="ar-SA" sz="1600" b="1" dirty="0">
              <a:solidFill>
                <a:srgbClr val="FF0000"/>
              </a:solidFill>
            </a:endParaRPr>
          </a:p>
        </p:txBody>
      </p:sp>
      <p:sp>
        <p:nvSpPr>
          <p:cNvPr id="10" name="مستطيل 9">
            <a:extLst>
              <a:ext uri="{FF2B5EF4-FFF2-40B4-BE49-F238E27FC236}">
                <a16:creationId xmlns:a16="http://schemas.microsoft.com/office/drawing/2014/main" id="{C306EC20-5249-4CCE-11AE-249BC5B5F5AF}"/>
              </a:ext>
            </a:extLst>
          </p:cNvPr>
          <p:cNvSpPr/>
          <p:nvPr/>
        </p:nvSpPr>
        <p:spPr>
          <a:xfrm rot="5400000">
            <a:off x="3063041" y="3420713"/>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6" name="مستطيل 15">
            <a:extLst>
              <a:ext uri="{FF2B5EF4-FFF2-40B4-BE49-F238E27FC236}">
                <a16:creationId xmlns:a16="http://schemas.microsoft.com/office/drawing/2014/main" id="{493FFF0F-1461-FADA-BCA2-8A4A15A978E3}"/>
              </a:ext>
            </a:extLst>
          </p:cNvPr>
          <p:cNvSpPr/>
          <p:nvPr/>
        </p:nvSpPr>
        <p:spPr>
          <a:xfrm>
            <a:off x="3054904" y="3535175"/>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7" name="مستطيل 26">
            <a:extLst>
              <a:ext uri="{FF2B5EF4-FFF2-40B4-BE49-F238E27FC236}">
                <a16:creationId xmlns:a16="http://schemas.microsoft.com/office/drawing/2014/main" id="{BF119FF1-C09D-EFDB-4992-CAD0D5EF027A}"/>
              </a:ext>
            </a:extLst>
          </p:cNvPr>
          <p:cNvSpPr/>
          <p:nvPr/>
        </p:nvSpPr>
        <p:spPr>
          <a:xfrm rot="5400000">
            <a:off x="3024619" y="2808503"/>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063BDE4D-1D23-24A3-0C03-E40FE40F626A}"/>
              </a:ext>
            </a:extLst>
          </p:cNvPr>
          <p:cNvSpPr/>
          <p:nvPr/>
        </p:nvSpPr>
        <p:spPr>
          <a:xfrm>
            <a:off x="3015573" y="2286136"/>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2" name="مستطيل 31">
            <a:extLst>
              <a:ext uri="{FF2B5EF4-FFF2-40B4-BE49-F238E27FC236}">
                <a16:creationId xmlns:a16="http://schemas.microsoft.com/office/drawing/2014/main" id="{C7FEE37F-6FB6-6E3A-977E-B8E4A7DFB8C5}"/>
              </a:ext>
            </a:extLst>
          </p:cNvPr>
          <p:cNvSpPr/>
          <p:nvPr/>
        </p:nvSpPr>
        <p:spPr>
          <a:xfrm rot="5400000">
            <a:off x="8170046" y="343015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3" name="مستطيل 32">
            <a:extLst>
              <a:ext uri="{FF2B5EF4-FFF2-40B4-BE49-F238E27FC236}">
                <a16:creationId xmlns:a16="http://schemas.microsoft.com/office/drawing/2014/main" id="{FDCD97BD-13F1-7896-7F1B-5EACCE0D8479}"/>
              </a:ext>
            </a:extLst>
          </p:cNvPr>
          <p:cNvSpPr/>
          <p:nvPr/>
        </p:nvSpPr>
        <p:spPr>
          <a:xfrm rot="5400000">
            <a:off x="8187844" y="2754844"/>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4" name="مستطيل 33">
            <a:extLst>
              <a:ext uri="{FF2B5EF4-FFF2-40B4-BE49-F238E27FC236}">
                <a16:creationId xmlns:a16="http://schemas.microsoft.com/office/drawing/2014/main" id="{AF9A1435-2382-DAE8-8914-2DC800F2EADF}"/>
              </a:ext>
            </a:extLst>
          </p:cNvPr>
          <p:cNvSpPr/>
          <p:nvPr/>
        </p:nvSpPr>
        <p:spPr>
          <a:xfrm>
            <a:off x="8157155" y="2264199"/>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6" name="مستطيل 35">
            <a:extLst>
              <a:ext uri="{FF2B5EF4-FFF2-40B4-BE49-F238E27FC236}">
                <a16:creationId xmlns:a16="http://schemas.microsoft.com/office/drawing/2014/main" id="{A3C950A6-7567-57E2-7C12-72E8D08A8AB4}"/>
              </a:ext>
            </a:extLst>
          </p:cNvPr>
          <p:cNvSpPr/>
          <p:nvPr/>
        </p:nvSpPr>
        <p:spPr>
          <a:xfrm>
            <a:off x="8176819" y="3514527"/>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37" name="مستطيل 36">
            <a:extLst>
              <a:ext uri="{FF2B5EF4-FFF2-40B4-BE49-F238E27FC236}">
                <a16:creationId xmlns:a16="http://schemas.microsoft.com/office/drawing/2014/main" id="{4C052F1D-7238-1234-73D2-B8C54685E3DF}"/>
              </a:ext>
            </a:extLst>
          </p:cNvPr>
          <p:cNvSpPr/>
          <p:nvPr/>
        </p:nvSpPr>
        <p:spPr>
          <a:xfrm>
            <a:off x="3332340" y="4881283"/>
            <a:ext cx="5527320"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كحول ثانوي (أكسدة) ← كيتون </a:t>
            </a:r>
            <a:endParaRPr lang="ar-SA" sz="2000" b="1" dirty="0">
              <a:solidFill>
                <a:srgbClr val="0000CC"/>
              </a:solidFill>
            </a:endParaRPr>
          </a:p>
        </p:txBody>
      </p:sp>
    </p:spTree>
    <p:extLst>
      <p:ext uri="{BB962C8B-B14F-4D97-AF65-F5344CB8AC3E}">
        <p14:creationId xmlns:p14="http://schemas.microsoft.com/office/powerpoint/2010/main" val="4194113672"/>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303055" y="977227"/>
            <a:ext cx="5847513"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أكسدة </a:t>
            </a:r>
            <a:r>
              <a:rPr kumimoji="0" lang="ar-SA" sz="28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الألدهيد</a:t>
            </a: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تكون حمض عضوي </a:t>
            </a:r>
          </a:p>
        </p:txBody>
      </p:sp>
      <p:sp>
        <p:nvSpPr>
          <p:cNvPr id="9" name="مستطيل 8">
            <a:extLst>
              <a:ext uri="{FF2B5EF4-FFF2-40B4-BE49-F238E27FC236}">
                <a16:creationId xmlns:a16="http://schemas.microsoft.com/office/drawing/2014/main" id="{8D0E0922-CE88-428F-8BEC-2939266F6740}"/>
              </a:ext>
            </a:extLst>
          </p:cNvPr>
          <p:cNvSpPr/>
          <p:nvPr/>
        </p:nvSpPr>
        <p:spPr>
          <a:xfrm>
            <a:off x="1864358" y="2312727"/>
            <a:ext cx="7959011" cy="17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HꟷCꟷCꟷH                  HꟷCꟷCꟷOH</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أكسدة </a:t>
            </a:r>
            <a:r>
              <a:rPr lang="ar-SA" sz="2800" b="1" dirty="0" err="1">
                <a:solidFill>
                  <a:schemeClr val="bg1"/>
                </a:solidFill>
              </a:rPr>
              <a:t>الألدهيد</a:t>
            </a:r>
            <a:endParaRPr lang="ar-SA" sz="2800" b="1" dirty="0">
              <a:solidFill>
                <a:schemeClr val="bg1"/>
              </a:solidFill>
            </a:endParaRPr>
          </a:p>
        </p:txBody>
      </p:sp>
      <p:sp>
        <p:nvSpPr>
          <p:cNvPr id="17" name="مستطيل 16">
            <a:extLst>
              <a:ext uri="{FF2B5EF4-FFF2-40B4-BE49-F238E27FC236}">
                <a16:creationId xmlns:a16="http://schemas.microsoft.com/office/drawing/2014/main" id="{3B3B0F0C-B32E-E93D-8D85-45DADAD7A240}"/>
              </a:ext>
            </a:extLst>
          </p:cNvPr>
          <p:cNvSpPr/>
          <p:nvPr/>
        </p:nvSpPr>
        <p:spPr>
          <a:xfrm rot="5400000">
            <a:off x="7032764"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8" name="مستطيل 17">
            <a:extLst>
              <a:ext uri="{FF2B5EF4-FFF2-40B4-BE49-F238E27FC236}">
                <a16:creationId xmlns:a16="http://schemas.microsoft.com/office/drawing/2014/main" id="{843ED044-BB6A-E50E-AA1B-4671D1D52FA7}"/>
              </a:ext>
            </a:extLst>
          </p:cNvPr>
          <p:cNvSpPr/>
          <p:nvPr/>
        </p:nvSpPr>
        <p:spPr>
          <a:xfrm>
            <a:off x="3404612" y="3560585"/>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19" name="مستطيل 18">
            <a:extLst>
              <a:ext uri="{FF2B5EF4-FFF2-40B4-BE49-F238E27FC236}">
                <a16:creationId xmlns:a16="http://schemas.microsoft.com/office/drawing/2014/main" id="{19ED1F74-4197-F9A2-AC76-0860BB29A590}"/>
              </a:ext>
            </a:extLst>
          </p:cNvPr>
          <p:cNvSpPr/>
          <p:nvPr/>
        </p:nvSpPr>
        <p:spPr>
          <a:xfrm>
            <a:off x="7011581" y="231784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3404612" y="2320898"/>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4" name="مستطيل 13">
            <a:extLst>
              <a:ext uri="{FF2B5EF4-FFF2-40B4-BE49-F238E27FC236}">
                <a16:creationId xmlns:a16="http://schemas.microsoft.com/office/drawing/2014/main" id="{6925CB73-7F09-8F35-53ED-9E08D333435D}"/>
              </a:ext>
            </a:extLst>
          </p:cNvPr>
          <p:cNvSpPr/>
          <p:nvPr/>
        </p:nvSpPr>
        <p:spPr>
          <a:xfrm rot="5400000">
            <a:off x="7031556" y="3419956"/>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1A219A4B-3EB9-DA1B-4FB7-F09F8F4A93F6}"/>
              </a:ext>
            </a:extLst>
          </p:cNvPr>
          <p:cNvSpPr/>
          <p:nvPr/>
        </p:nvSpPr>
        <p:spPr>
          <a:xfrm>
            <a:off x="3065457" y="4314164"/>
            <a:ext cx="1159054"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ايثانال</a:t>
            </a: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a:t>
            </a:r>
          </a:p>
        </p:txBody>
      </p:sp>
      <p:sp>
        <p:nvSpPr>
          <p:cNvPr id="23" name="مستطيل 22">
            <a:extLst>
              <a:ext uri="{FF2B5EF4-FFF2-40B4-BE49-F238E27FC236}">
                <a16:creationId xmlns:a16="http://schemas.microsoft.com/office/drawing/2014/main" id="{DC0C57C4-4BCF-CED4-C528-21350289AE11}"/>
              </a:ext>
            </a:extLst>
          </p:cNvPr>
          <p:cNvSpPr/>
          <p:nvPr/>
        </p:nvSpPr>
        <p:spPr>
          <a:xfrm>
            <a:off x="6862673" y="4416641"/>
            <a:ext cx="1628183" cy="29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حمض </a:t>
            </a: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الإيثانويك</a:t>
            </a:r>
            <a:endPar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endParaRPr>
          </a:p>
        </p:txBody>
      </p:sp>
      <p:sp>
        <p:nvSpPr>
          <p:cNvPr id="24" name="مستطيل 23">
            <a:extLst>
              <a:ext uri="{FF2B5EF4-FFF2-40B4-BE49-F238E27FC236}">
                <a16:creationId xmlns:a16="http://schemas.microsoft.com/office/drawing/2014/main" id="{50F20D5A-98B4-691F-3E4D-05368CF96733}"/>
              </a:ext>
            </a:extLst>
          </p:cNvPr>
          <p:cNvSpPr/>
          <p:nvPr/>
        </p:nvSpPr>
        <p:spPr>
          <a:xfrm>
            <a:off x="7011581" y="350626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1" name="مستطيل 20">
            <a:extLst>
              <a:ext uri="{FF2B5EF4-FFF2-40B4-BE49-F238E27FC236}">
                <a16:creationId xmlns:a16="http://schemas.microsoft.com/office/drawing/2014/main" id="{9E5DF627-3BFF-78DD-8150-395F480A79BA}"/>
              </a:ext>
            </a:extLst>
          </p:cNvPr>
          <p:cNvSpPr/>
          <p:nvPr/>
        </p:nvSpPr>
        <p:spPr>
          <a:xfrm rot="5400000">
            <a:off x="3424894" y="2804379"/>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2" name="مستطيل 21">
            <a:extLst>
              <a:ext uri="{FF2B5EF4-FFF2-40B4-BE49-F238E27FC236}">
                <a16:creationId xmlns:a16="http://schemas.microsoft.com/office/drawing/2014/main" id="{7DBA75A9-F6BB-6C69-D4F7-FCD8ADCE4AA9}"/>
              </a:ext>
            </a:extLst>
          </p:cNvPr>
          <p:cNvSpPr/>
          <p:nvPr/>
        </p:nvSpPr>
        <p:spPr>
          <a:xfrm rot="5400000">
            <a:off x="3982228"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F915545B-D427-5DA9-C4C1-7AF1D1746ACD}"/>
              </a:ext>
            </a:extLst>
          </p:cNvPr>
          <p:cNvSpPr/>
          <p:nvPr/>
        </p:nvSpPr>
        <p:spPr>
          <a:xfrm rot="5400000">
            <a:off x="3424893" y="3419956"/>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1" name="مستطيل 30">
            <a:extLst>
              <a:ext uri="{FF2B5EF4-FFF2-40B4-BE49-F238E27FC236}">
                <a16:creationId xmlns:a16="http://schemas.microsoft.com/office/drawing/2014/main" id="{C3D110C9-6E1C-B312-5A80-15750329B0FE}"/>
              </a:ext>
            </a:extLst>
          </p:cNvPr>
          <p:cNvSpPr/>
          <p:nvPr/>
        </p:nvSpPr>
        <p:spPr>
          <a:xfrm rot="5400000">
            <a:off x="7686478" y="2779888"/>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35" name="مستطيل 34">
            <a:extLst>
              <a:ext uri="{FF2B5EF4-FFF2-40B4-BE49-F238E27FC236}">
                <a16:creationId xmlns:a16="http://schemas.microsoft.com/office/drawing/2014/main" id="{C082CB7E-A487-F5FF-C9C1-737092104CE3}"/>
              </a:ext>
            </a:extLst>
          </p:cNvPr>
          <p:cNvSpPr/>
          <p:nvPr/>
        </p:nvSpPr>
        <p:spPr>
          <a:xfrm>
            <a:off x="7651670" y="2226991"/>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chemeClr val="tx1"/>
              </a:solidFill>
              <a:latin typeface="Arial" panose="020B0604020202020204" pitchFamily="34" charset="0"/>
              <a:cs typeface="Arial" panose="020B0604020202020204" pitchFamily="34" charset="0"/>
            </a:endParaRPr>
          </a:p>
        </p:txBody>
      </p:sp>
      <p:sp>
        <p:nvSpPr>
          <p:cNvPr id="38" name="مستطيل 37">
            <a:extLst>
              <a:ext uri="{FF2B5EF4-FFF2-40B4-BE49-F238E27FC236}">
                <a16:creationId xmlns:a16="http://schemas.microsoft.com/office/drawing/2014/main" id="{1A851741-A262-9D8B-B40D-37D13F6D23E6}"/>
              </a:ext>
            </a:extLst>
          </p:cNvPr>
          <p:cNvSpPr/>
          <p:nvPr/>
        </p:nvSpPr>
        <p:spPr>
          <a:xfrm>
            <a:off x="3914277" y="2348709"/>
            <a:ext cx="561038" cy="44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rgbClr val="FF0000"/>
              </a:solidFill>
              <a:latin typeface="Arial" panose="020B0604020202020204" pitchFamily="34" charset="0"/>
              <a:cs typeface="Arial" panose="020B0604020202020204" pitchFamily="34" charset="0"/>
            </a:endParaRPr>
          </a:p>
        </p:txBody>
      </p:sp>
      <p:cxnSp>
        <p:nvCxnSpPr>
          <p:cNvPr id="40" name="رابط كسهم مستقيم 39">
            <a:extLst>
              <a:ext uri="{FF2B5EF4-FFF2-40B4-BE49-F238E27FC236}">
                <a16:creationId xmlns:a16="http://schemas.microsoft.com/office/drawing/2014/main" id="{3BC2222A-BDC9-2B28-E642-6CAB4ECD6551}"/>
              </a:ext>
            </a:extLst>
          </p:cNvPr>
          <p:cNvCxnSpPr/>
          <p:nvPr/>
        </p:nvCxnSpPr>
        <p:spPr>
          <a:xfrm>
            <a:off x="5250728" y="3231301"/>
            <a:ext cx="1070077"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مستطيل 40">
            <a:extLst>
              <a:ext uri="{FF2B5EF4-FFF2-40B4-BE49-F238E27FC236}">
                <a16:creationId xmlns:a16="http://schemas.microsoft.com/office/drawing/2014/main" id="{7054963F-FB20-384C-C239-015DB821869C}"/>
              </a:ext>
            </a:extLst>
          </p:cNvPr>
          <p:cNvSpPr/>
          <p:nvPr/>
        </p:nvSpPr>
        <p:spPr>
          <a:xfrm>
            <a:off x="5237412" y="2849532"/>
            <a:ext cx="766963" cy="34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أكسدة</a:t>
            </a:r>
            <a:endParaRPr lang="ar-SA" sz="1600" b="1" dirty="0">
              <a:solidFill>
                <a:srgbClr val="FF0000"/>
              </a:solidFill>
            </a:endParaRPr>
          </a:p>
        </p:txBody>
      </p:sp>
      <p:sp>
        <p:nvSpPr>
          <p:cNvPr id="43" name="مستطيل 42">
            <a:extLst>
              <a:ext uri="{FF2B5EF4-FFF2-40B4-BE49-F238E27FC236}">
                <a16:creationId xmlns:a16="http://schemas.microsoft.com/office/drawing/2014/main" id="{AFA19963-9CFF-D5C4-31C3-8BBB28094867}"/>
              </a:ext>
            </a:extLst>
          </p:cNvPr>
          <p:cNvSpPr/>
          <p:nvPr/>
        </p:nvSpPr>
        <p:spPr>
          <a:xfrm>
            <a:off x="3332340" y="4881283"/>
            <a:ext cx="5527320"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الدهيد</a:t>
            </a: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(أكسدة) ← حمض </a:t>
            </a:r>
            <a:r>
              <a:rPr kumimoji="0" lang="ar-SA" sz="28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كربوكسيلي</a:t>
            </a: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a:t>
            </a:r>
            <a:endParaRPr lang="ar-SA" sz="2000" b="1" dirty="0">
              <a:solidFill>
                <a:srgbClr val="0000CC"/>
              </a:solidFill>
            </a:endParaRPr>
          </a:p>
        </p:txBody>
      </p:sp>
      <p:sp>
        <p:nvSpPr>
          <p:cNvPr id="16" name="مستطيل 15">
            <a:extLst>
              <a:ext uri="{FF2B5EF4-FFF2-40B4-BE49-F238E27FC236}">
                <a16:creationId xmlns:a16="http://schemas.microsoft.com/office/drawing/2014/main" id="{964867BF-F13C-DFB7-FF27-944A81850D97}"/>
              </a:ext>
            </a:extLst>
          </p:cNvPr>
          <p:cNvSpPr/>
          <p:nvPr/>
        </p:nvSpPr>
        <p:spPr>
          <a:xfrm>
            <a:off x="4592740" y="1573512"/>
            <a:ext cx="3539674"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اكتساب أكسجين</a:t>
            </a:r>
          </a:p>
        </p:txBody>
      </p:sp>
    </p:spTree>
    <p:extLst>
      <p:ext uri="{BB962C8B-B14F-4D97-AF65-F5344CB8AC3E}">
        <p14:creationId xmlns:p14="http://schemas.microsoft.com/office/powerpoint/2010/main" val="3503723180"/>
      </p:ext>
    </p:extLst>
  </p:cSld>
  <p:clrMapOvr>
    <a:masterClrMapping/>
  </p:clrMapOvr>
  <p:transition spd="slow">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80 </a:t>
            </a:r>
          </a:p>
        </p:txBody>
      </p:sp>
      <p:sp>
        <p:nvSpPr>
          <p:cNvPr id="8" name="مستطيل 7">
            <a:extLst>
              <a:ext uri="{FF2B5EF4-FFF2-40B4-BE49-F238E27FC236}">
                <a16:creationId xmlns:a16="http://schemas.microsoft.com/office/drawing/2014/main" id="{5EE2544E-9D2A-5664-0955-106451FE5E67}"/>
              </a:ext>
            </a:extLst>
          </p:cNvPr>
          <p:cNvSpPr/>
          <p:nvPr/>
        </p:nvSpPr>
        <p:spPr>
          <a:xfrm>
            <a:off x="3068016" y="1031595"/>
            <a:ext cx="642741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أكسدة الأحماض العضوية تكون ثاني أكسيد الكربون </a:t>
            </a:r>
          </a:p>
        </p:txBody>
      </p:sp>
      <p:sp>
        <p:nvSpPr>
          <p:cNvPr id="9" name="مستطيل 8">
            <a:extLst>
              <a:ext uri="{FF2B5EF4-FFF2-40B4-BE49-F238E27FC236}">
                <a16:creationId xmlns:a16="http://schemas.microsoft.com/office/drawing/2014/main" id="{8D0E0922-CE88-428F-8BEC-2939266F6740}"/>
              </a:ext>
            </a:extLst>
          </p:cNvPr>
          <p:cNvSpPr/>
          <p:nvPr/>
        </p:nvSpPr>
        <p:spPr>
          <a:xfrm>
            <a:off x="1864358" y="2312727"/>
            <a:ext cx="7959011" cy="17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HꟷCꟷCꟷOꟷH                  O═C═O</a:t>
            </a:r>
            <a:endParaRPr lang="ar-SA" sz="2800" b="1" dirty="0">
              <a:solidFill>
                <a:schemeClr val="tx1"/>
              </a:solidFill>
              <a:latin typeface="Arial" panose="020B0604020202020204" pitchFamily="34" charset="0"/>
              <a:cs typeface="Arial" panose="020B0604020202020204" pitchFamily="34" charset="0"/>
            </a:endParaRP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540214" y="193086"/>
            <a:ext cx="3358243"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أكسدة الأحماض العضوية</a:t>
            </a:r>
          </a:p>
        </p:txBody>
      </p:sp>
      <p:sp>
        <p:nvSpPr>
          <p:cNvPr id="18" name="مستطيل 17">
            <a:extLst>
              <a:ext uri="{FF2B5EF4-FFF2-40B4-BE49-F238E27FC236}">
                <a16:creationId xmlns:a16="http://schemas.microsoft.com/office/drawing/2014/main" id="{843ED044-BB6A-E50E-AA1B-4671D1D52FA7}"/>
              </a:ext>
            </a:extLst>
          </p:cNvPr>
          <p:cNvSpPr/>
          <p:nvPr/>
        </p:nvSpPr>
        <p:spPr>
          <a:xfrm>
            <a:off x="3563911" y="3552626"/>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H</a:t>
            </a:r>
            <a:endParaRPr lang="ar-SA" sz="2800" b="1" dirty="0">
              <a:solidFill>
                <a:schemeClr val="tx1"/>
              </a:solidFill>
              <a:latin typeface="Arial" panose="020B0604020202020204" pitchFamily="34" charset="0"/>
              <a:cs typeface="Arial" panose="020B0604020202020204" pitchFamily="34" charset="0"/>
            </a:endParaRPr>
          </a:p>
        </p:txBody>
      </p:sp>
      <p:sp>
        <p:nvSpPr>
          <p:cNvPr id="20" name="مستطيل 19">
            <a:extLst>
              <a:ext uri="{FF2B5EF4-FFF2-40B4-BE49-F238E27FC236}">
                <a16:creationId xmlns:a16="http://schemas.microsoft.com/office/drawing/2014/main" id="{41696858-49CD-71B8-3D31-3940136EE9C2}"/>
              </a:ext>
            </a:extLst>
          </p:cNvPr>
          <p:cNvSpPr/>
          <p:nvPr/>
        </p:nvSpPr>
        <p:spPr>
          <a:xfrm>
            <a:off x="3540776" y="2251457"/>
            <a:ext cx="480744" cy="59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lumMod val="95000"/>
                    <a:lumOff val="5000"/>
                  </a:schemeClr>
                </a:solidFill>
                <a:latin typeface="Arial" panose="020B0604020202020204" pitchFamily="34" charset="0"/>
                <a:cs typeface="Arial" panose="020B0604020202020204" pitchFamily="34" charset="0"/>
              </a:rPr>
              <a:t>H</a:t>
            </a:r>
            <a:endParaRPr lang="ar-SA" sz="2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5" name="مستطيل 14">
            <a:extLst>
              <a:ext uri="{FF2B5EF4-FFF2-40B4-BE49-F238E27FC236}">
                <a16:creationId xmlns:a16="http://schemas.microsoft.com/office/drawing/2014/main" id="{1A219A4B-3EB9-DA1B-4FB7-F09F8F4A93F6}"/>
              </a:ext>
            </a:extLst>
          </p:cNvPr>
          <p:cNvSpPr/>
          <p:nvPr/>
        </p:nvSpPr>
        <p:spPr>
          <a:xfrm>
            <a:off x="2948375" y="4108895"/>
            <a:ext cx="1711816" cy="34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حمض </a:t>
            </a: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الإيثانويك</a:t>
            </a:r>
            <a:endPar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endParaRPr>
          </a:p>
        </p:txBody>
      </p:sp>
      <p:sp>
        <p:nvSpPr>
          <p:cNvPr id="23" name="مستطيل 22">
            <a:extLst>
              <a:ext uri="{FF2B5EF4-FFF2-40B4-BE49-F238E27FC236}">
                <a16:creationId xmlns:a16="http://schemas.microsoft.com/office/drawing/2014/main" id="{DC0C57C4-4BCF-CED4-C528-21350289AE11}"/>
              </a:ext>
            </a:extLst>
          </p:cNvPr>
          <p:cNvSpPr/>
          <p:nvPr/>
        </p:nvSpPr>
        <p:spPr>
          <a:xfrm>
            <a:off x="6736522" y="3986643"/>
            <a:ext cx="1927146" cy="34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ثاني أكسيد الكربون</a:t>
            </a:r>
          </a:p>
        </p:txBody>
      </p:sp>
      <p:sp>
        <p:nvSpPr>
          <p:cNvPr id="21" name="مستطيل 20">
            <a:extLst>
              <a:ext uri="{FF2B5EF4-FFF2-40B4-BE49-F238E27FC236}">
                <a16:creationId xmlns:a16="http://schemas.microsoft.com/office/drawing/2014/main" id="{9E5DF627-3BFF-78DD-8150-395F480A79BA}"/>
              </a:ext>
            </a:extLst>
          </p:cNvPr>
          <p:cNvSpPr/>
          <p:nvPr/>
        </p:nvSpPr>
        <p:spPr>
          <a:xfrm rot="5400000">
            <a:off x="3558143" y="2822015"/>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22" name="مستطيل 21">
            <a:extLst>
              <a:ext uri="{FF2B5EF4-FFF2-40B4-BE49-F238E27FC236}">
                <a16:creationId xmlns:a16="http://schemas.microsoft.com/office/drawing/2014/main" id="{7DBA75A9-F6BB-6C69-D4F7-FCD8ADCE4AA9}"/>
              </a:ext>
            </a:extLst>
          </p:cNvPr>
          <p:cNvSpPr/>
          <p:nvPr/>
        </p:nvSpPr>
        <p:spPr>
          <a:xfrm rot="5400000">
            <a:off x="3982228" y="2804380"/>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a:t>
            </a:r>
            <a:endParaRPr lang="ar-SA" sz="2800" b="1" dirty="0">
              <a:solidFill>
                <a:schemeClr val="tx1"/>
              </a:solidFill>
              <a:latin typeface="Arial" panose="020B0604020202020204" pitchFamily="34" charset="0"/>
              <a:cs typeface="Arial" panose="020B0604020202020204" pitchFamily="34" charset="0"/>
            </a:endParaRPr>
          </a:p>
        </p:txBody>
      </p:sp>
      <p:sp>
        <p:nvSpPr>
          <p:cNvPr id="25" name="مستطيل 24">
            <a:extLst>
              <a:ext uri="{FF2B5EF4-FFF2-40B4-BE49-F238E27FC236}">
                <a16:creationId xmlns:a16="http://schemas.microsoft.com/office/drawing/2014/main" id="{F915545B-D427-5DA9-C4C1-7AF1D1746ACD}"/>
              </a:ext>
            </a:extLst>
          </p:cNvPr>
          <p:cNvSpPr/>
          <p:nvPr/>
        </p:nvSpPr>
        <p:spPr>
          <a:xfrm rot="5400000">
            <a:off x="3533516" y="3429061"/>
            <a:ext cx="446010" cy="2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ꟷ</a:t>
            </a:r>
            <a:endParaRPr lang="ar-SA" sz="2800" b="1" dirty="0">
              <a:solidFill>
                <a:schemeClr val="tx1"/>
              </a:solidFill>
              <a:latin typeface="Arial" panose="020B0604020202020204" pitchFamily="34" charset="0"/>
              <a:cs typeface="Arial" panose="020B0604020202020204" pitchFamily="34" charset="0"/>
            </a:endParaRPr>
          </a:p>
        </p:txBody>
      </p:sp>
      <p:sp>
        <p:nvSpPr>
          <p:cNvPr id="38" name="مستطيل 37">
            <a:extLst>
              <a:ext uri="{FF2B5EF4-FFF2-40B4-BE49-F238E27FC236}">
                <a16:creationId xmlns:a16="http://schemas.microsoft.com/office/drawing/2014/main" id="{1A851741-A262-9D8B-B40D-37D13F6D23E6}"/>
              </a:ext>
            </a:extLst>
          </p:cNvPr>
          <p:cNvSpPr/>
          <p:nvPr/>
        </p:nvSpPr>
        <p:spPr>
          <a:xfrm>
            <a:off x="3914277" y="2348709"/>
            <a:ext cx="561038" cy="44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O</a:t>
            </a:r>
            <a:endParaRPr lang="ar-SA" sz="2800" b="1" dirty="0">
              <a:solidFill>
                <a:srgbClr val="FF0000"/>
              </a:solidFill>
              <a:latin typeface="Arial" panose="020B0604020202020204" pitchFamily="34" charset="0"/>
              <a:cs typeface="Arial" panose="020B0604020202020204" pitchFamily="34" charset="0"/>
            </a:endParaRPr>
          </a:p>
        </p:txBody>
      </p:sp>
      <p:cxnSp>
        <p:nvCxnSpPr>
          <p:cNvPr id="40" name="رابط كسهم مستقيم 39">
            <a:extLst>
              <a:ext uri="{FF2B5EF4-FFF2-40B4-BE49-F238E27FC236}">
                <a16:creationId xmlns:a16="http://schemas.microsoft.com/office/drawing/2014/main" id="{3BC2222A-BDC9-2B28-E642-6CAB4ECD6551}"/>
              </a:ext>
            </a:extLst>
          </p:cNvPr>
          <p:cNvCxnSpPr/>
          <p:nvPr/>
        </p:nvCxnSpPr>
        <p:spPr>
          <a:xfrm>
            <a:off x="5819067" y="3204433"/>
            <a:ext cx="1070077"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مستطيل 40">
            <a:extLst>
              <a:ext uri="{FF2B5EF4-FFF2-40B4-BE49-F238E27FC236}">
                <a16:creationId xmlns:a16="http://schemas.microsoft.com/office/drawing/2014/main" id="{7054963F-FB20-384C-C239-015DB821869C}"/>
              </a:ext>
            </a:extLst>
          </p:cNvPr>
          <p:cNvSpPr/>
          <p:nvPr/>
        </p:nvSpPr>
        <p:spPr>
          <a:xfrm>
            <a:off x="5970623" y="2831818"/>
            <a:ext cx="766963" cy="34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أكسدة</a:t>
            </a:r>
            <a:endParaRPr lang="ar-SA" sz="1600" b="1" dirty="0">
              <a:solidFill>
                <a:srgbClr val="FF0000"/>
              </a:solidFill>
            </a:endParaRPr>
          </a:p>
        </p:txBody>
      </p:sp>
      <p:sp>
        <p:nvSpPr>
          <p:cNvPr id="43" name="مستطيل 42">
            <a:extLst>
              <a:ext uri="{FF2B5EF4-FFF2-40B4-BE49-F238E27FC236}">
                <a16:creationId xmlns:a16="http://schemas.microsoft.com/office/drawing/2014/main" id="{AFA19963-9CFF-D5C4-31C3-8BBB28094867}"/>
              </a:ext>
            </a:extLst>
          </p:cNvPr>
          <p:cNvSpPr/>
          <p:nvPr/>
        </p:nvSpPr>
        <p:spPr>
          <a:xfrm>
            <a:off x="2888567" y="4878348"/>
            <a:ext cx="6491029"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حمض </a:t>
            </a:r>
            <a:r>
              <a:rPr kumimoji="0" lang="ar-SA" sz="28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كربوكسيلي</a:t>
            </a: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(أكسدة) ← ثاني أكسيد الكربون</a:t>
            </a:r>
            <a:endParaRPr lang="ar-SA" sz="2000" b="1" dirty="0">
              <a:solidFill>
                <a:srgbClr val="0000CC"/>
              </a:solidFill>
            </a:endParaRPr>
          </a:p>
        </p:txBody>
      </p:sp>
      <p:sp>
        <p:nvSpPr>
          <p:cNvPr id="16" name="مستطيل 15">
            <a:extLst>
              <a:ext uri="{FF2B5EF4-FFF2-40B4-BE49-F238E27FC236}">
                <a16:creationId xmlns:a16="http://schemas.microsoft.com/office/drawing/2014/main" id="{964867BF-F13C-DFB7-FF27-944A81850D97}"/>
              </a:ext>
            </a:extLst>
          </p:cNvPr>
          <p:cNvSpPr/>
          <p:nvPr/>
        </p:nvSpPr>
        <p:spPr>
          <a:xfrm>
            <a:off x="3212780" y="1555434"/>
            <a:ext cx="6282652"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لأكسدة الأحماض العضوية يتم حذف  الهيدروجين </a:t>
            </a:r>
          </a:p>
        </p:txBody>
      </p:sp>
    </p:spTree>
    <p:extLst>
      <p:ext uri="{BB962C8B-B14F-4D97-AF65-F5344CB8AC3E}">
        <p14:creationId xmlns:p14="http://schemas.microsoft.com/office/powerpoint/2010/main" val="52552798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5127944" y="902630"/>
            <a:ext cx="6288055" cy="138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لا </a:t>
            </a:r>
            <a:r>
              <a:rPr lang="ar-SA" sz="2800" b="1" dirty="0" err="1">
                <a:solidFill>
                  <a:srgbClr val="FF0000"/>
                </a:solidFill>
              </a:rPr>
              <a:t>تتأكسد</a:t>
            </a:r>
            <a:r>
              <a:rPr lang="ar-SA" sz="2800" b="1" dirty="0">
                <a:solidFill>
                  <a:srgbClr val="FF0000"/>
                </a:solidFill>
              </a:rPr>
              <a:t> جميع الكحولات إلى </a:t>
            </a:r>
            <a:r>
              <a:rPr lang="ar-SA" sz="2800" b="1" dirty="0" err="1">
                <a:solidFill>
                  <a:srgbClr val="FF0000"/>
                </a:solidFill>
              </a:rPr>
              <a:t>ألدهيدات</a:t>
            </a:r>
            <a:r>
              <a:rPr lang="ar-SA" sz="2800" b="1" dirty="0">
                <a:solidFill>
                  <a:srgbClr val="FF0000"/>
                </a:solidFill>
              </a:rPr>
              <a:t>، ومن ثم إلى أحماض كربوكسيلية. لماذا؟</a:t>
            </a:r>
          </a:p>
        </p:txBody>
      </p:sp>
      <p:sp>
        <p:nvSpPr>
          <p:cNvPr id="3" name="مستطيل 2">
            <a:extLst>
              <a:ext uri="{FF2B5EF4-FFF2-40B4-BE49-F238E27FC236}">
                <a16:creationId xmlns:a16="http://schemas.microsoft.com/office/drawing/2014/main" id="{B63C7333-05B6-868D-3797-3CE0C3B60853}"/>
              </a:ext>
            </a:extLst>
          </p:cNvPr>
          <p:cNvSpPr/>
          <p:nvPr/>
        </p:nvSpPr>
        <p:spPr>
          <a:xfrm>
            <a:off x="5127944" y="2534116"/>
            <a:ext cx="6288055" cy="1522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يعتمد إذا كان كحول أولي أو ثانوي</a:t>
            </a:r>
          </a:p>
        </p:txBody>
      </p:sp>
      <p:pic>
        <p:nvPicPr>
          <p:cNvPr id="5" name="صورة 4" descr="صورة تحتوي على كرة, رسوم متحركة&#10;&#10;تم إنشاء الوصف تلقائياً">
            <a:extLst>
              <a:ext uri="{FF2B5EF4-FFF2-40B4-BE49-F238E27FC236}">
                <a16:creationId xmlns:a16="http://schemas.microsoft.com/office/drawing/2014/main" id="{2D8D61FF-FFE7-88BE-5EBE-BCD84E8A2D4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699" y="554135"/>
            <a:ext cx="3366407" cy="5610678"/>
          </a:xfrm>
          <a:prstGeom prst="rect">
            <a:avLst/>
          </a:prstGeom>
        </p:spPr>
      </p:pic>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81 </a:t>
            </a:r>
          </a:p>
        </p:txBody>
      </p:sp>
    </p:spTree>
    <p:extLst>
      <p:ext uri="{BB962C8B-B14F-4D97-AF65-F5344CB8AC3E}">
        <p14:creationId xmlns:p14="http://schemas.microsoft.com/office/powerpoint/2010/main" val="15755052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830D36B-C6E0-1DEF-1F0A-7EBCEDCC4DEC}"/>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81 </a:t>
            </a:r>
          </a:p>
        </p:txBody>
      </p:sp>
      <p:pic>
        <p:nvPicPr>
          <p:cNvPr id="3" name="صورة 2" descr="صورة تحتوي على نص, لقطة شاشة, الخط, رقم&#10;&#10;تم إنشاء الوصف تلقائياً">
            <a:extLst>
              <a:ext uri="{FF2B5EF4-FFF2-40B4-BE49-F238E27FC236}">
                <a16:creationId xmlns:a16="http://schemas.microsoft.com/office/drawing/2014/main" id="{3A56E00C-21F0-F67B-E9FB-430BDC71BDCF}"/>
              </a:ext>
            </a:extLst>
          </p:cNvPr>
          <p:cNvPicPr>
            <a:picLocks noChangeAspect="1"/>
          </p:cNvPicPr>
          <p:nvPr/>
        </p:nvPicPr>
        <p:blipFill rotWithShape="1">
          <a:blip r:embed="rId2">
            <a:extLst>
              <a:ext uri="{28A0092B-C50C-407E-A947-70E740481C1C}">
                <a14:useLocalDpi xmlns:a14="http://schemas.microsoft.com/office/drawing/2010/main" val="0"/>
              </a:ext>
            </a:extLst>
          </a:blip>
          <a:srcRect l="7721" t="68075" r="2862" b="5595"/>
          <a:stretch/>
        </p:blipFill>
        <p:spPr>
          <a:xfrm>
            <a:off x="1315616" y="1250302"/>
            <a:ext cx="9255968" cy="1903445"/>
          </a:xfrm>
          <a:prstGeom prst="rect">
            <a:avLst/>
          </a:prstGeom>
          <a:ln>
            <a:solidFill>
              <a:schemeClr val="bg2">
                <a:lumMod val="10000"/>
              </a:schemeClr>
            </a:solidFill>
          </a:ln>
        </p:spPr>
      </p:pic>
      <p:sp>
        <p:nvSpPr>
          <p:cNvPr id="4" name="فقاعة الكلام: مستطيلة 3">
            <a:extLst>
              <a:ext uri="{FF2B5EF4-FFF2-40B4-BE49-F238E27FC236}">
                <a16:creationId xmlns:a16="http://schemas.microsoft.com/office/drawing/2014/main" id="{1B7C53B4-0028-B9A4-56F9-FA334C7A5395}"/>
              </a:ext>
            </a:extLst>
          </p:cNvPr>
          <p:cNvSpPr/>
          <p:nvPr/>
        </p:nvSpPr>
        <p:spPr>
          <a:xfrm>
            <a:off x="1048526" y="3440140"/>
            <a:ext cx="2879661" cy="545028"/>
          </a:xfrm>
          <a:prstGeom prst="wedgeRectCallout">
            <a:avLst>
              <a:gd name="adj1" fmla="val -15554"/>
              <a:gd name="adj2" fmla="val -120679"/>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a:solidFill>
                  <a:schemeClr val="tx1"/>
                </a:solidFill>
              </a:rPr>
              <a:t>كحول ثانوي← كيتون</a:t>
            </a:r>
          </a:p>
        </p:txBody>
      </p:sp>
      <p:sp>
        <p:nvSpPr>
          <p:cNvPr id="6" name="فقاعة الكلام: مستطيلة 5">
            <a:extLst>
              <a:ext uri="{FF2B5EF4-FFF2-40B4-BE49-F238E27FC236}">
                <a16:creationId xmlns:a16="http://schemas.microsoft.com/office/drawing/2014/main" id="{8AD75858-043B-84F7-F584-B878EEC24F56}"/>
              </a:ext>
            </a:extLst>
          </p:cNvPr>
          <p:cNvSpPr/>
          <p:nvPr/>
        </p:nvSpPr>
        <p:spPr>
          <a:xfrm>
            <a:off x="945888" y="4534678"/>
            <a:ext cx="2879661" cy="835272"/>
          </a:xfrm>
          <a:prstGeom prst="wedgeRectCallout">
            <a:avLst>
              <a:gd name="adj1" fmla="val -15554"/>
              <a:gd name="adj2" fmla="val -120679"/>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a:solidFill>
                  <a:schemeClr val="tx1"/>
                </a:solidFill>
              </a:rPr>
              <a:t>الكيتون لا يتفاعل لإنتاج حمض </a:t>
            </a:r>
            <a:r>
              <a:rPr lang="ar-SA" sz="2400" b="1" dirty="0" err="1">
                <a:solidFill>
                  <a:schemeClr val="tx1"/>
                </a:solidFill>
              </a:rPr>
              <a:t>كربوكسيلي</a:t>
            </a:r>
            <a:r>
              <a:rPr lang="ar-SA" sz="2400" b="1" dirty="0">
                <a:solidFill>
                  <a:schemeClr val="tx1"/>
                </a:solidFill>
              </a:rPr>
              <a:t>.</a:t>
            </a:r>
          </a:p>
        </p:txBody>
      </p:sp>
      <p:sp>
        <p:nvSpPr>
          <p:cNvPr id="7" name="فقاعة الكلام: مستطيلة 6">
            <a:extLst>
              <a:ext uri="{FF2B5EF4-FFF2-40B4-BE49-F238E27FC236}">
                <a16:creationId xmlns:a16="http://schemas.microsoft.com/office/drawing/2014/main" id="{0691333D-794C-A142-89E6-3AE92DDCC21A}"/>
              </a:ext>
            </a:extLst>
          </p:cNvPr>
          <p:cNvSpPr/>
          <p:nvPr/>
        </p:nvSpPr>
        <p:spPr>
          <a:xfrm>
            <a:off x="5511669" y="3467136"/>
            <a:ext cx="2879661" cy="545028"/>
          </a:xfrm>
          <a:prstGeom prst="wedgeRectCallout">
            <a:avLst>
              <a:gd name="adj1" fmla="val -15554"/>
              <a:gd name="adj2" fmla="val -120679"/>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a:solidFill>
                  <a:schemeClr val="tx1"/>
                </a:solidFill>
              </a:rPr>
              <a:t>كحول أولي← </a:t>
            </a:r>
            <a:r>
              <a:rPr lang="ar-SA" sz="2400" b="1" dirty="0" err="1">
                <a:solidFill>
                  <a:schemeClr val="tx1"/>
                </a:solidFill>
              </a:rPr>
              <a:t>ألدهيد</a:t>
            </a:r>
            <a:endParaRPr lang="ar-SA" sz="2400" b="1" dirty="0">
              <a:solidFill>
                <a:schemeClr val="tx1"/>
              </a:solidFill>
            </a:endParaRPr>
          </a:p>
        </p:txBody>
      </p:sp>
      <p:sp>
        <p:nvSpPr>
          <p:cNvPr id="8" name="فقاعة الكلام: مستطيلة 7">
            <a:extLst>
              <a:ext uri="{FF2B5EF4-FFF2-40B4-BE49-F238E27FC236}">
                <a16:creationId xmlns:a16="http://schemas.microsoft.com/office/drawing/2014/main" id="{4463DDB9-F170-E18E-44EF-E4A20B0F0F22}"/>
              </a:ext>
            </a:extLst>
          </p:cNvPr>
          <p:cNvSpPr/>
          <p:nvPr/>
        </p:nvSpPr>
        <p:spPr>
          <a:xfrm>
            <a:off x="5430808" y="4534678"/>
            <a:ext cx="2879661" cy="885777"/>
          </a:xfrm>
          <a:prstGeom prst="wedgeRectCallout">
            <a:avLst>
              <a:gd name="adj1" fmla="val -15554"/>
              <a:gd name="adj2" fmla="val -120679"/>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err="1">
                <a:solidFill>
                  <a:schemeClr val="tx1"/>
                </a:solidFill>
              </a:rPr>
              <a:t>يتأكسد</a:t>
            </a:r>
            <a:r>
              <a:rPr lang="ar-SA" sz="2400" b="1" dirty="0">
                <a:solidFill>
                  <a:schemeClr val="tx1"/>
                </a:solidFill>
              </a:rPr>
              <a:t> </a:t>
            </a:r>
            <a:r>
              <a:rPr lang="ar-SA" sz="2400" b="1" dirty="0" err="1">
                <a:solidFill>
                  <a:schemeClr val="tx1"/>
                </a:solidFill>
              </a:rPr>
              <a:t>الألدهيد</a:t>
            </a:r>
            <a:r>
              <a:rPr lang="ar-SA" sz="2400" b="1" dirty="0">
                <a:solidFill>
                  <a:schemeClr val="tx1"/>
                </a:solidFill>
              </a:rPr>
              <a:t> ويعطي حمض </a:t>
            </a:r>
            <a:r>
              <a:rPr lang="ar-SA" sz="2400" b="1" dirty="0" err="1">
                <a:solidFill>
                  <a:schemeClr val="tx1"/>
                </a:solidFill>
              </a:rPr>
              <a:t>كربوكسيلي</a:t>
            </a:r>
            <a:endParaRPr lang="ar-SA" sz="2400" b="1" dirty="0">
              <a:solidFill>
                <a:schemeClr val="tx1"/>
              </a:solidFill>
            </a:endParaRPr>
          </a:p>
        </p:txBody>
      </p:sp>
    </p:spTree>
    <p:extLst>
      <p:ext uri="{BB962C8B-B14F-4D97-AF65-F5344CB8AC3E}">
        <p14:creationId xmlns:p14="http://schemas.microsoft.com/office/powerpoint/2010/main" val="175104642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DCB2452-BBC2-2788-2387-5DC03038EBB5}"/>
              </a:ext>
            </a:extLst>
          </p:cNvPr>
          <p:cNvSpPr/>
          <p:nvPr/>
        </p:nvSpPr>
        <p:spPr>
          <a:xfrm>
            <a:off x="331624" y="2024215"/>
            <a:ext cx="6973860" cy="256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أهمية تفاعلات الأكسدة والاختزال </a:t>
            </a:r>
          </a:p>
          <a:p>
            <a:pPr algn="ctr"/>
            <a:r>
              <a:rPr lang="ar-SA" sz="2800" b="1" dirty="0">
                <a:solidFill>
                  <a:schemeClr val="tx1"/>
                </a:solidFill>
              </a:rPr>
              <a:t>لمعرفة ذلك </a:t>
            </a:r>
          </a:p>
          <a:p>
            <a:pPr algn="ctr"/>
            <a:r>
              <a:rPr lang="ar-SA" sz="2800" b="1" dirty="0">
                <a:solidFill>
                  <a:schemeClr val="tx1"/>
                </a:solidFill>
              </a:rPr>
              <a:t>هيا إلى صفحة 81 </a:t>
            </a:r>
          </a:p>
          <a:p>
            <a:pPr algn="ctr"/>
            <a:endParaRPr lang="ar-SA" sz="2800" b="1" dirty="0">
              <a:solidFill>
                <a:schemeClr val="tx1"/>
              </a:solidFill>
            </a:endParaRPr>
          </a:p>
        </p:txBody>
      </p:sp>
      <p:sp>
        <p:nvSpPr>
          <p:cNvPr id="6" name="مستطيل 5">
            <a:extLst>
              <a:ext uri="{FF2B5EF4-FFF2-40B4-BE49-F238E27FC236}">
                <a16:creationId xmlns:a16="http://schemas.microsoft.com/office/drawing/2014/main" id="{BDB545AE-95E4-129A-5AD8-185819FF3B8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81 </a:t>
            </a:r>
          </a:p>
        </p:txBody>
      </p:sp>
      <p:pic>
        <p:nvPicPr>
          <p:cNvPr id="8" name="صورة 7" descr="صورة تحتوي على رسوم متحركة&#10;&#10;تم إنشاء الوصف تلقائياً">
            <a:extLst>
              <a:ext uri="{FF2B5EF4-FFF2-40B4-BE49-F238E27FC236}">
                <a16:creationId xmlns:a16="http://schemas.microsoft.com/office/drawing/2014/main" id="{E750F301-BC41-053E-2FC3-ED738CCD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447" y="1122395"/>
            <a:ext cx="2667000" cy="4762500"/>
          </a:xfrm>
          <a:prstGeom prst="rect">
            <a:avLst/>
          </a:prstGeom>
        </p:spPr>
      </p:pic>
    </p:spTree>
    <p:extLst>
      <p:ext uri="{BB962C8B-B14F-4D97-AF65-F5344CB8AC3E}">
        <p14:creationId xmlns:p14="http://schemas.microsoft.com/office/powerpoint/2010/main" val="346855663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81 </a:t>
            </a:r>
          </a:p>
        </p:txBody>
      </p:sp>
      <p:sp>
        <p:nvSpPr>
          <p:cNvPr id="8" name="مستطيل 7">
            <a:extLst>
              <a:ext uri="{FF2B5EF4-FFF2-40B4-BE49-F238E27FC236}">
                <a16:creationId xmlns:a16="http://schemas.microsoft.com/office/drawing/2014/main" id="{5EE2544E-9D2A-5664-0955-106451FE5E67}"/>
              </a:ext>
            </a:extLst>
          </p:cNvPr>
          <p:cNvSpPr/>
          <p:nvPr/>
        </p:nvSpPr>
        <p:spPr>
          <a:xfrm>
            <a:off x="7156579" y="1645156"/>
            <a:ext cx="4699498" cy="126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تساعد في تحضير مجموعة هائلة ومتنوعة من المنتجات المفيدة </a:t>
            </a:r>
          </a:p>
        </p:txBody>
      </p:sp>
      <p:sp>
        <p:nvSpPr>
          <p:cNvPr id="4" name="مستطيل 3">
            <a:extLst>
              <a:ext uri="{FF2B5EF4-FFF2-40B4-BE49-F238E27FC236}">
                <a16:creationId xmlns:a16="http://schemas.microsoft.com/office/drawing/2014/main" id="{059FFC68-AC06-BB65-D723-3E8D30F2DEE0}"/>
              </a:ext>
            </a:extLst>
          </p:cNvPr>
          <p:cNvSpPr/>
          <p:nvPr/>
        </p:nvSpPr>
        <p:spPr>
          <a:xfrm>
            <a:off x="4256746" y="222124"/>
            <a:ext cx="4239892" cy="545028"/>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bg1"/>
                </a:solidFill>
              </a:rPr>
              <a:t>أهمية تفاعلات الأكسدة والاختزال </a:t>
            </a:r>
          </a:p>
        </p:txBody>
      </p:sp>
      <p:sp>
        <p:nvSpPr>
          <p:cNvPr id="16" name="مستطيل 15">
            <a:extLst>
              <a:ext uri="{FF2B5EF4-FFF2-40B4-BE49-F238E27FC236}">
                <a16:creationId xmlns:a16="http://schemas.microsoft.com/office/drawing/2014/main" id="{964867BF-F13C-DFB7-FF27-944A81850D97}"/>
              </a:ext>
            </a:extLst>
          </p:cNvPr>
          <p:cNvSpPr/>
          <p:nvPr/>
        </p:nvSpPr>
        <p:spPr>
          <a:xfrm>
            <a:off x="7156579" y="3980548"/>
            <a:ext cx="4627115" cy="154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e_AlMateen" panose="02060803050605020204" pitchFamily="18" charset="-78"/>
              </a:rPr>
              <a:t>تعتمد أنظمة المخلوقات الحية جميعها على الطاقة الناتجة من تفاعلات الأكسدة .</a:t>
            </a:r>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806" y="1380124"/>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806" y="3756392"/>
            <a:ext cx="1199043" cy="385434"/>
          </a:xfrm>
          <a:prstGeom prst="rect">
            <a:avLst/>
          </a:prstGeom>
        </p:spPr>
      </p:pic>
      <p:pic>
        <p:nvPicPr>
          <p:cNvPr id="6" name="صورة 5" descr="صورة تحتوي على زهرة, فن الطفل&#10;&#10;تم إنشاء الوصف تلقائياً">
            <a:extLst>
              <a:ext uri="{FF2B5EF4-FFF2-40B4-BE49-F238E27FC236}">
                <a16:creationId xmlns:a16="http://schemas.microsoft.com/office/drawing/2014/main" id="{F48490D5-A6DB-4EC4-701B-25059ACBB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098" y="3786895"/>
            <a:ext cx="3124912" cy="2604093"/>
          </a:xfrm>
          <a:prstGeom prst="rect">
            <a:avLst/>
          </a:prstGeom>
        </p:spPr>
      </p:pic>
      <p:pic>
        <p:nvPicPr>
          <p:cNvPr id="14" name="صورة 13" descr="صورة تحتوي على بلاستيك, زجاجة بلاستيكية, زجاجة ماء, زجاجة&#10;&#10;تم إنشاء الوصف تلقائياً">
            <a:extLst>
              <a:ext uri="{FF2B5EF4-FFF2-40B4-BE49-F238E27FC236}">
                <a16:creationId xmlns:a16="http://schemas.microsoft.com/office/drawing/2014/main" id="{98A1B5BC-31D6-3FF6-0CD2-396CC19A1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530" y="1064965"/>
            <a:ext cx="3636176" cy="2424117"/>
          </a:xfrm>
          <a:prstGeom prst="rect">
            <a:avLst/>
          </a:prstGeom>
        </p:spPr>
      </p:pic>
    </p:spTree>
    <p:extLst>
      <p:ext uri="{BB962C8B-B14F-4D97-AF65-F5344CB8AC3E}">
        <p14:creationId xmlns:p14="http://schemas.microsoft.com/office/powerpoint/2010/main" val="40246704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830D36B-C6E0-1DEF-1F0A-7EBCEDCC4DEC}"/>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81 </a:t>
            </a:r>
          </a:p>
        </p:txBody>
      </p:sp>
      <p:sp>
        <p:nvSpPr>
          <p:cNvPr id="4" name="مستطيل 3">
            <a:extLst>
              <a:ext uri="{FF2B5EF4-FFF2-40B4-BE49-F238E27FC236}">
                <a16:creationId xmlns:a16="http://schemas.microsoft.com/office/drawing/2014/main" id="{1B7C53B4-0028-B9A4-56F9-FA334C7A5395}"/>
              </a:ext>
            </a:extLst>
          </p:cNvPr>
          <p:cNvSpPr/>
          <p:nvPr/>
        </p:nvSpPr>
        <p:spPr>
          <a:xfrm>
            <a:off x="1259633" y="3303036"/>
            <a:ext cx="10101943" cy="1222311"/>
          </a:xfrm>
          <a:prstGeom prst="rect">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a:solidFill>
                  <a:schemeClr val="tx1"/>
                </a:solidFill>
              </a:rPr>
              <a:t>تعد تفاعلات الاحتراق من أكثر تفاعلات الأكسدة والاختزال جذبًا للانتباه؛ إذ تحترق المركبات العضوية التي تحتوي على الكربون والهيدروجين في وجود كمية كافية من الأكسجين لإنتاج ثاني أكسيد الكربون والماء. وتوضح المعادلة الآتية احتراق </a:t>
            </a:r>
            <a:r>
              <a:rPr lang="ar-SA" sz="2400" b="1" dirty="0" err="1">
                <a:solidFill>
                  <a:schemeClr val="tx1"/>
                </a:solidFill>
              </a:rPr>
              <a:t>الإيثان</a:t>
            </a:r>
            <a:r>
              <a:rPr lang="ar-SA" sz="2400" b="1" dirty="0">
                <a:solidFill>
                  <a:schemeClr val="tx1"/>
                </a:solidFill>
              </a:rPr>
              <a:t> الطارد للحرارة</a:t>
            </a:r>
          </a:p>
        </p:txBody>
      </p:sp>
      <p:sp>
        <p:nvSpPr>
          <p:cNvPr id="6" name="مستطيل 5">
            <a:extLst>
              <a:ext uri="{FF2B5EF4-FFF2-40B4-BE49-F238E27FC236}">
                <a16:creationId xmlns:a16="http://schemas.microsoft.com/office/drawing/2014/main" id="{8AD75858-043B-84F7-F584-B878EEC24F56}"/>
              </a:ext>
            </a:extLst>
          </p:cNvPr>
          <p:cNvSpPr/>
          <p:nvPr/>
        </p:nvSpPr>
        <p:spPr>
          <a:xfrm>
            <a:off x="7875423" y="1412160"/>
            <a:ext cx="4316577" cy="1222310"/>
          </a:xfrm>
          <a:prstGeom prst="rect">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000" b="1" dirty="0">
                <a:solidFill>
                  <a:schemeClr val="tx1"/>
                </a:solidFill>
              </a:rPr>
              <a:t>الشكل 2-15 </a:t>
            </a:r>
          </a:p>
          <a:p>
            <a:pPr algn="ctr"/>
            <a:r>
              <a:rPr lang="ar-SA" sz="2000" b="1" dirty="0">
                <a:solidFill>
                  <a:schemeClr val="tx1"/>
                </a:solidFill>
              </a:rPr>
              <a:t>يعتمد الناس في جميع أنحاء العالم على أكسدة الهيدروكربونات للوصول إلى العمل ونقل المنتجات</a:t>
            </a:r>
          </a:p>
        </p:txBody>
      </p:sp>
      <p:pic>
        <p:nvPicPr>
          <p:cNvPr id="9" name="صورة 8" descr="صورة تحتوي على مركبة, سيارة طرق وعرة, نص, سيارة&#10;&#10;تم إنشاء الوصف تلقائياً">
            <a:extLst>
              <a:ext uri="{FF2B5EF4-FFF2-40B4-BE49-F238E27FC236}">
                <a16:creationId xmlns:a16="http://schemas.microsoft.com/office/drawing/2014/main" id="{36358D5D-77E9-F85F-F572-1BEAC15FE4B4}"/>
              </a:ext>
            </a:extLst>
          </p:cNvPr>
          <p:cNvPicPr>
            <a:picLocks noChangeAspect="1"/>
          </p:cNvPicPr>
          <p:nvPr/>
        </p:nvPicPr>
        <p:blipFill rotWithShape="1">
          <a:blip r:embed="rId2">
            <a:extLst>
              <a:ext uri="{28A0092B-C50C-407E-A947-70E740481C1C}">
                <a14:useLocalDpi xmlns:a14="http://schemas.microsoft.com/office/drawing/2010/main" val="0"/>
              </a:ext>
            </a:extLst>
          </a:blip>
          <a:srcRect l="33326" t="8409" r="2534" b="5608"/>
          <a:stretch/>
        </p:blipFill>
        <p:spPr>
          <a:xfrm>
            <a:off x="882912" y="783771"/>
            <a:ext cx="6867331" cy="2332653"/>
          </a:xfrm>
          <a:prstGeom prst="rect">
            <a:avLst/>
          </a:prstGeom>
          <a:ln>
            <a:solidFill>
              <a:schemeClr val="bg1"/>
            </a:solidFill>
          </a:ln>
        </p:spPr>
      </p:pic>
      <p:sp>
        <p:nvSpPr>
          <p:cNvPr id="10" name="مستطيل 9">
            <a:extLst>
              <a:ext uri="{FF2B5EF4-FFF2-40B4-BE49-F238E27FC236}">
                <a16:creationId xmlns:a16="http://schemas.microsoft.com/office/drawing/2014/main" id="{ADB6235A-06DD-EF7E-D764-A10C735FECB9}"/>
              </a:ext>
            </a:extLst>
          </p:cNvPr>
          <p:cNvSpPr/>
          <p:nvPr/>
        </p:nvSpPr>
        <p:spPr>
          <a:xfrm>
            <a:off x="1259632" y="4621510"/>
            <a:ext cx="10101943" cy="824330"/>
          </a:xfrm>
          <a:prstGeom prst="rect">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pt-BR" sz="2800" b="1" dirty="0">
                <a:solidFill>
                  <a:schemeClr val="tx1"/>
                </a:solidFill>
                <a:latin typeface="Arial" panose="020B0604020202020204" pitchFamily="34" charset="0"/>
                <a:cs typeface="Arial" panose="020B0604020202020204" pitchFamily="34" charset="0"/>
              </a:rPr>
              <a:t>2C</a:t>
            </a:r>
            <a:r>
              <a:rPr lang="pt-BR" sz="2800" b="1" baseline="-25000" dirty="0">
                <a:solidFill>
                  <a:schemeClr val="tx1"/>
                </a:solidFill>
                <a:latin typeface="Arial" panose="020B0604020202020204" pitchFamily="34" charset="0"/>
                <a:cs typeface="Arial" panose="020B0604020202020204" pitchFamily="34" charset="0"/>
              </a:rPr>
              <a:t>2</a:t>
            </a:r>
            <a:r>
              <a:rPr lang="pt-BR" sz="2800" b="1" dirty="0">
                <a:solidFill>
                  <a:schemeClr val="tx1"/>
                </a:solidFill>
                <a:latin typeface="Arial" panose="020B0604020202020204" pitchFamily="34" charset="0"/>
                <a:cs typeface="Arial" panose="020B0604020202020204" pitchFamily="34" charset="0"/>
              </a:rPr>
              <a:t>H</a:t>
            </a:r>
            <a:r>
              <a:rPr lang="pt-BR" sz="2800" b="1" baseline="-25000" dirty="0">
                <a:solidFill>
                  <a:schemeClr val="tx1"/>
                </a:solidFill>
                <a:latin typeface="Arial" panose="020B0604020202020204" pitchFamily="34" charset="0"/>
                <a:cs typeface="Arial" panose="020B0604020202020204" pitchFamily="34" charset="0"/>
              </a:rPr>
              <a:t>6(g)</a:t>
            </a:r>
            <a:r>
              <a:rPr lang="pt-BR" sz="2800" b="1" dirty="0">
                <a:solidFill>
                  <a:schemeClr val="tx1"/>
                </a:solidFill>
                <a:latin typeface="Arial" panose="020B0604020202020204" pitchFamily="34" charset="0"/>
                <a:cs typeface="Arial" panose="020B0604020202020204" pitchFamily="34" charset="0"/>
              </a:rPr>
              <a:t>  +  7O</a:t>
            </a:r>
            <a:r>
              <a:rPr lang="pt-BR" sz="2800" b="1" baseline="-25000" dirty="0">
                <a:solidFill>
                  <a:schemeClr val="tx1"/>
                </a:solidFill>
                <a:latin typeface="Arial" panose="020B0604020202020204" pitchFamily="34" charset="0"/>
                <a:cs typeface="Arial" panose="020B0604020202020204" pitchFamily="34" charset="0"/>
              </a:rPr>
              <a:t>2(g)</a:t>
            </a:r>
            <a:r>
              <a:rPr lang="pt-BR" sz="2800" b="1" dirty="0">
                <a:solidFill>
                  <a:schemeClr val="tx1"/>
                </a:solidFill>
                <a:latin typeface="Arial" panose="020B0604020202020204" pitchFamily="34" charset="0"/>
                <a:cs typeface="Arial" panose="020B0604020202020204" pitchFamily="34" charset="0"/>
              </a:rPr>
              <a:t>  →  4CO</a:t>
            </a:r>
            <a:r>
              <a:rPr lang="pt-BR" sz="2800" b="1" baseline="-25000" dirty="0">
                <a:solidFill>
                  <a:schemeClr val="tx1"/>
                </a:solidFill>
                <a:latin typeface="Arial" panose="020B0604020202020204" pitchFamily="34" charset="0"/>
                <a:cs typeface="Arial" panose="020B0604020202020204" pitchFamily="34" charset="0"/>
              </a:rPr>
              <a:t>2(g)</a:t>
            </a:r>
            <a:r>
              <a:rPr lang="pt-BR" sz="2800" b="1" dirty="0">
                <a:solidFill>
                  <a:schemeClr val="tx1"/>
                </a:solidFill>
                <a:latin typeface="Arial" panose="020B0604020202020204" pitchFamily="34" charset="0"/>
                <a:cs typeface="Arial" panose="020B0604020202020204" pitchFamily="34" charset="0"/>
              </a:rPr>
              <a:t>  +  6H</a:t>
            </a:r>
            <a:r>
              <a:rPr lang="pt-BR" sz="2800" b="1" baseline="-25000" dirty="0">
                <a:solidFill>
                  <a:schemeClr val="tx1"/>
                </a:solidFill>
                <a:latin typeface="Arial" panose="020B0604020202020204" pitchFamily="34" charset="0"/>
                <a:cs typeface="Arial" panose="020B0604020202020204" pitchFamily="34" charset="0"/>
              </a:rPr>
              <a:t>2</a:t>
            </a:r>
            <a:r>
              <a:rPr lang="pt-BR" sz="2800" b="1" dirty="0">
                <a:solidFill>
                  <a:schemeClr val="tx1"/>
                </a:solidFill>
                <a:latin typeface="Arial" panose="020B0604020202020204" pitchFamily="34" charset="0"/>
                <a:cs typeface="Arial" panose="020B0604020202020204" pitchFamily="34" charset="0"/>
              </a:rPr>
              <a:t>O</a:t>
            </a:r>
            <a:r>
              <a:rPr lang="pt-BR" sz="2800" b="1" baseline="-25000" dirty="0">
                <a:solidFill>
                  <a:schemeClr val="tx1"/>
                </a:solidFill>
                <a:latin typeface="Arial" panose="020B0604020202020204" pitchFamily="34" charset="0"/>
                <a:cs typeface="Arial" panose="020B0604020202020204" pitchFamily="34" charset="0"/>
              </a:rPr>
              <a:t>(g)</a:t>
            </a:r>
            <a:r>
              <a:rPr lang="pt-BR" sz="2800" b="1" dirty="0">
                <a:solidFill>
                  <a:schemeClr val="tx1"/>
                </a:solidFill>
                <a:latin typeface="Arial" panose="020B0604020202020204" pitchFamily="34" charset="0"/>
                <a:cs typeface="Arial" panose="020B0604020202020204" pitchFamily="34" charset="0"/>
              </a:rPr>
              <a:t>   </a:t>
            </a:r>
            <a:r>
              <a:rPr lang="pt-BR" sz="2800" b="1" dirty="0">
                <a:solidFill>
                  <a:srgbClr val="0000CC"/>
                </a:solidFill>
                <a:latin typeface="Calibri" panose="020F0502020204030204" pitchFamily="34" charset="0"/>
                <a:cs typeface="Calibri" panose="020F0502020204030204" pitchFamily="34" charset="0"/>
              </a:rPr>
              <a:t>∆</a:t>
            </a:r>
            <a:r>
              <a:rPr lang="pt-BR" sz="2800" b="1" dirty="0">
                <a:solidFill>
                  <a:srgbClr val="0000CC"/>
                </a:solidFill>
                <a:latin typeface="Arial" panose="020B0604020202020204" pitchFamily="34" charset="0"/>
                <a:cs typeface="Arial" panose="020B0604020202020204" pitchFamily="34" charset="0"/>
              </a:rPr>
              <a:t>H=-3120 kJ</a:t>
            </a:r>
          </a:p>
        </p:txBody>
      </p:sp>
      <p:sp>
        <p:nvSpPr>
          <p:cNvPr id="13" name="مستطيل 12">
            <a:extLst>
              <a:ext uri="{FF2B5EF4-FFF2-40B4-BE49-F238E27FC236}">
                <a16:creationId xmlns:a16="http://schemas.microsoft.com/office/drawing/2014/main" id="{6DB5E8AE-A9C4-993B-FF0B-D6ACC6CD006D}"/>
              </a:ext>
            </a:extLst>
          </p:cNvPr>
          <p:cNvSpPr/>
          <p:nvPr/>
        </p:nvSpPr>
        <p:spPr>
          <a:xfrm>
            <a:off x="1259631" y="5724855"/>
            <a:ext cx="10101943" cy="611156"/>
          </a:xfrm>
          <a:prstGeom prst="rect">
            <a:avLst/>
          </a:prstGeom>
          <a:solidFill>
            <a:schemeClr val="bg1"/>
          </a:solidFill>
          <a:ln>
            <a:solidFill>
              <a:schemeClr val="bg2">
                <a:lumMod val="10000"/>
              </a:schemeClr>
            </a:solidFill>
          </a:ln>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a:solidFill>
                  <a:schemeClr val="tx1"/>
                </a:solidFill>
              </a:rPr>
              <a:t>تعتمد معظم بلدان العالم على احتراق المواد الهيدروكربونية بوصفة المصدر الرئيس للطاقة</a:t>
            </a:r>
          </a:p>
        </p:txBody>
      </p:sp>
    </p:spTree>
    <p:extLst>
      <p:ext uri="{BB962C8B-B14F-4D97-AF65-F5344CB8AC3E}">
        <p14:creationId xmlns:p14="http://schemas.microsoft.com/office/powerpoint/2010/main" val="383542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B085A48-B3CA-9D39-D8C2-ED87E60A11AB}"/>
              </a:ext>
            </a:extLst>
          </p:cNvPr>
          <p:cNvSpPr/>
          <p:nvPr/>
        </p:nvSpPr>
        <p:spPr>
          <a:xfrm>
            <a:off x="10384971" y="249069"/>
            <a:ext cx="1430305" cy="545028"/>
          </a:xfrm>
          <a:prstGeom prst="rect">
            <a:avLst/>
          </a:prstGeom>
          <a:solidFill>
            <a:srgbClr val="DAB6AE"/>
          </a:solidFill>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ysClr val="windowText" lastClr="000000"/>
                </a:solidFill>
              </a:rPr>
              <a:t>التهيئة</a:t>
            </a:r>
          </a:p>
        </p:txBody>
      </p:sp>
      <p:sp>
        <p:nvSpPr>
          <p:cNvPr id="3" name="مستطيل 2">
            <a:extLst>
              <a:ext uri="{FF2B5EF4-FFF2-40B4-BE49-F238E27FC236}">
                <a16:creationId xmlns:a16="http://schemas.microsoft.com/office/drawing/2014/main" id="{A946D206-12F6-A9E4-2804-FBDFC49DB38D}"/>
              </a:ext>
            </a:extLst>
          </p:cNvPr>
          <p:cNvSpPr/>
          <p:nvPr/>
        </p:nvSpPr>
        <p:spPr>
          <a:xfrm>
            <a:off x="3389689" y="1218208"/>
            <a:ext cx="5412622"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كيف يتم تحويل الألكان إلى ألكين؟</a:t>
            </a:r>
          </a:p>
        </p:txBody>
      </p:sp>
      <p:sp>
        <p:nvSpPr>
          <p:cNvPr id="4" name="مستطيل 3">
            <a:extLst>
              <a:ext uri="{FF2B5EF4-FFF2-40B4-BE49-F238E27FC236}">
                <a16:creationId xmlns:a16="http://schemas.microsoft.com/office/drawing/2014/main" id="{4908CB23-AF91-CBFB-69D8-E839710FACEA}"/>
              </a:ext>
            </a:extLst>
          </p:cNvPr>
          <p:cNvSpPr/>
          <p:nvPr/>
        </p:nvSpPr>
        <p:spPr>
          <a:xfrm>
            <a:off x="3389689" y="2014420"/>
            <a:ext cx="5412622"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CH</a:t>
            </a:r>
            <a:r>
              <a:rPr kumimoji="0" lang="en-US" sz="2800" b="1"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3</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CH</a:t>
            </a:r>
            <a:r>
              <a:rPr kumimoji="0" lang="en-US" sz="2800" b="1"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3</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→CH</a:t>
            </a:r>
            <a:r>
              <a:rPr kumimoji="0" lang="en-US" sz="2800" b="1"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2</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═CH</a:t>
            </a:r>
            <a:r>
              <a:rPr kumimoji="0" lang="en-US" sz="2800" b="1"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2</a:t>
            </a:r>
            <a:endParaRPr kumimoji="0" lang="ar-SA" sz="2800" b="1"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مستطيل 4">
            <a:extLst>
              <a:ext uri="{FF2B5EF4-FFF2-40B4-BE49-F238E27FC236}">
                <a16:creationId xmlns:a16="http://schemas.microsoft.com/office/drawing/2014/main" id="{E182D3BA-87F2-B51A-8932-F20E2439239F}"/>
              </a:ext>
            </a:extLst>
          </p:cNvPr>
          <p:cNvSpPr/>
          <p:nvPr/>
        </p:nvSpPr>
        <p:spPr>
          <a:xfrm>
            <a:off x="3234179" y="3163905"/>
            <a:ext cx="5412622"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كيف يتم تحضير أغلب المركبات العضوية </a:t>
            </a:r>
          </a:p>
        </p:txBody>
      </p:sp>
      <p:sp>
        <p:nvSpPr>
          <p:cNvPr id="6" name="مستطيل 5">
            <a:extLst>
              <a:ext uri="{FF2B5EF4-FFF2-40B4-BE49-F238E27FC236}">
                <a16:creationId xmlns:a16="http://schemas.microsoft.com/office/drawing/2014/main" id="{DF84CD22-FC19-B3EC-EB55-2C2DA0A653E4}"/>
              </a:ext>
            </a:extLst>
          </p:cNvPr>
          <p:cNvSpPr/>
          <p:nvPr/>
        </p:nvSpPr>
        <p:spPr>
          <a:xfrm>
            <a:off x="4665089" y="3764539"/>
            <a:ext cx="2861821" cy="2253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الكحولات </a:t>
            </a:r>
          </a:p>
          <a:p>
            <a:pPr algn="ctr"/>
            <a:r>
              <a:rPr lang="ar-SA" sz="2800" b="1" dirty="0" err="1">
                <a:solidFill>
                  <a:schemeClr val="tx1"/>
                </a:solidFill>
                <a:latin typeface="ae_AlMateen" panose="02060803050605020204" pitchFamily="18" charset="-78"/>
                <a:cs typeface="Arial" panose="020B0604020202020204" pitchFamily="34" charset="0"/>
              </a:rPr>
              <a:t>الايثرات</a:t>
            </a:r>
            <a:endParaRPr lang="ar-SA" sz="2800" b="1" dirty="0">
              <a:solidFill>
                <a:schemeClr val="tx1"/>
              </a:solidFill>
              <a:latin typeface="ae_AlMateen" panose="02060803050605020204" pitchFamily="18" charset="-78"/>
              <a:cs typeface="Arial" panose="020B0604020202020204" pitchFamily="34" charset="0"/>
            </a:endParaRPr>
          </a:p>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الأمينات</a:t>
            </a:r>
          </a:p>
          <a:p>
            <a:pPr algn="ctr"/>
            <a:r>
              <a:rPr lang="ar-SA" sz="2800" b="1" dirty="0">
                <a:solidFill>
                  <a:schemeClr val="tx1"/>
                </a:solidFill>
                <a:latin typeface="ae_AlMateen" panose="02060803050605020204" pitchFamily="18" charset="-78"/>
                <a:cs typeface="Arial" panose="020B0604020202020204" pitchFamily="34" charset="0"/>
              </a:rPr>
              <a:t>الألدهيدات</a:t>
            </a:r>
          </a:p>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الأحماض الكربوكسيلية</a:t>
            </a:r>
          </a:p>
        </p:txBody>
      </p:sp>
    </p:spTree>
    <p:extLst>
      <p:ext uri="{BB962C8B-B14F-4D97-AF65-F5344CB8AC3E}">
        <p14:creationId xmlns:p14="http://schemas.microsoft.com/office/powerpoint/2010/main" val="678833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57F2722C-3FC2-84DD-B26E-615388ED2923}"/>
              </a:ext>
            </a:extLst>
          </p:cNvPr>
          <p:cNvSpPr/>
          <p:nvPr/>
        </p:nvSpPr>
        <p:spPr>
          <a:xfrm>
            <a:off x="2638042" y="2680255"/>
            <a:ext cx="6915916" cy="2218318"/>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30;p4">
            <a:extLst>
              <a:ext uri="{FF2B5EF4-FFF2-40B4-BE49-F238E27FC236}">
                <a16:creationId xmlns:a16="http://schemas.microsoft.com/office/drawing/2014/main" id="{C9EAF8AB-B59B-19B8-332F-21B96F94C187}"/>
              </a:ext>
            </a:extLst>
          </p:cNvPr>
          <p:cNvSpPr/>
          <p:nvPr/>
        </p:nvSpPr>
        <p:spPr>
          <a:xfrm>
            <a:off x="2638042" y="2680255"/>
            <a:ext cx="6915916" cy="2311623"/>
          </a:xfrm>
          <a:prstGeom prst="frame">
            <a:avLst>
              <a:gd name="adj1" fmla="val 4043"/>
            </a:avLst>
          </a:prstGeom>
          <a:solidFill>
            <a:srgbClr val="DAB6A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71;p24">
            <a:extLst>
              <a:ext uri="{FF2B5EF4-FFF2-40B4-BE49-F238E27FC236}">
                <a16:creationId xmlns:a16="http://schemas.microsoft.com/office/drawing/2014/main" id="{17FD4DFC-7BAF-D3D5-0E5C-FE9B887042DF}"/>
              </a:ext>
            </a:extLst>
          </p:cNvPr>
          <p:cNvSpPr/>
          <p:nvPr/>
        </p:nvSpPr>
        <p:spPr>
          <a:xfrm rot="-5400000" flipH="1">
            <a:off x="5613945" y="-25267"/>
            <a:ext cx="964110" cy="3874654"/>
          </a:xfrm>
          <a:prstGeom prst="round2SameRect">
            <a:avLst>
              <a:gd name="adj1" fmla="val 50000"/>
              <a:gd name="adj2" fmla="val 50000"/>
            </a:avLst>
          </a:prstGeom>
          <a:solidFill>
            <a:srgbClr val="DAB6AE"/>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مستطيل 4">
            <a:extLst>
              <a:ext uri="{FF2B5EF4-FFF2-40B4-BE49-F238E27FC236}">
                <a16:creationId xmlns:a16="http://schemas.microsoft.com/office/drawing/2014/main" id="{5C101B2B-08DF-1410-7AC8-CE49269705B0}"/>
              </a:ext>
            </a:extLst>
          </p:cNvPr>
          <p:cNvSpPr/>
          <p:nvPr/>
        </p:nvSpPr>
        <p:spPr>
          <a:xfrm>
            <a:off x="4774941" y="1526368"/>
            <a:ext cx="2642118" cy="789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الفكرة الرئيسة</a:t>
            </a:r>
          </a:p>
        </p:txBody>
      </p:sp>
      <p:sp>
        <p:nvSpPr>
          <p:cNvPr id="6" name="مستطيل 5">
            <a:extLst>
              <a:ext uri="{FF2B5EF4-FFF2-40B4-BE49-F238E27FC236}">
                <a16:creationId xmlns:a16="http://schemas.microsoft.com/office/drawing/2014/main" id="{229897A0-3287-EAE1-B028-F1C3AA4420D1}"/>
              </a:ext>
            </a:extLst>
          </p:cNvPr>
          <p:cNvSpPr/>
          <p:nvPr/>
        </p:nvSpPr>
        <p:spPr>
          <a:xfrm>
            <a:off x="3089210" y="3004339"/>
            <a:ext cx="5756209" cy="153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تصنيف تفاعلات المركبات العضوية يجعل توقع نواتج التفاعلات أسهل</a:t>
            </a:r>
          </a:p>
        </p:txBody>
      </p:sp>
    </p:spTree>
    <p:extLst>
      <p:ext uri="{BB962C8B-B14F-4D97-AF65-F5344CB8AC3E}">
        <p14:creationId xmlns:p14="http://schemas.microsoft.com/office/powerpoint/2010/main" val="2491844043"/>
      </p:ext>
    </p:extLst>
  </p:cSld>
  <p:clrMapOvr>
    <a:masterClrMapping/>
  </p:clrMapOvr>
  <p:transition spd="slow">
    <p:cover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81 </a:t>
            </a:r>
          </a:p>
        </p:txBody>
      </p:sp>
      <p:sp>
        <p:nvSpPr>
          <p:cNvPr id="8" name="مستطيل 7">
            <a:extLst>
              <a:ext uri="{FF2B5EF4-FFF2-40B4-BE49-F238E27FC236}">
                <a16:creationId xmlns:a16="http://schemas.microsoft.com/office/drawing/2014/main" id="{5EE2544E-9D2A-5664-0955-106451FE5E67}"/>
              </a:ext>
            </a:extLst>
          </p:cNvPr>
          <p:cNvSpPr/>
          <p:nvPr/>
        </p:nvSpPr>
        <p:spPr>
          <a:xfrm>
            <a:off x="2412566" y="1059534"/>
            <a:ext cx="788307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يمكن استعمال المعادلات العامة التي تمثل تفاعلات المواد العضوية </a:t>
            </a:r>
          </a:p>
        </p:txBody>
      </p:sp>
      <p:sp>
        <p:nvSpPr>
          <p:cNvPr id="9" name="مستطيل 8">
            <a:extLst>
              <a:ext uri="{FF2B5EF4-FFF2-40B4-BE49-F238E27FC236}">
                <a16:creationId xmlns:a16="http://schemas.microsoft.com/office/drawing/2014/main" id="{8D0E0922-CE88-428F-8BEC-2939266F6740}"/>
              </a:ext>
            </a:extLst>
          </p:cNvPr>
          <p:cNvSpPr/>
          <p:nvPr/>
        </p:nvSpPr>
        <p:spPr>
          <a:xfrm>
            <a:off x="1799644" y="2722354"/>
            <a:ext cx="8904776" cy="703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-OH  →CH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-CH=CH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 + 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157609" y="184658"/>
            <a:ext cx="4123454" cy="545028"/>
          </a:xfrm>
          <a:prstGeom prst="rect">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a:solidFill>
                  <a:schemeClr val="bg1"/>
                </a:solidFill>
              </a:rPr>
              <a:t>توقع نواتج التفاعلات العضوية </a:t>
            </a:r>
          </a:p>
        </p:txBody>
      </p:sp>
      <p:sp>
        <p:nvSpPr>
          <p:cNvPr id="43" name="مستطيل 42">
            <a:extLst>
              <a:ext uri="{FF2B5EF4-FFF2-40B4-BE49-F238E27FC236}">
                <a16:creationId xmlns:a16="http://schemas.microsoft.com/office/drawing/2014/main" id="{AFA19963-9CFF-D5C4-31C3-8BBB28094867}"/>
              </a:ext>
            </a:extLst>
          </p:cNvPr>
          <p:cNvSpPr/>
          <p:nvPr/>
        </p:nvSpPr>
        <p:spPr>
          <a:xfrm>
            <a:off x="3298212" y="2203665"/>
            <a:ext cx="6491029"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9900"/>
                </a:solidFill>
                <a:effectLst/>
                <a:uLnTx/>
                <a:uFillTx/>
                <a:latin typeface="ae_AlMateen" panose="02060803050605020204" pitchFamily="18" charset="-78"/>
                <a:ea typeface="+mn-ea"/>
                <a:cs typeface="Arial" panose="020B0604020202020204" pitchFamily="34" charset="0"/>
              </a:rPr>
              <a:t>توقع تفاعل الحذف لتفاعل 1- </a:t>
            </a:r>
            <a:r>
              <a:rPr kumimoji="0" lang="ar-SA" sz="2800" b="1" i="0" u="none" strike="noStrike" kern="1200" cap="none" spc="0" normalizeH="0" baseline="0" noProof="0" dirty="0" err="1">
                <a:ln>
                  <a:noFill/>
                </a:ln>
                <a:solidFill>
                  <a:srgbClr val="009900"/>
                </a:solidFill>
                <a:effectLst/>
                <a:uLnTx/>
                <a:uFillTx/>
                <a:latin typeface="ae_AlMateen" panose="02060803050605020204" pitchFamily="18" charset="-78"/>
                <a:ea typeface="+mn-ea"/>
                <a:cs typeface="Arial" panose="020B0604020202020204" pitchFamily="34" charset="0"/>
              </a:rPr>
              <a:t>بيوتانول</a:t>
            </a:r>
            <a:r>
              <a:rPr kumimoji="0" lang="ar-SA" sz="2800" b="1" i="0" u="none" strike="noStrike" kern="1200" cap="none" spc="0" normalizeH="0" baseline="0" noProof="0" dirty="0">
                <a:ln>
                  <a:noFill/>
                </a:ln>
                <a:solidFill>
                  <a:srgbClr val="009900"/>
                </a:solidFill>
                <a:effectLst/>
                <a:uLnTx/>
                <a:uFillTx/>
                <a:latin typeface="ae_AlMateen" panose="02060803050605020204" pitchFamily="18" charset="-78"/>
                <a:ea typeface="+mn-ea"/>
                <a:cs typeface="Arial" panose="020B0604020202020204" pitchFamily="34" charset="0"/>
              </a:rPr>
              <a:t> </a:t>
            </a:r>
          </a:p>
        </p:txBody>
      </p:sp>
      <p:sp>
        <p:nvSpPr>
          <p:cNvPr id="16" name="مستطيل 15">
            <a:extLst>
              <a:ext uri="{FF2B5EF4-FFF2-40B4-BE49-F238E27FC236}">
                <a16:creationId xmlns:a16="http://schemas.microsoft.com/office/drawing/2014/main" id="{964867BF-F13C-DFB7-FF27-944A81850D97}"/>
              </a:ext>
            </a:extLst>
          </p:cNvPr>
          <p:cNvSpPr/>
          <p:nvPr/>
        </p:nvSpPr>
        <p:spPr>
          <a:xfrm>
            <a:off x="2412566" y="1638744"/>
            <a:ext cx="8196340"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solidFill>
                <a:effectLst/>
                <a:uLnTx/>
                <a:uFillTx/>
                <a:latin typeface="ae_AlMateen" panose="02060803050605020204" pitchFamily="18" charset="-78"/>
                <a:ea typeface="+mn-ea"/>
                <a:cs typeface="Arial" panose="020B0604020202020204" pitchFamily="34" charset="0"/>
              </a:rPr>
              <a:t>الاستبدال - التكثف - الحذف - الإضافة - الأكسدة والاختزال </a:t>
            </a:r>
          </a:p>
        </p:txBody>
      </p:sp>
      <p:sp>
        <p:nvSpPr>
          <p:cNvPr id="5" name="مستطيل 4">
            <a:extLst>
              <a:ext uri="{FF2B5EF4-FFF2-40B4-BE49-F238E27FC236}">
                <a16:creationId xmlns:a16="http://schemas.microsoft.com/office/drawing/2014/main" id="{D112D5DF-C90C-45D3-DBFF-C095CEA51463}"/>
              </a:ext>
            </a:extLst>
          </p:cNvPr>
          <p:cNvSpPr/>
          <p:nvPr/>
        </p:nvSpPr>
        <p:spPr>
          <a:xfrm>
            <a:off x="3367124" y="3573904"/>
            <a:ext cx="576981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e_AlMateen" panose="02060803050605020204" pitchFamily="18" charset="-78"/>
              </a:rPr>
              <a:t>المعادلة العامة لحذف الماء من الكحول</a:t>
            </a:r>
            <a:endPar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endParaRPr>
          </a:p>
        </p:txBody>
      </p:sp>
      <p:sp>
        <p:nvSpPr>
          <p:cNvPr id="6" name="مستطيل 5">
            <a:extLst>
              <a:ext uri="{FF2B5EF4-FFF2-40B4-BE49-F238E27FC236}">
                <a16:creationId xmlns:a16="http://schemas.microsoft.com/office/drawing/2014/main" id="{310925ED-3850-3603-15BA-F5C03F59D0A6}"/>
              </a:ext>
            </a:extLst>
          </p:cNvPr>
          <p:cNvSpPr/>
          <p:nvPr/>
        </p:nvSpPr>
        <p:spPr>
          <a:xfrm>
            <a:off x="1919904" y="4004042"/>
            <a:ext cx="8904776" cy="703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R-CH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-OH  →  R-CH=CH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  + H</a:t>
            </a:r>
            <a:r>
              <a:rPr lang="en-US" sz="2800" b="1" baseline="-25000" dirty="0">
                <a:solidFill>
                  <a:schemeClr val="tx1"/>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O</a:t>
            </a:r>
          </a:p>
        </p:txBody>
      </p:sp>
      <p:sp>
        <p:nvSpPr>
          <p:cNvPr id="10" name="مستطيل 9">
            <a:extLst>
              <a:ext uri="{FF2B5EF4-FFF2-40B4-BE49-F238E27FC236}">
                <a16:creationId xmlns:a16="http://schemas.microsoft.com/office/drawing/2014/main" id="{44FBD49D-E51B-CF91-7139-480E87502395}"/>
              </a:ext>
            </a:extLst>
          </p:cNvPr>
          <p:cNvSpPr/>
          <p:nvPr/>
        </p:nvSpPr>
        <p:spPr>
          <a:xfrm>
            <a:off x="10907485" y="422239"/>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82 </a:t>
            </a:r>
          </a:p>
        </p:txBody>
      </p:sp>
    </p:spTree>
    <p:extLst>
      <p:ext uri="{BB962C8B-B14F-4D97-AF65-F5344CB8AC3E}">
        <p14:creationId xmlns:p14="http://schemas.microsoft.com/office/powerpoint/2010/main" val="1090976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F7326C25-ED91-C069-74B2-388C5AC1B8F4}"/>
              </a:ext>
            </a:extLst>
          </p:cNvPr>
          <p:cNvSpPr>
            <a:spLocks noGrp="1" noRot="1" noMove="1" noResize="1" noEditPoints="1" noAdjustHandles="1" noChangeArrowheads="1" noChangeShapeType="1"/>
          </p:cNvSpPr>
          <p:nvPr/>
        </p:nvSpPr>
        <p:spPr>
          <a:xfrm>
            <a:off x="1487580" y="870109"/>
            <a:ext cx="9463512" cy="4765581"/>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صورة 2" descr="صورة تحتوي على لقطة شاشة&#10;&#10;تم إنشاء الوصف تلقائياً">
            <a:extLst>
              <a:ext uri="{FF2B5EF4-FFF2-40B4-BE49-F238E27FC236}">
                <a16:creationId xmlns:a16="http://schemas.microsoft.com/office/drawing/2014/main" id="{43A7809D-ACEC-F3F1-A1E8-1FB514A1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25159" y="680925"/>
            <a:ext cx="1199043" cy="385434"/>
          </a:xfrm>
          <a:prstGeom prst="rect">
            <a:avLst/>
          </a:prstGeom>
        </p:spPr>
      </p:pic>
      <p:sp>
        <p:nvSpPr>
          <p:cNvPr id="7" name="مستطيل 6">
            <a:extLst>
              <a:ext uri="{FF2B5EF4-FFF2-40B4-BE49-F238E27FC236}">
                <a16:creationId xmlns:a16="http://schemas.microsoft.com/office/drawing/2014/main" id="{FDA3B052-9D64-5D83-B0C6-40CD810F1B43}"/>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82 </a:t>
            </a:r>
          </a:p>
        </p:txBody>
      </p:sp>
      <p:sp>
        <p:nvSpPr>
          <p:cNvPr id="8" name="مستطيل 7">
            <a:extLst>
              <a:ext uri="{FF2B5EF4-FFF2-40B4-BE49-F238E27FC236}">
                <a16:creationId xmlns:a16="http://schemas.microsoft.com/office/drawing/2014/main" id="{5EE2544E-9D2A-5664-0955-106451FE5E67}"/>
              </a:ext>
            </a:extLst>
          </p:cNvPr>
          <p:cNvSpPr/>
          <p:nvPr/>
        </p:nvSpPr>
        <p:spPr>
          <a:xfrm>
            <a:off x="2440558" y="1642160"/>
            <a:ext cx="7883076"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تفاعلات الإضافة بين الألكينات وهاليدات الألكيل </a:t>
            </a:r>
          </a:p>
        </p:txBody>
      </p:sp>
      <p:pic>
        <p:nvPicPr>
          <p:cNvPr id="11" name="صورة 10" descr="صورة تحتوي على لقطة شاشة&#10;&#10;تم إنشاء الوصف تلقائياً">
            <a:extLst>
              <a:ext uri="{FF2B5EF4-FFF2-40B4-BE49-F238E27FC236}">
                <a16:creationId xmlns:a16="http://schemas.microsoft.com/office/drawing/2014/main" id="{19BFC255-E7E6-CF72-CD78-21D481472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5287">
            <a:off x="1026143" y="5336152"/>
            <a:ext cx="1199043" cy="385434"/>
          </a:xfrm>
          <a:prstGeom prst="rect">
            <a:avLst/>
          </a:prstGeom>
        </p:spPr>
      </p:pic>
      <p:pic>
        <p:nvPicPr>
          <p:cNvPr id="12" name="صورة 11" descr="صورة تحتوي على لقطة شاشة&#10;&#10;تم إنشاء الوصف تلقائياً">
            <a:extLst>
              <a:ext uri="{FF2B5EF4-FFF2-40B4-BE49-F238E27FC236}">
                <a16:creationId xmlns:a16="http://schemas.microsoft.com/office/drawing/2014/main" id="{2DE7F677-B868-E50B-6B7C-D00DBEF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14469" y="744931"/>
            <a:ext cx="1199043" cy="385434"/>
          </a:xfrm>
          <a:prstGeom prst="rect">
            <a:avLst/>
          </a:prstGeom>
        </p:spPr>
      </p:pic>
      <p:pic>
        <p:nvPicPr>
          <p:cNvPr id="13" name="صورة 12" descr="صورة تحتوي على لقطة شاشة&#10;&#10;تم إنشاء الوصف تلقائياً">
            <a:extLst>
              <a:ext uri="{FF2B5EF4-FFF2-40B4-BE49-F238E27FC236}">
                <a16:creationId xmlns:a16="http://schemas.microsoft.com/office/drawing/2014/main" id="{99660628-ACD7-AACD-4FC1-F622F7A8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90860">
            <a:off x="10259813" y="5375433"/>
            <a:ext cx="1199043" cy="385434"/>
          </a:xfrm>
          <a:prstGeom prst="rect">
            <a:avLst/>
          </a:prstGeom>
        </p:spPr>
      </p:pic>
      <p:sp>
        <p:nvSpPr>
          <p:cNvPr id="4" name="مستطيل 3">
            <a:extLst>
              <a:ext uri="{FF2B5EF4-FFF2-40B4-BE49-F238E27FC236}">
                <a16:creationId xmlns:a16="http://schemas.microsoft.com/office/drawing/2014/main" id="{059FFC68-AC06-BB65-D723-3E8D30F2DEE0}"/>
              </a:ext>
            </a:extLst>
          </p:cNvPr>
          <p:cNvSpPr/>
          <p:nvPr/>
        </p:nvSpPr>
        <p:spPr>
          <a:xfrm>
            <a:off x="4157609" y="184658"/>
            <a:ext cx="4123454" cy="545028"/>
          </a:xfrm>
          <a:prstGeom prst="rect">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a:solidFill>
                  <a:schemeClr val="bg1"/>
                </a:solidFill>
              </a:rPr>
              <a:t>توقع نواتج التفاعلات العضوية </a:t>
            </a:r>
          </a:p>
        </p:txBody>
      </p:sp>
      <p:sp>
        <p:nvSpPr>
          <p:cNvPr id="5" name="مستطيل 4">
            <a:extLst>
              <a:ext uri="{FF2B5EF4-FFF2-40B4-BE49-F238E27FC236}">
                <a16:creationId xmlns:a16="http://schemas.microsoft.com/office/drawing/2014/main" id="{D112D5DF-C90C-45D3-DBFF-C095CEA51463}"/>
              </a:ext>
            </a:extLst>
          </p:cNvPr>
          <p:cNvSpPr/>
          <p:nvPr/>
        </p:nvSpPr>
        <p:spPr>
          <a:xfrm>
            <a:off x="3712462" y="2359818"/>
            <a:ext cx="4568601"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9900"/>
                </a:solidFill>
                <a:latin typeface="ae_AlMateen" panose="02060803050605020204" pitchFamily="18" charset="-78"/>
              </a:rPr>
              <a:t>المعادلة العامة</a:t>
            </a:r>
            <a:endParaRPr kumimoji="0" lang="ar-SA" sz="2800" b="1" i="0" u="none" strike="noStrike" kern="1200" cap="none" spc="0" normalizeH="0" baseline="0" noProof="0" dirty="0">
              <a:ln>
                <a:noFill/>
              </a:ln>
              <a:solidFill>
                <a:srgbClr val="009900"/>
              </a:solidFill>
              <a:effectLst/>
              <a:uLnTx/>
              <a:uFillTx/>
              <a:latin typeface="ae_AlMateen" panose="02060803050605020204" pitchFamily="18" charset="-78"/>
              <a:cs typeface="Arial" panose="020B0604020202020204" pitchFamily="34" charset="0"/>
            </a:endParaRPr>
          </a:p>
        </p:txBody>
      </p:sp>
      <p:sp>
        <p:nvSpPr>
          <p:cNvPr id="6" name="مستطيل 5">
            <a:extLst>
              <a:ext uri="{FF2B5EF4-FFF2-40B4-BE49-F238E27FC236}">
                <a16:creationId xmlns:a16="http://schemas.microsoft.com/office/drawing/2014/main" id="{310925ED-3850-3603-15BA-F5C03F59D0A6}"/>
              </a:ext>
            </a:extLst>
          </p:cNvPr>
          <p:cNvSpPr/>
          <p:nvPr/>
        </p:nvSpPr>
        <p:spPr>
          <a:xfrm>
            <a:off x="2235975" y="3077476"/>
            <a:ext cx="7460632" cy="703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Arial" panose="020B0604020202020204" pitchFamily="34" charset="0"/>
                <a:cs typeface="Arial" panose="020B0604020202020204" pitchFamily="34" charset="0"/>
              </a:rPr>
              <a:t> RꟷCH═CHꟷŔ+ HX  → RꟷCHXꟷCH2ꟷŔ</a:t>
            </a:r>
          </a:p>
        </p:txBody>
      </p:sp>
    </p:spTree>
    <p:extLst>
      <p:ext uri="{BB962C8B-B14F-4D97-AF65-F5344CB8AC3E}">
        <p14:creationId xmlns:p14="http://schemas.microsoft.com/office/powerpoint/2010/main" val="38295543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EC7258F-F814-CC37-5C86-ABB7C4D5CCC5}"/>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82 </a:t>
            </a:r>
          </a:p>
        </p:txBody>
      </p:sp>
      <p:sp>
        <p:nvSpPr>
          <p:cNvPr id="3" name="Google Shape;628;p4">
            <a:extLst>
              <a:ext uri="{FF2B5EF4-FFF2-40B4-BE49-F238E27FC236}">
                <a16:creationId xmlns:a16="http://schemas.microsoft.com/office/drawing/2014/main" id="{D21AE421-5B3A-9897-B854-C16F26494782}"/>
              </a:ext>
            </a:extLst>
          </p:cNvPr>
          <p:cNvSpPr>
            <a:spLocks noGrp="1" noRot="1" noMove="1" noResize="1" noEditPoints="1" noAdjustHandles="1" noChangeArrowheads="1" noChangeShapeType="1"/>
          </p:cNvSpPr>
          <p:nvPr/>
        </p:nvSpPr>
        <p:spPr>
          <a:xfrm>
            <a:off x="478971" y="951722"/>
            <a:ext cx="11234057" cy="5663683"/>
          </a:xfrm>
          <a:prstGeom prst="rect">
            <a:avLst/>
          </a:prstGeom>
          <a:solidFill>
            <a:schemeClr val="bg1"/>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مستطيل 3">
            <a:extLst>
              <a:ext uri="{FF2B5EF4-FFF2-40B4-BE49-F238E27FC236}">
                <a16:creationId xmlns:a16="http://schemas.microsoft.com/office/drawing/2014/main" id="{0F06DF97-9462-1C56-6492-E44CE7D57B5B}"/>
              </a:ext>
            </a:extLst>
          </p:cNvPr>
          <p:cNvSpPr/>
          <p:nvPr/>
        </p:nvSpPr>
        <p:spPr>
          <a:xfrm>
            <a:off x="2136492" y="223934"/>
            <a:ext cx="7919013" cy="530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rgbClr val="FF0000"/>
                </a:solidFill>
                <a:effectLst/>
                <a:uLnTx/>
                <a:uFillTx/>
                <a:latin typeface="ae_AlMateen" panose="02060803050605020204" pitchFamily="18" charset="-78"/>
                <a:ea typeface="+mn-ea"/>
                <a:cs typeface="Arial" panose="020B0604020202020204" pitchFamily="34" charset="0"/>
              </a:rPr>
              <a:t>ما أثر إضافة كل من على البنتين الحلقي ، وسمّ المركبات الناتجة؟</a:t>
            </a:r>
          </a:p>
        </p:txBody>
      </p:sp>
      <p:sp>
        <p:nvSpPr>
          <p:cNvPr id="5" name="خماسي 4">
            <a:extLst>
              <a:ext uri="{FF2B5EF4-FFF2-40B4-BE49-F238E27FC236}">
                <a16:creationId xmlns:a16="http://schemas.microsoft.com/office/drawing/2014/main" id="{F045B1E4-3DBD-E7DF-57D7-2F420E93468F}"/>
              </a:ext>
            </a:extLst>
          </p:cNvPr>
          <p:cNvSpPr/>
          <p:nvPr/>
        </p:nvSpPr>
        <p:spPr>
          <a:xfrm>
            <a:off x="746449" y="3564294"/>
            <a:ext cx="858416" cy="821094"/>
          </a:xfrm>
          <a:prstGeom prst="pentag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7" name="رابط مستقيم 6">
            <a:extLst>
              <a:ext uri="{FF2B5EF4-FFF2-40B4-BE49-F238E27FC236}">
                <a16:creationId xmlns:a16="http://schemas.microsoft.com/office/drawing/2014/main" id="{911D6402-C5C9-5A68-661D-71AA165E9C70}"/>
              </a:ext>
            </a:extLst>
          </p:cNvPr>
          <p:cNvCxnSpPr>
            <a:cxnSpLocks/>
          </p:cNvCxnSpPr>
          <p:nvPr/>
        </p:nvCxnSpPr>
        <p:spPr>
          <a:xfrm flipH="1">
            <a:off x="1385596" y="3900196"/>
            <a:ext cx="88641" cy="391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مستطيل 12">
            <a:extLst>
              <a:ext uri="{FF2B5EF4-FFF2-40B4-BE49-F238E27FC236}">
                <a16:creationId xmlns:a16="http://schemas.microsoft.com/office/drawing/2014/main" id="{C48278BE-056E-B0CA-FF7B-BF147A124FC3}"/>
              </a:ext>
            </a:extLst>
          </p:cNvPr>
          <p:cNvSpPr/>
          <p:nvPr/>
        </p:nvSpPr>
        <p:spPr>
          <a:xfrm>
            <a:off x="537956" y="4582986"/>
            <a:ext cx="1275402"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بنتين حلقي</a:t>
            </a:r>
          </a:p>
        </p:txBody>
      </p:sp>
      <p:cxnSp>
        <p:nvCxnSpPr>
          <p:cNvPr id="14" name="رابط مستقيم 13">
            <a:extLst>
              <a:ext uri="{FF2B5EF4-FFF2-40B4-BE49-F238E27FC236}">
                <a16:creationId xmlns:a16="http://schemas.microsoft.com/office/drawing/2014/main" id="{EF4327B6-127F-E6E3-D7FA-84B516DFBA3A}"/>
              </a:ext>
            </a:extLst>
          </p:cNvPr>
          <p:cNvCxnSpPr>
            <a:cxnSpLocks/>
          </p:cNvCxnSpPr>
          <p:nvPr/>
        </p:nvCxnSpPr>
        <p:spPr>
          <a:xfrm flipH="1">
            <a:off x="1604865" y="4096138"/>
            <a:ext cx="1325165" cy="0"/>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a:extLst>
              <a:ext uri="{FF2B5EF4-FFF2-40B4-BE49-F238E27FC236}">
                <a16:creationId xmlns:a16="http://schemas.microsoft.com/office/drawing/2014/main" id="{5D77C804-F07B-0BDE-1984-D090B83D90A5}"/>
              </a:ext>
            </a:extLst>
          </p:cNvPr>
          <p:cNvCxnSpPr>
            <a:cxnSpLocks/>
          </p:cNvCxnSpPr>
          <p:nvPr/>
        </p:nvCxnSpPr>
        <p:spPr>
          <a:xfrm flipV="1">
            <a:off x="2930030" y="1614196"/>
            <a:ext cx="0" cy="395617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1AA850B0-DB04-3FF8-04FF-C30A5A6BCE47}"/>
              </a:ext>
            </a:extLst>
          </p:cNvPr>
          <p:cNvCxnSpPr>
            <a:cxnSpLocks/>
          </p:cNvCxnSpPr>
          <p:nvPr/>
        </p:nvCxnSpPr>
        <p:spPr>
          <a:xfrm>
            <a:off x="2920699" y="1614196"/>
            <a:ext cx="2164485" cy="0"/>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a:extLst>
              <a:ext uri="{FF2B5EF4-FFF2-40B4-BE49-F238E27FC236}">
                <a16:creationId xmlns:a16="http://schemas.microsoft.com/office/drawing/2014/main" id="{C3071BDB-34BD-BCAC-023E-3B0CED0C8C59}"/>
              </a:ext>
            </a:extLst>
          </p:cNvPr>
          <p:cNvCxnSpPr>
            <a:cxnSpLocks/>
          </p:cNvCxnSpPr>
          <p:nvPr/>
        </p:nvCxnSpPr>
        <p:spPr>
          <a:xfrm flipV="1">
            <a:off x="2920698" y="2926600"/>
            <a:ext cx="2164486" cy="6322"/>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a:extLst>
              <a:ext uri="{FF2B5EF4-FFF2-40B4-BE49-F238E27FC236}">
                <a16:creationId xmlns:a16="http://schemas.microsoft.com/office/drawing/2014/main" id="{D1C38A09-DCE0-4B0E-3272-D1C3D9B0730C}"/>
              </a:ext>
            </a:extLst>
          </p:cNvPr>
          <p:cNvCxnSpPr>
            <a:cxnSpLocks/>
          </p:cNvCxnSpPr>
          <p:nvPr/>
        </p:nvCxnSpPr>
        <p:spPr>
          <a:xfrm>
            <a:off x="2920697" y="4251648"/>
            <a:ext cx="2164487" cy="0"/>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a:extLst>
              <a:ext uri="{FF2B5EF4-FFF2-40B4-BE49-F238E27FC236}">
                <a16:creationId xmlns:a16="http://schemas.microsoft.com/office/drawing/2014/main" id="{9574CC8C-5FF0-5C06-DE72-020221397A16}"/>
              </a:ext>
            </a:extLst>
          </p:cNvPr>
          <p:cNvCxnSpPr>
            <a:cxnSpLocks/>
          </p:cNvCxnSpPr>
          <p:nvPr/>
        </p:nvCxnSpPr>
        <p:spPr>
          <a:xfrm>
            <a:off x="2920696" y="5570374"/>
            <a:ext cx="2164488" cy="0"/>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27" name="مستطيل 26">
            <a:extLst>
              <a:ext uri="{FF2B5EF4-FFF2-40B4-BE49-F238E27FC236}">
                <a16:creationId xmlns:a16="http://schemas.microsoft.com/office/drawing/2014/main" id="{28572194-F172-8F20-A9AA-C067EE7295AC}"/>
              </a:ext>
            </a:extLst>
          </p:cNvPr>
          <p:cNvSpPr/>
          <p:nvPr/>
        </p:nvSpPr>
        <p:spPr>
          <a:xfrm>
            <a:off x="3284152" y="1225420"/>
            <a:ext cx="560494"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H</a:t>
            </a:r>
            <a:r>
              <a:rPr lang="en-US" sz="2000" b="1" baseline="-25000" dirty="0">
                <a:solidFill>
                  <a:srgbClr val="0000CC"/>
                </a:solidFill>
                <a:latin typeface="Arial" panose="020B0604020202020204" pitchFamily="34" charset="0"/>
                <a:cs typeface="Arial" panose="020B0604020202020204" pitchFamily="34" charset="0"/>
              </a:rPr>
              <a:t>2</a:t>
            </a:r>
            <a:endParaRPr kumimoji="0" lang="ar-SA" sz="2000" b="1" i="0" u="none" strike="noStrike" kern="1200" cap="none" spc="0" normalizeH="0" baseline="-2500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28" name="مستطيل 27">
            <a:extLst>
              <a:ext uri="{FF2B5EF4-FFF2-40B4-BE49-F238E27FC236}">
                <a16:creationId xmlns:a16="http://schemas.microsoft.com/office/drawing/2014/main" id="{800F6A31-7858-A5BF-AED8-8457C5766388}"/>
              </a:ext>
            </a:extLst>
          </p:cNvPr>
          <p:cNvSpPr/>
          <p:nvPr/>
        </p:nvSpPr>
        <p:spPr>
          <a:xfrm>
            <a:off x="3265925" y="2537824"/>
            <a:ext cx="560494"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HF</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29" name="مستطيل 28">
            <a:extLst>
              <a:ext uri="{FF2B5EF4-FFF2-40B4-BE49-F238E27FC236}">
                <a16:creationId xmlns:a16="http://schemas.microsoft.com/office/drawing/2014/main" id="{11B41523-2892-FC29-C86C-E6324667DC2B}"/>
              </a:ext>
            </a:extLst>
          </p:cNvPr>
          <p:cNvSpPr/>
          <p:nvPr/>
        </p:nvSpPr>
        <p:spPr>
          <a:xfrm>
            <a:off x="3247698" y="3876870"/>
            <a:ext cx="560494"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F</a:t>
            </a:r>
            <a:r>
              <a:rPr lang="en-US" sz="2000" b="1" baseline="-25000" dirty="0">
                <a:solidFill>
                  <a:srgbClr val="0000CC"/>
                </a:solidFill>
                <a:latin typeface="Arial" panose="020B0604020202020204" pitchFamily="34" charset="0"/>
                <a:cs typeface="Arial" panose="020B0604020202020204" pitchFamily="34" charset="0"/>
              </a:rPr>
              <a:t>2</a:t>
            </a:r>
            <a:endParaRPr kumimoji="0" lang="ar-SA" sz="2000" b="1" i="0" u="none" strike="noStrike" kern="1200" cap="none" spc="0" normalizeH="0" baseline="-2500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30" name="مستطيل 29">
            <a:extLst>
              <a:ext uri="{FF2B5EF4-FFF2-40B4-BE49-F238E27FC236}">
                <a16:creationId xmlns:a16="http://schemas.microsoft.com/office/drawing/2014/main" id="{0BE5AB25-2E04-73B3-58E4-C5A3693D7C72}"/>
              </a:ext>
            </a:extLst>
          </p:cNvPr>
          <p:cNvSpPr/>
          <p:nvPr/>
        </p:nvSpPr>
        <p:spPr>
          <a:xfrm>
            <a:off x="3037612" y="5203374"/>
            <a:ext cx="807468"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OH</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31" name="خماسي 30">
            <a:extLst>
              <a:ext uri="{FF2B5EF4-FFF2-40B4-BE49-F238E27FC236}">
                <a16:creationId xmlns:a16="http://schemas.microsoft.com/office/drawing/2014/main" id="{05FA270F-7CFD-C745-2773-89616DEA814C}"/>
              </a:ext>
            </a:extLst>
          </p:cNvPr>
          <p:cNvSpPr/>
          <p:nvPr/>
        </p:nvSpPr>
        <p:spPr>
          <a:xfrm>
            <a:off x="5343440" y="1093237"/>
            <a:ext cx="858416" cy="821094"/>
          </a:xfrm>
          <a:prstGeom prst="pentagon">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1083749-B21B-248F-E01A-DFC44A625915}"/>
              </a:ext>
            </a:extLst>
          </p:cNvPr>
          <p:cNvSpPr/>
          <p:nvPr/>
        </p:nvSpPr>
        <p:spPr>
          <a:xfrm>
            <a:off x="6279502" y="1419808"/>
            <a:ext cx="1275402"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بنتان حلقي</a:t>
            </a:r>
          </a:p>
        </p:txBody>
      </p:sp>
      <p:sp>
        <p:nvSpPr>
          <p:cNvPr id="37" name="خماسي 36">
            <a:extLst>
              <a:ext uri="{FF2B5EF4-FFF2-40B4-BE49-F238E27FC236}">
                <a16:creationId xmlns:a16="http://schemas.microsoft.com/office/drawing/2014/main" id="{097B1A65-ADFB-05F4-D632-C2C9F164160C}"/>
              </a:ext>
            </a:extLst>
          </p:cNvPr>
          <p:cNvSpPr/>
          <p:nvPr/>
        </p:nvSpPr>
        <p:spPr>
          <a:xfrm>
            <a:off x="5159938" y="2321665"/>
            <a:ext cx="858416" cy="821094"/>
          </a:xfrm>
          <a:prstGeom prst="pentagon">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مستطيل 37">
            <a:extLst>
              <a:ext uri="{FF2B5EF4-FFF2-40B4-BE49-F238E27FC236}">
                <a16:creationId xmlns:a16="http://schemas.microsoft.com/office/drawing/2014/main" id="{E552332A-8E17-2B8B-FB40-C78C75AF2881}"/>
              </a:ext>
            </a:extLst>
          </p:cNvPr>
          <p:cNvSpPr/>
          <p:nvPr/>
        </p:nvSpPr>
        <p:spPr>
          <a:xfrm rot="18944463">
            <a:off x="5959950" y="2441414"/>
            <a:ext cx="266111" cy="261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ꟷ</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39" name="مستطيل 38">
            <a:extLst>
              <a:ext uri="{FF2B5EF4-FFF2-40B4-BE49-F238E27FC236}">
                <a16:creationId xmlns:a16="http://schemas.microsoft.com/office/drawing/2014/main" id="{0B680AB7-4099-6538-8AC7-3D46E635852A}"/>
              </a:ext>
            </a:extLst>
          </p:cNvPr>
          <p:cNvSpPr/>
          <p:nvPr/>
        </p:nvSpPr>
        <p:spPr>
          <a:xfrm>
            <a:off x="6093005" y="2301551"/>
            <a:ext cx="318389"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F</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40" name="مستطيل 39">
            <a:extLst>
              <a:ext uri="{FF2B5EF4-FFF2-40B4-BE49-F238E27FC236}">
                <a16:creationId xmlns:a16="http://schemas.microsoft.com/office/drawing/2014/main" id="{AD3D32B4-EEBF-ADBC-D751-4ED3A1A23C68}"/>
              </a:ext>
            </a:extLst>
          </p:cNvPr>
          <p:cNvSpPr/>
          <p:nvPr/>
        </p:nvSpPr>
        <p:spPr>
          <a:xfrm>
            <a:off x="6252198" y="2628135"/>
            <a:ext cx="1995959"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فلورو</a:t>
            </a: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بنتان حلقي</a:t>
            </a:r>
          </a:p>
        </p:txBody>
      </p:sp>
      <p:sp>
        <p:nvSpPr>
          <p:cNvPr id="42" name="خماسي 41">
            <a:extLst>
              <a:ext uri="{FF2B5EF4-FFF2-40B4-BE49-F238E27FC236}">
                <a16:creationId xmlns:a16="http://schemas.microsoft.com/office/drawing/2014/main" id="{47A08287-8196-EC9A-1521-C58A57B94A07}"/>
              </a:ext>
            </a:extLst>
          </p:cNvPr>
          <p:cNvSpPr/>
          <p:nvPr/>
        </p:nvSpPr>
        <p:spPr>
          <a:xfrm>
            <a:off x="5234589" y="3647441"/>
            <a:ext cx="858416" cy="821094"/>
          </a:xfrm>
          <a:prstGeom prst="pentagon">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مستطيل 42">
            <a:extLst>
              <a:ext uri="{FF2B5EF4-FFF2-40B4-BE49-F238E27FC236}">
                <a16:creationId xmlns:a16="http://schemas.microsoft.com/office/drawing/2014/main" id="{ECF54BFC-28F6-BD6D-E9FB-F0100E31720C}"/>
              </a:ext>
            </a:extLst>
          </p:cNvPr>
          <p:cNvSpPr/>
          <p:nvPr/>
        </p:nvSpPr>
        <p:spPr>
          <a:xfrm rot="18944463">
            <a:off x="6031477" y="3769517"/>
            <a:ext cx="266111" cy="261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ꟷ</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44" name="مستطيل 43">
            <a:extLst>
              <a:ext uri="{FF2B5EF4-FFF2-40B4-BE49-F238E27FC236}">
                <a16:creationId xmlns:a16="http://schemas.microsoft.com/office/drawing/2014/main" id="{034C2717-AC8E-60CD-AAEA-920AEE5B5E06}"/>
              </a:ext>
            </a:extLst>
          </p:cNvPr>
          <p:cNvSpPr/>
          <p:nvPr/>
        </p:nvSpPr>
        <p:spPr>
          <a:xfrm rot="1772752">
            <a:off x="5863308" y="4389805"/>
            <a:ext cx="266111" cy="261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ꟷ</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45" name="مستطيل 44">
            <a:extLst>
              <a:ext uri="{FF2B5EF4-FFF2-40B4-BE49-F238E27FC236}">
                <a16:creationId xmlns:a16="http://schemas.microsoft.com/office/drawing/2014/main" id="{1D1E9A7C-CC7C-5AFB-A3D0-643F5F11834D}"/>
              </a:ext>
            </a:extLst>
          </p:cNvPr>
          <p:cNvSpPr/>
          <p:nvPr/>
        </p:nvSpPr>
        <p:spPr>
          <a:xfrm>
            <a:off x="6140620" y="3648662"/>
            <a:ext cx="318389"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F</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46" name="مستطيل 45">
            <a:extLst>
              <a:ext uri="{FF2B5EF4-FFF2-40B4-BE49-F238E27FC236}">
                <a16:creationId xmlns:a16="http://schemas.microsoft.com/office/drawing/2014/main" id="{CF5C6F32-426D-62A3-62FB-7B32B4EF17A2}"/>
              </a:ext>
            </a:extLst>
          </p:cNvPr>
          <p:cNvSpPr/>
          <p:nvPr/>
        </p:nvSpPr>
        <p:spPr>
          <a:xfrm>
            <a:off x="6005337" y="4351276"/>
            <a:ext cx="318389"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F</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47" name="مستطيل 46">
            <a:extLst>
              <a:ext uri="{FF2B5EF4-FFF2-40B4-BE49-F238E27FC236}">
                <a16:creationId xmlns:a16="http://schemas.microsoft.com/office/drawing/2014/main" id="{E262B805-48FA-5722-EA3D-F66E53190D70}"/>
              </a:ext>
            </a:extLst>
          </p:cNvPr>
          <p:cNvSpPr/>
          <p:nvPr/>
        </p:nvSpPr>
        <p:spPr>
          <a:xfrm>
            <a:off x="6492720" y="4045940"/>
            <a:ext cx="2628115"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1،2- </a:t>
            </a:r>
            <a:r>
              <a:rPr lang="ar-SA" sz="2000" b="1" dirty="0">
                <a:solidFill>
                  <a:srgbClr val="0000CC"/>
                </a:solidFill>
                <a:latin typeface="ae_AlMateen" panose="02060803050605020204" pitchFamily="18" charset="-78"/>
                <a:cs typeface="Arial" panose="020B0604020202020204" pitchFamily="34" charset="0"/>
              </a:rPr>
              <a:t>ثنائي </a:t>
            </a:r>
            <a:r>
              <a:rPr kumimoji="0" lang="ar-SA" sz="2000" b="1" i="0" u="none" strike="noStrike" kern="1200" cap="none" spc="0" normalizeH="0" baseline="0" noProof="0" dirty="0" err="1">
                <a:ln>
                  <a:noFill/>
                </a:ln>
                <a:solidFill>
                  <a:srgbClr val="0000CC"/>
                </a:solidFill>
                <a:effectLst/>
                <a:uLnTx/>
                <a:uFillTx/>
                <a:latin typeface="ae_AlMateen" panose="02060803050605020204" pitchFamily="18" charset="-78"/>
                <a:ea typeface="+mn-ea"/>
                <a:cs typeface="Arial" panose="020B0604020202020204" pitchFamily="34" charset="0"/>
              </a:rPr>
              <a:t>فلورو</a:t>
            </a:r>
            <a:r>
              <a:rPr kumimoji="0" lang="ar-SA" sz="2000" b="1" i="0" u="none" strike="noStrike" kern="1200" cap="none" spc="0" normalizeH="0" baseline="0" noProof="0" dirty="0">
                <a:ln>
                  <a:noFill/>
                </a:ln>
                <a:solidFill>
                  <a:srgbClr val="0000CC"/>
                </a:solidFill>
                <a:effectLst/>
                <a:uLnTx/>
                <a:uFillTx/>
                <a:latin typeface="ae_AlMateen" panose="02060803050605020204" pitchFamily="18" charset="-78"/>
                <a:ea typeface="+mn-ea"/>
                <a:cs typeface="Arial" panose="020B0604020202020204" pitchFamily="34" charset="0"/>
              </a:rPr>
              <a:t> بنتان حلقي</a:t>
            </a:r>
          </a:p>
        </p:txBody>
      </p:sp>
      <p:sp>
        <p:nvSpPr>
          <p:cNvPr id="48" name="خماسي 47">
            <a:extLst>
              <a:ext uri="{FF2B5EF4-FFF2-40B4-BE49-F238E27FC236}">
                <a16:creationId xmlns:a16="http://schemas.microsoft.com/office/drawing/2014/main" id="{2B4F0B57-4015-DFE8-FD7D-E69CA6961130}"/>
              </a:ext>
            </a:extLst>
          </p:cNvPr>
          <p:cNvSpPr/>
          <p:nvPr/>
        </p:nvSpPr>
        <p:spPr>
          <a:xfrm>
            <a:off x="5048094" y="4946883"/>
            <a:ext cx="858416" cy="821094"/>
          </a:xfrm>
          <a:prstGeom prst="pentagon">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مستطيل 48">
            <a:extLst>
              <a:ext uri="{FF2B5EF4-FFF2-40B4-BE49-F238E27FC236}">
                <a16:creationId xmlns:a16="http://schemas.microsoft.com/office/drawing/2014/main" id="{A4372F74-DFE8-0B3A-9ACD-A4D3D392078B}"/>
              </a:ext>
            </a:extLst>
          </p:cNvPr>
          <p:cNvSpPr/>
          <p:nvPr/>
        </p:nvSpPr>
        <p:spPr>
          <a:xfrm rot="18944463">
            <a:off x="5830088" y="5071535"/>
            <a:ext cx="266111" cy="261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ꟷ</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50" name="مستطيل 49">
            <a:extLst>
              <a:ext uri="{FF2B5EF4-FFF2-40B4-BE49-F238E27FC236}">
                <a16:creationId xmlns:a16="http://schemas.microsoft.com/office/drawing/2014/main" id="{91A3E6DC-7D49-A2FA-1B45-27735B1D6C78}"/>
              </a:ext>
            </a:extLst>
          </p:cNvPr>
          <p:cNvSpPr/>
          <p:nvPr/>
        </p:nvSpPr>
        <p:spPr>
          <a:xfrm>
            <a:off x="5990444" y="4932458"/>
            <a:ext cx="598700"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CC"/>
                </a:solidFill>
                <a:latin typeface="Arial" panose="020B0604020202020204" pitchFamily="34" charset="0"/>
                <a:cs typeface="Arial" panose="020B0604020202020204" pitchFamily="34" charset="0"/>
              </a:rPr>
              <a:t>OH</a:t>
            </a:r>
            <a:endParaRPr kumimoji="0" lang="ar-SA" sz="2000" b="1" i="0" u="none" strike="noStrike" kern="1200" cap="none" spc="0" normalizeH="0" noProof="0" dirty="0">
              <a:ln>
                <a:noFill/>
              </a:ln>
              <a:solidFill>
                <a:srgbClr val="0000CC"/>
              </a:solidFill>
              <a:effectLst/>
              <a:uLnTx/>
              <a:uFillTx/>
              <a:latin typeface="Arial" panose="020B0604020202020204" pitchFamily="34" charset="0"/>
              <a:cs typeface="Arial" panose="020B0604020202020204" pitchFamily="34" charset="0"/>
            </a:endParaRPr>
          </a:p>
        </p:txBody>
      </p:sp>
      <p:sp>
        <p:nvSpPr>
          <p:cNvPr id="51" name="مستطيل 50">
            <a:extLst>
              <a:ext uri="{FF2B5EF4-FFF2-40B4-BE49-F238E27FC236}">
                <a16:creationId xmlns:a16="http://schemas.microsoft.com/office/drawing/2014/main" id="{D2A47704-7476-AD5C-6B8D-F428829DB05A}"/>
              </a:ext>
            </a:extLst>
          </p:cNvPr>
          <p:cNvSpPr/>
          <p:nvPr/>
        </p:nvSpPr>
        <p:spPr>
          <a:xfrm>
            <a:off x="6260841" y="5388667"/>
            <a:ext cx="1275402" cy="38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err="1">
                <a:solidFill>
                  <a:srgbClr val="0000CC"/>
                </a:solidFill>
                <a:latin typeface="ae_AlMateen" panose="02060803050605020204" pitchFamily="18" charset="-78"/>
              </a:rPr>
              <a:t>بنتانول</a:t>
            </a:r>
            <a:r>
              <a:rPr lang="ar-SA" sz="2000" b="1" dirty="0">
                <a:solidFill>
                  <a:srgbClr val="0000CC"/>
                </a:solidFill>
                <a:latin typeface="ae_AlMateen" panose="02060803050605020204" pitchFamily="18" charset="-78"/>
              </a:rPr>
              <a:t> حلقي</a:t>
            </a:r>
          </a:p>
        </p:txBody>
      </p:sp>
    </p:spTree>
    <p:extLst>
      <p:ext uri="{BB962C8B-B14F-4D97-AF65-F5344CB8AC3E}">
        <p14:creationId xmlns:p14="http://schemas.microsoft.com/office/powerpoint/2010/main" val="49623000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fltVal val="0"/>
                                          </p:val>
                                        </p:tav>
                                        <p:tav tm="100000">
                                          <p:val>
                                            <p:strVal val="#ppt_w"/>
                                          </p:val>
                                        </p:tav>
                                      </p:tavLst>
                                    </p:anim>
                                    <p:anim calcmode="lin" valueType="num">
                                      <p:cBhvr>
                                        <p:cTn id="28" dur="1000" fill="hold"/>
                                        <p:tgtEl>
                                          <p:spTgt spid="38"/>
                                        </p:tgtEl>
                                        <p:attrNameLst>
                                          <p:attrName>ppt_h</p:attrName>
                                        </p:attrNameLst>
                                      </p:cBhvr>
                                      <p:tavLst>
                                        <p:tav tm="0">
                                          <p:val>
                                            <p:fltVal val="0"/>
                                          </p:val>
                                        </p:tav>
                                        <p:tav tm="100000">
                                          <p:val>
                                            <p:strVal val="#ppt_h"/>
                                          </p:val>
                                        </p:tav>
                                      </p:tavLst>
                                    </p:anim>
                                    <p:anim calcmode="lin" valueType="num">
                                      <p:cBhvr>
                                        <p:cTn id="29" dur="1000" fill="hold"/>
                                        <p:tgtEl>
                                          <p:spTgt spid="38"/>
                                        </p:tgtEl>
                                        <p:attrNameLst>
                                          <p:attrName>style.rotation</p:attrName>
                                        </p:attrNameLst>
                                      </p:cBhvr>
                                      <p:tavLst>
                                        <p:tav tm="0">
                                          <p:val>
                                            <p:fltVal val="90"/>
                                          </p:val>
                                        </p:tav>
                                        <p:tav tm="100000">
                                          <p:val>
                                            <p:fltVal val="0"/>
                                          </p:val>
                                        </p:tav>
                                      </p:tavLst>
                                    </p:anim>
                                    <p:animEffect transition="in" filter="fade">
                                      <p:cBhvr>
                                        <p:cTn id="30" dur="1000"/>
                                        <p:tgtEl>
                                          <p:spTgt spid="3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1000" fill="hold"/>
                                        <p:tgtEl>
                                          <p:spTgt spid="39"/>
                                        </p:tgtEl>
                                        <p:attrNameLst>
                                          <p:attrName>ppt_w</p:attrName>
                                        </p:attrNameLst>
                                      </p:cBhvr>
                                      <p:tavLst>
                                        <p:tav tm="0">
                                          <p:val>
                                            <p:fltVal val="0"/>
                                          </p:val>
                                        </p:tav>
                                        <p:tav tm="100000">
                                          <p:val>
                                            <p:strVal val="#ppt_w"/>
                                          </p:val>
                                        </p:tav>
                                      </p:tavLst>
                                    </p:anim>
                                    <p:anim calcmode="lin" valueType="num">
                                      <p:cBhvr>
                                        <p:cTn id="34" dur="1000" fill="hold"/>
                                        <p:tgtEl>
                                          <p:spTgt spid="39"/>
                                        </p:tgtEl>
                                        <p:attrNameLst>
                                          <p:attrName>ppt_h</p:attrName>
                                        </p:attrNameLst>
                                      </p:cBhvr>
                                      <p:tavLst>
                                        <p:tav tm="0">
                                          <p:val>
                                            <p:fltVal val="0"/>
                                          </p:val>
                                        </p:tav>
                                        <p:tav tm="100000">
                                          <p:val>
                                            <p:strVal val="#ppt_h"/>
                                          </p:val>
                                        </p:tav>
                                      </p:tavLst>
                                    </p:anim>
                                    <p:anim calcmode="lin" valueType="num">
                                      <p:cBhvr>
                                        <p:cTn id="35" dur="1000" fill="hold"/>
                                        <p:tgtEl>
                                          <p:spTgt spid="39"/>
                                        </p:tgtEl>
                                        <p:attrNameLst>
                                          <p:attrName>style.rotation</p:attrName>
                                        </p:attrNameLst>
                                      </p:cBhvr>
                                      <p:tavLst>
                                        <p:tav tm="0">
                                          <p:val>
                                            <p:fltVal val="90"/>
                                          </p:val>
                                        </p:tav>
                                        <p:tav tm="100000">
                                          <p:val>
                                            <p:fltVal val="0"/>
                                          </p:val>
                                        </p:tav>
                                      </p:tavLst>
                                    </p:anim>
                                    <p:animEffect transition="in" filter="fade">
                                      <p:cBhvr>
                                        <p:cTn id="36" dur="1000"/>
                                        <p:tgtEl>
                                          <p:spTgt spid="3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 calcmode="lin" valueType="num">
                                      <p:cBhvr>
                                        <p:cTn id="41" dur="1000" fill="hold"/>
                                        <p:tgtEl>
                                          <p:spTgt spid="40"/>
                                        </p:tgtEl>
                                        <p:attrNameLst>
                                          <p:attrName>style.rotation</p:attrName>
                                        </p:attrNameLst>
                                      </p:cBhvr>
                                      <p:tavLst>
                                        <p:tav tm="0">
                                          <p:val>
                                            <p:fltVal val="90"/>
                                          </p:val>
                                        </p:tav>
                                        <p:tav tm="100000">
                                          <p:val>
                                            <p:fltVal val="0"/>
                                          </p:val>
                                        </p:tav>
                                      </p:tavLst>
                                    </p:anim>
                                    <p:animEffect transition="in" filter="fade">
                                      <p:cBhvr>
                                        <p:cTn id="42" dur="1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1000" fill="hold"/>
                                        <p:tgtEl>
                                          <p:spTgt spid="42"/>
                                        </p:tgtEl>
                                        <p:attrNameLst>
                                          <p:attrName>ppt_w</p:attrName>
                                        </p:attrNameLst>
                                      </p:cBhvr>
                                      <p:tavLst>
                                        <p:tav tm="0">
                                          <p:val>
                                            <p:fltVal val="0"/>
                                          </p:val>
                                        </p:tav>
                                        <p:tav tm="100000">
                                          <p:val>
                                            <p:strVal val="#ppt_w"/>
                                          </p:val>
                                        </p:tav>
                                      </p:tavLst>
                                    </p:anim>
                                    <p:anim calcmode="lin" valueType="num">
                                      <p:cBhvr>
                                        <p:cTn id="48" dur="1000" fill="hold"/>
                                        <p:tgtEl>
                                          <p:spTgt spid="42"/>
                                        </p:tgtEl>
                                        <p:attrNameLst>
                                          <p:attrName>ppt_h</p:attrName>
                                        </p:attrNameLst>
                                      </p:cBhvr>
                                      <p:tavLst>
                                        <p:tav tm="0">
                                          <p:val>
                                            <p:fltVal val="0"/>
                                          </p:val>
                                        </p:tav>
                                        <p:tav tm="100000">
                                          <p:val>
                                            <p:strVal val="#ppt_h"/>
                                          </p:val>
                                        </p:tav>
                                      </p:tavLst>
                                    </p:anim>
                                    <p:anim calcmode="lin" valueType="num">
                                      <p:cBhvr>
                                        <p:cTn id="49" dur="1000" fill="hold"/>
                                        <p:tgtEl>
                                          <p:spTgt spid="42"/>
                                        </p:tgtEl>
                                        <p:attrNameLst>
                                          <p:attrName>style.rotation</p:attrName>
                                        </p:attrNameLst>
                                      </p:cBhvr>
                                      <p:tavLst>
                                        <p:tav tm="0">
                                          <p:val>
                                            <p:fltVal val="90"/>
                                          </p:val>
                                        </p:tav>
                                        <p:tav tm="100000">
                                          <p:val>
                                            <p:fltVal val="0"/>
                                          </p:val>
                                        </p:tav>
                                      </p:tavLst>
                                    </p:anim>
                                    <p:animEffect transition="in" filter="fade">
                                      <p:cBhvr>
                                        <p:cTn id="50" dur="1000"/>
                                        <p:tgtEl>
                                          <p:spTgt spid="42"/>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1000" fill="hold"/>
                                        <p:tgtEl>
                                          <p:spTgt spid="43"/>
                                        </p:tgtEl>
                                        <p:attrNameLst>
                                          <p:attrName>ppt_w</p:attrName>
                                        </p:attrNameLst>
                                      </p:cBhvr>
                                      <p:tavLst>
                                        <p:tav tm="0">
                                          <p:val>
                                            <p:fltVal val="0"/>
                                          </p:val>
                                        </p:tav>
                                        <p:tav tm="100000">
                                          <p:val>
                                            <p:strVal val="#ppt_w"/>
                                          </p:val>
                                        </p:tav>
                                      </p:tavLst>
                                    </p:anim>
                                    <p:anim calcmode="lin" valueType="num">
                                      <p:cBhvr>
                                        <p:cTn id="54" dur="1000" fill="hold"/>
                                        <p:tgtEl>
                                          <p:spTgt spid="43"/>
                                        </p:tgtEl>
                                        <p:attrNameLst>
                                          <p:attrName>ppt_h</p:attrName>
                                        </p:attrNameLst>
                                      </p:cBhvr>
                                      <p:tavLst>
                                        <p:tav tm="0">
                                          <p:val>
                                            <p:fltVal val="0"/>
                                          </p:val>
                                        </p:tav>
                                        <p:tav tm="100000">
                                          <p:val>
                                            <p:strVal val="#ppt_h"/>
                                          </p:val>
                                        </p:tav>
                                      </p:tavLst>
                                    </p:anim>
                                    <p:anim calcmode="lin" valueType="num">
                                      <p:cBhvr>
                                        <p:cTn id="55" dur="1000" fill="hold"/>
                                        <p:tgtEl>
                                          <p:spTgt spid="43"/>
                                        </p:tgtEl>
                                        <p:attrNameLst>
                                          <p:attrName>style.rotation</p:attrName>
                                        </p:attrNameLst>
                                      </p:cBhvr>
                                      <p:tavLst>
                                        <p:tav tm="0">
                                          <p:val>
                                            <p:fltVal val="90"/>
                                          </p:val>
                                        </p:tav>
                                        <p:tav tm="100000">
                                          <p:val>
                                            <p:fltVal val="0"/>
                                          </p:val>
                                        </p:tav>
                                      </p:tavLst>
                                    </p:anim>
                                    <p:animEffect transition="in" filter="fade">
                                      <p:cBhvr>
                                        <p:cTn id="56" dur="1000"/>
                                        <p:tgtEl>
                                          <p:spTgt spid="4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ppt_w</p:attrName>
                                        </p:attrNameLst>
                                      </p:cBhvr>
                                      <p:tavLst>
                                        <p:tav tm="0">
                                          <p:val>
                                            <p:fltVal val="0"/>
                                          </p:val>
                                        </p:tav>
                                        <p:tav tm="100000">
                                          <p:val>
                                            <p:strVal val="#ppt_w"/>
                                          </p:val>
                                        </p:tav>
                                      </p:tavLst>
                                    </p:anim>
                                    <p:anim calcmode="lin" valueType="num">
                                      <p:cBhvr>
                                        <p:cTn id="60" dur="1000" fill="hold"/>
                                        <p:tgtEl>
                                          <p:spTgt spid="44"/>
                                        </p:tgtEl>
                                        <p:attrNameLst>
                                          <p:attrName>ppt_h</p:attrName>
                                        </p:attrNameLst>
                                      </p:cBhvr>
                                      <p:tavLst>
                                        <p:tav tm="0">
                                          <p:val>
                                            <p:fltVal val="0"/>
                                          </p:val>
                                        </p:tav>
                                        <p:tav tm="100000">
                                          <p:val>
                                            <p:strVal val="#ppt_h"/>
                                          </p:val>
                                        </p:tav>
                                      </p:tavLst>
                                    </p:anim>
                                    <p:anim calcmode="lin" valueType="num">
                                      <p:cBhvr>
                                        <p:cTn id="61" dur="1000" fill="hold"/>
                                        <p:tgtEl>
                                          <p:spTgt spid="44"/>
                                        </p:tgtEl>
                                        <p:attrNameLst>
                                          <p:attrName>style.rotation</p:attrName>
                                        </p:attrNameLst>
                                      </p:cBhvr>
                                      <p:tavLst>
                                        <p:tav tm="0">
                                          <p:val>
                                            <p:fltVal val="90"/>
                                          </p:val>
                                        </p:tav>
                                        <p:tav tm="100000">
                                          <p:val>
                                            <p:fltVal val="0"/>
                                          </p:val>
                                        </p:tav>
                                      </p:tavLst>
                                    </p:anim>
                                    <p:animEffect transition="in" filter="fade">
                                      <p:cBhvr>
                                        <p:cTn id="62" dur="1000"/>
                                        <p:tgtEl>
                                          <p:spTgt spid="44"/>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 calcmode="lin" valueType="num">
                                      <p:cBhvr>
                                        <p:cTn id="67" dur="1000" fill="hold"/>
                                        <p:tgtEl>
                                          <p:spTgt spid="45"/>
                                        </p:tgtEl>
                                        <p:attrNameLst>
                                          <p:attrName>style.rotation</p:attrName>
                                        </p:attrNameLst>
                                      </p:cBhvr>
                                      <p:tavLst>
                                        <p:tav tm="0">
                                          <p:val>
                                            <p:fltVal val="90"/>
                                          </p:val>
                                        </p:tav>
                                        <p:tav tm="100000">
                                          <p:val>
                                            <p:fltVal val="0"/>
                                          </p:val>
                                        </p:tav>
                                      </p:tavLst>
                                    </p:anim>
                                    <p:animEffect transition="in" filter="fade">
                                      <p:cBhvr>
                                        <p:cTn id="68" dur="1000"/>
                                        <p:tgtEl>
                                          <p:spTgt spid="45"/>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1000" fill="hold"/>
                                        <p:tgtEl>
                                          <p:spTgt spid="46"/>
                                        </p:tgtEl>
                                        <p:attrNameLst>
                                          <p:attrName>ppt_w</p:attrName>
                                        </p:attrNameLst>
                                      </p:cBhvr>
                                      <p:tavLst>
                                        <p:tav tm="0">
                                          <p:val>
                                            <p:fltVal val="0"/>
                                          </p:val>
                                        </p:tav>
                                        <p:tav tm="100000">
                                          <p:val>
                                            <p:strVal val="#ppt_w"/>
                                          </p:val>
                                        </p:tav>
                                      </p:tavLst>
                                    </p:anim>
                                    <p:anim calcmode="lin" valueType="num">
                                      <p:cBhvr>
                                        <p:cTn id="72" dur="1000" fill="hold"/>
                                        <p:tgtEl>
                                          <p:spTgt spid="46"/>
                                        </p:tgtEl>
                                        <p:attrNameLst>
                                          <p:attrName>ppt_h</p:attrName>
                                        </p:attrNameLst>
                                      </p:cBhvr>
                                      <p:tavLst>
                                        <p:tav tm="0">
                                          <p:val>
                                            <p:fltVal val="0"/>
                                          </p:val>
                                        </p:tav>
                                        <p:tav tm="100000">
                                          <p:val>
                                            <p:strVal val="#ppt_h"/>
                                          </p:val>
                                        </p:tav>
                                      </p:tavLst>
                                    </p:anim>
                                    <p:anim calcmode="lin" valueType="num">
                                      <p:cBhvr>
                                        <p:cTn id="73" dur="1000" fill="hold"/>
                                        <p:tgtEl>
                                          <p:spTgt spid="46"/>
                                        </p:tgtEl>
                                        <p:attrNameLst>
                                          <p:attrName>style.rotation</p:attrName>
                                        </p:attrNameLst>
                                      </p:cBhvr>
                                      <p:tavLst>
                                        <p:tav tm="0">
                                          <p:val>
                                            <p:fltVal val="90"/>
                                          </p:val>
                                        </p:tav>
                                        <p:tav tm="100000">
                                          <p:val>
                                            <p:fltVal val="0"/>
                                          </p:val>
                                        </p:tav>
                                      </p:tavLst>
                                    </p:anim>
                                    <p:animEffect transition="in" filter="fade">
                                      <p:cBhvr>
                                        <p:cTn id="74" dur="1000"/>
                                        <p:tgtEl>
                                          <p:spTgt spid="46"/>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1000" fill="hold"/>
                                        <p:tgtEl>
                                          <p:spTgt spid="47"/>
                                        </p:tgtEl>
                                        <p:attrNameLst>
                                          <p:attrName>ppt_w</p:attrName>
                                        </p:attrNameLst>
                                      </p:cBhvr>
                                      <p:tavLst>
                                        <p:tav tm="0">
                                          <p:val>
                                            <p:fltVal val="0"/>
                                          </p:val>
                                        </p:tav>
                                        <p:tav tm="100000">
                                          <p:val>
                                            <p:strVal val="#ppt_w"/>
                                          </p:val>
                                        </p:tav>
                                      </p:tavLst>
                                    </p:anim>
                                    <p:anim calcmode="lin" valueType="num">
                                      <p:cBhvr>
                                        <p:cTn id="78" dur="1000" fill="hold"/>
                                        <p:tgtEl>
                                          <p:spTgt spid="47"/>
                                        </p:tgtEl>
                                        <p:attrNameLst>
                                          <p:attrName>ppt_h</p:attrName>
                                        </p:attrNameLst>
                                      </p:cBhvr>
                                      <p:tavLst>
                                        <p:tav tm="0">
                                          <p:val>
                                            <p:fltVal val="0"/>
                                          </p:val>
                                        </p:tav>
                                        <p:tav tm="100000">
                                          <p:val>
                                            <p:strVal val="#ppt_h"/>
                                          </p:val>
                                        </p:tav>
                                      </p:tavLst>
                                    </p:anim>
                                    <p:anim calcmode="lin" valueType="num">
                                      <p:cBhvr>
                                        <p:cTn id="79" dur="1000" fill="hold"/>
                                        <p:tgtEl>
                                          <p:spTgt spid="47"/>
                                        </p:tgtEl>
                                        <p:attrNameLst>
                                          <p:attrName>style.rotation</p:attrName>
                                        </p:attrNameLst>
                                      </p:cBhvr>
                                      <p:tavLst>
                                        <p:tav tm="0">
                                          <p:val>
                                            <p:fltVal val="90"/>
                                          </p:val>
                                        </p:tav>
                                        <p:tav tm="100000">
                                          <p:val>
                                            <p:fltVal val="0"/>
                                          </p:val>
                                        </p:tav>
                                      </p:tavLst>
                                    </p:anim>
                                    <p:animEffect transition="in" filter="fade">
                                      <p:cBhvr>
                                        <p:cTn id="80" dur="10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1000" fill="hold"/>
                                        <p:tgtEl>
                                          <p:spTgt spid="48"/>
                                        </p:tgtEl>
                                        <p:attrNameLst>
                                          <p:attrName>ppt_w</p:attrName>
                                        </p:attrNameLst>
                                      </p:cBhvr>
                                      <p:tavLst>
                                        <p:tav tm="0">
                                          <p:val>
                                            <p:fltVal val="0"/>
                                          </p:val>
                                        </p:tav>
                                        <p:tav tm="100000">
                                          <p:val>
                                            <p:strVal val="#ppt_w"/>
                                          </p:val>
                                        </p:tav>
                                      </p:tavLst>
                                    </p:anim>
                                    <p:anim calcmode="lin" valueType="num">
                                      <p:cBhvr>
                                        <p:cTn id="86" dur="1000" fill="hold"/>
                                        <p:tgtEl>
                                          <p:spTgt spid="48"/>
                                        </p:tgtEl>
                                        <p:attrNameLst>
                                          <p:attrName>ppt_h</p:attrName>
                                        </p:attrNameLst>
                                      </p:cBhvr>
                                      <p:tavLst>
                                        <p:tav tm="0">
                                          <p:val>
                                            <p:fltVal val="0"/>
                                          </p:val>
                                        </p:tav>
                                        <p:tav tm="100000">
                                          <p:val>
                                            <p:strVal val="#ppt_h"/>
                                          </p:val>
                                        </p:tav>
                                      </p:tavLst>
                                    </p:anim>
                                    <p:anim calcmode="lin" valueType="num">
                                      <p:cBhvr>
                                        <p:cTn id="87" dur="1000" fill="hold"/>
                                        <p:tgtEl>
                                          <p:spTgt spid="48"/>
                                        </p:tgtEl>
                                        <p:attrNameLst>
                                          <p:attrName>style.rotation</p:attrName>
                                        </p:attrNameLst>
                                      </p:cBhvr>
                                      <p:tavLst>
                                        <p:tav tm="0">
                                          <p:val>
                                            <p:fltVal val="90"/>
                                          </p:val>
                                        </p:tav>
                                        <p:tav tm="100000">
                                          <p:val>
                                            <p:fltVal val="0"/>
                                          </p:val>
                                        </p:tav>
                                      </p:tavLst>
                                    </p:anim>
                                    <p:animEffect transition="in" filter="fade">
                                      <p:cBhvr>
                                        <p:cTn id="88" dur="1000"/>
                                        <p:tgtEl>
                                          <p:spTgt spid="4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1000" fill="hold"/>
                                        <p:tgtEl>
                                          <p:spTgt spid="50"/>
                                        </p:tgtEl>
                                        <p:attrNameLst>
                                          <p:attrName>ppt_w</p:attrName>
                                        </p:attrNameLst>
                                      </p:cBhvr>
                                      <p:tavLst>
                                        <p:tav tm="0">
                                          <p:val>
                                            <p:fltVal val="0"/>
                                          </p:val>
                                        </p:tav>
                                        <p:tav tm="100000">
                                          <p:val>
                                            <p:strVal val="#ppt_w"/>
                                          </p:val>
                                        </p:tav>
                                      </p:tavLst>
                                    </p:anim>
                                    <p:anim calcmode="lin" valueType="num">
                                      <p:cBhvr>
                                        <p:cTn id="98" dur="1000" fill="hold"/>
                                        <p:tgtEl>
                                          <p:spTgt spid="50"/>
                                        </p:tgtEl>
                                        <p:attrNameLst>
                                          <p:attrName>ppt_h</p:attrName>
                                        </p:attrNameLst>
                                      </p:cBhvr>
                                      <p:tavLst>
                                        <p:tav tm="0">
                                          <p:val>
                                            <p:fltVal val="0"/>
                                          </p:val>
                                        </p:tav>
                                        <p:tav tm="100000">
                                          <p:val>
                                            <p:strVal val="#ppt_h"/>
                                          </p:val>
                                        </p:tav>
                                      </p:tavLst>
                                    </p:anim>
                                    <p:anim calcmode="lin" valueType="num">
                                      <p:cBhvr>
                                        <p:cTn id="99" dur="1000" fill="hold"/>
                                        <p:tgtEl>
                                          <p:spTgt spid="50"/>
                                        </p:tgtEl>
                                        <p:attrNameLst>
                                          <p:attrName>style.rotation</p:attrName>
                                        </p:attrNameLst>
                                      </p:cBhvr>
                                      <p:tavLst>
                                        <p:tav tm="0">
                                          <p:val>
                                            <p:fltVal val="90"/>
                                          </p:val>
                                        </p:tav>
                                        <p:tav tm="100000">
                                          <p:val>
                                            <p:fltVal val="0"/>
                                          </p:val>
                                        </p:tav>
                                      </p:tavLst>
                                    </p:anim>
                                    <p:animEffect transition="in" filter="fade">
                                      <p:cBhvr>
                                        <p:cTn id="100" dur="1000"/>
                                        <p:tgtEl>
                                          <p:spTgt spid="50"/>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p:cTn id="103" dur="1000" fill="hold"/>
                                        <p:tgtEl>
                                          <p:spTgt spid="51"/>
                                        </p:tgtEl>
                                        <p:attrNameLst>
                                          <p:attrName>ppt_w</p:attrName>
                                        </p:attrNameLst>
                                      </p:cBhvr>
                                      <p:tavLst>
                                        <p:tav tm="0">
                                          <p:val>
                                            <p:fltVal val="0"/>
                                          </p:val>
                                        </p:tav>
                                        <p:tav tm="100000">
                                          <p:val>
                                            <p:strVal val="#ppt_w"/>
                                          </p:val>
                                        </p:tav>
                                      </p:tavLst>
                                    </p:anim>
                                    <p:anim calcmode="lin" valueType="num">
                                      <p:cBhvr>
                                        <p:cTn id="104" dur="1000" fill="hold"/>
                                        <p:tgtEl>
                                          <p:spTgt spid="51"/>
                                        </p:tgtEl>
                                        <p:attrNameLst>
                                          <p:attrName>ppt_h</p:attrName>
                                        </p:attrNameLst>
                                      </p:cBhvr>
                                      <p:tavLst>
                                        <p:tav tm="0">
                                          <p:val>
                                            <p:fltVal val="0"/>
                                          </p:val>
                                        </p:tav>
                                        <p:tav tm="100000">
                                          <p:val>
                                            <p:strVal val="#ppt_h"/>
                                          </p:val>
                                        </p:tav>
                                      </p:tavLst>
                                    </p:anim>
                                    <p:anim calcmode="lin" valueType="num">
                                      <p:cBhvr>
                                        <p:cTn id="105" dur="1000" fill="hold"/>
                                        <p:tgtEl>
                                          <p:spTgt spid="51"/>
                                        </p:tgtEl>
                                        <p:attrNameLst>
                                          <p:attrName>style.rotation</p:attrName>
                                        </p:attrNameLst>
                                      </p:cBhvr>
                                      <p:tavLst>
                                        <p:tav tm="0">
                                          <p:val>
                                            <p:fltVal val="90"/>
                                          </p:val>
                                        </p:tav>
                                        <p:tav tm="100000">
                                          <p:val>
                                            <p:fltVal val="0"/>
                                          </p:val>
                                        </p:tav>
                                      </p:tavLst>
                                    </p:anim>
                                    <p:animEffect transition="in" filter="fade">
                                      <p:cBhvr>
                                        <p:cTn id="10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p:bldP spid="37" grpId="0" animBg="1"/>
      <p:bldP spid="38" grpId="0"/>
      <p:bldP spid="39" grpId="0"/>
      <p:bldP spid="40" grpId="0"/>
      <p:bldP spid="42" grpId="0" animBg="1"/>
      <p:bldP spid="43" grpId="0"/>
      <p:bldP spid="44" grpId="0"/>
      <p:bldP spid="45" grpId="0"/>
      <p:bldP spid="46" grpId="0"/>
      <p:bldP spid="47" grpId="0"/>
      <p:bldP spid="48" grpId="0" animBg="1"/>
      <p:bldP spid="49" grpId="0"/>
      <p:bldP spid="50" grpId="0"/>
      <p:bldP spid="5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BEC5B6D-2C3E-98AD-29D4-1EFB2C15F940}"/>
              </a:ext>
            </a:extLst>
          </p:cNvPr>
          <p:cNvSpPr/>
          <p:nvPr/>
        </p:nvSpPr>
        <p:spPr>
          <a:xfrm>
            <a:off x="4987815" y="811736"/>
            <a:ext cx="1963491" cy="5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3600" b="1" i="0" u="none" strike="noStrike" kern="1200" cap="none" spc="0" normalizeH="0" baseline="0" noProof="0" dirty="0">
                <a:ln>
                  <a:noFill/>
                </a:ln>
                <a:solidFill>
                  <a:schemeClr val="tx1">
                    <a:lumMod val="95000"/>
                    <a:lumOff val="5000"/>
                  </a:schemeClr>
                </a:solidFill>
                <a:effectLst/>
                <a:uLnTx/>
                <a:uFillTx/>
                <a:latin typeface="ae_AlMateen" panose="02060803050605020204" pitchFamily="18" charset="-78"/>
                <a:ea typeface="+mn-ea"/>
                <a:cs typeface="Arial" panose="020B0604020202020204" pitchFamily="34" charset="0"/>
              </a:rPr>
              <a:t>الخلاصة</a:t>
            </a:r>
          </a:p>
        </p:txBody>
      </p:sp>
      <p:sp>
        <p:nvSpPr>
          <p:cNvPr id="3" name="مستطيل 2">
            <a:extLst>
              <a:ext uri="{FF2B5EF4-FFF2-40B4-BE49-F238E27FC236}">
                <a16:creationId xmlns:a16="http://schemas.microsoft.com/office/drawing/2014/main" id="{10C9DC1C-C550-BEE3-8F47-45248662A6FC}"/>
              </a:ext>
            </a:extLst>
          </p:cNvPr>
          <p:cNvSpPr/>
          <p:nvPr/>
        </p:nvSpPr>
        <p:spPr>
          <a:xfrm>
            <a:off x="2976466" y="2680967"/>
            <a:ext cx="6382140" cy="2562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kumimoji="0" lang="ar-SA" sz="2800" b="1" i="0" u="none" strike="noStrike" kern="1200" cap="none" spc="0" normalizeH="0" baseline="0" noProof="0" dirty="0">
                <a:ln>
                  <a:noFill/>
                </a:ln>
                <a:solidFill>
                  <a:schemeClr val="tx1">
                    <a:lumMod val="95000"/>
                    <a:lumOff val="5000"/>
                  </a:schemeClr>
                </a:solidFill>
                <a:effectLst/>
                <a:uLnTx/>
                <a:uFillTx/>
                <a:latin typeface="ae_AlMateen" panose="02060803050605020204" pitchFamily="18" charset="-78"/>
                <a:ea typeface="+mn-ea"/>
                <a:cs typeface="Arial" panose="020B0604020202020204" pitchFamily="34" charset="0"/>
              </a:rPr>
              <a:t>يمكن تصنيف معظم تفاعلات المركبات العضوية ضمن واحد من خمسة أنواع: الاستبدال، والتكثف، والحذف، والإضافة، والأكسدة، والاختزال.</a:t>
            </a:r>
          </a:p>
          <a:p>
            <a:pPr marL="457200" indent="-457200">
              <a:buFont typeface="Wingdings" panose="05000000000000000000" pitchFamily="2" charset="2"/>
              <a:buChar char="Ø"/>
            </a:pPr>
            <a:r>
              <a:rPr kumimoji="0" lang="ar-SA" sz="2800" b="1" i="0" u="none" strike="noStrike" kern="1200" cap="none" spc="0" normalizeH="0" baseline="0" noProof="0" dirty="0">
                <a:ln>
                  <a:noFill/>
                </a:ln>
                <a:solidFill>
                  <a:schemeClr val="tx1">
                    <a:lumMod val="95000"/>
                    <a:lumOff val="5000"/>
                  </a:schemeClr>
                </a:solidFill>
                <a:effectLst/>
                <a:uLnTx/>
                <a:uFillTx/>
                <a:latin typeface="ae_AlMateen" panose="02060803050605020204" pitchFamily="18" charset="-78"/>
                <a:ea typeface="+mn-ea"/>
                <a:cs typeface="Arial" panose="020B0604020202020204" pitchFamily="34" charset="0"/>
              </a:rPr>
              <a:t>يمكن معرفة المركبات العضوية المتفاعلة من توقع نواتج التفاعل.</a:t>
            </a:r>
          </a:p>
        </p:txBody>
      </p:sp>
      <p:sp>
        <p:nvSpPr>
          <p:cNvPr id="4" name="فقاعة الكلام: بيضاوية 3">
            <a:extLst>
              <a:ext uri="{FF2B5EF4-FFF2-40B4-BE49-F238E27FC236}">
                <a16:creationId xmlns:a16="http://schemas.microsoft.com/office/drawing/2014/main" id="{46E5DFF4-3DBB-72E6-BCD7-0DC673756DD3}"/>
              </a:ext>
            </a:extLst>
          </p:cNvPr>
          <p:cNvSpPr/>
          <p:nvPr/>
        </p:nvSpPr>
        <p:spPr>
          <a:xfrm>
            <a:off x="9623925" y="249503"/>
            <a:ext cx="2319260" cy="1654655"/>
          </a:xfrm>
          <a:prstGeom prst="wedgeEllipseCallout">
            <a:avLst/>
          </a:prstGeom>
          <a:solidFill>
            <a:srgbClr val="DAD0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lumMod val="95000"/>
                    <a:lumOff val="5000"/>
                  </a:schemeClr>
                </a:solidFill>
                <a:effectLst/>
                <a:uLnTx/>
                <a:uFillTx/>
                <a:latin typeface="ae_AlMateen" panose="02060803050605020204" pitchFamily="18" charset="-78"/>
                <a:ea typeface="+mn-ea"/>
                <a:cs typeface="Arial" panose="020B0604020202020204" pitchFamily="34" charset="0"/>
              </a:rPr>
              <a:t>ماذا تعلمنا</a:t>
            </a:r>
          </a:p>
        </p:txBody>
      </p:sp>
    </p:spTree>
    <p:extLst>
      <p:ext uri="{BB962C8B-B14F-4D97-AF65-F5344CB8AC3E}">
        <p14:creationId xmlns:p14="http://schemas.microsoft.com/office/powerpoint/2010/main" val="46296779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46C51FF-59AB-8721-8A85-012EAACC8C22}"/>
              </a:ext>
            </a:extLst>
          </p:cNvPr>
          <p:cNvSpPr/>
          <p:nvPr/>
        </p:nvSpPr>
        <p:spPr>
          <a:xfrm>
            <a:off x="10907486" y="93305"/>
            <a:ext cx="114766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تقويم </a:t>
            </a:r>
          </a:p>
          <a:p>
            <a:pPr algn="ctr"/>
            <a:r>
              <a:rPr lang="ar-SA" dirty="0">
                <a:solidFill>
                  <a:sysClr val="windowText" lastClr="000000"/>
                </a:solidFill>
              </a:rPr>
              <a:t>تحصيلي</a:t>
            </a:r>
          </a:p>
        </p:txBody>
      </p:sp>
      <p:sp>
        <p:nvSpPr>
          <p:cNvPr id="4" name="مستطيل 3">
            <a:extLst>
              <a:ext uri="{FF2B5EF4-FFF2-40B4-BE49-F238E27FC236}">
                <a16:creationId xmlns:a16="http://schemas.microsoft.com/office/drawing/2014/main" id="{AE1F583E-904A-3B53-16E5-2C5B96D5466B}"/>
              </a:ext>
            </a:extLst>
          </p:cNvPr>
          <p:cNvSpPr/>
          <p:nvPr/>
        </p:nvSpPr>
        <p:spPr>
          <a:xfrm>
            <a:off x="2598575" y="203792"/>
            <a:ext cx="6769359"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ينتج عن أكسدة المركب </a:t>
            </a:r>
            <a:r>
              <a:rPr lang="en-US" sz="2800" b="1" dirty="0">
                <a:solidFill>
                  <a:srgbClr val="FF0000"/>
                </a:solidFill>
              </a:rPr>
              <a:t>CH</a:t>
            </a:r>
            <a:r>
              <a:rPr lang="en-US" sz="2800" b="1" baseline="-25000" dirty="0">
                <a:solidFill>
                  <a:srgbClr val="FF0000"/>
                </a:solidFill>
              </a:rPr>
              <a:t>3</a:t>
            </a:r>
            <a:r>
              <a:rPr lang="en-US" sz="2800" b="1" dirty="0">
                <a:solidFill>
                  <a:srgbClr val="FF0000"/>
                </a:solidFill>
              </a:rPr>
              <a:t>CHO</a:t>
            </a:r>
            <a:r>
              <a:rPr lang="ar-SA" sz="2800" b="1" dirty="0">
                <a:solidFill>
                  <a:srgbClr val="FF0000"/>
                </a:solidFill>
              </a:rPr>
              <a:t> </a:t>
            </a:r>
          </a:p>
        </p:txBody>
      </p:sp>
      <p:graphicFrame>
        <p:nvGraphicFramePr>
          <p:cNvPr id="6" name="جدول 6">
            <a:extLst>
              <a:ext uri="{FF2B5EF4-FFF2-40B4-BE49-F238E27FC236}">
                <a16:creationId xmlns:a16="http://schemas.microsoft.com/office/drawing/2014/main" id="{C94B17B8-9ED6-E4BA-6EA0-0BCB59BFCA6A}"/>
              </a:ext>
            </a:extLst>
          </p:cNvPr>
          <p:cNvGraphicFramePr>
            <a:graphicFrameLocks noGrp="1"/>
          </p:cNvGraphicFramePr>
          <p:nvPr>
            <p:extLst>
              <p:ext uri="{D42A27DB-BD31-4B8C-83A1-F6EECF244321}">
                <p14:modId xmlns:p14="http://schemas.microsoft.com/office/powerpoint/2010/main" val="284179440"/>
              </p:ext>
            </p:extLst>
          </p:nvPr>
        </p:nvGraphicFramePr>
        <p:xfrm>
          <a:off x="1998046" y="1018246"/>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COOH</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2</a:t>
                      </a:r>
                      <a:r>
                        <a:rPr lang="en-US" sz="2800" b="1" baseline="0" dirty="0">
                          <a:solidFill>
                            <a:schemeClr val="tx1"/>
                          </a:solidFill>
                          <a:latin typeface="Arial" panose="020B0604020202020204" pitchFamily="34" charset="0"/>
                          <a:cs typeface="Arial" panose="020B0604020202020204" pitchFamily="34" charset="0"/>
                        </a:rPr>
                        <a:t>OH</a:t>
                      </a:r>
                      <a:endParaRPr lang="ar-SA" sz="2800" b="1" baseline="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OCH</a:t>
                      </a:r>
                      <a:r>
                        <a:rPr lang="en-US" sz="2800" b="1" baseline="-25000" dirty="0">
                          <a:solidFill>
                            <a:schemeClr val="tx1"/>
                          </a:solidFill>
                          <a:latin typeface="Arial" panose="020B0604020202020204" pitchFamily="34" charset="0"/>
                          <a:cs typeface="Arial" panose="020B0604020202020204" pitchFamily="34" charset="0"/>
                        </a:rPr>
                        <a:t>3</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a:t>
                      </a:r>
                      <a:r>
                        <a:rPr lang="en-US" sz="2800" b="1" dirty="0">
                          <a:solidFill>
                            <a:schemeClr val="tx1"/>
                          </a:solidFill>
                          <a:latin typeface="Arial" panose="020B0604020202020204" pitchFamily="34" charset="0"/>
                          <a:cs typeface="Arial" panose="020B0604020202020204" pitchFamily="34" charset="0"/>
                        </a:rPr>
                        <a:t>CH</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COCH</a:t>
                      </a:r>
                      <a:r>
                        <a:rPr lang="en-US" sz="2800" b="1" baseline="-25000" dirty="0">
                          <a:solidFill>
                            <a:schemeClr val="tx1"/>
                          </a:solidFill>
                          <a:latin typeface="Arial" panose="020B0604020202020204" pitchFamily="34" charset="0"/>
                          <a:cs typeface="Arial" panose="020B0604020202020204" pitchFamily="34" charset="0"/>
                        </a:rPr>
                        <a:t>3</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7" name="مستطيل 6">
            <a:extLst>
              <a:ext uri="{FF2B5EF4-FFF2-40B4-BE49-F238E27FC236}">
                <a16:creationId xmlns:a16="http://schemas.microsoft.com/office/drawing/2014/main" id="{D44306CA-D12A-A5E6-3011-F7DBBD803110}"/>
              </a:ext>
            </a:extLst>
          </p:cNvPr>
          <p:cNvSpPr/>
          <p:nvPr/>
        </p:nvSpPr>
        <p:spPr>
          <a:xfrm>
            <a:off x="1870659" y="2248315"/>
            <a:ext cx="7970416"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عند أكسدة 2- </a:t>
            </a:r>
            <a:r>
              <a:rPr lang="ar-SA" sz="2800" b="1" dirty="0" err="1">
                <a:solidFill>
                  <a:srgbClr val="FF0000"/>
                </a:solidFill>
              </a:rPr>
              <a:t>بروبانول</a:t>
            </a:r>
            <a:r>
              <a:rPr lang="ar-SA" sz="2800" b="1" dirty="0">
                <a:solidFill>
                  <a:srgbClr val="FF0000"/>
                </a:solidFill>
              </a:rPr>
              <a:t> ينتج </a:t>
            </a:r>
          </a:p>
        </p:txBody>
      </p:sp>
      <p:sp>
        <p:nvSpPr>
          <p:cNvPr id="8" name="مستطيل 7">
            <a:extLst>
              <a:ext uri="{FF2B5EF4-FFF2-40B4-BE49-F238E27FC236}">
                <a16:creationId xmlns:a16="http://schemas.microsoft.com/office/drawing/2014/main" id="{58E575EB-6B45-60F5-7141-AE6E1DE3F763}"/>
              </a:ext>
            </a:extLst>
          </p:cNvPr>
          <p:cNvSpPr/>
          <p:nvPr/>
        </p:nvSpPr>
        <p:spPr>
          <a:xfrm>
            <a:off x="7581123" y="1624639"/>
            <a:ext cx="2329541"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9" name="مستطيل 8">
            <a:extLst>
              <a:ext uri="{FF2B5EF4-FFF2-40B4-BE49-F238E27FC236}">
                <a16:creationId xmlns:a16="http://schemas.microsoft.com/office/drawing/2014/main" id="{04F21B6A-086F-481F-8FD0-B60A905AADEF}"/>
              </a:ext>
            </a:extLst>
          </p:cNvPr>
          <p:cNvSpPr/>
          <p:nvPr/>
        </p:nvSpPr>
        <p:spPr>
          <a:xfrm>
            <a:off x="3653712" y="1589399"/>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0" name="مستطيل 9">
            <a:extLst>
              <a:ext uri="{FF2B5EF4-FFF2-40B4-BE49-F238E27FC236}">
                <a16:creationId xmlns:a16="http://schemas.microsoft.com/office/drawing/2014/main" id="{150756D0-0AD6-FB93-5A95-AFDC233DAA32}"/>
              </a:ext>
            </a:extLst>
          </p:cNvPr>
          <p:cNvSpPr/>
          <p:nvPr/>
        </p:nvSpPr>
        <p:spPr>
          <a:xfrm>
            <a:off x="3653712" y="1080486"/>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graphicFrame>
        <p:nvGraphicFramePr>
          <p:cNvPr id="12" name="جدول 6">
            <a:extLst>
              <a:ext uri="{FF2B5EF4-FFF2-40B4-BE49-F238E27FC236}">
                <a16:creationId xmlns:a16="http://schemas.microsoft.com/office/drawing/2014/main" id="{92FA3E19-50A6-7C1C-DA50-752743DCEA38}"/>
              </a:ext>
            </a:extLst>
          </p:cNvPr>
          <p:cNvGraphicFramePr>
            <a:graphicFrameLocks noGrp="1"/>
          </p:cNvGraphicFramePr>
          <p:nvPr>
            <p:extLst>
              <p:ext uri="{D42A27DB-BD31-4B8C-83A1-F6EECF244321}">
                <p14:modId xmlns:p14="http://schemas.microsoft.com/office/powerpoint/2010/main" val="1082819111"/>
              </p:ext>
            </p:extLst>
          </p:nvPr>
        </p:nvGraphicFramePr>
        <p:xfrm>
          <a:off x="1940250" y="321094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2- </a:t>
                      </a:r>
                      <a:r>
                        <a:rPr lang="ar-SA" sz="2800" b="1" dirty="0" err="1">
                          <a:solidFill>
                            <a:schemeClr val="tx1"/>
                          </a:solidFill>
                        </a:rPr>
                        <a:t>بروبانون</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a:t>
                      </a:r>
                      <a:r>
                        <a:rPr lang="ar-SA" sz="2800" b="1" dirty="0" err="1">
                          <a:solidFill>
                            <a:schemeClr val="tx1"/>
                          </a:solidFill>
                        </a:rPr>
                        <a:t>بروبانالدهيد</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2- </a:t>
                      </a:r>
                      <a:r>
                        <a:rPr lang="ar-SA" sz="2800" b="1" dirty="0" err="1">
                          <a:solidFill>
                            <a:schemeClr val="tx1"/>
                          </a:solidFill>
                        </a:rPr>
                        <a:t>بروبانويك</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1- </a:t>
                      </a:r>
                      <a:r>
                        <a:rPr lang="ar-SA" sz="2800" b="1" dirty="0" err="1">
                          <a:solidFill>
                            <a:schemeClr val="tx1"/>
                          </a:solidFill>
                        </a:rPr>
                        <a:t>بروبانويك</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13" name="مستطيل 12">
            <a:extLst>
              <a:ext uri="{FF2B5EF4-FFF2-40B4-BE49-F238E27FC236}">
                <a16:creationId xmlns:a16="http://schemas.microsoft.com/office/drawing/2014/main" id="{9A060EEF-35A8-32A5-C013-79E537FD2BFA}"/>
              </a:ext>
            </a:extLst>
          </p:cNvPr>
          <p:cNvSpPr/>
          <p:nvPr/>
        </p:nvSpPr>
        <p:spPr>
          <a:xfrm>
            <a:off x="7581123" y="3819763"/>
            <a:ext cx="2269671"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4" name="مستطيل 13">
            <a:extLst>
              <a:ext uri="{FF2B5EF4-FFF2-40B4-BE49-F238E27FC236}">
                <a16:creationId xmlns:a16="http://schemas.microsoft.com/office/drawing/2014/main" id="{946CC14F-E48B-2887-90D5-8BBD5547A627}"/>
              </a:ext>
            </a:extLst>
          </p:cNvPr>
          <p:cNvSpPr/>
          <p:nvPr/>
        </p:nvSpPr>
        <p:spPr>
          <a:xfrm>
            <a:off x="3724275" y="3319563"/>
            <a:ext cx="2194445"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5" name="مستطيل 14">
            <a:extLst>
              <a:ext uri="{FF2B5EF4-FFF2-40B4-BE49-F238E27FC236}">
                <a16:creationId xmlns:a16="http://schemas.microsoft.com/office/drawing/2014/main" id="{641F1BD0-3C75-102C-98F1-B66B3DFBA4B0}"/>
              </a:ext>
            </a:extLst>
          </p:cNvPr>
          <p:cNvSpPr/>
          <p:nvPr/>
        </p:nvSpPr>
        <p:spPr>
          <a:xfrm>
            <a:off x="3731013" y="3829504"/>
            <a:ext cx="2194445"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graphicFrame>
        <p:nvGraphicFramePr>
          <p:cNvPr id="19" name="جدول 6">
            <a:extLst>
              <a:ext uri="{FF2B5EF4-FFF2-40B4-BE49-F238E27FC236}">
                <a16:creationId xmlns:a16="http://schemas.microsoft.com/office/drawing/2014/main" id="{6711540D-D2D0-7E04-2803-7A6C650F0F92}"/>
              </a:ext>
            </a:extLst>
          </p:cNvPr>
          <p:cNvGraphicFramePr>
            <a:graphicFrameLocks noGrp="1"/>
          </p:cNvGraphicFramePr>
          <p:nvPr>
            <p:extLst>
              <p:ext uri="{D42A27DB-BD31-4B8C-83A1-F6EECF244321}">
                <p14:modId xmlns:p14="http://schemas.microsoft.com/office/powerpoint/2010/main" val="593915593"/>
              </p:ext>
            </p:extLst>
          </p:nvPr>
        </p:nvGraphicFramePr>
        <p:xfrm>
          <a:off x="1772299" y="521043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2- </a:t>
                      </a:r>
                      <a:r>
                        <a:rPr lang="ar-SA" sz="2800" b="1" dirty="0" err="1">
                          <a:solidFill>
                            <a:schemeClr val="tx1"/>
                          </a:solidFill>
                        </a:rPr>
                        <a:t>بروبانول</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a:t>
                      </a:r>
                      <a:r>
                        <a:rPr lang="ar-SA" sz="2800" b="1" dirty="0" err="1">
                          <a:solidFill>
                            <a:schemeClr val="tx1"/>
                          </a:solidFill>
                        </a:rPr>
                        <a:t>بروبانالدهيد</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1- </a:t>
                      </a:r>
                      <a:r>
                        <a:rPr lang="ar-SA" sz="2800" b="1" dirty="0" err="1">
                          <a:solidFill>
                            <a:schemeClr val="tx1"/>
                          </a:solidFill>
                        </a:rPr>
                        <a:t>بروبانويك</a:t>
                      </a:r>
                      <a:endParaRPr lang="ar-SA" sz="28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بروبان</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22" name="مستطيل 21">
            <a:extLst>
              <a:ext uri="{FF2B5EF4-FFF2-40B4-BE49-F238E27FC236}">
                <a16:creationId xmlns:a16="http://schemas.microsoft.com/office/drawing/2014/main" id="{5FD514C7-26B1-DE72-EE6A-2DD520227367}"/>
              </a:ext>
            </a:extLst>
          </p:cNvPr>
          <p:cNvSpPr/>
          <p:nvPr/>
        </p:nvSpPr>
        <p:spPr>
          <a:xfrm>
            <a:off x="1834634" y="4443396"/>
            <a:ext cx="8168172"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أي التالي يستخدم لإنتاج مركب الأسيتون؟</a:t>
            </a:r>
          </a:p>
        </p:txBody>
      </p:sp>
      <p:sp>
        <p:nvSpPr>
          <p:cNvPr id="23" name="مستطيل 22">
            <a:extLst>
              <a:ext uri="{FF2B5EF4-FFF2-40B4-BE49-F238E27FC236}">
                <a16:creationId xmlns:a16="http://schemas.microsoft.com/office/drawing/2014/main" id="{CF1E43DB-898E-87A4-DA87-DE0C932D7886}"/>
              </a:ext>
            </a:extLst>
          </p:cNvPr>
          <p:cNvSpPr/>
          <p:nvPr/>
        </p:nvSpPr>
        <p:spPr>
          <a:xfrm>
            <a:off x="3929386" y="5307612"/>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24" name="مستطيل 23">
            <a:extLst>
              <a:ext uri="{FF2B5EF4-FFF2-40B4-BE49-F238E27FC236}">
                <a16:creationId xmlns:a16="http://schemas.microsoft.com/office/drawing/2014/main" id="{434140FC-610C-4B6A-CCBE-DB2E976A448A}"/>
              </a:ext>
            </a:extLst>
          </p:cNvPr>
          <p:cNvSpPr/>
          <p:nvPr/>
        </p:nvSpPr>
        <p:spPr>
          <a:xfrm>
            <a:off x="7448550" y="5777514"/>
            <a:ext cx="219619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25" name="مستطيل 24">
            <a:extLst>
              <a:ext uri="{FF2B5EF4-FFF2-40B4-BE49-F238E27FC236}">
                <a16:creationId xmlns:a16="http://schemas.microsoft.com/office/drawing/2014/main" id="{40543984-393B-12D8-5532-FCD1404DEF1D}"/>
              </a:ext>
            </a:extLst>
          </p:cNvPr>
          <p:cNvSpPr/>
          <p:nvPr/>
        </p:nvSpPr>
        <p:spPr>
          <a:xfrm>
            <a:off x="3973093" y="5777514"/>
            <a:ext cx="179769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Tree>
    <p:extLst>
      <p:ext uri="{BB962C8B-B14F-4D97-AF65-F5344CB8AC3E}">
        <p14:creationId xmlns:p14="http://schemas.microsoft.com/office/powerpoint/2010/main" val="38959975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23" grpId="0" animBg="1"/>
      <p:bldP spid="24" grpId="0" animBg="1"/>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46C51FF-59AB-8721-8A85-012EAACC8C22}"/>
              </a:ext>
            </a:extLst>
          </p:cNvPr>
          <p:cNvSpPr/>
          <p:nvPr/>
        </p:nvSpPr>
        <p:spPr>
          <a:xfrm>
            <a:off x="10907486" y="93305"/>
            <a:ext cx="114766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تقويم </a:t>
            </a:r>
          </a:p>
          <a:p>
            <a:pPr algn="ctr"/>
            <a:r>
              <a:rPr lang="ar-SA" dirty="0">
                <a:solidFill>
                  <a:sysClr val="windowText" lastClr="000000"/>
                </a:solidFill>
              </a:rPr>
              <a:t>تحصيلي</a:t>
            </a:r>
          </a:p>
        </p:txBody>
      </p:sp>
      <p:sp>
        <p:nvSpPr>
          <p:cNvPr id="4" name="مستطيل 3">
            <a:extLst>
              <a:ext uri="{FF2B5EF4-FFF2-40B4-BE49-F238E27FC236}">
                <a16:creationId xmlns:a16="http://schemas.microsoft.com/office/drawing/2014/main" id="{AE1F583E-904A-3B53-16E5-2C5B96D5466B}"/>
              </a:ext>
            </a:extLst>
          </p:cNvPr>
          <p:cNvSpPr/>
          <p:nvPr/>
        </p:nvSpPr>
        <p:spPr>
          <a:xfrm>
            <a:off x="2439954" y="2096386"/>
            <a:ext cx="6769359"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أكسدة كحول أولي تعطي</a:t>
            </a:r>
          </a:p>
        </p:txBody>
      </p:sp>
      <p:graphicFrame>
        <p:nvGraphicFramePr>
          <p:cNvPr id="6" name="جدول 6">
            <a:extLst>
              <a:ext uri="{FF2B5EF4-FFF2-40B4-BE49-F238E27FC236}">
                <a16:creationId xmlns:a16="http://schemas.microsoft.com/office/drawing/2014/main" id="{C94B17B8-9ED6-E4BA-6EA0-0BCB59BFCA6A}"/>
              </a:ext>
            </a:extLst>
          </p:cNvPr>
          <p:cNvGraphicFramePr>
            <a:graphicFrameLocks noGrp="1"/>
          </p:cNvGraphicFramePr>
          <p:nvPr>
            <p:extLst>
              <p:ext uri="{D42A27DB-BD31-4B8C-83A1-F6EECF244321}">
                <p14:modId xmlns:p14="http://schemas.microsoft.com/office/powerpoint/2010/main" val="2786243963"/>
              </p:ext>
            </p:extLst>
          </p:nvPr>
        </p:nvGraphicFramePr>
        <p:xfrm>
          <a:off x="1839425" y="2910840"/>
          <a:ext cx="7970416" cy="1036320"/>
        </p:xfrm>
        <a:graphic>
          <a:graphicData uri="http://schemas.openxmlformats.org/drawingml/2006/table">
            <a:tbl>
              <a:tblPr rtl="1" firstRow="1" bandRow="1">
                <a:tableStyleId>{5C22544A-7EE6-4342-B048-85BDC9FD1C3A}</a:tableStyleId>
              </a:tblPr>
              <a:tblGrid>
                <a:gridCol w="3906416">
                  <a:extLst>
                    <a:ext uri="{9D8B030D-6E8A-4147-A177-3AD203B41FA5}">
                      <a16:colId xmlns:a16="http://schemas.microsoft.com/office/drawing/2014/main" val="4000714601"/>
                    </a:ext>
                  </a:extLst>
                </a:gridCol>
                <a:gridCol w="4064000">
                  <a:extLst>
                    <a:ext uri="{9D8B030D-6E8A-4147-A177-3AD203B41FA5}">
                      <a16:colId xmlns:a16="http://schemas.microsoft.com/office/drawing/2014/main" val="3009103937"/>
                    </a:ext>
                  </a:extLst>
                </a:gridCol>
              </a:tblGrid>
              <a:tr h="370840">
                <a:tc>
                  <a:txBody>
                    <a:bodyPr/>
                    <a:lstStyle/>
                    <a:p>
                      <a:pPr rtl="1"/>
                      <a:r>
                        <a:rPr lang="ar-SA" sz="2800" b="1" dirty="0">
                          <a:solidFill>
                            <a:schemeClr val="tx1"/>
                          </a:solidFill>
                        </a:rPr>
                        <a:t>أ) </a:t>
                      </a:r>
                      <a:r>
                        <a:rPr lang="ar-SA" sz="2800" b="1" dirty="0">
                          <a:solidFill>
                            <a:schemeClr val="tx1"/>
                          </a:solidFill>
                          <a:latin typeface="Arial" panose="020B0604020202020204" pitchFamily="34" charset="0"/>
                          <a:cs typeface="Arial" panose="020B0604020202020204" pitchFamily="34" charset="0"/>
                        </a:rPr>
                        <a:t>كيتون</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ج) </a:t>
                      </a:r>
                      <a:r>
                        <a:rPr lang="ar-SA" sz="2800" b="1" dirty="0" err="1">
                          <a:solidFill>
                            <a:schemeClr val="tx1"/>
                          </a:solidFill>
                          <a:latin typeface="Arial" panose="020B0604020202020204" pitchFamily="34" charset="0"/>
                          <a:cs typeface="Arial" panose="020B0604020202020204" pitchFamily="34" charset="0"/>
                        </a:rPr>
                        <a:t>ألدهيد</a:t>
                      </a:r>
                      <a:endParaRPr lang="ar-SA" sz="2800" b="1" baseline="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48284"/>
                  </a:ext>
                </a:extLst>
              </a:tr>
              <a:tr h="370840">
                <a:tc>
                  <a:txBody>
                    <a:bodyPr/>
                    <a:lstStyle/>
                    <a:p>
                      <a:pPr rtl="1"/>
                      <a:r>
                        <a:rPr lang="ar-SA" sz="2800" b="1" dirty="0">
                          <a:solidFill>
                            <a:schemeClr val="tx1"/>
                          </a:solidFill>
                        </a:rPr>
                        <a:t>ب) </a:t>
                      </a:r>
                      <a:r>
                        <a:rPr lang="ar-SA" sz="2800" b="1" dirty="0">
                          <a:solidFill>
                            <a:schemeClr val="tx1"/>
                          </a:solidFill>
                          <a:latin typeface="Arial" panose="020B0604020202020204" pitchFamily="34" charset="0"/>
                          <a:cs typeface="Arial" panose="020B0604020202020204" pitchFamily="34" charset="0"/>
                        </a:rPr>
                        <a:t>حمض </a:t>
                      </a:r>
                      <a:r>
                        <a:rPr lang="ar-SA" sz="2800" b="1" dirty="0" err="1">
                          <a:solidFill>
                            <a:schemeClr val="tx1"/>
                          </a:solidFill>
                          <a:latin typeface="Arial" panose="020B0604020202020204" pitchFamily="34" charset="0"/>
                          <a:cs typeface="Arial" panose="020B0604020202020204" pitchFamily="34" charset="0"/>
                        </a:rPr>
                        <a:t>كربوكسيلي</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rtl="1"/>
                      <a:r>
                        <a:rPr lang="ar-SA" sz="2800" b="1" dirty="0">
                          <a:solidFill>
                            <a:schemeClr val="tx1"/>
                          </a:solidFill>
                        </a:rPr>
                        <a:t>د) </a:t>
                      </a:r>
                      <a:r>
                        <a:rPr lang="ar-SA" sz="2800" b="1" dirty="0">
                          <a:solidFill>
                            <a:schemeClr val="tx1"/>
                          </a:solidFill>
                          <a:latin typeface="Arial" panose="020B0604020202020204" pitchFamily="34" charset="0"/>
                          <a:cs typeface="Arial" panose="020B0604020202020204" pitchFamily="34" charset="0"/>
                        </a:rPr>
                        <a:t>أميد</a:t>
                      </a:r>
                      <a:r>
                        <a:rPr lang="ar-SA" sz="28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439615"/>
                  </a:ext>
                </a:extLst>
              </a:tr>
            </a:tbl>
          </a:graphicData>
        </a:graphic>
      </p:graphicFrame>
      <p:sp>
        <p:nvSpPr>
          <p:cNvPr id="8" name="مستطيل 7">
            <a:extLst>
              <a:ext uri="{FF2B5EF4-FFF2-40B4-BE49-F238E27FC236}">
                <a16:creationId xmlns:a16="http://schemas.microsoft.com/office/drawing/2014/main" id="{58E575EB-6B45-60F5-7141-AE6E1DE3F763}"/>
              </a:ext>
            </a:extLst>
          </p:cNvPr>
          <p:cNvSpPr/>
          <p:nvPr/>
        </p:nvSpPr>
        <p:spPr>
          <a:xfrm>
            <a:off x="7392566" y="2973080"/>
            <a:ext cx="2329541"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9" name="مستطيل 8">
            <a:extLst>
              <a:ext uri="{FF2B5EF4-FFF2-40B4-BE49-F238E27FC236}">
                <a16:creationId xmlns:a16="http://schemas.microsoft.com/office/drawing/2014/main" id="{04F21B6A-086F-481F-8FD0-B60A905AADEF}"/>
              </a:ext>
            </a:extLst>
          </p:cNvPr>
          <p:cNvSpPr/>
          <p:nvPr/>
        </p:nvSpPr>
        <p:spPr>
          <a:xfrm>
            <a:off x="3504843" y="3494053"/>
            <a:ext cx="232954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
        <p:nvSpPr>
          <p:cNvPr id="10" name="مستطيل 9">
            <a:extLst>
              <a:ext uri="{FF2B5EF4-FFF2-40B4-BE49-F238E27FC236}">
                <a16:creationId xmlns:a16="http://schemas.microsoft.com/office/drawing/2014/main" id="{150756D0-0AD6-FB93-5A95-AFDC233DAA32}"/>
              </a:ext>
            </a:extLst>
          </p:cNvPr>
          <p:cNvSpPr/>
          <p:nvPr/>
        </p:nvSpPr>
        <p:spPr>
          <a:xfrm>
            <a:off x="7007289" y="3530644"/>
            <a:ext cx="2744756"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rgbClr val="FF0000"/>
              </a:solidFill>
            </a:endParaRPr>
          </a:p>
        </p:txBody>
      </p:sp>
    </p:spTree>
    <p:extLst>
      <p:ext uri="{BB962C8B-B14F-4D97-AF65-F5344CB8AC3E}">
        <p14:creationId xmlns:p14="http://schemas.microsoft.com/office/powerpoint/2010/main" val="903051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D4DC8EF-C8A6-14E4-1157-9943FE5EB3AF}"/>
              </a:ext>
            </a:extLst>
          </p:cNvPr>
          <p:cNvSpPr/>
          <p:nvPr/>
        </p:nvSpPr>
        <p:spPr>
          <a:xfrm>
            <a:off x="4820038" y="390405"/>
            <a:ext cx="2551922" cy="54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الواجب</a:t>
            </a:r>
          </a:p>
        </p:txBody>
      </p:sp>
      <p:sp>
        <p:nvSpPr>
          <p:cNvPr id="3" name="مستطيل 2">
            <a:extLst>
              <a:ext uri="{FF2B5EF4-FFF2-40B4-BE49-F238E27FC236}">
                <a16:creationId xmlns:a16="http://schemas.microsoft.com/office/drawing/2014/main" id="{B2ABA5E4-0902-A2CC-CBB5-AB7637B0E57A}"/>
              </a:ext>
            </a:extLst>
          </p:cNvPr>
          <p:cNvSpPr/>
          <p:nvPr/>
        </p:nvSpPr>
        <p:spPr>
          <a:xfrm>
            <a:off x="4138126" y="1425361"/>
            <a:ext cx="3915747" cy="154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صفحة 82 </a:t>
            </a:r>
          </a:p>
          <a:p>
            <a:pPr algn="ctr"/>
            <a:r>
              <a:rPr lang="ar-SA" sz="2800" b="1" dirty="0">
                <a:solidFill>
                  <a:srgbClr val="FF0000"/>
                </a:solidFill>
              </a:rPr>
              <a:t>سؤال 17 و 18 و 19 </a:t>
            </a:r>
          </a:p>
        </p:txBody>
      </p:sp>
      <p:sp>
        <p:nvSpPr>
          <p:cNvPr id="4" name="مستطيل 3">
            <a:extLst>
              <a:ext uri="{FF2B5EF4-FFF2-40B4-BE49-F238E27FC236}">
                <a16:creationId xmlns:a16="http://schemas.microsoft.com/office/drawing/2014/main" id="{27518DBA-992A-92D9-ECA7-9B46BE5B69D9}"/>
              </a:ext>
            </a:extLst>
          </p:cNvPr>
          <p:cNvSpPr/>
          <p:nvPr/>
        </p:nvSpPr>
        <p:spPr>
          <a:xfrm>
            <a:off x="4138126" y="3210617"/>
            <a:ext cx="3915747" cy="214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صفحة 95 </a:t>
            </a:r>
          </a:p>
          <a:p>
            <a:pPr algn="ctr"/>
            <a:r>
              <a:rPr lang="ar-SA" sz="2800" b="1" dirty="0">
                <a:solidFill>
                  <a:srgbClr val="FF0000"/>
                </a:solidFill>
              </a:rPr>
              <a:t>سؤال 48 و 49 و50 و51 </a:t>
            </a:r>
          </a:p>
        </p:txBody>
      </p:sp>
    </p:spTree>
    <p:extLst>
      <p:ext uri="{BB962C8B-B14F-4D97-AF65-F5344CB8AC3E}">
        <p14:creationId xmlns:p14="http://schemas.microsoft.com/office/powerpoint/2010/main" val="146519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15456B98-71E2-455E-87C8-E24162DC793A}"/>
              </a:ext>
            </a:extLst>
          </p:cNvPr>
          <p:cNvSpPr/>
          <p:nvPr/>
        </p:nvSpPr>
        <p:spPr>
          <a:xfrm>
            <a:off x="4613386" y="1303863"/>
            <a:ext cx="3438932" cy="3179497"/>
          </a:xfrm>
          <a:prstGeom prst="wedgeEllipseCallout">
            <a:avLst>
              <a:gd name="adj1" fmla="val -74284"/>
              <a:gd name="adj2" fmla="val 12611"/>
            </a:avLst>
          </a:prstGeom>
          <a:solidFill>
            <a:srgbClr val="DAB6A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ar-SA" sz="2800" b="1" i="0" u="none" strike="noStrike" kern="1200" cap="none" spc="0" normalizeH="0" baseline="0" noProof="0" dirty="0">
                <a:ln>
                  <a:noFill/>
                </a:ln>
                <a:solidFill>
                  <a:schemeClr val="tx1">
                    <a:lumMod val="95000"/>
                    <a:lumOff val="5000"/>
                  </a:schemeClr>
                </a:solidFill>
                <a:effectLst/>
                <a:uLnTx/>
                <a:uFillTx/>
                <a:latin typeface="ae_AlMateen" panose="02060803050605020204" pitchFamily="18" charset="-78"/>
                <a:ea typeface="+mn-ea"/>
                <a:cs typeface="Arial" panose="020B0604020202020204" pitchFamily="34" charset="0"/>
              </a:rPr>
              <a:t>إلى اللقاء في الحصة القادمة</a:t>
            </a:r>
          </a:p>
        </p:txBody>
      </p:sp>
      <p:grpSp>
        <p:nvGrpSpPr>
          <p:cNvPr id="3" name="مجموعة 2">
            <a:extLst>
              <a:ext uri="{FF2B5EF4-FFF2-40B4-BE49-F238E27FC236}">
                <a16:creationId xmlns:a16="http://schemas.microsoft.com/office/drawing/2014/main" id="{0E586530-751C-971E-737C-1F723333AFA2}"/>
              </a:ext>
            </a:extLst>
          </p:cNvPr>
          <p:cNvGrpSpPr/>
          <p:nvPr/>
        </p:nvGrpSpPr>
        <p:grpSpPr>
          <a:xfrm>
            <a:off x="1238841" y="1636731"/>
            <a:ext cx="2316121" cy="2277462"/>
            <a:chOff x="9513713" y="1031873"/>
            <a:chExt cx="1374036" cy="1375426"/>
          </a:xfrm>
        </p:grpSpPr>
        <p:sp>
          <p:nvSpPr>
            <p:cNvPr id="4" name="Google Shape;247;p10">
              <a:extLst>
                <a:ext uri="{FF2B5EF4-FFF2-40B4-BE49-F238E27FC236}">
                  <a16:creationId xmlns:a16="http://schemas.microsoft.com/office/drawing/2014/main" id="{492743B3-0D22-C398-6031-AF17F9F45A58}"/>
                </a:ext>
              </a:extLst>
            </p:cNvPr>
            <p:cNvSpPr/>
            <p:nvPr/>
          </p:nvSpPr>
          <p:spPr>
            <a:xfrm>
              <a:off x="9513713" y="1031873"/>
              <a:ext cx="1374036" cy="1375426"/>
            </a:xfrm>
            <a:prstGeom prst="ellipse">
              <a:avLst/>
            </a:prstGeom>
            <a:solidFill>
              <a:srgbClr val="FFFFFF"/>
            </a:solidFill>
            <a:ln>
              <a:noFill/>
            </a:ln>
            <a:effectLst>
              <a:outerShdw blurRad="127000" dist="1270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247;p10">
              <a:extLst>
                <a:ext uri="{FF2B5EF4-FFF2-40B4-BE49-F238E27FC236}">
                  <a16:creationId xmlns:a16="http://schemas.microsoft.com/office/drawing/2014/main" id="{B68A5DAA-C01F-5DAA-F94F-DBA42EF58411}"/>
                </a:ext>
              </a:extLst>
            </p:cNvPr>
            <p:cNvSpPr/>
            <p:nvPr/>
          </p:nvSpPr>
          <p:spPr>
            <a:xfrm>
              <a:off x="9610226" y="1133669"/>
              <a:ext cx="1205684" cy="1192343"/>
            </a:xfrm>
            <a:prstGeom prst="ellipse">
              <a:avLst/>
            </a:prstGeom>
            <a:solidFill>
              <a:srgbClr val="F9F3E7"/>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6" name="صورة 5" descr="صورة تحتوي على قلب, عيد الحب, زهري, الرسومات&#10;&#10;تم إنشاء الوصف تلقائياً">
              <a:extLst>
                <a:ext uri="{FF2B5EF4-FFF2-40B4-BE49-F238E27FC236}">
                  <a16:creationId xmlns:a16="http://schemas.microsoft.com/office/drawing/2014/main" id="{00C51F22-23B5-F2DB-FD85-59CBA032B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672" y="1378558"/>
              <a:ext cx="1051054" cy="707137"/>
            </a:xfrm>
            <a:prstGeom prst="rect">
              <a:avLst/>
            </a:prstGeom>
          </p:spPr>
        </p:pic>
      </p:grpSp>
    </p:spTree>
    <p:extLst>
      <p:ext uri="{BB962C8B-B14F-4D97-AF65-F5344CB8AC3E}">
        <p14:creationId xmlns:p14="http://schemas.microsoft.com/office/powerpoint/2010/main" val="125841097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60E2FD9-2D9B-E6E4-F579-F9C91C741809}"/>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sp>
        <p:nvSpPr>
          <p:cNvPr id="3" name="مستطيل 2">
            <a:extLst>
              <a:ext uri="{FF2B5EF4-FFF2-40B4-BE49-F238E27FC236}">
                <a16:creationId xmlns:a16="http://schemas.microsoft.com/office/drawing/2014/main" id="{A7FD1EFE-B563-B518-C0BF-7C89F0B3A40B}"/>
              </a:ext>
            </a:extLst>
          </p:cNvPr>
          <p:cNvSpPr/>
          <p:nvPr/>
        </p:nvSpPr>
        <p:spPr>
          <a:xfrm>
            <a:off x="4935894" y="618930"/>
            <a:ext cx="2320212" cy="789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rgbClr val="0000CC"/>
                </a:solidFill>
              </a:rPr>
              <a:t>الأهداف</a:t>
            </a:r>
          </a:p>
        </p:txBody>
      </p:sp>
      <p:sp>
        <p:nvSpPr>
          <p:cNvPr id="4" name="مستطيل 3">
            <a:extLst>
              <a:ext uri="{FF2B5EF4-FFF2-40B4-BE49-F238E27FC236}">
                <a16:creationId xmlns:a16="http://schemas.microsoft.com/office/drawing/2014/main" id="{859F1AAB-E525-2B81-4CB5-BD1A05350FBD}"/>
              </a:ext>
            </a:extLst>
          </p:cNvPr>
          <p:cNvSpPr/>
          <p:nvPr/>
        </p:nvSpPr>
        <p:spPr>
          <a:xfrm>
            <a:off x="2841172" y="2453717"/>
            <a:ext cx="6509656" cy="316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
            </a:pPr>
            <a:r>
              <a:rPr lang="ar-SA" sz="2800" b="1" dirty="0">
                <a:solidFill>
                  <a:sysClr val="windowText" lastClr="000000"/>
                </a:solidFill>
              </a:rPr>
              <a:t>تصنف تفاعلات المركبات العضوية إلى أحد الأنواع الخمسة الآتية: الاستبدال، أو الإضافة، أو الحذف، أو الأكسدة والاختزال، أو التكثف.</a:t>
            </a:r>
          </a:p>
          <a:p>
            <a:pPr marL="457200" indent="-457200">
              <a:buFont typeface="Wingdings" panose="05000000000000000000" pitchFamily="2" charset="2"/>
              <a:buChar char=""/>
            </a:pPr>
            <a:r>
              <a:rPr lang="ar-SA" sz="2800" b="1" dirty="0">
                <a:solidFill>
                  <a:sysClr val="windowText" lastClr="000000"/>
                </a:solidFill>
              </a:rPr>
              <a:t>تستعمل الصيغ البنائية لكتابة معادلات تفاعلات المركبات العضوية.</a:t>
            </a:r>
          </a:p>
          <a:p>
            <a:pPr marL="457200" indent="-457200">
              <a:buFont typeface="Wingdings" panose="05000000000000000000" pitchFamily="2" charset="2"/>
              <a:buChar char=""/>
            </a:pPr>
            <a:r>
              <a:rPr lang="ar-SA" sz="2800" b="1" dirty="0">
                <a:solidFill>
                  <a:sysClr val="windowText" lastClr="000000"/>
                </a:solidFill>
              </a:rPr>
              <a:t>تتوقع نواتج تفاعلات المركبات العضوية</a:t>
            </a:r>
          </a:p>
        </p:txBody>
      </p:sp>
    </p:spTree>
    <p:extLst>
      <p:ext uri="{BB962C8B-B14F-4D97-AF65-F5344CB8AC3E}">
        <p14:creationId xmlns:p14="http://schemas.microsoft.com/office/powerpoint/2010/main" val="387605703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137AF44C-8473-11B7-5204-A14282386787}"/>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sp>
        <p:nvSpPr>
          <p:cNvPr id="3" name="مستطيل 2">
            <a:extLst>
              <a:ext uri="{FF2B5EF4-FFF2-40B4-BE49-F238E27FC236}">
                <a16:creationId xmlns:a16="http://schemas.microsoft.com/office/drawing/2014/main" id="{AAE0FB3E-3AF1-B8FD-34CE-B2BB96EE60B5}"/>
              </a:ext>
            </a:extLst>
          </p:cNvPr>
          <p:cNvSpPr/>
          <p:nvPr/>
        </p:nvSpPr>
        <p:spPr>
          <a:xfrm>
            <a:off x="7996335" y="926841"/>
            <a:ext cx="3107094" cy="789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مراجعة المفردات</a:t>
            </a:r>
          </a:p>
        </p:txBody>
      </p:sp>
      <p:sp>
        <p:nvSpPr>
          <p:cNvPr id="4" name="مستطيل 3">
            <a:extLst>
              <a:ext uri="{FF2B5EF4-FFF2-40B4-BE49-F238E27FC236}">
                <a16:creationId xmlns:a16="http://schemas.microsoft.com/office/drawing/2014/main" id="{3750DEBB-982C-AB4D-2BD3-A69227F1A241}"/>
              </a:ext>
            </a:extLst>
          </p:cNvPr>
          <p:cNvSpPr/>
          <p:nvPr/>
        </p:nvSpPr>
        <p:spPr>
          <a:xfrm>
            <a:off x="7832272" y="1940533"/>
            <a:ext cx="3435220" cy="284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rPr>
              <a:t>المحفّز</a:t>
            </a:r>
            <a:r>
              <a:rPr lang="ar-SA" sz="2800" b="1" dirty="0">
                <a:solidFill>
                  <a:sysClr val="windowText" lastClr="000000"/>
                </a:solidFill>
              </a:rPr>
              <a:t> </a:t>
            </a:r>
          </a:p>
          <a:p>
            <a:pPr algn="ctr"/>
            <a:r>
              <a:rPr lang="ar-SA" sz="2800" b="1" dirty="0">
                <a:solidFill>
                  <a:sysClr val="windowText" lastClr="000000"/>
                </a:solidFill>
              </a:rPr>
              <a:t>مادة تزيد معدل سرعة التفاعل الكيميائي بخفض طاقات التنشيط دون أن تستهلك في التفاعل.</a:t>
            </a:r>
          </a:p>
        </p:txBody>
      </p:sp>
      <p:sp>
        <p:nvSpPr>
          <p:cNvPr id="5" name="مستطيل 4">
            <a:extLst>
              <a:ext uri="{FF2B5EF4-FFF2-40B4-BE49-F238E27FC236}">
                <a16:creationId xmlns:a16="http://schemas.microsoft.com/office/drawing/2014/main" id="{B18CE37F-7693-C367-7E51-68369206A494}"/>
              </a:ext>
            </a:extLst>
          </p:cNvPr>
          <p:cNvSpPr/>
          <p:nvPr/>
        </p:nvSpPr>
        <p:spPr>
          <a:xfrm>
            <a:off x="1088572" y="1060580"/>
            <a:ext cx="3107094" cy="789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المفردات الجديدة</a:t>
            </a:r>
          </a:p>
        </p:txBody>
      </p:sp>
      <p:sp>
        <p:nvSpPr>
          <p:cNvPr id="6" name="مستطيل 5">
            <a:extLst>
              <a:ext uri="{FF2B5EF4-FFF2-40B4-BE49-F238E27FC236}">
                <a16:creationId xmlns:a16="http://schemas.microsoft.com/office/drawing/2014/main" id="{A9E6B8A2-96AF-AD61-CC06-FF1586DDC961}"/>
              </a:ext>
            </a:extLst>
          </p:cNvPr>
          <p:cNvSpPr/>
          <p:nvPr/>
        </p:nvSpPr>
        <p:spPr>
          <a:xfrm>
            <a:off x="924509" y="2005964"/>
            <a:ext cx="3435220" cy="284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تفاعلات الحذف</a:t>
            </a:r>
          </a:p>
          <a:p>
            <a:pPr algn="ctr"/>
            <a:r>
              <a:rPr lang="ar-SA" sz="2800" b="1" dirty="0">
                <a:solidFill>
                  <a:schemeClr val="tx1"/>
                </a:solidFill>
              </a:rPr>
              <a:t>تفاعلات حذف الهيدروجين</a:t>
            </a:r>
          </a:p>
          <a:p>
            <a:pPr algn="ctr"/>
            <a:r>
              <a:rPr lang="ar-SA" sz="2800" b="1" dirty="0">
                <a:solidFill>
                  <a:schemeClr val="tx1"/>
                </a:solidFill>
              </a:rPr>
              <a:t>تفاعلات حذف الماء</a:t>
            </a:r>
          </a:p>
          <a:p>
            <a:pPr algn="ctr"/>
            <a:r>
              <a:rPr lang="ar-SA" sz="2800" b="1" dirty="0">
                <a:solidFill>
                  <a:schemeClr val="tx1"/>
                </a:solidFill>
              </a:rPr>
              <a:t>تفاعلات الإضافة</a:t>
            </a:r>
          </a:p>
          <a:p>
            <a:pPr algn="ctr"/>
            <a:r>
              <a:rPr lang="ar-SA" sz="2800" b="1" dirty="0">
                <a:solidFill>
                  <a:schemeClr val="tx1"/>
                </a:solidFill>
              </a:rPr>
              <a:t>تفاعلات إضافة الماء</a:t>
            </a:r>
          </a:p>
          <a:p>
            <a:pPr algn="ctr"/>
            <a:r>
              <a:rPr lang="ar-SA" sz="2800" b="1" dirty="0">
                <a:solidFill>
                  <a:schemeClr val="tx1"/>
                </a:solidFill>
              </a:rPr>
              <a:t>تفاعلات الهدرجة</a:t>
            </a:r>
          </a:p>
        </p:txBody>
      </p:sp>
    </p:spTree>
    <p:extLst>
      <p:ext uri="{BB962C8B-B14F-4D97-AF65-F5344CB8AC3E}">
        <p14:creationId xmlns:p14="http://schemas.microsoft.com/office/powerpoint/2010/main" val="345154341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8;p4">
            <a:extLst>
              <a:ext uri="{FF2B5EF4-FFF2-40B4-BE49-F238E27FC236}">
                <a16:creationId xmlns:a16="http://schemas.microsoft.com/office/drawing/2014/main" id="{57F2722C-3FC2-84DD-B26E-615388ED2923}"/>
              </a:ext>
            </a:extLst>
          </p:cNvPr>
          <p:cNvSpPr/>
          <p:nvPr/>
        </p:nvSpPr>
        <p:spPr>
          <a:xfrm>
            <a:off x="5676901" y="1892325"/>
            <a:ext cx="4848030" cy="3844394"/>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30;p4">
            <a:extLst>
              <a:ext uri="{FF2B5EF4-FFF2-40B4-BE49-F238E27FC236}">
                <a16:creationId xmlns:a16="http://schemas.microsoft.com/office/drawing/2014/main" id="{C9EAF8AB-B59B-19B8-332F-21B96F94C187}"/>
              </a:ext>
            </a:extLst>
          </p:cNvPr>
          <p:cNvSpPr/>
          <p:nvPr/>
        </p:nvSpPr>
        <p:spPr>
          <a:xfrm>
            <a:off x="5676901" y="1892325"/>
            <a:ext cx="4848030" cy="4006094"/>
          </a:xfrm>
          <a:prstGeom prst="frame">
            <a:avLst>
              <a:gd name="adj1" fmla="val 4043"/>
            </a:avLst>
          </a:prstGeom>
          <a:solidFill>
            <a:schemeClr val="accent5">
              <a:lumMod val="50000"/>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71;p24">
            <a:extLst>
              <a:ext uri="{FF2B5EF4-FFF2-40B4-BE49-F238E27FC236}">
                <a16:creationId xmlns:a16="http://schemas.microsoft.com/office/drawing/2014/main" id="{17FD4DFC-7BAF-D3D5-0E5C-FE9B887042DF}"/>
              </a:ext>
            </a:extLst>
          </p:cNvPr>
          <p:cNvSpPr/>
          <p:nvPr/>
        </p:nvSpPr>
        <p:spPr>
          <a:xfrm rot="-5400000" flipH="1">
            <a:off x="7782924" y="-1119139"/>
            <a:ext cx="964110" cy="3874654"/>
          </a:xfrm>
          <a:prstGeom prst="round2SameRect">
            <a:avLst>
              <a:gd name="adj1" fmla="val 50000"/>
              <a:gd name="adj2" fmla="val 50000"/>
            </a:avLst>
          </a:prstGeom>
          <a:solidFill>
            <a:schemeClr val="accent5">
              <a:lumMod val="50000"/>
            </a:schemeClr>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مستطيل 4">
            <a:extLst>
              <a:ext uri="{FF2B5EF4-FFF2-40B4-BE49-F238E27FC236}">
                <a16:creationId xmlns:a16="http://schemas.microsoft.com/office/drawing/2014/main" id="{5C101B2B-08DF-1410-7AC8-CE49269705B0}"/>
              </a:ext>
            </a:extLst>
          </p:cNvPr>
          <p:cNvSpPr/>
          <p:nvPr/>
        </p:nvSpPr>
        <p:spPr>
          <a:xfrm>
            <a:off x="6943920" y="382786"/>
            <a:ext cx="2642118" cy="789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rPr>
              <a:t>الربط مع الحياة</a:t>
            </a:r>
          </a:p>
        </p:txBody>
      </p:sp>
      <p:sp>
        <p:nvSpPr>
          <p:cNvPr id="6" name="مستطيل 5">
            <a:extLst>
              <a:ext uri="{FF2B5EF4-FFF2-40B4-BE49-F238E27FC236}">
                <a16:creationId xmlns:a16="http://schemas.microsoft.com/office/drawing/2014/main" id="{229897A0-3287-EAE1-B028-F1C3AA4420D1}"/>
              </a:ext>
            </a:extLst>
          </p:cNvPr>
          <p:cNvSpPr/>
          <p:nvPr/>
        </p:nvSpPr>
        <p:spPr>
          <a:xfrm>
            <a:off x="5859625" y="2361748"/>
            <a:ext cx="4258552" cy="3374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عند تناولك طعام الغداء لا يخطر ببالك ما يحدث من أكسدة للمركبات العضوية. ومع ذلك فهذا ما يحدث داخل جسمك؛ حيث تعمل أجهزة الجسم على تفتيت الطعام الذي تناولته للحصول على الطاقة اللازمة لجسمك.</a:t>
            </a:r>
          </a:p>
        </p:txBody>
      </p:sp>
      <p:sp>
        <p:nvSpPr>
          <p:cNvPr id="7" name="مستطيل 6">
            <a:extLst>
              <a:ext uri="{FF2B5EF4-FFF2-40B4-BE49-F238E27FC236}">
                <a16:creationId xmlns:a16="http://schemas.microsoft.com/office/drawing/2014/main" id="{457F5031-E414-9BB6-57E4-6D2E366A405D}"/>
              </a:ext>
            </a:extLst>
          </p:cNvPr>
          <p:cNvSpPr/>
          <p:nvPr/>
        </p:nvSpPr>
        <p:spPr>
          <a:xfrm>
            <a:off x="10907486" y="93306"/>
            <a:ext cx="1147665"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ysClr val="windowText" lastClr="000000"/>
                </a:solidFill>
              </a:rPr>
              <a:t>الصفحة 76 </a:t>
            </a:r>
          </a:p>
        </p:txBody>
      </p:sp>
      <p:pic>
        <p:nvPicPr>
          <p:cNvPr id="9" name="صورة 8" descr="صورة تحتوي على رسم, قصاصة فنية, فن الطفل, رسوم متحركة&#10;&#10;تم إنشاء الوصف تلقائياً">
            <a:extLst>
              <a:ext uri="{FF2B5EF4-FFF2-40B4-BE49-F238E27FC236}">
                <a16:creationId xmlns:a16="http://schemas.microsoft.com/office/drawing/2014/main" id="{1EAA1847-85DD-A1F1-BF57-FC830446C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62" y="1076631"/>
            <a:ext cx="3093001" cy="4821788"/>
          </a:xfrm>
          <a:prstGeom prst="rect">
            <a:avLst/>
          </a:prstGeom>
        </p:spPr>
      </p:pic>
    </p:spTree>
    <p:extLst>
      <p:ext uri="{BB962C8B-B14F-4D97-AF65-F5344CB8AC3E}">
        <p14:creationId xmlns:p14="http://schemas.microsoft.com/office/powerpoint/2010/main" val="828376418"/>
      </p:ext>
    </p:extLst>
  </p:cSld>
  <p:clrMapOvr>
    <a:masterClrMapping/>
  </p:clrMapOvr>
</p:sld>
</file>

<file path=ppt/theme/theme1.xml><?xml version="1.0" encoding="utf-8"?>
<a:theme xmlns:a="http://schemas.openxmlformats.org/drawingml/2006/main" name="نسق Office">
  <a:themeElements>
    <a:clrScheme name="مخصص 17">
      <a:dk1>
        <a:srgbClr val="000000"/>
      </a:dk1>
      <a:lt1>
        <a:srgbClr val="FFFFFF"/>
      </a:lt1>
      <a:dk2>
        <a:srgbClr val="434343"/>
      </a:dk2>
      <a:lt2>
        <a:srgbClr val="EEEEEE"/>
      </a:lt2>
      <a:accent1>
        <a:srgbClr val="FFFFFF"/>
      </a:accent1>
      <a:accent2>
        <a:srgbClr val="FFFFFF"/>
      </a:accent2>
      <a:accent3>
        <a:srgbClr val="D0E0E3"/>
      </a:accent3>
      <a:accent4>
        <a:srgbClr val="45818E"/>
      </a:accent4>
      <a:accent5>
        <a:srgbClr val="76A5AF"/>
      </a:accent5>
      <a:accent6>
        <a:srgbClr val="79522C"/>
      </a:accent6>
      <a:hlink>
        <a:srgbClr val="000000"/>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2634</Words>
  <Application>Microsoft Office PowerPoint</Application>
  <PresentationFormat>شاشة عريضة</PresentationFormat>
  <Paragraphs>601</Paragraphs>
  <Slides>67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67</vt:i4>
      </vt:variant>
    </vt:vector>
  </HeadingPairs>
  <TitlesOfParts>
    <vt:vector size="72" baseType="lpstr">
      <vt:lpstr>ae_AlMateen</vt:lpstr>
      <vt:lpstr>Arial</vt:lpstr>
      <vt:lpstr>Calibri</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Ameenanh Al-Omran</dc:creator>
  <cp:lastModifiedBy>Ameenanh Al-Omran</cp:lastModifiedBy>
  <cp:revision>9</cp:revision>
  <dcterms:created xsi:type="dcterms:W3CDTF">2023-04-15T14:20:20Z</dcterms:created>
  <dcterms:modified xsi:type="dcterms:W3CDTF">2023-04-23T12:44:24Z</dcterms:modified>
</cp:coreProperties>
</file>