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3"/>
  </p:notesMasterIdLst>
  <p:sldIdLst>
    <p:sldId id="256" r:id="rId2"/>
    <p:sldId id="272" r:id="rId3"/>
    <p:sldId id="277" r:id="rId4"/>
    <p:sldId id="278" r:id="rId5"/>
    <p:sldId id="279" r:id="rId6"/>
    <p:sldId id="280" r:id="rId7"/>
    <p:sldId id="281" r:id="rId8"/>
    <p:sldId id="282" r:id="rId9"/>
    <p:sldId id="283" r:id="rId10"/>
    <p:sldId id="284" r:id="rId11"/>
    <p:sldId id="285" r:id="rId12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A982"/>
    <a:srgbClr val="FFFF9B"/>
    <a:srgbClr val="FF3399"/>
    <a:srgbClr val="EAAADC"/>
    <a:srgbClr val="D9E6D0"/>
    <a:srgbClr val="C2D6B4"/>
    <a:srgbClr val="FF9F46"/>
    <a:srgbClr val="BDD7EE"/>
    <a:srgbClr val="6E7BBE"/>
    <a:srgbClr val="8490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نمط فاتح 3 - تمييز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5" autoAdjust="0"/>
    <p:restoredTop sz="94660"/>
  </p:normalViewPr>
  <p:slideViewPr>
    <p:cSldViewPr snapToGrid="0">
      <p:cViewPr varScale="1">
        <p:scale>
          <a:sx n="88" d="100"/>
          <a:sy n="88" d="100"/>
        </p:scale>
        <p:origin x="52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6CCCA004-CCE2-42DE-A686-C9175999C065}" type="datetimeFigureOut">
              <a:rPr lang="ar-SA" smtClean="0"/>
              <a:t>07/10/44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198727F-5D51-422E-B1CC-056C5F64600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99333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07/10/44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39050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07/10/44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18746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07/10/44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48503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07/10/44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72913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07/10/44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99409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07/10/44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90516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07/10/44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68453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07/10/44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20025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07/10/44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68778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07/10/44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77652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07/10/44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74950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EE0F1F-CBFA-490C-AF93-A21012932AAC}" type="datetimeFigureOut">
              <a:rPr lang="ar-SA" smtClean="0"/>
              <a:t>07/10/44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58560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12" Type="http://schemas.openxmlformats.org/officeDocument/2006/relationships/image" Target="../media/image6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5.png"/><Relationship Id="rId5" Type="http://schemas.openxmlformats.org/officeDocument/2006/relationships/image" Target="../media/image2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10" Type="http://schemas.openxmlformats.org/officeDocument/2006/relationships/image" Target="../media/image20.emf"/><Relationship Id="rId4" Type="http://schemas.microsoft.com/office/2007/relationships/hdphoto" Target="../media/hdphoto1.wdp"/><Relationship Id="rId9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Relationship Id="rId9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microsoft.com/office/2007/relationships/hdphoto" Target="../media/hdphoto6.wdp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12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microsoft.com/office/2007/relationships/hdphoto" Target="../media/hdphoto5.wdp"/><Relationship Id="rId5" Type="http://schemas.openxmlformats.org/officeDocument/2006/relationships/image" Target="../media/image2.png"/><Relationship Id="rId10" Type="http://schemas.openxmlformats.org/officeDocument/2006/relationships/image" Target="../media/image8.png"/><Relationship Id="rId4" Type="http://schemas.microsoft.com/office/2007/relationships/hdphoto" Target="../media/hdphoto1.wdp"/><Relationship Id="rId9" Type="http://schemas.openxmlformats.org/officeDocument/2006/relationships/image" Target="../media/image7.emf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microsoft.com/office/2007/relationships/hdphoto" Target="../media/hdphoto7.wdp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12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microsoft.com/office/2007/relationships/hdphoto" Target="../media/hdphoto5.wdp"/><Relationship Id="rId5" Type="http://schemas.openxmlformats.org/officeDocument/2006/relationships/image" Target="../media/image2.png"/><Relationship Id="rId10" Type="http://schemas.openxmlformats.org/officeDocument/2006/relationships/image" Target="../media/image8.png"/><Relationship Id="rId4" Type="http://schemas.microsoft.com/office/2007/relationships/hdphoto" Target="../media/hdphoto1.wdp"/><Relationship Id="rId9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microsoft.com/office/2007/relationships/hdphoto" Target="../media/hdphoto5.wdp"/><Relationship Id="rId3" Type="http://schemas.openxmlformats.org/officeDocument/2006/relationships/image" Target="../media/image11.png"/><Relationship Id="rId7" Type="http://schemas.openxmlformats.org/officeDocument/2006/relationships/image" Target="../media/image2.png"/><Relationship Id="rId12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7.emf"/><Relationship Id="rId5" Type="http://schemas.openxmlformats.org/officeDocument/2006/relationships/image" Target="../media/image1.png"/><Relationship Id="rId10" Type="http://schemas.microsoft.com/office/2007/relationships/hdphoto" Target="../media/hdphoto3.wdp"/><Relationship Id="rId4" Type="http://schemas.microsoft.com/office/2007/relationships/hdphoto" Target="../media/hdphoto8.wdp"/><Relationship Id="rId9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microsoft.com/office/2007/relationships/hdphoto" Target="../media/hdphoto9.wdp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12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microsoft.com/office/2007/relationships/hdphoto" Target="../media/hdphoto5.wdp"/><Relationship Id="rId5" Type="http://schemas.openxmlformats.org/officeDocument/2006/relationships/image" Target="../media/image2.png"/><Relationship Id="rId10" Type="http://schemas.openxmlformats.org/officeDocument/2006/relationships/image" Target="../media/image8.png"/><Relationship Id="rId4" Type="http://schemas.microsoft.com/office/2007/relationships/hdphoto" Target="../media/hdphoto1.wdp"/><Relationship Id="rId9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Relationship Id="rId9" Type="http://schemas.openxmlformats.org/officeDocument/2006/relationships/image" Target="../media/image15.emf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Relationship Id="rId9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10" Type="http://schemas.openxmlformats.org/officeDocument/2006/relationships/image" Target="../media/image18.emf"/><Relationship Id="rId4" Type="http://schemas.microsoft.com/office/2007/relationships/hdphoto" Target="../media/hdphoto1.wdp"/><Relationship Id="rId9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مستطيل مستدير الزوايا 19"/>
          <p:cNvSpPr/>
          <p:nvPr/>
        </p:nvSpPr>
        <p:spPr>
          <a:xfrm>
            <a:off x="3927566" y="2271835"/>
            <a:ext cx="4020218" cy="802389"/>
          </a:xfrm>
          <a:prstGeom prst="roundRect">
            <a:avLst/>
          </a:prstGeom>
          <a:solidFill>
            <a:srgbClr val="B6CC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9" name="مستطيل ذو زاويتين مستديرتين في نفس الجانب 38"/>
          <p:cNvSpPr/>
          <p:nvPr/>
        </p:nvSpPr>
        <p:spPr>
          <a:xfrm flipV="1">
            <a:off x="57731" y="49789"/>
            <a:ext cx="1146623" cy="1700972"/>
          </a:xfrm>
          <a:prstGeom prst="round2SameRect">
            <a:avLst/>
          </a:prstGeom>
          <a:solidFill>
            <a:srgbClr val="FE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7" name="مستطيل 36"/>
          <p:cNvSpPr/>
          <p:nvPr/>
        </p:nvSpPr>
        <p:spPr>
          <a:xfrm>
            <a:off x="10916206" y="683557"/>
            <a:ext cx="322336" cy="696366"/>
          </a:xfrm>
          <a:prstGeom prst="rect">
            <a:avLst/>
          </a:prstGeom>
          <a:solidFill>
            <a:srgbClr val="FE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5" name="مستطيل 34"/>
          <p:cNvSpPr/>
          <p:nvPr/>
        </p:nvSpPr>
        <p:spPr>
          <a:xfrm>
            <a:off x="11312386" y="212567"/>
            <a:ext cx="322336" cy="13411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 10"/>
          <p:cNvSpPr/>
          <p:nvPr/>
        </p:nvSpPr>
        <p:spPr>
          <a:xfrm>
            <a:off x="11708566" y="657112"/>
            <a:ext cx="322336" cy="13411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 ذو زاويتين مستديرتين في نفس الجانب 7"/>
          <p:cNvSpPr/>
          <p:nvPr/>
        </p:nvSpPr>
        <p:spPr>
          <a:xfrm flipV="1">
            <a:off x="55160" y="52807"/>
            <a:ext cx="12073194" cy="667336"/>
          </a:xfrm>
          <a:prstGeom prst="round2SameRect">
            <a:avLst/>
          </a:prstGeom>
          <a:solidFill>
            <a:srgbClr val="A4BF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مستطيل مستدير الزوايا 16"/>
          <p:cNvSpPr/>
          <p:nvPr/>
        </p:nvSpPr>
        <p:spPr>
          <a:xfrm>
            <a:off x="8699863" y="873882"/>
            <a:ext cx="2154548" cy="4732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خطة حل المسألة</a:t>
            </a:r>
            <a:endParaRPr lang="ar-SA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10606900" y="175569"/>
            <a:ext cx="1371600" cy="455324"/>
          </a:xfrm>
          <a:prstGeom prst="flowChartTerminator">
            <a:avLst/>
          </a:prstGeom>
          <a:ln>
            <a:solidFill>
              <a:srgbClr val="A4BFD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العاشر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6" name="مخطط انسيابي: محطة طرفية 35"/>
          <p:cNvSpPr/>
          <p:nvPr/>
        </p:nvSpPr>
        <p:spPr>
          <a:xfrm>
            <a:off x="7898674" y="158813"/>
            <a:ext cx="2473214" cy="455324"/>
          </a:xfrm>
          <a:prstGeom prst="flowChartTerminator">
            <a:avLst/>
          </a:prstGeom>
          <a:ln>
            <a:solidFill>
              <a:srgbClr val="A4BFD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عرض البيانات وتفسيرها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133" b="9946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632" t="5813" r="15979" b="3379"/>
          <a:stretch/>
        </p:blipFill>
        <p:spPr>
          <a:xfrm flipH="1">
            <a:off x="124105" y="5183323"/>
            <a:ext cx="1185818" cy="1598137"/>
          </a:xfrm>
          <a:prstGeom prst="rect">
            <a:avLst/>
          </a:prstGeom>
        </p:spPr>
      </p:pic>
      <p:pic>
        <p:nvPicPr>
          <p:cNvPr id="33" name="صورة 3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5134" y="5899703"/>
            <a:ext cx="899175" cy="899175"/>
          </a:xfrm>
          <a:prstGeom prst="rect">
            <a:avLst/>
          </a:prstGeom>
        </p:spPr>
      </p:pic>
      <p:sp>
        <p:nvSpPr>
          <p:cNvPr id="38" name="مستطيل ذو زاويتين مستديرتين في نفس الجانب 37"/>
          <p:cNvSpPr/>
          <p:nvPr/>
        </p:nvSpPr>
        <p:spPr>
          <a:xfrm flipV="1">
            <a:off x="438152" y="52807"/>
            <a:ext cx="1154538" cy="1218644"/>
          </a:xfrm>
          <a:prstGeom prst="round2SameRect">
            <a:avLst/>
          </a:prstGeom>
          <a:solidFill>
            <a:srgbClr val="C2EE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5" name="مخطط انسيابي: محطة طرفية 44"/>
          <p:cNvSpPr/>
          <p:nvPr/>
        </p:nvSpPr>
        <p:spPr>
          <a:xfrm>
            <a:off x="557102" y="212567"/>
            <a:ext cx="953242" cy="455324"/>
          </a:xfrm>
          <a:prstGeom prst="flowChartTerminator">
            <a:avLst/>
          </a:prstGeom>
          <a:ln>
            <a:solidFill>
              <a:srgbClr val="A4BFD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٩٦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06" y="1770999"/>
            <a:ext cx="793068" cy="793068"/>
          </a:xfrm>
          <a:prstGeom prst="rect">
            <a:avLst/>
          </a:prstGeom>
        </p:spPr>
      </p:pic>
      <p:pic>
        <p:nvPicPr>
          <p:cNvPr id="15" name="صورة 14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978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2932" y="1886853"/>
            <a:ext cx="1821138" cy="1644433"/>
          </a:xfrm>
          <a:prstGeom prst="rect">
            <a:avLst/>
          </a:prstGeom>
        </p:spPr>
      </p:pic>
      <p:sp>
        <p:nvSpPr>
          <p:cNvPr id="41" name="مخطط انسيابي: محطة طرفية 40"/>
          <p:cNvSpPr/>
          <p:nvPr/>
        </p:nvSpPr>
        <p:spPr>
          <a:xfrm>
            <a:off x="8621714" y="2363767"/>
            <a:ext cx="1767581" cy="512534"/>
          </a:xfrm>
          <a:prstGeom prst="flowChartTerminator">
            <a:avLst/>
          </a:prstGeom>
          <a:ln>
            <a:solidFill>
              <a:srgbClr val="FF9F4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فـكـرة الدرس </a:t>
            </a:r>
            <a:endParaRPr lang="ar-SA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9" name="مربع نص 18"/>
          <p:cNvSpPr txBox="1"/>
          <p:nvPr/>
        </p:nvSpPr>
        <p:spPr>
          <a:xfrm>
            <a:off x="4049486" y="2420128"/>
            <a:ext cx="365743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أحـل المـسألة بإنـشاء قائـمة </a:t>
            </a:r>
            <a:endParaRPr lang="ar-SA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8" name="مخطط انسيابي: محطة طرفية 27"/>
          <p:cNvSpPr/>
          <p:nvPr/>
        </p:nvSpPr>
        <p:spPr>
          <a:xfrm>
            <a:off x="6583679" y="155402"/>
            <a:ext cx="1129069" cy="455324"/>
          </a:xfrm>
          <a:prstGeom prst="flowChartTerminator">
            <a:avLst/>
          </a:prstGeom>
          <a:solidFill>
            <a:schemeClr val="bg1"/>
          </a:solidFill>
          <a:ln>
            <a:solidFill>
              <a:srgbClr val="A4BFD4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١٠ – ٣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3" name="صورة 22"/>
          <p:cNvPicPr>
            <a:picLocks noChangeAspect="1"/>
          </p:cNvPicPr>
          <p:nvPr/>
        </p:nvPicPr>
        <p:blipFill>
          <a:blip r:embed="rId11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37206">
            <a:off x="8659373" y="4199733"/>
            <a:ext cx="1924521" cy="1737786"/>
          </a:xfrm>
          <a:prstGeom prst="rect">
            <a:avLst/>
          </a:prstGeom>
        </p:spPr>
      </p:pic>
      <p:sp>
        <p:nvSpPr>
          <p:cNvPr id="24" name="مخطط انسيابي: محطة طرفية 23"/>
          <p:cNvSpPr/>
          <p:nvPr/>
        </p:nvSpPr>
        <p:spPr>
          <a:xfrm>
            <a:off x="9135281" y="4659888"/>
            <a:ext cx="2420935" cy="490785"/>
          </a:xfrm>
          <a:prstGeom prst="flowChartTerminator">
            <a:avLst/>
          </a:prstGeom>
          <a:ln>
            <a:solidFill>
              <a:srgbClr val="C8DAB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خطوات حل المسألة </a:t>
            </a:r>
            <a:endParaRPr lang="ar-SA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5" name="مستطيل مستدير الزوايا 24"/>
          <p:cNvSpPr/>
          <p:nvPr/>
        </p:nvSpPr>
        <p:spPr>
          <a:xfrm>
            <a:off x="6443339" y="5774322"/>
            <a:ext cx="1111451" cy="512641"/>
          </a:xfrm>
          <a:prstGeom prst="roundRect">
            <a:avLst/>
          </a:prstGeom>
          <a:solidFill>
            <a:srgbClr val="D9E6D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مستطيل مستدير الزوايا 25"/>
          <p:cNvSpPr/>
          <p:nvPr/>
        </p:nvSpPr>
        <p:spPr>
          <a:xfrm>
            <a:off x="6474293" y="4417586"/>
            <a:ext cx="1080497" cy="512641"/>
          </a:xfrm>
          <a:prstGeom prst="roundRect">
            <a:avLst/>
          </a:prstGeom>
          <a:solidFill>
            <a:srgbClr val="D9E6D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7" name="مستطيل مستدير الزوايا 26"/>
          <p:cNvSpPr/>
          <p:nvPr/>
        </p:nvSpPr>
        <p:spPr>
          <a:xfrm>
            <a:off x="6445856" y="5111153"/>
            <a:ext cx="1108934" cy="512641"/>
          </a:xfrm>
          <a:prstGeom prst="roundRect">
            <a:avLst/>
          </a:prstGeom>
          <a:solidFill>
            <a:srgbClr val="D9E6D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مستطيل مستدير الزوايا 28"/>
          <p:cNvSpPr/>
          <p:nvPr/>
        </p:nvSpPr>
        <p:spPr>
          <a:xfrm>
            <a:off x="6475583" y="3772013"/>
            <a:ext cx="1058204" cy="512641"/>
          </a:xfrm>
          <a:prstGeom prst="roundRect">
            <a:avLst/>
          </a:prstGeom>
          <a:solidFill>
            <a:srgbClr val="D9E6D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ربع نص 29"/>
          <p:cNvSpPr txBox="1"/>
          <p:nvPr/>
        </p:nvSpPr>
        <p:spPr>
          <a:xfrm>
            <a:off x="6295103" y="3753879"/>
            <a:ext cx="143887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افـهـم</a:t>
            </a:r>
            <a:endParaRPr lang="ar-SA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1" name="مربع نص 30"/>
          <p:cNvSpPr txBox="1"/>
          <p:nvPr/>
        </p:nvSpPr>
        <p:spPr>
          <a:xfrm>
            <a:off x="6492599" y="5136092"/>
            <a:ext cx="105552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أحــل</a:t>
            </a:r>
            <a:endParaRPr lang="ar-SA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2" name="مربع نص 31"/>
          <p:cNvSpPr txBox="1"/>
          <p:nvPr/>
        </p:nvSpPr>
        <p:spPr>
          <a:xfrm>
            <a:off x="6445854" y="4448763"/>
            <a:ext cx="113736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أخـطـطـ  </a:t>
            </a:r>
            <a:endParaRPr lang="ar-SA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4" name="مربع نص 33"/>
          <p:cNvSpPr txBox="1"/>
          <p:nvPr/>
        </p:nvSpPr>
        <p:spPr>
          <a:xfrm>
            <a:off x="6450008" y="5774322"/>
            <a:ext cx="109811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أتـحـقق </a:t>
            </a:r>
            <a:endParaRPr lang="ar-SA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2" name="صورة 4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499" y="3440178"/>
            <a:ext cx="3063609" cy="3063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094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41" grpId="0" animBg="1"/>
      <p:bldP spid="19" grpId="0"/>
      <p:bldP spid="24" grpId="0" animBg="1"/>
      <p:bldP spid="25" grpId="0" animBg="1"/>
      <p:bldP spid="26" grpId="0" animBg="1"/>
      <p:bldP spid="27" grpId="0" animBg="1"/>
      <p:bldP spid="29" grpId="0" animBg="1"/>
      <p:bldP spid="30" grpId="0"/>
      <p:bldP spid="31" grpId="0"/>
      <p:bldP spid="32" grpId="0"/>
      <p:bldP spid="3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5582" y="1645357"/>
            <a:ext cx="6114601" cy="1978800"/>
          </a:xfrm>
          <a:prstGeom prst="rect">
            <a:avLst/>
          </a:prstGeom>
        </p:spPr>
      </p:pic>
      <p:sp>
        <p:nvSpPr>
          <p:cNvPr id="39" name="مستطيل ذو زاويتين مستديرتين في نفس الجانب 38"/>
          <p:cNvSpPr/>
          <p:nvPr/>
        </p:nvSpPr>
        <p:spPr>
          <a:xfrm flipV="1">
            <a:off x="57731" y="49789"/>
            <a:ext cx="1146623" cy="1700972"/>
          </a:xfrm>
          <a:prstGeom prst="round2SameRect">
            <a:avLst/>
          </a:prstGeom>
          <a:solidFill>
            <a:srgbClr val="FE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7" name="مستطيل 36"/>
          <p:cNvSpPr/>
          <p:nvPr/>
        </p:nvSpPr>
        <p:spPr>
          <a:xfrm>
            <a:off x="10916206" y="683557"/>
            <a:ext cx="322336" cy="696366"/>
          </a:xfrm>
          <a:prstGeom prst="rect">
            <a:avLst/>
          </a:prstGeom>
          <a:solidFill>
            <a:srgbClr val="FE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5" name="مستطيل 34"/>
          <p:cNvSpPr/>
          <p:nvPr/>
        </p:nvSpPr>
        <p:spPr>
          <a:xfrm>
            <a:off x="11312386" y="108065"/>
            <a:ext cx="322336" cy="13411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 10"/>
          <p:cNvSpPr/>
          <p:nvPr/>
        </p:nvSpPr>
        <p:spPr>
          <a:xfrm>
            <a:off x="11708566" y="657112"/>
            <a:ext cx="322336" cy="13411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 ذو زاويتين مستديرتين في نفس الجانب 7"/>
          <p:cNvSpPr/>
          <p:nvPr/>
        </p:nvSpPr>
        <p:spPr>
          <a:xfrm flipV="1">
            <a:off x="55160" y="52807"/>
            <a:ext cx="12073194" cy="667336"/>
          </a:xfrm>
          <a:prstGeom prst="round2SameRect">
            <a:avLst/>
          </a:prstGeom>
          <a:solidFill>
            <a:srgbClr val="A4BF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10606900" y="175569"/>
            <a:ext cx="1371600" cy="455324"/>
          </a:xfrm>
          <a:prstGeom prst="flowChartTerminator">
            <a:avLst/>
          </a:prstGeom>
          <a:ln>
            <a:solidFill>
              <a:srgbClr val="A4BFD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العاشر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6" name="مخطط انسيابي: محطة طرفية 35"/>
          <p:cNvSpPr/>
          <p:nvPr/>
        </p:nvSpPr>
        <p:spPr>
          <a:xfrm>
            <a:off x="7898674" y="158813"/>
            <a:ext cx="2473214" cy="455324"/>
          </a:xfrm>
          <a:prstGeom prst="flowChartTerminator">
            <a:avLst/>
          </a:prstGeom>
          <a:ln>
            <a:solidFill>
              <a:srgbClr val="A4BFD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عرض البيانات وتفسيرها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133" b="9946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632" t="5813" r="15979" b="3379"/>
          <a:stretch/>
        </p:blipFill>
        <p:spPr>
          <a:xfrm flipH="1">
            <a:off x="124105" y="5183323"/>
            <a:ext cx="1185818" cy="1598137"/>
          </a:xfrm>
          <a:prstGeom prst="rect">
            <a:avLst/>
          </a:prstGeom>
        </p:spPr>
      </p:pic>
      <p:pic>
        <p:nvPicPr>
          <p:cNvPr id="33" name="صورة 3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5134" y="5899703"/>
            <a:ext cx="899175" cy="899175"/>
          </a:xfrm>
          <a:prstGeom prst="rect">
            <a:avLst/>
          </a:prstGeom>
        </p:spPr>
      </p:pic>
      <p:sp>
        <p:nvSpPr>
          <p:cNvPr id="38" name="مستطيل ذو زاويتين مستديرتين في نفس الجانب 37"/>
          <p:cNvSpPr/>
          <p:nvPr/>
        </p:nvSpPr>
        <p:spPr>
          <a:xfrm flipV="1">
            <a:off x="438152" y="52807"/>
            <a:ext cx="1154538" cy="1218644"/>
          </a:xfrm>
          <a:prstGeom prst="round2SameRect">
            <a:avLst/>
          </a:prstGeom>
          <a:solidFill>
            <a:srgbClr val="C2EE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5" name="مخطط انسيابي: محطة طرفية 44"/>
          <p:cNvSpPr/>
          <p:nvPr/>
        </p:nvSpPr>
        <p:spPr>
          <a:xfrm>
            <a:off x="557102" y="212567"/>
            <a:ext cx="953242" cy="455324"/>
          </a:xfrm>
          <a:prstGeom prst="flowChartTerminator">
            <a:avLst/>
          </a:prstGeom>
          <a:ln>
            <a:solidFill>
              <a:srgbClr val="A4BFD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٩٧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06" y="1770999"/>
            <a:ext cx="793068" cy="793068"/>
          </a:xfrm>
          <a:prstGeom prst="rect">
            <a:avLst/>
          </a:prstGeom>
        </p:spPr>
      </p:pic>
      <p:sp>
        <p:nvSpPr>
          <p:cNvPr id="20" name="مخطط انسيابي: محطة طرفية 19"/>
          <p:cNvSpPr/>
          <p:nvPr/>
        </p:nvSpPr>
        <p:spPr>
          <a:xfrm>
            <a:off x="6583679" y="155402"/>
            <a:ext cx="1129069" cy="455324"/>
          </a:xfrm>
          <a:prstGeom prst="flowChartTerminator">
            <a:avLst/>
          </a:prstGeom>
          <a:solidFill>
            <a:schemeClr val="bg1"/>
          </a:solidFill>
          <a:ln>
            <a:solidFill>
              <a:srgbClr val="A4BFD4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١٠ – ٣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6" name="مستطيل مستدير الزوايا 25"/>
          <p:cNvSpPr/>
          <p:nvPr/>
        </p:nvSpPr>
        <p:spPr>
          <a:xfrm>
            <a:off x="8699863" y="873882"/>
            <a:ext cx="2154548" cy="4732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خطة حل المسألة</a:t>
            </a:r>
            <a:endParaRPr lang="ar-SA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4" name="صورة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990" y="778625"/>
            <a:ext cx="1364371" cy="1761593"/>
          </a:xfrm>
          <a:prstGeom prst="rect">
            <a:avLst/>
          </a:prstGeom>
        </p:spPr>
      </p:pic>
      <p:sp>
        <p:nvSpPr>
          <p:cNvPr id="25" name="مخطط انسيابي: محطة طرفية 24"/>
          <p:cNvSpPr/>
          <p:nvPr/>
        </p:nvSpPr>
        <p:spPr>
          <a:xfrm>
            <a:off x="2785721" y="1500900"/>
            <a:ext cx="2334445" cy="540198"/>
          </a:xfrm>
          <a:prstGeom prst="flowChartTerminator">
            <a:avLst/>
          </a:prstGeom>
          <a:ln>
            <a:solidFill>
              <a:srgbClr val="FEA9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rgbClr val="FF9F46"/>
                </a:solidFill>
              </a:rPr>
              <a:t>أتدرب على الـخطـة </a:t>
            </a:r>
            <a:endParaRPr lang="ar-SA" sz="2400" b="1" dirty="0">
              <a:solidFill>
                <a:srgbClr val="FF9F46"/>
              </a:solidFill>
            </a:endParaRPr>
          </a:p>
        </p:txBody>
      </p:sp>
      <p:sp>
        <p:nvSpPr>
          <p:cNvPr id="27" name="مربع نص 26"/>
          <p:cNvSpPr txBox="1"/>
          <p:nvPr/>
        </p:nvSpPr>
        <p:spPr>
          <a:xfrm>
            <a:off x="4345577" y="900322"/>
            <a:ext cx="431409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أحل المسائل التالية مستعملاً خطة إنشاء قائمة :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cxnSp>
        <p:nvCxnSpPr>
          <p:cNvPr id="47" name="رابط مستقيم 46"/>
          <p:cNvCxnSpPr/>
          <p:nvPr/>
        </p:nvCxnSpPr>
        <p:spPr>
          <a:xfrm flipH="1">
            <a:off x="5655185" y="2879316"/>
            <a:ext cx="461036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رابط مستقيم 47"/>
          <p:cNvCxnSpPr/>
          <p:nvPr/>
        </p:nvCxnSpPr>
        <p:spPr>
          <a:xfrm flipH="1">
            <a:off x="7176205" y="3444320"/>
            <a:ext cx="319568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مستطيل 48"/>
          <p:cNvSpPr/>
          <p:nvPr/>
        </p:nvSpPr>
        <p:spPr>
          <a:xfrm>
            <a:off x="5645716" y="1696147"/>
            <a:ext cx="5131850" cy="555385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2" name="مربع نص 61"/>
          <p:cNvSpPr txBox="1"/>
          <p:nvPr/>
        </p:nvSpPr>
        <p:spPr>
          <a:xfrm>
            <a:off x="6677553" y="3643058"/>
            <a:ext cx="32631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عدد الطرق الممكنة =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٨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طرق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47056" y="4304778"/>
            <a:ext cx="3905613" cy="2374961"/>
          </a:xfrm>
          <a:prstGeom prst="rect">
            <a:avLst/>
          </a:prstGeom>
        </p:spPr>
      </p:pic>
      <p:graphicFrame>
        <p:nvGraphicFramePr>
          <p:cNvPr id="10" name="جدول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5388516"/>
              </p:ext>
            </p:extLst>
          </p:nvPr>
        </p:nvGraphicFramePr>
        <p:xfrm>
          <a:off x="1941271" y="2762884"/>
          <a:ext cx="3565002" cy="371856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188334">
                  <a:extLst>
                    <a:ext uri="{9D8B030D-6E8A-4147-A177-3AD203B41FA5}">
                      <a16:colId xmlns:a16="http://schemas.microsoft.com/office/drawing/2014/main" val="691021469"/>
                    </a:ext>
                  </a:extLst>
                </a:gridCol>
                <a:gridCol w="1188334">
                  <a:extLst>
                    <a:ext uri="{9D8B030D-6E8A-4147-A177-3AD203B41FA5}">
                      <a16:colId xmlns:a16="http://schemas.microsoft.com/office/drawing/2014/main" val="3283867512"/>
                    </a:ext>
                  </a:extLst>
                </a:gridCol>
                <a:gridCol w="1188334">
                  <a:extLst>
                    <a:ext uri="{9D8B030D-6E8A-4147-A177-3AD203B41FA5}">
                      <a16:colId xmlns:a16="http://schemas.microsoft.com/office/drawing/2014/main" val="1149603295"/>
                    </a:ext>
                  </a:extLst>
                </a:gridCol>
              </a:tblGrid>
              <a:tr h="279650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/>
                        <a:t>طرق عمل الفطيرة </a:t>
                      </a:r>
                      <a:endParaRPr lang="ar-SA" sz="20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1161446"/>
                  </a:ext>
                </a:extLst>
              </a:tr>
              <a:tr h="279650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/>
                        <a:t>خبز</a:t>
                      </a:r>
                      <a:endParaRPr lang="ar-SA" sz="2000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/>
                        <a:t>لحم </a:t>
                      </a:r>
                      <a:endParaRPr lang="ar-SA" sz="2000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/>
                        <a:t>جبن </a:t>
                      </a:r>
                      <a:endParaRPr lang="ar-SA" sz="2000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8023054"/>
                  </a:ext>
                </a:extLst>
              </a:tr>
              <a:tr h="279650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0425804"/>
                  </a:ext>
                </a:extLst>
              </a:tr>
              <a:tr h="279650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340368"/>
                  </a:ext>
                </a:extLst>
              </a:tr>
              <a:tr h="279650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6171006"/>
                  </a:ext>
                </a:extLst>
              </a:tr>
              <a:tr h="279650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3538027"/>
                  </a:ext>
                </a:extLst>
              </a:tr>
              <a:tr h="279650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4547861"/>
                  </a:ext>
                </a:extLst>
              </a:tr>
              <a:tr h="279650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5193333"/>
                  </a:ext>
                </a:extLst>
              </a:tr>
              <a:tr h="279650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2863003"/>
                  </a:ext>
                </a:extLst>
              </a:tr>
              <a:tr h="279650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024007"/>
                  </a:ext>
                </a:extLst>
              </a:tr>
            </a:tbl>
          </a:graphicData>
        </a:graphic>
      </p:graphicFrame>
      <p:sp>
        <p:nvSpPr>
          <p:cNvPr id="65" name="مربع نص 64"/>
          <p:cNvSpPr txBox="1"/>
          <p:nvPr/>
        </p:nvSpPr>
        <p:spPr>
          <a:xfrm>
            <a:off x="4392009" y="3559455"/>
            <a:ext cx="79248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أسمر</a:t>
            </a:r>
            <a:endParaRPr lang="ar-S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6" name="مربع نص 65"/>
          <p:cNvSpPr txBox="1"/>
          <p:nvPr/>
        </p:nvSpPr>
        <p:spPr>
          <a:xfrm>
            <a:off x="3269036" y="3551565"/>
            <a:ext cx="79248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دجاج</a:t>
            </a:r>
            <a:endParaRPr lang="ar-S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7" name="مربع نص 66"/>
          <p:cNvSpPr txBox="1"/>
          <p:nvPr/>
        </p:nvSpPr>
        <p:spPr>
          <a:xfrm>
            <a:off x="2047503" y="3551565"/>
            <a:ext cx="79248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أبيض</a:t>
            </a:r>
            <a:endParaRPr lang="ar-S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8" name="مربع نص 67"/>
          <p:cNvSpPr txBox="1"/>
          <p:nvPr/>
        </p:nvSpPr>
        <p:spPr>
          <a:xfrm>
            <a:off x="4399381" y="3904668"/>
            <a:ext cx="79248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أسمر</a:t>
            </a:r>
            <a:endParaRPr lang="ar-S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9" name="مربع نص 68"/>
          <p:cNvSpPr txBox="1"/>
          <p:nvPr/>
        </p:nvSpPr>
        <p:spPr>
          <a:xfrm>
            <a:off x="3257140" y="3904668"/>
            <a:ext cx="79248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غنم</a:t>
            </a:r>
            <a:endParaRPr lang="ar-S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0" name="مربع نص 69"/>
          <p:cNvSpPr txBox="1"/>
          <p:nvPr/>
        </p:nvSpPr>
        <p:spPr>
          <a:xfrm>
            <a:off x="2054875" y="3904668"/>
            <a:ext cx="79248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أبيض</a:t>
            </a:r>
            <a:endParaRPr lang="ar-S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1" name="مربع نص 70"/>
          <p:cNvSpPr txBox="1"/>
          <p:nvPr/>
        </p:nvSpPr>
        <p:spPr>
          <a:xfrm>
            <a:off x="4387485" y="4281241"/>
            <a:ext cx="79248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أسمر</a:t>
            </a:r>
            <a:endParaRPr lang="ar-S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2" name="مربع نص 71"/>
          <p:cNvSpPr txBox="1"/>
          <p:nvPr/>
        </p:nvSpPr>
        <p:spPr>
          <a:xfrm>
            <a:off x="3292489" y="4249009"/>
            <a:ext cx="79248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دجاج</a:t>
            </a:r>
            <a:endParaRPr lang="ar-S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3" name="مربع نص 72"/>
          <p:cNvSpPr txBox="1"/>
          <p:nvPr/>
        </p:nvSpPr>
        <p:spPr>
          <a:xfrm>
            <a:off x="2030385" y="4253099"/>
            <a:ext cx="79248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مطبوخ</a:t>
            </a:r>
            <a:endParaRPr lang="ar-S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4" name="مربع نص 73"/>
          <p:cNvSpPr txBox="1"/>
          <p:nvPr/>
        </p:nvSpPr>
        <p:spPr>
          <a:xfrm>
            <a:off x="4387485" y="4665433"/>
            <a:ext cx="79248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أسمر</a:t>
            </a:r>
            <a:endParaRPr lang="ar-S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5" name="مربع نص 74"/>
          <p:cNvSpPr txBox="1"/>
          <p:nvPr/>
        </p:nvSpPr>
        <p:spPr>
          <a:xfrm>
            <a:off x="3252256" y="4649119"/>
            <a:ext cx="79248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غنم</a:t>
            </a:r>
            <a:endParaRPr lang="ar-S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6" name="مربع نص 75"/>
          <p:cNvSpPr txBox="1"/>
          <p:nvPr/>
        </p:nvSpPr>
        <p:spPr>
          <a:xfrm>
            <a:off x="2033717" y="4649119"/>
            <a:ext cx="79248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مطبوخ</a:t>
            </a:r>
            <a:endParaRPr lang="ar-S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7" name="مربع نص 76"/>
          <p:cNvSpPr txBox="1"/>
          <p:nvPr/>
        </p:nvSpPr>
        <p:spPr>
          <a:xfrm>
            <a:off x="4416909" y="5021907"/>
            <a:ext cx="79248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أبيض</a:t>
            </a:r>
            <a:endParaRPr lang="ar-S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8" name="مربع نص 77"/>
          <p:cNvSpPr txBox="1"/>
          <p:nvPr/>
        </p:nvSpPr>
        <p:spPr>
          <a:xfrm>
            <a:off x="3295072" y="4983268"/>
            <a:ext cx="79248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دجاج</a:t>
            </a:r>
            <a:endParaRPr lang="ar-S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9" name="مربع نص 78"/>
          <p:cNvSpPr txBox="1"/>
          <p:nvPr/>
        </p:nvSpPr>
        <p:spPr>
          <a:xfrm>
            <a:off x="2026243" y="4993001"/>
            <a:ext cx="79248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أبيض</a:t>
            </a:r>
            <a:endParaRPr lang="ar-S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0" name="مربع نص 79"/>
          <p:cNvSpPr txBox="1"/>
          <p:nvPr/>
        </p:nvSpPr>
        <p:spPr>
          <a:xfrm>
            <a:off x="4399381" y="5378381"/>
            <a:ext cx="79248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أبيض</a:t>
            </a:r>
            <a:endParaRPr lang="ar-S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1" name="مربع نص 80"/>
          <p:cNvSpPr txBox="1"/>
          <p:nvPr/>
        </p:nvSpPr>
        <p:spPr>
          <a:xfrm>
            <a:off x="3252256" y="5390169"/>
            <a:ext cx="79248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غنم</a:t>
            </a:r>
            <a:endParaRPr lang="ar-S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2" name="مربع نص 81"/>
          <p:cNvSpPr txBox="1"/>
          <p:nvPr/>
        </p:nvSpPr>
        <p:spPr>
          <a:xfrm>
            <a:off x="1995685" y="5365226"/>
            <a:ext cx="79248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أبيض</a:t>
            </a:r>
            <a:endParaRPr lang="ar-S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3" name="مربع نص 82"/>
          <p:cNvSpPr txBox="1"/>
          <p:nvPr/>
        </p:nvSpPr>
        <p:spPr>
          <a:xfrm>
            <a:off x="4399381" y="5729857"/>
            <a:ext cx="79248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أبيض</a:t>
            </a:r>
            <a:endParaRPr lang="ar-S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4" name="مربع نص 83"/>
          <p:cNvSpPr txBox="1"/>
          <p:nvPr/>
        </p:nvSpPr>
        <p:spPr>
          <a:xfrm>
            <a:off x="3301101" y="5699648"/>
            <a:ext cx="79248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دجاج</a:t>
            </a:r>
            <a:endParaRPr lang="ar-S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6" name="مربع نص 85"/>
          <p:cNvSpPr txBox="1"/>
          <p:nvPr/>
        </p:nvSpPr>
        <p:spPr>
          <a:xfrm>
            <a:off x="2047503" y="5714787"/>
            <a:ext cx="79248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مطبوخ</a:t>
            </a:r>
            <a:endParaRPr lang="ar-S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7" name="مربع نص 86"/>
          <p:cNvSpPr txBox="1"/>
          <p:nvPr/>
        </p:nvSpPr>
        <p:spPr>
          <a:xfrm>
            <a:off x="4399381" y="6099758"/>
            <a:ext cx="79248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أبيض</a:t>
            </a:r>
            <a:endParaRPr lang="ar-S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8" name="مربع نص 87"/>
          <p:cNvSpPr txBox="1"/>
          <p:nvPr/>
        </p:nvSpPr>
        <p:spPr>
          <a:xfrm>
            <a:off x="3252256" y="6107008"/>
            <a:ext cx="79248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غنم</a:t>
            </a:r>
            <a:endParaRPr lang="ar-S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9" name="مربع نص 88"/>
          <p:cNvSpPr txBox="1"/>
          <p:nvPr/>
        </p:nvSpPr>
        <p:spPr>
          <a:xfrm>
            <a:off x="2026243" y="6070060"/>
            <a:ext cx="79248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مطبوخ</a:t>
            </a:r>
            <a:endParaRPr lang="ar-S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860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62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6" grpId="0"/>
      <p:bldP spid="87" grpId="0"/>
      <p:bldP spid="88" grpId="0"/>
      <p:bldP spid="8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8798" y="1776407"/>
            <a:ext cx="6088801" cy="2437934"/>
          </a:xfrm>
          <a:prstGeom prst="rect">
            <a:avLst/>
          </a:prstGeom>
        </p:spPr>
      </p:pic>
      <p:sp>
        <p:nvSpPr>
          <p:cNvPr id="39" name="مستطيل ذو زاويتين مستديرتين في نفس الجانب 38"/>
          <p:cNvSpPr/>
          <p:nvPr/>
        </p:nvSpPr>
        <p:spPr>
          <a:xfrm flipV="1">
            <a:off x="57731" y="49789"/>
            <a:ext cx="1146623" cy="1700972"/>
          </a:xfrm>
          <a:prstGeom prst="round2SameRect">
            <a:avLst/>
          </a:prstGeom>
          <a:solidFill>
            <a:srgbClr val="FE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7" name="مستطيل 36"/>
          <p:cNvSpPr/>
          <p:nvPr/>
        </p:nvSpPr>
        <p:spPr>
          <a:xfrm>
            <a:off x="10916206" y="683557"/>
            <a:ext cx="322336" cy="696366"/>
          </a:xfrm>
          <a:prstGeom prst="rect">
            <a:avLst/>
          </a:prstGeom>
          <a:solidFill>
            <a:srgbClr val="FE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5" name="مستطيل 34"/>
          <p:cNvSpPr/>
          <p:nvPr/>
        </p:nvSpPr>
        <p:spPr>
          <a:xfrm>
            <a:off x="11312386" y="108065"/>
            <a:ext cx="322336" cy="13411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 10"/>
          <p:cNvSpPr/>
          <p:nvPr/>
        </p:nvSpPr>
        <p:spPr>
          <a:xfrm>
            <a:off x="11708566" y="657112"/>
            <a:ext cx="322336" cy="13411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 ذو زاويتين مستديرتين في نفس الجانب 7"/>
          <p:cNvSpPr/>
          <p:nvPr/>
        </p:nvSpPr>
        <p:spPr>
          <a:xfrm flipV="1">
            <a:off x="55160" y="52807"/>
            <a:ext cx="12073194" cy="667336"/>
          </a:xfrm>
          <a:prstGeom prst="round2SameRect">
            <a:avLst/>
          </a:prstGeom>
          <a:solidFill>
            <a:srgbClr val="A4BF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10606900" y="175569"/>
            <a:ext cx="1371600" cy="455324"/>
          </a:xfrm>
          <a:prstGeom prst="flowChartTerminator">
            <a:avLst/>
          </a:prstGeom>
          <a:ln>
            <a:solidFill>
              <a:srgbClr val="A4BFD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العاشر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6" name="مخطط انسيابي: محطة طرفية 35"/>
          <p:cNvSpPr/>
          <p:nvPr/>
        </p:nvSpPr>
        <p:spPr>
          <a:xfrm>
            <a:off x="7898674" y="158813"/>
            <a:ext cx="2473214" cy="455324"/>
          </a:xfrm>
          <a:prstGeom prst="flowChartTerminator">
            <a:avLst/>
          </a:prstGeom>
          <a:ln>
            <a:solidFill>
              <a:srgbClr val="A4BFD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عرض البيانات وتفسيرها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133" b="9946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632" t="5813" r="15979" b="3379"/>
          <a:stretch/>
        </p:blipFill>
        <p:spPr>
          <a:xfrm flipH="1">
            <a:off x="124105" y="5183323"/>
            <a:ext cx="1185818" cy="1598137"/>
          </a:xfrm>
          <a:prstGeom prst="rect">
            <a:avLst/>
          </a:prstGeom>
        </p:spPr>
      </p:pic>
      <p:pic>
        <p:nvPicPr>
          <p:cNvPr id="33" name="صورة 3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5134" y="5899703"/>
            <a:ext cx="899175" cy="899175"/>
          </a:xfrm>
          <a:prstGeom prst="rect">
            <a:avLst/>
          </a:prstGeom>
        </p:spPr>
      </p:pic>
      <p:sp>
        <p:nvSpPr>
          <p:cNvPr id="38" name="مستطيل ذو زاويتين مستديرتين في نفس الجانب 37"/>
          <p:cNvSpPr/>
          <p:nvPr/>
        </p:nvSpPr>
        <p:spPr>
          <a:xfrm flipV="1">
            <a:off x="438152" y="52807"/>
            <a:ext cx="1154538" cy="1218644"/>
          </a:xfrm>
          <a:prstGeom prst="round2SameRect">
            <a:avLst/>
          </a:prstGeom>
          <a:solidFill>
            <a:srgbClr val="C2EE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5" name="مخطط انسيابي: محطة طرفية 44"/>
          <p:cNvSpPr/>
          <p:nvPr/>
        </p:nvSpPr>
        <p:spPr>
          <a:xfrm>
            <a:off x="557102" y="212567"/>
            <a:ext cx="953242" cy="455324"/>
          </a:xfrm>
          <a:prstGeom prst="flowChartTerminator">
            <a:avLst/>
          </a:prstGeom>
          <a:ln>
            <a:solidFill>
              <a:srgbClr val="A4BFD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٩٧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06" y="1770999"/>
            <a:ext cx="793068" cy="793068"/>
          </a:xfrm>
          <a:prstGeom prst="rect">
            <a:avLst/>
          </a:prstGeom>
        </p:spPr>
      </p:pic>
      <p:sp>
        <p:nvSpPr>
          <p:cNvPr id="20" name="مخطط انسيابي: محطة طرفية 19"/>
          <p:cNvSpPr/>
          <p:nvPr/>
        </p:nvSpPr>
        <p:spPr>
          <a:xfrm>
            <a:off x="6583679" y="155402"/>
            <a:ext cx="1129069" cy="455324"/>
          </a:xfrm>
          <a:prstGeom prst="flowChartTerminator">
            <a:avLst/>
          </a:prstGeom>
          <a:solidFill>
            <a:schemeClr val="bg1"/>
          </a:solidFill>
          <a:ln>
            <a:solidFill>
              <a:srgbClr val="A4BFD4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١٠ – ٣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6" name="مستطيل مستدير الزوايا 25"/>
          <p:cNvSpPr/>
          <p:nvPr/>
        </p:nvSpPr>
        <p:spPr>
          <a:xfrm>
            <a:off x="8699863" y="873882"/>
            <a:ext cx="2154548" cy="4732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خطة حل المسألة</a:t>
            </a:r>
            <a:endParaRPr lang="ar-SA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4" name="صورة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990" y="778625"/>
            <a:ext cx="1364371" cy="1761593"/>
          </a:xfrm>
          <a:prstGeom prst="rect">
            <a:avLst/>
          </a:prstGeom>
        </p:spPr>
      </p:pic>
      <p:sp>
        <p:nvSpPr>
          <p:cNvPr id="25" name="مخطط انسيابي: محطة طرفية 24"/>
          <p:cNvSpPr/>
          <p:nvPr/>
        </p:nvSpPr>
        <p:spPr>
          <a:xfrm>
            <a:off x="2785721" y="1500900"/>
            <a:ext cx="2334445" cy="540198"/>
          </a:xfrm>
          <a:prstGeom prst="flowChartTerminator">
            <a:avLst/>
          </a:prstGeom>
          <a:ln>
            <a:solidFill>
              <a:srgbClr val="FEA9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rgbClr val="FF9F46"/>
                </a:solidFill>
              </a:rPr>
              <a:t>أتدرب على الـخطـة </a:t>
            </a:r>
            <a:endParaRPr lang="ar-SA" sz="2400" b="1" dirty="0">
              <a:solidFill>
                <a:srgbClr val="FF9F46"/>
              </a:solidFill>
            </a:endParaRPr>
          </a:p>
        </p:txBody>
      </p:sp>
      <p:sp>
        <p:nvSpPr>
          <p:cNvPr id="27" name="مربع نص 26"/>
          <p:cNvSpPr txBox="1"/>
          <p:nvPr/>
        </p:nvSpPr>
        <p:spPr>
          <a:xfrm>
            <a:off x="4345577" y="900322"/>
            <a:ext cx="431409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أحل المسائل التالية مستعملاً خطة إنشاء قائمة :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cxnSp>
        <p:nvCxnSpPr>
          <p:cNvPr id="47" name="رابط مستقيم 46"/>
          <p:cNvCxnSpPr/>
          <p:nvPr/>
        </p:nvCxnSpPr>
        <p:spPr>
          <a:xfrm flipH="1" flipV="1">
            <a:off x="6982663" y="3467372"/>
            <a:ext cx="3731873" cy="398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مستطيل 48"/>
          <p:cNvSpPr/>
          <p:nvPr/>
        </p:nvSpPr>
        <p:spPr>
          <a:xfrm>
            <a:off x="5561459" y="3038944"/>
            <a:ext cx="1288543" cy="555385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2" name="مربع نص 61"/>
          <p:cNvSpPr txBox="1"/>
          <p:nvPr/>
        </p:nvSpPr>
        <p:spPr>
          <a:xfrm>
            <a:off x="6514037" y="4312073"/>
            <a:ext cx="32631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عدد الطرق الممكنة =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٦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طرق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3" name="مستطيل 52"/>
          <p:cNvSpPr/>
          <p:nvPr/>
        </p:nvSpPr>
        <p:spPr>
          <a:xfrm>
            <a:off x="9977734" y="3605219"/>
            <a:ext cx="788307" cy="555385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aphicFrame>
        <p:nvGraphicFramePr>
          <p:cNvPr id="54" name="جدول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3673120"/>
              </p:ext>
            </p:extLst>
          </p:nvPr>
        </p:nvGraphicFramePr>
        <p:xfrm>
          <a:off x="2081754" y="3316637"/>
          <a:ext cx="2873424" cy="259080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873424">
                  <a:extLst>
                    <a:ext uri="{9D8B030D-6E8A-4147-A177-3AD203B41FA5}">
                      <a16:colId xmlns:a16="http://schemas.microsoft.com/office/drawing/2014/main" val="4214266746"/>
                    </a:ext>
                  </a:extLst>
                </a:gridCol>
              </a:tblGrid>
              <a:tr h="388983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/>
                        <a:t>الطرق الممكنة لتكوين</a:t>
                      </a:r>
                      <a:r>
                        <a:rPr lang="ar-SA" sz="2000" b="1" baseline="0" dirty="0" smtClean="0"/>
                        <a:t> الأرقام </a:t>
                      </a:r>
                      <a:r>
                        <a:rPr lang="ar-SA" sz="2000" b="1" dirty="0" smtClean="0"/>
                        <a:t> </a:t>
                      </a:r>
                      <a:endParaRPr lang="ar-SA" sz="2000" b="1" dirty="0"/>
                    </a:p>
                  </a:txBody>
                  <a:tcPr>
                    <a:solidFill>
                      <a:srgbClr val="FEA9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5757863"/>
                  </a:ext>
                </a:extLst>
              </a:tr>
              <a:tr h="359062">
                <a:tc>
                  <a:txBody>
                    <a:bodyPr/>
                    <a:lstStyle/>
                    <a:p>
                      <a:pPr algn="ctr" rtl="1"/>
                      <a:endParaRPr lang="ar-SA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9742119"/>
                  </a:ext>
                </a:extLst>
              </a:tr>
              <a:tr h="359062">
                <a:tc>
                  <a:txBody>
                    <a:bodyPr/>
                    <a:lstStyle/>
                    <a:p>
                      <a:pPr rtl="1"/>
                      <a:r>
                        <a:rPr lang="ar-SA" dirty="0" smtClean="0"/>
                        <a:t>    </a:t>
                      </a:r>
                      <a:endParaRPr lang="ar-SA" sz="18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656118"/>
                  </a:ext>
                </a:extLst>
              </a:tr>
              <a:tr h="359062">
                <a:tc>
                  <a:txBody>
                    <a:bodyPr/>
                    <a:lstStyle/>
                    <a:p>
                      <a:pPr rtl="1"/>
                      <a:r>
                        <a:rPr lang="ar-SA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   </a:t>
                      </a:r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8796926"/>
                  </a:ext>
                </a:extLst>
              </a:tr>
              <a:tr h="359062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9158834"/>
                  </a:ext>
                </a:extLst>
              </a:tr>
              <a:tr h="359062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605051"/>
                  </a:ext>
                </a:extLst>
              </a:tr>
              <a:tr h="359062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4283325"/>
                  </a:ext>
                </a:extLst>
              </a:tr>
            </a:tbl>
          </a:graphicData>
        </a:graphic>
      </p:graphicFrame>
      <p:sp>
        <p:nvSpPr>
          <p:cNvPr id="55" name="مربع نص 54"/>
          <p:cNvSpPr txBox="1"/>
          <p:nvPr/>
        </p:nvSpPr>
        <p:spPr>
          <a:xfrm>
            <a:off x="2387622" y="3698939"/>
            <a:ext cx="234980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٥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         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٧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       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٨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6" name="مربع نص 55"/>
          <p:cNvSpPr txBox="1"/>
          <p:nvPr/>
        </p:nvSpPr>
        <p:spPr>
          <a:xfrm>
            <a:off x="2387622" y="4081241"/>
            <a:ext cx="234980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٥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         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٨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       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٧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7" name="مربع نص 56"/>
          <p:cNvSpPr txBox="1"/>
          <p:nvPr/>
        </p:nvSpPr>
        <p:spPr>
          <a:xfrm>
            <a:off x="2380148" y="4438715"/>
            <a:ext cx="234980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٧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         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٥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       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٨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9" name="مربع نص 58"/>
          <p:cNvSpPr txBox="1"/>
          <p:nvPr/>
        </p:nvSpPr>
        <p:spPr>
          <a:xfrm>
            <a:off x="2387622" y="4803826"/>
            <a:ext cx="234980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٧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         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٨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       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٥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0" name="مربع نص 59"/>
          <p:cNvSpPr txBox="1"/>
          <p:nvPr/>
        </p:nvSpPr>
        <p:spPr>
          <a:xfrm>
            <a:off x="2387621" y="5164834"/>
            <a:ext cx="234980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٨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         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٥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       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٧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1" name="مربع نص 60"/>
          <p:cNvSpPr txBox="1"/>
          <p:nvPr/>
        </p:nvSpPr>
        <p:spPr>
          <a:xfrm>
            <a:off x="2380147" y="5526411"/>
            <a:ext cx="234980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٨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         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٧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       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٥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100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62" grpId="0"/>
      <p:bldP spid="53" grpId="0" animBg="1"/>
      <p:bldP spid="55" grpId="0"/>
      <p:bldP spid="56" grpId="0"/>
      <p:bldP spid="57" grpId="0"/>
      <p:bldP spid="59" grpId="0"/>
      <p:bldP spid="60" grpId="0"/>
      <p:bldP spid="6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مستطيل ذو زاويتين مستديرتين في نفس الجانب 38"/>
          <p:cNvSpPr/>
          <p:nvPr/>
        </p:nvSpPr>
        <p:spPr>
          <a:xfrm flipV="1">
            <a:off x="57731" y="49789"/>
            <a:ext cx="1146623" cy="1700972"/>
          </a:xfrm>
          <a:prstGeom prst="round2SameRect">
            <a:avLst/>
          </a:prstGeom>
          <a:solidFill>
            <a:srgbClr val="FE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7" name="مستطيل 36"/>
          <p:cNvSpPr/>
          <p:nvPr/>
        </p:nvSpPr>
        <p:spPr>
          <a:xfrm>
            <a:off x="10916206" y="683557"/>
            <a:ext cx="322336" cy="696366"/>
          </a:xfrm>
          <a:prstGeom prst="rect">
            <a:avLst/>
          </a:prstGeom>
          <a:solidFill>
            <a:srgbClr val="FE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5" name="مستطيل 34"/>
          <p:cNvSpPr/>
          <p:nvPr/>
        </p:nvSpPr>
        <p:spPr>
          <a:xfrm>
            <a:off x="11312386" y="160316"/>
            <a:ext cx="322336" cy="13411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 10"/>
          <p:cNvSpPr/>
          <p:nvPr/>
        </p:nvSpPr>
        <p:spPr>
          <a:xfrm>
            <a:off x="11708566" y="657112"/>
            <a:ext cx="322336" cy="13411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 ذو زاويتين مستديرتين في نفس الجانب 7"/>
          <p:cNvSpPr/>
          <p:nvPr/>
        </p:nvSpPr>
        <p:spPr>
          <a:xfrm flipV="1">
            <a:off x="55160" y="52807"/>
            <a:ext cx="12073194" cy="667336"/>
          </a:xfrm>
          <a:prstGeom prst="round2SameRect">
            <a:avLst/>
          </a:prstGeom>
          <a:solidFill>
            <a:srgbClr val="A4BF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10606900" y="175569"/>
            <a:ext cx="1371600" cy="455324"/>
          </a:xfrm>
          <a:prstGeom prst="flowChartTerminator">
            <a:avLst/>
          </a:prstGeom>
          <a:ln>
            <a:solidFill>
              <a:srgbClr val="A4BFD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العاشر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6" name="مخطط انسيابي: محطة طرفية 35"/>
          <p:cNvSpPr/>
          <p:nvPr/>
        </p:nvSpPr>
        <p:spPr>
          <a:xfrm>
            <a:off x="7898674" y="158813"/>
            <a:ext cx="2473214" cy="455324"/>
          </a:xfrm>
          <a:prstGeom prst="flowChartTerminator">
            <a:avLst/>
          </a:prstGeom>
          <a:ln>
            <a:solidFill>
              <a:srgbClr val="A4BFD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عرض البيانات وتفسيرها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133" b="9946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632" t="5813" r="15979" b="3379"/>
          <a:stretch/>
        </p:blipFill>
        <p:spPr>
          <a:xfrm flipH="1">
            <a:off x="124105" y="5183323"/>
            <a:ext cx="1185818" cy="1598137"/>
          </a:xfrm>
          <a:prstGeom prst="rect">
            <a:avLst/>
          </a:prstGeom>
        </p:spPr>
      </p:pic>
      <p:pic>
        <p:nvPicPr>
          <p:cNvPr id="33" name="صورة 3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5134" y="5899703"/>
            <a:ext cx="899175" cy="899175"/>
          </a:xfrm>
          <a:prstGeom prst="rect">
            <a:avLst/>
          </a:prstGeom>
        </p:spPr>
      </p:pic>
      <p:sp>
        <p:nvSpPr>
          <p:cNvPr id="38" name="مستطيل ذو زاويتين مستديرتين في نفس الجانب 37"/>
          <p:cNvSpPr/>
          <p:nvPr/>
        </p:nvSpPr>
        <p:spPr>
          <a:xfrm flipV="1">
            <a:off x="438152" y="52807"/>
            <a:ext cx="1154538" cy="1218644"/>
          </a:xfrm>
          <a:prstGeom prst="round2SameRect">
            <a:avLst/>
          </a:prstGeom>
          <a:solidFill>
            <a:srgbClr val="C2EE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5" name="مخطط انسيابي: محطة طرفية 44"/>
          <p:cNvSpPr/>
          <p:nvPr/>
        </p:nvSpPr>
        <p:spPr>
          <a:xfrm>
            <a:off x="557102" y="212567"/>
            <a:ext cx="953242" cy="455324"/>
          </a:xfrm>
          <a:prstGeom prst="flowChartTerminator">
            <a:avLst/>
          </a:prstGeom>
          <a:ln>
            <a:solidFill>
              <a:srgbClr val="A4BFD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٩٦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06" y="1770999"/>
            <a:ext cx="793068" cy="793068"/>
          </a:xfrm>
          <a:prstGeom prst="rect">
            <a:avLst/>
          </a:prstGeom>
        </p:spPr>
      </p:pic>
      <p:sp>
        <p:nvSpPr>
          <p:cNvPr id="20" name="مخطط انسيابي: محطة طرفية 19"/>
          <p:cNvSpPr/>
          <p:nvPr/>
        </p:nvSpPr>
        <p:spPr>
          <a:xfrm>
            <a:off x="6583679" y="155402"/>
            <a:ext cx="1129069" cy="455324"/>
          </a:xfrm>
          <a:prstGeom prst="flowChartTerminator">
            <a:avLst/>
          </a:prstGeom>
          <a:solidFill>
            <a:schemeClr val="bg1"/>
          </a:solidFill>
          <a:ln>
            <a:solidFill>
              <a:srgbClr val="A4BFD4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١٠ – ٣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3" name="مربع نص 22"/>
          <p:cNvSpPr txBox="1"/>
          <p:nvPr/>
        </p:nvSpPr>
        <p:spPr>
          <a:xfrm>
            <a:off x="5711253" y="1957521"/>
            <a:ext cx="5125685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بكم طريقة يمكن لمحمد وياسر ومهند أن يصطفوا لكي يدخلوا غرفة الصف ؟ </a:t>
            </a:r>
            <a:endParaRPr lang="ar-SA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6" name="مستطيل مستدير الزوايا 25"/>
          <p:cNvSpPr/>
          <p:nvPr/>
        </p:nvSpPr>
        <p:spPr>
          <a:xfrm>
            <a:off x="8699863" y="873882"/>
            <a:ext cx="2154548" cy="4732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خطة حل المسألة</a:t>
            </a:r>
            <a:endParaRPr lang="ar-SA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32133" y="1750761"/>
            <a:ext cx="3276600" cy="2593134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5631" b="93961" l="6800" r="341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581" t="12190" r="66777" b="5397"/>
          <a:stretch/>
        </p:blipFill>
        <p:spPr>
          <a:xfrm>
            <a:off x="4503284" y="1364579"/>
            <a:ext cx="1218413" cy="2885729"/>
          </a:xfrm>
          <a:prstGeom prst="rect">
            <a:avLst/>
          </a:prstGeom>
        </p:spPr>
      </p:pic>
      <p:pic>
        <p:nvPicPr>
          <p:cNvPr id="27" name="صورة 26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99112" l="10000" r="902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816" t="633" r="16364" b="-1"/>
          <a:stretch/>
        </p:blipFill>
        <p:spPr>
          <a:xfrm>
            <a:off x="10551879" y="3367713"/>
            <a:ext cx="1169296" cy="1388406"/>
          </a:xfrm>
          <a:prstGeom prst="rect">
            <a:avLst/>
          </a:prstGeom>
        </p:spPr>
      </p:pic>
      <p:sp>
        <p:nvSpPr>
          <p:cNvPr id="28" name="مربع نص 27"/>
          <p:cNvSpPr txBox="1"/>
          <p:nvPr/>
        </p:nvSpPr>
        <p:spPr>
          <a:xfrm>
            <a:off x="7586384" y="3212408"/>
            <a:ext cx="281019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F27258"/>
                </a:solidFill>
              </a:rPr>
              <a:t>ماذا اعرف من المسألة ؟ </a:t>
            </a:r>
            <a:endParaRPr lang="ar-SA" sz="2400" b="1" dirty="0">
              <a:solidFill>
                <a:srgbClr val="F27258"/>
              </a:solidFill>
            </a:endParaRPr>
          </a:p>
        </p:txBody>
      </p:sp>
      <p:cxnSp>
        <p:nvCxnSpPr>
          <p:cNvPr id="29" name="رابط مستقيم 28"/>
          <p:cNvCxnSpPr/>
          <p:nvPr/>
        </p:nvCxnSpPr>
        <p:spPr>
          <a:xfrm flipH="1">
            <a:off x="6262288" y="2365729"/>
            <a:ext cx="319568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مستطيل 29"/>
          <p:cNvSpPr/>
          <p:nvPr/>
        </p:nvSpPr>
        <p:spPr>
          <a:xfrm>
            <a:off x="6245714" y="2403830"/>
            <a:ext cx="4070309" cy="44340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1" name="مربع نص 30"/>
          <p:cNvSpPr txBox="1"/>
          <p:nvPr/>
        </p:nvSpPr>
        <p:spPr>
          <a:xfrm>
            <a:off x="8156226" y="4611275"/>
            <a:ext cx="221566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F27258"/>
                </a:solidFill>
              </a:rPr>
              <a:t>ما المطلوب ؟ </a:t>
            </a:r>
            <a:endParaRPr lang="ar-SA" sz="2400" b="1" dirty="0">
              <a:solidFill>
                <a:srgbClr val="F27258"/>
              </a:solidFill>
            </a:endParaRPr>
          </a:p>
        </p:txBody>
      </p:sp>
      <p:sp>
        <p:nvSpPr>
          <p:cNvPr id="32" name="مربع نص 31"/>
          <p:cNvSpPr txBox="1"/>
          <p:nvPr/>
        </p:nvSpPr>
        <p:spPr>
          <a:xfrm>
            <a:off x="7859757" y="3825933"/>
            <a:ext cx="210747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يوجد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٣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طلاب 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0" name="مربع نص 39"/>
          <p:cNvSpPr txBox="1"/>
          <p:nvPr/>
        </p:nvSpPr>
        <p:spPr>
          <a:xfrm>
            <a:off x="2560320" y="5243411"/>
            <a:ext cx="756366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أن أجد عدد الطرائق المختلفة التي يمكن للطلاب الاصطفاف بها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مخطط انسيابي: رابط خارج الصفحة 13"/>
          <p:cNvSpPr/>
          <p:nvPr/>
        </p:nvSpPr>
        <p:spPr>
          <a:xfrm rot="5400000">
            <a:off x="11221349" y="2043560"/>
            <a:ext cx="590163" cy="1200450"/>
          </a:xfrm>
          <a:prstGeom prst="flowChartOffpageConnector">
            <a:avLst/>
          </a:prstGeom>
          <a:solidFill>
            <a:srgbClr val="FFFF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1" name="مربع نص 40"/>
          <p:cNvSpPr txBox="1"/>
          <p:nvPr/>
        </p:nvSpPr>
        <p:spPr>
          <a:xfrm>
            <a:off x="11158429" y="2348702"/>
            <a:ext cx="80118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rgbClr val="6E7BBE"/>
                </a:solidFill>
              </a:rPr>
              <a:t>افـهـم</a:t>
            </a:r>
            <a:r>
              <a:rPr lang="ar-SA" sz="2400" b="1" dirty="0" smtClean="0">
                <a:solidFill>
                  <a:srgbClr val="7030A0"/>
                </a:solidFill>
              </a:rPr>
              <a:t> </a:t>
            </a:r>
            <a:endParaRPr lang="ar-SA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826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0" grpId="0" animBg="1"/>
      <p:bldP spid="31" grpId="0"/>
      <p:bldP spid="32" grpId="0"/>
      <p:bldP spid="40" grpId="0"/>
      <p:bldP spid="14" grpId="0" animBg="1"/>
      <p:bldP spid="4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مربع نص 33"/>
          <p:cNvSpPr txBox="1"/>
          <p:nvPr/>
        </p:nvSpPr>
        <p:spPr>
          <a:xfrm>
            <a:off x="4741507" y="4895366"/>
            <a:ext cx="5061757" cy="954107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أنظم الطرائق المختلفة لترتيب الطلاب في قائمة ، ثم أستعمل القائمة لحل المسألة 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9" name="مستطيل ذو زاويتين مستديرتين في نفس الجانب 38"/>
          <p:cNvSpPr/>
          <p:nvPr/>
        </p:nvSpPr>
        <p:spPr>
          <a:xfrm flipV="1">
            <a:off x="57731" y="49789"/>
            <a:ext cx="1146623" cy="1700972"/>
          </a:xfrm>
          <a:prstGeom prst="round2SameRect">
            <a:avLst/>
          </a:prstGeom>
          <a:solidFill>
            <a:srgbClr val="FE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7" name="مستطيل 36"/>
          <p:cNvSpPr/>
          <p:nvPr/>
        </p:nvSpPr>
        <p:spPr>
          <a:xfrm>
            <a:off x="10916206" y="683557"/>
            <a:ext cx="322336" cy="696366"/>
          </a:xfrm>
          <a:prstGeom prst="rect">
            <a:avLst/>
          </a:prstGeom>
          <a:solidFill>
            <a:srgbClr val="FE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5" name="مستطيل 34"/>
          <p:cNvSpPr/>
          <p:nvPr/>
        </p:nvSpPr>
        <p:spPr>
          <a:xfrm>
            <a:off x="11312386" y="108065"/>
            <a:ext cx="322336" cy="13411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 10"/>
          <p:cNvSpPr/>
          <p:nvPr/>
        </p:nvSpPr>
        <p:spPr>
          <a:xfrm>
            <a:off x="11708566" y="657112"/>
            <a:ext cx="322336" cy="13411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 ذو زاويتين مستديرتين في نفس الجانب 7"/>
          <p:cNvSpPr/>
          <p:nvPr/>
        </p:nvSpPr>
        <p:spPr>
          <a:xfrm flipV="1">
            <a:off x="55160" y="52807"/>
            <a:ext cx="12073194" cy="667336"/>
          </a:xfrm>
          <a:prstGeom prst="round2SameRect">
            <a:avLst/>
          </a:prstGeom>
          <a:solidFill>
            <a:srgbClr val="A4BF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10606900" y="175569"/>
            <a:ext cx="1371600" cy="455324"/>
          </a:xfrm>
          <a:prstGeom prst="flowChartTerminator">
            <a:avLst/>
          </a:prstGeom>
          <a:ln>
            <a:solidFill>
              <a:srgbClr val="A4BFD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العاشر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6" name="مخطط انسيابي: محطة طرفية 35"/>
          <p:cNvSpPr/>
          <p:nvPr/>
        </p:nvSpPr>
        <p:spPr>
          <a:xfrm>
            <a:off x="7898674" y="158813"/>
            <a:ext cx="2473214" cy="455324"/>
          </a:xfrm>
          <a:prstGeom prst="flowChartTerminator">
            <a:avLst/>
          </a:prstGeom>
          <a:ln>
            <a:solidFill>
              <a:srgbClr val="A4BFD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عرض البيانات وتفسيرها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133" b="9946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632" t="5813" r="15979" b="3379"/>
          <a:stretch/>
        </p:blipFill>
        <p:spPr>
          <a:xfrm flipH="1">
            <a:off x="124105" y="5183323"/>
            <a:ext cx="1185818" cy="1598137"/>
          </a:xfrm>
          <a:prstGeom prst="rect">
            <a:avLst/>
          </a:prstGeom>
        </p:spPr>
      </p:pic>
      <p:pic>
        <p:nvPicPr>
          <p:cNvPr id="33" name="صورة 3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5134" y="5899703"/>
            <a:ext cx="899175" cy="899175"/>
          </a:xfrm>
          <a:prstGeom prst="rect">
            <a:avLst/>
          </a:prstGeom>
        </p:spPr>
      </p:pic>
      <p:sp>
        <p:nvSpPr>
          <p:cNvPr id="38" name="مستطيل ذو زاويتين مستديرتين في نفس الجانب 37"/>
          <p:cNvSpPr/>
          <p:nvPr/>
        </p:nvSpPr>
        <p:spPr>
          <a:xfrm flipV="1">
            <a:off x="438152" y="52807"/>
            <a:ext cx="1154538" cy="1218644"/>
          </a:xfrm>
          <a:prstGeom prst="round2SameRect">
            <a:avLst/>
          </a:prstGeom>
          <a:solidFill>
            <a:srgbClr val="C2EE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5" name="مخطط انسيابي: محطة طرفية 44"/>
          <p:cNvSpPr/>
          <p:nvPr/>
        </p:nvSpPr>
        <p:spPr>
          <a:xfrm>
            <a:off x="557102" y="212567"/>
            <a:ext cx="953242" cy="455324"/>
          </a:xfrm>
          <a:prstGeom prst="flowChartTerminator">
            <a:avLst/>
          </a:prstGeom>
          <a:ln>
            <a:solidFill>
              <a:srgbClr val="A4BFD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٩٦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06" y="1770999"/>
            <a:ext cx="793068" cy="793068"/>
          </a:xfrm>
          <a:prstGeom prst="rect">
            <a:avLst/>
          </a:prstGeom>
        </p:spPr>
      </p:pic>
      <p:sp>
        <p:nvSpPr>
          <p:cNvPr id="20" name="مخطط انسيابي: محطة طرفية 19"/>
          <p:cNvSpPr/>
          <p:nvPr/>
        </p:nvSpPr>
        <p:spPr>
          <a:xfrm>
            <a:off x="6583679" y="155402"/>
            <a:ext cx="1129069" cy="455324"/>
          </a:xfrm>
          <a:prstGeom prst="flowChartTerminator">
            <a:avLst/>
          </a:prstGeom>
          <a:solidFill>
            <a:schemeClr val="bg1"/>
          </a:solidFill>
          <a:ln>
            <a:solidFill>
              <a:srgbClr val="A4BFD4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١٠ – ٣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3" name="مربع نص 22"/>
          <p:cNvSpPr txBox="1"/>
          <p:nvPr/>
        </p:nvSpPr>
        <p:spPr>
          <a:xfrm>
            <a:off x="5711253" y="1957521"/>
            <a:ext cx="5125685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بكم طريقة يمكن لمحمد وياسر ومهند أن يصطفوا لكي يدخلوا غرفة الصف ؟ </a:t>
            </a:r>
            <a:endParaRPr lang="ar-SA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6" name="مستطيل مستدير الزوايا 25"/>
          <p:cNvSpPr/>
          <p:nvPr/>
        </p:nvSpPr>
        <p:spPr>
          <a:xfrm>
            <a:off x="8699863" y="873882"/>
            <a:ext cx="2154548" cy="4732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خطة حل المسألة</a:t>
            </a:r>
            <a:endParaRPr lang="ar-SA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32133" y="1750761"/>
            <a:ext cx="3276600" cy="2593134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5631" b="93961" l="6800" r="341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581" t="12190" r="66777" b="5397"/>
          <a:stretch/>
        </p:blipFill>
        <p:spPr>
          <a:xfrm>
            <a:off x="4503284" y="1364579"/>
            <a:ext cx="1218413" cy="2885729"/>
          </a:xfrm>
          <a:prstGeom prst="rect">
            <a:avLst/>
          </a:prstGeom>
        </p:spPr>
      </p:pic>
      <p:cxnSp>
        <p:nvCxnSpPr>
          <p:cNvPr id="29" name="رابط مستقيم 28"/>
          <p:cNvCxnSpPr/>
          <p:nvPr/>
        </p:nvCxnSpPr>
        <p:spPr>
          <a:xfrm flipH="1">
            <a:off x="6262288" y="2365729"/>
            <a:ext cx="319568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مستطيل 29"/>
          <p:cNvSpPr/>
          <p:nvPr/>
        </p:nvSpPr>
        <p:spPr>
          <a:xfrm>
            <a:off x="6245714" y="2403830"/>
            <a:ext cx="4070309" cy="44340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مخطط انسيابي: رابط خارج الصفحة 13"/>
          <p:cNvSpPr/>
          <p:nvPr/>
        </p:nvSpPr>
        <p:spPr>
          <a:xfrm rot="5400000">
            <a:off x="11221349" y="2043561"/>
            <a:ext cx="590163" cy="1200450"/>
          </a:xfrm>
          <a:prstGeom prst="flowChartOffpageConnector">
            <a:avLst/>
          </a:prstGeom>
          <a:solidFill>
            <a:srgbClr val="FE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1" name="مربع نص 40"/>
          <p:cNvSpPr txBox="1"/>
          <p:nvPr/>
        </p:nvSpPr>
        <p:spPr>
          <a:xfrm>
            <a:off x="10991357" y="2365729"/>
            <a:ext cx="104641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chemeClr val="bg1"/>
                </a:solidFill>
              </a:rPr>
              <a:t>أ</a:t>
            </a:r>
            <a:r>
              <a:rPr lang="ar-SA" sz="2800" b="1" dirty="0" smtClean="0">
                <a:solidFill>
                  <a:schemeClr val="bg1"/>
                </a:solidFill>
              </a:rPr>
              <a:t>خطـطـ</a:t>
            </a:r>
            <a:r>
              <a:rPr lang="ar-SA" sz="2400" b="1" dirty="0" smtClean="0">
                <a:solidFill>
                  <a:schemeClr val="bg1"/>
                </a:solidFill>
              </a:rPr>
              <a:t> </a:t>
            </a:r>
            <a:endParaRPr lang="ar-SA" sz="2400" b="1" dirty="0">
              <a:solidFill>
                <a:schemeClr val="bg1"/>
              </a:solidFill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305" b="91675" l="53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826"/>
          <a:stretch/>
        </p:blipFill>
        <p:spPr>
          <a:xfrm>
            <a:off x="9127154" y="3372370"/>
            <a:ext cx="1838076" cy="2200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370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14" grpId="0" animBg="1"/>
      <p:bldP spid="4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79" b="93071" l="272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586" b="9570"/>
          <a:stretch/>
        </p:blipFill>
        <p:spPr>
          <a:xfrm flipH="1">
            <a:off x="1715136" y="4315032"/>
            <a:ext cx="2910594" cy="2466428"/>
          </a:xfrm>
          <a:prstGeom prst="rect">
            <a:avLst/>
          </a:prstGeom>
        </p:spPr>
      </p:pic>
      <p:sp>
        <p:nvSpPr>
          <p:cNvPr id="39" name="مستطيل ذو زاويتين مستديرتين في نفس الجانب 38"/>
          <p:cNvSpPr/>
          <p:nvPr/>
        </p:nvSpPr>
        <p:spPr>
          <a:xfrm flipV="1">
            <a:off x="57731" y="49789"/>
            <a:ext cx="1146623" cy="1700972"/>
          </a:xfrm>
          <a:prstGeom prst="round2SameRect">
            <a:avLst/>
          </a:prstGeom>
          <a:solidFill>
            <a:srgbClr val="FE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7" name="مستطيل 36"/>
          <p:cNvSpPr/>
          <p:nvPr/>
        </p:nvSpPr>
        <p:spPr>
          <a:xfrm>
            <a:off x="10916206" y="683557"/>
            <a:ext cx="322336" cy="696366"/>
          </a:xfrm>
          <a:prstGeom prst="rect">
            <a:avLst/>
          </a:prstGeom>
          <a:solidFill>
            <a:srgbClr val="FE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5" name="مستطيل 34"/>
          <p:cNvSpPr/>
          <p:nvPr/>
        </p:nvSpPr>
        <p:spPr>
          <a:xfrm>
            <a:off x="11312386" y="108065"/>
            <a:ext cx="322336" cy="13411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 10"/>
          <p:cNvSpPr/>
          <p:nvPr/>
        </p:nvSpPr>
        <p:spPr>
          <a:xfrm>
            <a:off x="11708566" y="657112"/>
            <a:ext cx="322336" cy="13411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 ذو زاويتين مستديرتين في نفس الجانب 7"/>
          <p:cNvSpPr/>
          <p:nvPr/>
        </p:nvSpPr>
        <p:spPr>
          <a:xfrm flipV="1">
            <a:off x="55160" y="52807"/>
            <a:ext cx="12073194" cy="667336"/>
          </a:xfrm>
          <a:prstGeom prst="round2SameRect">
            <a:avLst/>
          </a:prstGeom>
          <a:solidFill>
            <a:srgbClr val="A4BF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10606900" y="175569"/>
            <a:ext cx="1371600" cy="455324"/>
          </a:xfrm>
          <a:prstGeom prst="flowChartTerminator">
            <a:avLst/>
          </a:prstGeom>
          <a:ln>
            <a:solidFill>
              <a:srgbClr val="A4BFD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العاشر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6" name="مخطط انسيابي: محطة طرفية 35"/>
          <p:cNvSpPr/>
          <p:nvPr/>
        </p:nvSpPr>
        <p:spPr>
          <a:xfrm>
            <a:off x="7898674" y="158813"/>
            <a:ext cx="2473214" cy="455324"/>
          </a:xfrm>
          <a:prstGeom prst="flowChartTerminator">
            <a:avLst/>
          </a:prstGeom>
          <a:ln>
            <a:solidFill>
              <a:srgbClr val="A4BFD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عرض البيانات وتفسيرها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133" b="9946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632" t="5813" r="15979" b="3379"/>
          <a:stretch/>
        </p:blipFill>
        <p:spPr>
          <a:xfrm flipH="1">
            <a:off x="124105" y="5183323"/>
            <a:ext cx="1185818" cy="1598137"/>
          </a:xfrm>
          <a:prstGeom prst="rect">
            <a:avLst/>
          </a:prstGeom>
        </p:spPr>
      </p:pic>
      <p:pic>
        <p:nvPicPr>
          <p:cNvPr id="33" name="صورة 32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5134" y="5899703"/>
            <a:ext cx="899175" cy="899175"/>
          </a:xfrm>
          <a:prstGeom prst="rect">
            <a:avLst/>
          </a:prstGeom>
        </p:spPr>
      </p:pic>
      <p:sp>
        <p:nvSpPr>
          <p:cNvPr id="38" name="مستطيل ذو زاويتين مستديرتين في نفس الجانب 37"/>
          <p:cNvSpPr/>
          <p:nvPr/>
        </p:nvSpPr>
        <p:spPr>
          <a:xfrm flipV="1">
            <a:off x="438152" y="52807"/>
            <a:ext cx="1154538" cy="1218644"/>
          </a:xfrm>
          <a:prstGeom prst="round2SameRect">
            <a:avLst/>
          </a:prstGeom>
          <a:solidFill>
            <a:srgbClr val="C2EE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5" name="مخطط انسيابي: محطة طرفية 44"/>
          <p:cNvSpPr/>
          <p:nvPr/>
        </p:nvSpPr>
        <p:spPr>
          <a:xfrm>
            <a:off x="557102" y="212567"/>
            <a:ext cx="953242" cy="455324"/>
          </a:xfrm>
          <a:prstGeom prst="flowChartTerminator">
            <a:avLst/>
          </a:prstGeom>
          <a:ln>
            <a:solidFill>
              <a:srgbClr val="A4BFD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٩٦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06" y="1770999"/>
            <a:ext cx="793068" cy="793068"/>
          </a:xfrm>
          <a:prstGeom prst="rect">
            <a:avLst/>
          </a:prstGeom>
        </p:spPr>
      </p:pic>
      <p:sp>
        <p:nvSpPr>
          <p:cNvPr id="20" name="مخطط انسيابي: محطة طرفية 19"/>
          <p:cNvSpPr/>
          <p:nvPr/>
        </p:nvSpPr>
        <p:spPr>
          <a:xfrm>
            <a:off x="6583679" y="155402"/>
            <a:ext cx="1129069" cy="455324"/>
          </a:xfrm>
          <a:prstGeom prst="flowChartTerminator">
            <a:avLst/>
          </a:prstGeom>
          <a:solidFill>
            <a:schemeClr val="bg1"/>
          </a:solidFill>
          <a:ln>
            <a:solidFill>
              <a:srgbClr val="A4BFD4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١٠ – ٣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3" name="مربع نص 22"/>
          <p:cNvSpPr txBox="1"/>
          <p:nvPr/>
        </p:nvSpPr>
        <p:spPr>
          <a:xfrm>
            <a:off x="5711253" y="1957521"/>
            <a:ext cx="5125685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بكم طريقة يمكن لمحمد وياسر ومهند أن يصطفوا لكي يدخلوا غرفة الصف ؟ </a:t>
            </a:r>
            <a:endParaRPr lang="ar-SA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6" name="مستطيل مستدير الزوايا 25"/>
          <p:cNvSpPr/>
          <p:nvPr/>
        </p:nvSpPr>
        <p:spPr>
          <a:xfrm>
            <a:off x="8699863" y="873882"/>
            <a:ext cx="2154548" cy="4732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خطة حل المسألة</a:t>
            </a:r>
            <a:endParaRPr lang="ar-SA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32133" y="1750761"/>
            <a:ext cx="3276600" cy="2593134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5631" b="93961" l="6800" r="341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581" t="12190" r="66777" b="5397"/>
          <a:stretch/>
        </p:blipFill>
        <p:spPr>
          <a:xfrm>
            <a:off x="4503284" y="1364579"/>
            <a:ext cx="1218413" cy="2885729"/>
          </a:xfrm>
          <a:prstGeom prst="rect">
            <a:avLst/>
          </a:prstGeom>
        </p:spPr>
      </p:pic>
      <p:cxnSp>
        <p:nvCxnSpPr>
          <p:cNvPr id="29" name="رابط مستقيم 28"/>
          <p:cNvCxnSpPr/>
          <p:nvPr/>
        </p:nvCxnSpPr>
        <p:spPr>
          <a:xfrm flipH="1">
            <a:off x="6262288" y="2365729"/>
            <a:ext cx="319568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مستطيل 29"/>
          <p:cNvSpPr/>
          <p:nvPr/>
        </p:nvSpPr>
        <p:spPr>
          <a:xfrm>
            <a:off x="6245714" y="2403830"/>
            <a:ext cx="4070309" cy="44340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مخطط انسيابي: رابط خارج الصفحة 13"/>
          <p:cNvSpPr/>
          <p:nvPr/>
        </p:nvSpPr>
        <p:spPr>
          <a:xfrm rot="5400000">
            <a:off x="11221349" y="2043562"/>
            <a:ext cx="590163" cy="1200450"/>
          </a:xfrm>
          <a:prstGeom prst="flowChartOffpageConnector">
            <a:avLst/>
          </a:prstGeom>
          <a:solidFill>
            <a:srgbClr val="BDD7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1" name="مربع نص 40"/>
          <p:cNvSpPr txBox="1"/>
          <p:nvPr/>
        </p:nvSpPr>
        <p:spPr>
          <a:xfrm>
            <a:off x="11028516" y="2365729"/>
            <a:ext cx="90844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chemeClr val="bg1"/>
                </a:solidFill>
              </a:rPr>
              <a:t>أحــل</a:t>
            </a:r>
            <a:r>
              <a:rPr lang="ar-SA" sz="2400" b="1" dirty="0" smtClean="0">
                <a:solidFill>
                  <a:schemeClr val="bg1"/>
                </a:solidFill>
              </a:rPr>
              <a:t> </a:t>
            </a:r>
            <a:endParaRPr lang="ar-SA" sz="2400" b="1" dirty="0">
              <a:solidFill>
                <a:schemeClr val="bg1"/>
              </a:solidFill>
            </a:endParaRPr>
          </a:p>
        </p:txBody>
      </p:sp>
      <p:sp>
        <p:nvSpPr>
          <p:cNvPr id="27" name="مربع نص 26"/>
          <p:cNvSpPr txBox="1"/>
          <p:nvPr/>
        </p:nvSpPr>
        <p:spPr>
          <a:xfrm>
            <a:off x="2290513" y="4791766"/>
            <a:ext cx="2379629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أبدأ بمحمد وأكتب الترتيبات المختلفة التي يبدأ بها </a:t>
            </a:r>
            <a:endParaRPr lang="ar-SA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7" name="جدول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1413547"/>
              </p:ext>
            </p:extLst>
          </p:nvPr>
        </p:nvGraphicFramePr>
        <p:xfrm>
          <a:off x="6062317" y="3357937"/>
          <a:ext cx="4253706" cy="295656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4253706">
                  <a:extLst>
                    <a:ext uri="{9D8B030D-6E8A-4147-A177-3AD203B41FA5}">
                      <a16:colId xmlns:a16="http://schemas.microsoft.com/office/drawing/2014/main" val="4214266746"/>
                    </a:ext>
                  </a:extLst>
                </a:gridCol>
              </a:tblGrid>
              <a:tr h="330170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/>
                        <a:t>الطرق الممكنة للاصطفاف </a:t>
                      </a:r>
                      <a:endParaRPr lang="ar-SA" sz="2000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5757863"/>
                  </a:ext>
                </a:extLst>
              </a:tr>
              <a:tr h="330170"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 smtClean="0"/>
                        <a:t>الأول                  الثاني                   الثالث  </a:t>
                      </a:r>
                      <a:endParaRPr lang="ar-SA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9742119"/>
                  </a:ext>
                </a:extLst>
              </a:tr>
              <a:tr h="330170">
                <a:tc>
                  <a:txBody>
                    <a:bodyPr/>
                    <a:lstStyle/>
                    <a:p>
                      <a:pPr rtl="1"/>
                      <a:r>
                        <a:rPr lang="ar-SA" dirty="0" smtClean="0"/>
                        <a:t>    </a:t>
                      </a:r>
                      <a:endParaRPr lang="ar-SA" sz="18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656118"/>
                  </a:ext>
                </a:extLst>
              </a:tr>
              <a:tr h="330170">
                <a:tc>
                  <a:txBody>
                    <a:bodyPr/>
                    <a:lstStyle/>
                    <a:p>
                      <a:pPr rtl="1"/>
                      <a:r>
                        <a:rPr lang="ar-SA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   </a:t>
                      </a:r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8796926"/>
                  </a:ext>
                </a:extLst>
              </a:tr>
              <a:tr h="330170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9158834"/>
                  </a:ext>
                </a:extLst>
              </a:tr>
              <a:tr h="330170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605051"/>
                  </a:ext>
                </a:extLst>
              </a:tr>
              <a:tr h="330170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4283325"/>
                  </a:ext>
                </a:extLst>
              </a:tr>
              <a:tr h="330170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5193764"/>
                  </a:ext>
                </a:extLst>
              </a:tr>
            </a:tbl>
          </a:graphicData>
        </a:graphic>
      </p:graphicFrame>
      <p:sp>
        <p:nvSpPr>
          <p:cNvPr id="12" name="مربع نص 11"/>
          <p:cNvSpPr txBox="1"/>
          <p:nvPr/>
        </p:nvSpPr>
        <p:spPr>
          <a:xfrm>
            <a:off x="6054843" y="4123166"/>
            <a:ext cx="402584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>
                <a:solidFill>
                  <a:schemeClr val="accent1">
                    <a:lumMod val="75000"/>
                  </a:schemeClr>
                </a:solidFill>
              </a:rPr>
              <a:t>محمد                   ياسر                    مهند </a:t>
            </a:r>
          </a:p>
        </p:txBody>
      </p:sp>
      <p:sp>
        <p:nvSpPr>
          <p:cNvPr id="13" name="مربع نص 12"/>
          <p:cNvSpPr txBox="1"/>
          <p:nvPr/>
        </p:nvSpPr>
        <p:spPr>
          <a:xfrm>
            <a:off x="6062317" y="4492498"/>
            <a:ext cx="401837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>
                <a:solidFill>
                  <a:schemeClr val="accent1">
                    <a:lumMod val="75000"/>
                  </a:schemeClr>
                </a:solidFill>
              </a:rPr>
              <a:t>محمد                   مهند                    ياسر</a:t>
            </a:r>
            <a:endParaRPr lang="ar-SA" dirty="0"/>
          </a:p>
        </p:txBody>
      </p:sp>
      <p:sp>
        <p:nvSpPr>
          <p:cNvPr id="32" name="مربع نص 31"/>
          <p:cNvSpPr txBox="1"/>
          <p:nvPr/>
        </p:nvSpPr>
        <p:spPr>
          <a:xfrm>
            <a:off x="2376652" y="4692969"/>
            <a:ext cx="2165682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أكرر هذه العملية لتكملة القائمة مبتدئاً بطالب آخر في كل مرة </a:t>
            </a:r>
            <a:endParaRPr lang="ar-SA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0" name="مربع نص 39"/>
          <p:cNvSpPr txBox="1"/>
          <p:nvPr/>
        </p:nvSpPr>
        <p:spPr>
          <a:xfrm>
            <a:off x="6058579" y="4842018"/>
            <a:ext cx="402584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 smtClean="0">
                <a:solidFill>
                  <a:schemeClr val="accent1">
                    <a:lumMod val="75000"/>
                  </a:schemeClr>
                </a:solidFill>
              </a:rPr>
              <a:t>ياسر                   محمد                    </a:t>
            </a:r>
            <a:r>
              <a:rPr lang="ar-SA" b="1" dirty="0">
                <a:solidFill>
                  <a:schemeClr val="accent1">
                    <a:lumMod val="75000"/>
                  </a:schemeClr>
                </a:solidFill>
              </a:rPr>
              <a:t>مهند </a:t>
            </a:r>
          </a:p>
        </p:txBody>
      </p:sp>
      <p:sp>
        <p:nvSpPr>
          <p:cNvPr id="42" name="مربع نص 41"/>
          <p:cNvSpPr txBox="1"/>
          <p:nvPr/>
        </p:nvSpPr>
        <p:spPr>
          <a:xfrm>
            <a:off x="6051009" y="5199921"/>
            <a:ext cx="402584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 smtClean="0">
                <a:solidFill>
                  <a:schemeClr val="accent1">
                    <a:lumMod val="75000"/>
                  </a:schemeClr>
                </a:solidFill>
              </a:rPr>
              <a:t>ياسر                   مهند                    محمد </a:t>
            </a:r>
            <a:endParaRPr lang="ar-SA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3" name="مربع نص 42"/>
          <p:cNvSpPr txBox="1"/>
          <p:nvPr/>
        </p:nvSpPr>
        <p:spPr>
          <a:xfrm>
            <a:off x="6074704" y="5607444"/>
            <a:ext cx="402584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 smtClean="0">
                <a:solidFill>
                  <a:schemeClr val="accent1">
                    <a:lumMod val="75000"/>
                  </a:schemeClr>
                </a:solidFill>
              </a:rPr>
              <a:t>مهند                    </a:t>
            </a:r>
            <a:r>
              <a:rPr lang="ar-SA" b="1" dirty="0">
                <a:solidFill>
                  <a:schemeClr val="accent1">
                    <a:lumMod val="75000"/>
                  </a:schemeClr>
                </a:solidFill>
              </a:rPr>
              <a:t>ياسر      </a:t>
            </a:r>
            <a:r>
              <a:rPr lang="ar-SA" b="1" dirty="0" smtClean="0">
                <a:solidFill>
                  <a:schemeClr val="accent1">
                    <a:lumMod val="75000"/>
                  </a:schemeClr>
                </a:solidFill>
              </a:rPr>
              <a:t>              محمد </a:t>
            </a:r>
            <a:endParaRPr lang="ar-SA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4" name="مربع نص 43"/>
          <p:cNvSpPr txBox="1"/>
          <p:nvPr/>
        </p:nvSpPr>
        <p:spPr>
          <a:xfrm>
            <a:off x="6055459" y="5956964"/>
            <a:ext cx="402584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 smtClean="0">
                <a:solidFill>
                  <a:schemeClr val="accent1">
                    <a:lumMod val="75000"/>
                  </a:schemeClr>
                </a:solidFill>
              </a:rPr>
              <a:t>مهند                   محمد                     ياسر </a:t>
            </a:r>
            <a:endParaRPr lang="ar-SA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6" name="مربع نص 45"/>
          <p:cNvSpPr txBox="1"/>
          <p:nvPr/>
        </p:nvSpPr>
        <p:spPr>
          <a:xfrm>
            <a:off x="2340081" y="4729618"/>
            <a:ext cx="2165682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أعد كل الطرائق المختلفة لترتيب الطلاب </a:t>
            </a:r>
            <a:endParaRPr lang="ar-SA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مربع نص 14"/>
          <p:cNvSpPr txBox="1"/>
          <p:nvPr/>
        </p:nvSpPr>
        <p:spPr>
          <a:xfrm>
            <a:off x="10185745" y="4076999"/>
            <a:ext cx="47002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rgbClr val="FF0000"/>
                </a:solidFill>
              </a:rPr>
              <a:t>١</a:t>
            </a:r>
            <a:endParaRPr lang="ar-SA" sz="2400" b="1" dirty="0">
              <a:solidFill>
                <a:srgbClr val="FF0000"/>
              </a:solidFill>
            </a:endParaRPr>
          </a:p>
        </p:txBody>
      </p:sp>
      <p:sp>
        <p:nvSpPr>
          <p:cNvPr id="47" name="مربع نص 46"/>
          <p:cNvSpPr txBox="1"/>
          <p:nvPr/>
        </p:nvSpPr>
        <p:spPr>
          <a:xfrm>
            <a:off x="10178826" y="4491547"/>
            <a:ext cx="47002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rgbClr val="FF0000"/>
                </a:solidFill>
              </a:rPr>
              <a:t>٢</a:t>
            </a:r>
            <a:endParaRPr lang="ar-SA" sz="2400" b="1" dirty="0">
              <a:solidFill>
                <a:srgbClr val="FF0000"/>
              </a:solidFill>
            </a:endParaRPr>
          </a:p>
        </p:txBody>
      </p:sp>
      <p:sp>
        <p:nvSpPr>
          <p:cNvPr id="48" name="مربع نص 47"/>
          <p:cNvSpPr txBox="1"/>
          <p:nvPr/>
        </p:nvSpPr>
        <p:spPr>
          <a:xfrm>
            <a:off x="10182286" y="4836386"/>
            <a:ext cx="47002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rgbClr val="FF0000"/>
                </a:solidFill>
              </a:rPr>
              <a:t>٣</a:t>
            </a:r>
            <a:endParaRPr lang="ar-SA" sz="2400" b="1" dirty="0">
              <a:solidFill>
                <a:srgbClr val="FF0000"/>
              </a:solidFill>
            </a:endParaRPr>
          </a:p>
        </p:txBody>
      </p:sp>
      <p:sp>
        <p:nvSpPr>
          <p:cNvPr id="49" name="مربع نص 48"/>
          <p:cNvSpPr txBox="1"/>
          <p:nvPr/>
        </p:nvSpPr>
        <p:spPr>
          <a:xfrm>
            <a:off x="10178826" y="5168688"/>
            <a:ext cx="47002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rgbClr val="FF0000"/>
                </a:solidFill>
              </a:rPr>
              <a:t>٤</a:t>
            </a:r>
            <a:endParaRPr lang="ar-SA" sz="2400" b="1" dirty="0">
              <a:solidFill>
                <a:srgbClr val="FF0000"/>
              </a:solidFill>
            </a:endParaRPr>
          </a:p>
        </p:txBody>
      </p:sp>
      <p:sp>
        <p:nvSpPr>
          <p:cNvPr id="50" name="مربع نص 49"/>
          <p:cNvSpPr txBox="1"/>
          <p:nvPr/>
        </p:nvSpPr>
        <p:spPr>
          <a:xfrm>
            <a:off x="10186836" y="5547295"/>
            <a:ext cx="47002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rgbClr val="FF0000"/>
                </a:solidFill>
              </a:rPr>
              <a:t>٥</a:t>
            </a:r>
            <a:endParaRPr lang="ar-SA" sz="2400" b="1" dirty="0">
              <a:solidFill>
                <a:srgbClr val="FF0000"/>
              </a:solidFill>
            </a:endParaRPr>
          </a:p>
        </p:txBody>
      </p:sp>
      <p:sp>
        <p:nvSpPr>
          <p:cNvPr id="51" name="مربع نص 50"/>
          <p:cNvSpPr txBox="1"/>
          <p:nvPr/>
        </p:nvSpPr>
        <p:spPr>
          <a:xfrm>
            <a:off x="10192366" y="5929203"/>
            <a:ext cx="47002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rgbClr val="FF0000"/>
                </a:solidFill>
              </a:rPr>
              <a:t>٦</a:t>
            </a:r>
            <a:endParaRPr lang="ar-SA" sz="2400" b="1" dirty="0">
              <a:solidFill>
                <a:srgbClr val="FF0000"/>
              </a:solidFill>
            </a:endParaRPr>
          </a:p>
        </p:txBody>
      </p:sp>
      <p:sp>
        <p:nvSpPr>
          <p:cNvPr id="16" name="مربع نص 15"/>
          <p:cNvSpPr txBox="1"/>
          <p:nvPr/>
        </p:nvSpPr>
        <p:spPr>
          <a:xfrm>
            <a:off x="2322213" y="4754276"/>
            <a:ext cx="2212107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rgbClr val="C00000"/>
                </a:solidFill>
              </a:rPr>
              <a:t>توجد </a:t>
            </a:r>
            <a:r>
              <a:rPr lang="ku-Arab-IQ" sz="2400" b="1" dirty="0" smtClean="0">
                <a:solidFill>
                  <a:srgbClr val="C00000"/>
                </a:solidFill>
              </a:rPr>
              <a:t>٦ </a:t>
            </a:r>
            <a:r>
              <a:rPr lang="ar-SA" sz="2400" b="1" dirty="0" smtClean="0">
                <a:solidFill>
                  <a:srgbClr val="C00000"/>
                </a:solidFill>
              </a:rPr>
              <a:t>طرائق ممكنة لاصطفاف الطلاب </a:t>
            </a:r>
            <a:endParaRPr lang="ar-SA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683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5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500"/>
                            </p:stCondLst>
                            <p:childTnLst>
                              <p:par>
                                <p:cTn id="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41" grpId="0"/>
      <p:bldP spid="27" grpId="0"/>
      <p:bldP spid="27" grpId="1"/>
      <p:bldP spid="12" grpId="0"/>
      <p:bldP spid="13" grpId="0"/>
      <p:bldP spid="32" grpId="0"/>
      <p:bldP spid="32" grpId="1"/>
      <p:bldP spid="40" grpId="0"/>
      <p:bldP spid="42" grpId="0"/>
      <p:bldP spid="43" grpId="0"/>
      <p:bldP spid="44" grpId="0"/>
      <p:bldP spid="46" grpId="0"/>
      <p:bldP spid="46" grpId="1"/>
      <p:bldP spid="15" grpId="0"/>
      <p:bldP spid="47" grpId="0"/>
      <p:bldP spid="48" grpId="0"/>
      <p:bldP spid="49" grpId="0"/>
      <p:bldP spid="50" grpId="0"/>
      <p:bldP spid="51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مربع نص 33"/>
          <p:cNvSpPr txBox="1"/>
          <p:nvPr/>
        </p:nvSpPr>
        <p:spPr>
          <a:xfrm>
            <a:off x="2184356" y="4561595"/>
            <a:ext cx="7357158" cy="523220"/>
          </a:xfrm>
          <a:prstGeom prst="rect">
            <a:avLst/>
          </a:prstGeom>
          <a:noFill/>
          <a:ln w="19050">
            <a:noFill/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أرجع إلى القائمة وسأجد أنه لم تتكرر أي من طرائق الترتيب 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9" name="مستطيل ذو زاويتين مستديرتين في نفس الجانب 38"/>
          <p:cNvSpPr/>
          <p:nvPr/>
        </p:nvSpPr>
        <p:spPr>
          <a:xfrm flipV="1">
            <a:off x="57731" y="49789"/>
            <a:ext cx="1146623" cy="1700972"/>
          </a:xfrm>
          <a:prstGeom prst="round2SameRect">
            <a:avLst/>
          </a:prstGeom>
          <a:solidFill>
            <a:srgbClr val="FE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7" name="مستطيل 36"/>
          <p:cNvSpPr/>
          <p:nvPr/>
        </p:nvSpPr>
        <p:spPr>
          <a:xfrm>
            <a:off x="10916206" y="683557"/>
            <a:ext cx="322336" cy="696366"/>
          </a:xfrm>
          <a:prstGeom prst="rect">
            <a:avLst/>
          </a:prstGeom>
          <a:solidFill>
            <a:srgbClr val="FE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5" name="مستطيل 34"/>
          <p:cNvSpPr/>
          <p:nvPr/>
        </p:nvSpPr>
        <p:spPr>
          <a:xfrm>
            <a:off x="11312386" y="108065"/>
            <a:ext cx="322336" cy="13411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 10"/>
          <p:cNvSpPr/>
          <p:nvPr/>
        </p:nvSpPr>
        <p:spPr>
          <a:xfrm>
            <a:off x="11708566" y="657112"/>
            <a:ext cx="322336" cy="13411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 ذو زاويتين مستديرتين في نفس الجانب 7"/>
          <p:cNvSpPr/>
          <p:nvPr/>
        </p:nvSpPr>
        <p:spPr>
          <a:xfrm flipV="1">
            <a:off x="55160" y="52807"/>
            <a:ext cx="12073194" cy="667336"/>
          </a:xfrm>
          <a:prstGeom prst="round2SameRect">
            <a:avLst/>
          </a:prstGeom>
          <a:solidFill>
            <a:srgbClr val="A4BF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10606900" y="175569"/>
            <a:ext cx="1371600" cy="455324"/>
          </a:xfrm>
          <a:prstGeom prst="flowChartTerminator">
            <a:avLst/>
          </a:prstGeom>
          <a:ln>
            <a:solidFill>
              <a:srgbClr val="A4BFD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العاشر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6" name="مخطط انسيابي: محطة طرفية 35"/>
          <p:cNvSpPr/>
          <p:nvPr/>
        </p:nvSpPr>
        <p:spPr>
          <a:xfrm>
            <a:off x="7898674" y="158813"/>
            <a:ext cx="2473214" cy="455324"/>
          </a:xfrm>
          <a:prstGeom prst="flowChartTerminator">
            <a:avLst/>
          </a:prstGeom>
          <a:ln>
            <a:solidFill>
              <a:srgbClr val="A4BFD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عرض البيانات وتفسيرها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133" b="9946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632" t="5813" r="15979" b="3379"/>
          <a:stretch/>
        </p:blipFill>
        <p:spPr>
          <a:xfrm flipH="1">
            <a:off x="124105" y="5183323"/>
            <a:ext cx="1185818" cy="1598137"/>
          </a:xfrm>
          <a:prstGeom prst="rect">
            <a:avLst/>
          </a:prstGeom>
        </p:spPr>
      </p:pic>
      <p:pic>
        <p:nvPicPr>
          <p:cNvPr id="33" name="صورة 3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5134" y="5899703"/>
            <a:ext cx="899175" cy="899175"/>
          </a:xfrm>
          <a:prstGeom prst="rect">
            <a:avLst/>
          </a:prstGeom>
        </p:spPr>
      </p:pic>
      <p:sp>
        <p:nvSpPr>
          <p:cNvPr id="38" name="مستطيل ذو زاويتين مستديرتين في نفس الجانب 37"/>
          <p:cNvSpPr/>
          <p:nvPr/>
        </p:nvSpPr>
        <p:spPr>
          <a:xfrm flipV="1">
            <a:off x="438152" y="52807"/>
            <a:ext cx="1154538" cy="1218644"/>
          </a:xfrm>
          <a:prstGeom prst="round2SameRect">
            <a:avLst/>
          </a:prstGeom>
          <a:solidFill>
            <a:srgbClr val="C2EE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5" name="مخطط انسيابي: محطة طرفية 44"/>
          <p:cNvSpPr/>
          <p:nvPr/>
        </p:nvSpPr>
        <p:spPr>
          <a:xfrm>
            <a:off x="557102" y="212567"/>
            <a:ext cx="953242" cy="455324"/>
          </a:xfrm>
          <a:prstGeom prst="flowChartTerminator">
            <a:avLst/>
          </a:prstGeom>
          <a:ln>
            <a:solidFill>
              <a:srgbClr val="A4BFD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٩٦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06" y="1770999"/>
            <a:ext cx="793068" cy="793068"/>
          </a:xfrm>
          <a:prstGeom prst="rect">
            <a:avLst/>
          </a:prstGeom>
        </p:spPr>
      </p:pic>
      <p:sp>
        <p:nvSpPr>
          <p:cNvPr id="20" name="مخطط انسيابي: محطة طرفية 19"/>
          <p:cNvSpPr/>
          <p:nvPr/>
        </p:nvSpPr>
        <p:spPr>
          <a:xfrm>
            <a:off x="6583679" y="155402"/>
            <a:ext cx="1129069" cy="455324"/>
          </a:xfrm>
          <a:prstGeom prst="flowChartTerminator">
            <a:avLst/>
          </a:prstGeom>
          <a:solidFill>
            <a:schemeClr val="bg1"/>
          </a:solidFill>
          <a:ln>
            <a:solidFill>
              <a:srgbClr val="A4BFD4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١٠ – ٣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3" name="مربع نص 22"/>
          <p:cNvSpPr txBox="1"/>
          <p:nvPr/>
        </p:nvSpPr>
        <p:spPr>
          <a:xfrm>
            <a:off x="5711253" y="1957521"/>
            <a:ext cx="5125685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بكم طريقة يمكن لمحمد وياسر ومهند أن يصطفوا لكي يدخلوا غرفة الصف ؟ </a:t>
            </a:r>
            <a:endParaRPr lang="ar-SA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6" name="مستطيل مستدير الزوايا 25"/>
          <p:cNvSpPr/>
          <p:nvPr/>
        </p:nvSpPr>
        <p:spPr>
          <a:xfrm>
            <a:off x="8699863" y="873882"/>
            <a:ext cx="2154548" cy="4732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خطة حل المسألة</a:t>
            </a:r>
            <a:endParaRPr lang="ar-SA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32133" y="1750761"/>
            <a:ext cx="3276600" cy="2593134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5631" b="93961" l="6800" r="341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581" t="12190" r="66777" b="5397"/>
          <a:stretch/>
        </p:blipFill>
        <p:spPr>
          <a:xfrm>
            <a:off x="4503284" y="1364579"/>
            <a:ext cx="1218413" cy="2885729"/>
          </a:xfrm>
          <a:prstGeom prst="rect">
            <a:avLst/>
          </a:prstGeom>
        </p:spPr>
      </p:pic>
      <p:cxnSp>
        <p:nvCxnSpPr>
          <p:cNvPr id="29" name="رابط مستقيم 28"/>
          <p:cNvCxnSpPr/>
          <p:nvPr/>
        </p:nvCxnSpPr>
        <p:spPr>
          <a:xfrm flipH="1">
            <a:off x="6262288" y="2365729"/>
            <a:ext cx="319568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مستطيل 29"/>
          <p:cNvSpPr/>
          <p:nvPr/>
        </p:nvSpPr>
        <p:spPr>
          <a:xfrm>
            <a:off x="6245714" y="2403830"/>
            <a:ext cx="4070309" cy="44340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مخطط انسيابي: رابط خارج الصفحة 13"/>
          <p:cNvSpPr/>
          <p:nvPr/>
        </p:nvSpPr>
        <p:spPr>
          <a:xfrm rot="5400000">
            <a:off x="11221349" y="2043562"/>
            <a:ext cx="590163" cy="1200450"/>
          </a:xfrm>
          <a:prstGeom prst="flowChartOffpageConnector">
            <a:avLst/>
          </a:prstGeom>
          <a:solidFill>
            <a:srgbClr val="C2D6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1" name="مربع نص 40"/>
          <p:cNvSpPr txBox="1"/>
          <p:nvPr/>
        </p:nvSpPr>
        <p:spPr>
          <a:xfrm>
            <a:off x="10991357" y="2365729"/>
            <a:ext cx="104641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chemeClr val="bg1"/>
                </a:solidFill>
              </a:rPr>
              <a:t>أتحقق</a:t>
            </a:r>
            <a:endParaRPr lang="ar-SA" sz="2400" b="1" dirty="0">
              <a:solidFill>
                <a:schemeClr val="bg1"/>
              </a:solidFill>
            </a:endParaRPr>
          </a:p>
        </p:txBody>
      </p:sp>
      <p:pic>
        <p:nvPicPr>
          <p:cNvPr id="27" name="صورة 26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20551" b="73517" l="11867" r="87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02" t="21841" r="12600" b="25714"/>
          <a:stretch/>
        </p:blipFill>
        <p:spPr>
          <a:xfrm>
            <a:off x="9235450" y="3718449"/>
            <a:ext cx="2238104" cy="1913741"/>
          </a:xfrm>
          <a:prstGeom prst="rect">
            <a:avLst/>
          </a:prstGeom>
        </p:spPr>
      </p:pic>
      <p:sp>
        <p:nvSpPr>
          <p:cNvPr id="28" name="مربع نص 27"/>
          <p:cNvSpPr txBox="1"/>
          <p:nvPr/>
        </p:nvSpPr>
        <p:spPr>
          <a:xfrm>
            <a:off x="6150527" y="5206703"/>
            <a:ext cx="244398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إذن الجواب مقبول </a:t>
            </a:r>
            <a:r>
              <a:rPr lang="ar-SA" sz="2400" b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</a:t>
            </a:r>
            <a:endParaRPr lang="ar-SA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079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14" grpId="0" animBg="1"/>
      <p:bldP spid="41" grpId="0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صورة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634" y="1173617"/>
            <a:ext cx="1336470" cy="1336470"/>
          </a:xfrm>
          <a:prstGeom prst="rect">
            <a:avLst/>
          </a:prstGeom>
        </p:spPr>
      </p:pic>
      <p:sp>
        <p:nvSpPr>
          <p:cNvPr id="39" name="مستطيل ذو زاويتين مستديرتين في نفس الجانب 38"/>
          <p:cNvSpPr/>
          <p:nvPr/>
        </p:nvSpPr>
        <p:spPr>
          <a:xfrm flipV="1">
            <a:off x="57731" y="49789"/>
            <a:ext cx="1146623" cy="1700972"/>
          </a:xfrm>
          <a:prstGeom prst="round2SameRect">
            <a:avLst/>
          </a:prstGeom>
          <a:solidFill>
            <a:srgbClr val="FE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7" name="مستطيل 36"/>
          <p:cNvSpPr/>
          <p:nvPr/>
        </p:nvSpPr>
        <p:spPr>
          <a:xfrm>
            <a:off x="10916206" y="683557"/>
            <a:ext cx="322336" cy="696366"/>
          </a:xfrm>
          <a:prstGeom prst="rect">
            <a:avLst/>
          </a:prstGeom>
          <a:solidFill>
            <a:srgbClr val="FE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5" name="مستطيل 34"/>
          <p:cNvSpPr/>
          <p:nvPr/>
        </p:nvSpPr>
        <p:spPr>
          <a:xfrm>
            <a:off x="11312386" y="108065"/>
            <a:ext cx="322336" cy="13411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 10"/>
          <p:cNvSpPr/>
          <p:nvPr/>
        </p:nvSpPr>
        <p:spPr>
          <a:xfrm>
            <a:off x="11708566" y="657112"/>
            <a:ext cx="322336" cy="13411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 ذو زاويتين مستديرتين في نفس الجانب 7"/>
          <p:cNvSpPr/>
          <p:nvPr/>
        </p:nvSpPr>
        <p:spPr>
          <a:xfrm flipV="1">
            <a:off x="55160" y="52807"/>
            <a:ext cx="12073194" cy="667336"/>
          </a:xfrm>
          <a:prstGeom prst="round2SameRect">
            <a:avLst/>
          </a:prstGeom>
          <a:solidFill>
            <a:srgbClr val="A4BF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10606900" y="175569"/>
            <a:ext cx="1371600" cy="455324"/>
          </a:xfrm>
          <a:prstGeom prst="flowChartTerminator">
            <a:avLst/>
          </a:prstGeom>
          <a:ln>
            <a:solidFill>
              <a:srgbClr val="A4BFD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العاشر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6" name="مخطط انسيابي: محطة طرفية 35"/>
          <p:cNvSpPr/>
          <p:nvPr/>
        </p:nvSpPr>
        <p:spPr>
          <a:xfrm>
            <a:off x="7898674" y="158813"/>
            <a:ext cx="2473214" cy="455324"/>
          </a:xfrm>
          <a:prstGeom prst="flowChartTerminator">
            <a:avLst/>
          </a:prstGeom>
          <a:ln>
            <a:solidFill>
              <a:srgbClr val="A4BFD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عرض البيانات وتفسيرها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133" b="9946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632" t="5813" r="15979" b="3379"/>
          <a:stretch/>
        </p:blipFill>
        <p:spPr>
          <a:xfrm flipH="1">
            <a:off x="124105" y="5183323"/>
            <a:ext cx="1185818" cy="1598137"/>
          </a:xfrm>
          <a:prstGeom prst="rect">
            <a:avLst/>
          </a:prstGeom>
        </p:spPr>
      </p:pic>
      <p:pic>
        <p:nvPicPr>
          <p:cNvPr id="33" name="صورة 3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5134" y="5899703"/>
            <a:ext cx="899175" cy="899175"/>
          </a:xfrm>
          <a:prstGeom prst="rect">
            <a:avLst/>
          </a:prstGeom>
        </p:spPr>
      </p:pic>
      <p:sp>
        <p:nvSpPr>
          <p:cNvPr id="38" name="مستطيل ذو زاويتين مستديرتين في نفس الجانب 37"/>
          <p:cNvSpPr/>
          <p:nvPr/>
        </p:nvSpPr>
        <p:spPr>
          <a:xfrm flipV="1">
            <a:off x="438152" y="52807"/>
            <a:ext cx="1154538" cy="1218644"/>
          </a:xfrm>
          <a:prstGeom prst="round2SameRect">
            <a:avLst/>
          </a:prstGeom>
          <a:solidFill>
            <a:srgbClr val="C2EE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5" name="مخطط انسيابي: محطة طرفية 44"/>
          <p:cNvSpPr/>
          <p:nvPr/>
        </p:nvSpPr>
        <p:spPr>
          <a:xfrm>
            <a:off x="557102" y="212567"/>
            <a:ext cx="953242" cy="455324"/>
          </a:xfrm>
          <a:prstGeom prst="flowChartTerminator">
            <a:avLst/>
          </a:prstGeom>
          <a:ln>
            <a:solidFill>
              <a:srgbClr val="A4BFD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٩٧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06" y="1770999"/>
            <a:ext cx="793068" cy="793068"/>
          </a:xfrm>
          <a:prstGeom prst="rect">
            <a:avLst/>
          </a:prstGeom>
        </p:spPr>
      </p:pic>
      <p:sp>
        <p:nvSpPr>
          <p:cNvPr id="20" name="مخطط انسيابي: محطة طرفية 19"/>
          <p:cNvSpPr/>
          <p:nvPr/>
        </p:nvSpPr>
        <p:spPr>
          <a:xfrm>
            <a:off x="6583679" y="155402"/>
            <a:ext cx="1129069" cy="455324"/>
          </a:xfrm>
          <a:prstGeom prst="flowChartTerminator">
            <a:avLst/>
          </a:prstGeom>
          <a:solidFill>
            <a:schemeClr val="bg1"/>
          </a:solidFill>
          <a:ln>
            <a:solidFill>
              <a:srgbClr val="A4BFD4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١٠ – ٣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6" name="مستطيل مستدير الزوايا 25"/>
          <p:cNvSpPr/>
          <p:nvPr/>
        </p:nvSpPr>
        <p:spPr>
          <a:xfrm>
            <a:off x="8699863" y="873882"/>
            <a:ext cx="2154548" cy="4732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خطة حل المسألة</a:t>
            </a:r>
            <a:endParaRPr lang="ar-SA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2" name="مخطط انسيابي: محطة طرفية 31"/>
          <p:cNvSpPr/>
          <p:nvPr/>
        </p:nvSpPr>
        <p:spPr>
          <a:xfrm>
            <a:off x="2561421" y="1622899"/>
            <a:ext cx="1701804" cy="455324"/>
          </a:xfrm>
          <a:prstGeom prst="flowChartTerminator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rgbClr val="00B050"/>
                </a:solidFill>
              </a:rPr>
              <a:t>أحــلل الـخطـة </a:t>
            </a:r>
            <a:endParaRPr lang="ar-SA" sz="2400" b="1" dirty="0">
              <a:solidFill>
                <a:srgbClr val="00B050"/>
              </a:solidFill>
            </a:endParaRPr>
          </a:p>
        </p:txBody>
      </p:sp>
      <p:sp>
        <p:nvSpPr>
          <p:cNvPr id="40" name="مربع نص 39"/>
          <p:cNvSpPr txBox="1"/>
          <p:nvPr/>
        </p:nvSpPr>
        <p:spPr>
          <a:xfrm>
            <a:off x="4940014" y="1450789"/>
            <a:ext cx="494929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بالرجوع إلى الصفحة السابقة ، أجيب عن الأسئلة الآتية :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2" name="مربع نص 41"/>
          <p:cNvSpPr txBox="1"/>
          <p:nvPr/>
        </p:nvSpPr>
        <p:spPr>
          <a:xfrm>
            <a:off x="4444443" y="1998232"/>
            <a:ext cx="690846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rgbClr val="00B050"/>
                </a:solidFill>
              </a:rPr>
              <a:t>١ </a:t>
            </a:r>
            <a:r>
              <a:rPr lang="ar-SA" sz="2400" b="1" dirty="0" smtClean="0">
                <a:solidFill>
                  <a:srgbClr val="00B050"/>
                </a:solidFill>
              </a:rPr>
              <a:t>– أشرح لماذا كانت خطة إنشاء قائمة مفيدة في حل هذه المسألة </a:t>
            </a:r>
            <a:endParaRPr lang="ar-SA" sz="2400" b="1" dirty="0">
              <a:solidFill>
                <a:srgbClr val="00B050"/>
              </a:solidFill>
            </a:endParaRPr>
          </a:p>
        </p:txBody>
      </p:sp>
      <p:sp>
        <p:nvSpPr>
          <p:cNvPr id="43" name="مربع نص 42"/>
          <p:cNvSpPr txBox="1"/>
          <p:nvPr/>
        </p:nvSpPr>
        <p:spPr>
          <a:xfrm>
            <a:off x="5294811" y="3097881"/>
            <a:ext cx="609843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rgbClr val="00B050"/>
                </a:solidFill>
              </a:rPr>
              <a:t>٢ </a:t>
            </a:r>
            <a:r>
              <a:rPr lang="ar-SA" sz="2400" b="1" dirty="0" smtClean="0">
                <a:solidFill>
                  <a:srgbClr val="00B050"/>
                </a:solidFill>
              </a:rPr>
              <a:t>– أشرح كيف أنظم الترتيبات المختلفة جميعها في جدول </a:t>
            </a:r>
            <a:endParaRPr lang="ar-SA" sz="2400" b="1" dirty="0">
              <a:solidFill>
                <a:srgbClr val="00B050"/>
              </a:solidFill>
            </a:endParaRPr>
          </a:p>
        </p:txBody>
      </p:sp>
      <p:sp>
        <p:nvSpPr>
          <p:cNvPr id="44" name="مربع نص 43"/>
          <p:cNvSpPr txBox="1"/>
          <p:nvPr/>
        </p:nvSpPr>
        <p:spPr>
          <a:xfrm>
            <a:off x="4484782" y="4299192"/>
            <a:ext cx="690846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rgbClr val="00B050"/>
                </a:solidFill>
              </a:rPr>
              <a:t>٣ </a:t>
            </a:r>
            <a:r>
              <a:rPr lang="ar-SA" sz="2400" b="1" dirty="0" smtClean="0">
                <a:solidFill>
                  <a:srgbClr val="00B050"/>
                </a:solidFill>
              </a:rPr>
              <a:t>– إذا كان عدد الطلاب </a:t>
            </a:r>
            <a:r>
              <a:rPr lang="ku-Arab-IQ" sz="2400" b="1" dirty="0" smtClean="0">
                <a:solidFill>
                  <a:srgbClr val="00B050"/>
                </a:solidFill>
              </a:rPr>
              <a:t>٤ </a:t>
            </a:r>
            <a:r>
              <a:rPr lang="ar-SA" sz="2400" b="1" dirty="0" smtClean="0">
                <a:solidFill>
                  <a:srgbClr val="00B050"/>
                </a:solidFill>
              </a:rPr>
              <a:t>، فما عدد الطرائق المختلفة لاصطفافهم ؟ </a:t>
            </a:r>
            <a:endParaRPr lang="ar-SA" sz="2400" b="1" dirty="0">
              <a:solidFill>
                <a:srgbClr val="00B050"/>
              </a:solidFill>
            </a:endParaRPr>
          </a:p>
        </p:txBody>
      </p:sp>
      <p:sp>
        <p:nvSpPr>
          <p:cNvPr id="46" name="مربع نص 45"/>
          <p:cNvSpPr txBox="1"/>
          <p:nvPr/>
        </p:nvSpPr>
        <p:spPr>
          <a:xfrm>
            <a:off x="4484782" y="5324319"/>
            <a:ext cx="690846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rgbClr val="00B050"/>
                </a:solidFill>
              </a:rPr>
              <a:t>٤ </a:t>
            </a:r>
            <a:r>
              <a:rPr lang="ar-SA" sz="2400" b="1" dirty="0" smtClean="0">
                <a:solidFill>
                  <a:srgbClr val="00B050"/>
                </a:solidFill>
              </a:rPr>
              <a:t>– كيف أعرف أن إجابتي عن السؤال السابق صحيحة ؟</a:t>
            </a:r>
            <a:endParaRPr lang="ar-SA" sz="2400" b="1" dirty="0">
              <a:solidFill>
                <a:srgbClr val="00B050"/>
              </a:solidFill>
            </a:endParaRPr>
          </a:p>
        </p:txBody>
      </p:sp>
      <p:sp>
        <p:nvSpPr>
          <p:cNvPr id="47" name="مربع نص 46"/>
          <p:cNvSpPr txBox="1"/>
          <p:nvPr/>
        </p:nvSpPr>
        <p:spPr>
          <a:xfrm>
            <a:off x="5909449" y="2502470"/>
            <a:ext cx="469745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لأنها تبين الترتيبات جميعها دون تكرار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8" name="مربع نص 47"/>
          <p:cNvSpPr txBox="1"/>
          <p:nvPr/>
        </p:nvSpPr>
        <p:spPr>
          <a:xfrm>
            <a:off x="2412275" y="3649075"/>
            <a:ext cx="819462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أبدأ بمفردة وأربطها بالمفردات الأخرى جميعها ، ثم أكرر ذلك مع باقي المفردات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9" name="مربع نص 48"/>
          <p:cNvSpPr txBox="1"/>
          <p:nvPr/>
        </p:nvSpPr>
        <p:spPr>
          <a:xfrm>
            <a:off x="7271657" y="4760857"/>
            <a:ext cx="178373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٢٤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طريقة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0" name="مربع نص 49"/>
          <p:cNvSpPr txBox="1"/>
          <p:nvPr/>
        </p:nvSpPr>
        <p:spPr>
          <a:xfrm>
            <a:off x="6292490" y="5895301"/>
            <a:ext cx="431441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أنظمها في جدول وأتأكد من العدد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376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6" grpId="0"/>
      <p:bldP spid="47" grpId="0"/>
      <p:bldP spid="48" grpId="0"/>
      <p:bldP spid="49" grpId="0"/>
      <p:bldP spid="5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مستطيل ذو زاويتين مستديرتين في نفس الجانب 38"/>
          <p:cNvSpPr/>
          <p:nvPr/>
        </p:nvSpPr>
        <p:spPr>
          <a:xfrm flipV="1">
            <a:off x="57731" y="49789"/>
            <a:ext cx="1146623" cy="1700972"/>
          </a:xfrm>
          <a:prstGeom prst="round2SameRect">
            <a:avLst/>
          </a:prstGeom>
          <a:solidFill>
            <a:srgbClr val="FE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7" name="مستطيل 36"/>
          <p:cNvSpPr/>
          <p:nvPr/>
        </p:nvSpPr>
        <p:spPr>
          <a:xfrm>
            <a:off x="10916206" y="683557"/>
            <a:ext cx="322336" cy="696366"/>
          </a:xfrm>
          <a:prstGeom prst="rect">
            <a:avLst/>
          </a:prstGeom>
          <a:solidFill>
            <a:srgbClr val="FE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5" name="مستطيل 34"/>
          <p:cNvSpPr/>
          <p:nvPr/>
        </p:nvSpPr>
        <p:spPr>
          <a:xfrm>
            <a:off x="11312386" y="108065"/>
            <a:ext cx="322336" cy="13411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 10"/>
          <p:cNvSpPr/>
          <p:nvPr/>
        </p:nvSpPr>
        <p:spPr>
          <a:xfrm>
            <a:off x="11708566" y="657112"/>
            <a:ext cx="322336" cy="13411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 ذو زاويتين مستديرتين في نفس الجانب 7"/>
          <p:cNvSpPr/>
          <p:nvPr/>
        </p:nvSpPr>
        <p:spPr>
          <a:xfrm flipV="1">
            <a:off x="55160" y="52807"/>
            <a:ext cx="12073194" cy="667336"/>
          </a:xfrm>
          <a:prstGeom prst="round2SameRect">
            <a:avLst/>
          </a:prstGeom>
          <a:solidFill>
            <a:srgbClr val="A4BF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10606900" y="175569"/>
            <a:ext cx="1371600" cy="455324"/>
          </a:xfrm>
          <a:prstGeom prst="flowChartTerminator">
            <a:avLst/>
          </a:prstGeom>
          <a:ln>
            <a:solidFill>
              <a:srgbClr val="A4BFD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العاشر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6" name="مخطط انسيابي: محطة طرفية 35"/>
          <p:cNvSpPr/>
          <p:nvPr/>
        </p:nvSpPr>
        <p:spPr>
          <a:xfrm>
            <a:off x="7898674" y="158813"/>
            <a:ext cx="2473214" cy="455324"/>
          </a:xfrm>
          <a:prstGeom prst="flowChartTerminator">
            <a:avLst/>
          </a:prstGeom>
          <a:ln>
            <a:solidFill>
              <a:srgbClr val="A4BFD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عرض البيانات وتفسيرها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133" b="9946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632" t="5813" r="15979" b="3379"/>
          <a:stretch/>
        </p:blipFill>
        <p:spPr>
          <a:xfrm flipH="1">
            <a:off x="124105" y="5183323"/>
            <a:ext cx="1185818" cy="1598137"/>
          </a:xfrm>
          <a:prstGeom prst="rect">
            <a:avLst/>
          </a:prstGeom>
        </p:spPr>
      </p:pic>
      <p:pic>
        <p:nvPicPr>
          <p:cNvPr id="33" name="صورة 3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5134" y="5899703"/>
            <a:ext cx="899175" cy="899175"/>
          </a:xfrm>
          <a:prstGeom prst="rect">
            <a:avLst/>
          </a:prstGeom>
        </p:spPr>
      </p:pic>
      <p:sp>
        <p:nvSpPr>
          <p:cNvPr id="38" name="مستطيل ذو زاويتين مستديرتين في نفس الجانب 37"/>
          <p:cNvSpPr/>
          <p:nvPr/>
        </p:nvSpPr>
        <p:spPr>
          <a:xfrm flipV="1">
            <a:off x="438152" y="52807"/>
            <a:ext cx="1154538" cy="1218644"/>
          </a:xfrm>
          <a:prstGeom prst="round2SameRect">
            <a:avLst/>
          </a:prstGeom>
          <a:solidFill>
            <a:srgbClr val="C2EE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5" name="مخطط انسيابي: محطة طرفية 44"/>
          <p:cNvSpPr/>
          <p:nvPr/>
        </p:nvSpPr>
        <p:spPr>
          <a:xfrm>
            <a:off x="557102" y="212567"/>
            <a:ext cx="953242" cy="455324"/>
          </a:xfrm>
          <a:prstGeom prst="flowChartTerminator">
            <a:avLst/>
          </a:prstGeom>
          <a:ln>
            <a:solidFill>
              <a:srgbClr val="A4BFD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٩٧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06" y="1770999"/>
            <a:ext cx="793068" cy="793068"/>
          </a:xfrm>
          <a:prstGeom prst="rect">
            <a:avLst/>
          </a:prstGeom>
        </p:spPr>
      </p:pic>
      <p:sp>
        <p:nvSpPr>
          <p:cNvPr id="20" name="مخطط انسيابي: محطة طرفية 19"/>
          <p:cNvSpPr/>
          <p:nvPr/>
        </p:nvSpPr>
        <p:spPr>
          <a:xfrm>
            <a:off x="6583679" y="155402"/>
            <a:ext cx="1129069" cy="455324"/>
          </a:xfrm>
          <a:prstGeom prst="flowChartTerminator">
            <a:avLst/>
          </a:prstGeom>
          <a:solidFill>
            <a:schemeClr val="bg1"/>
          </a:solidFill>
          <a:ln>
            <a:solidFill>
              <a:srgbClr val="A4BFD4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١٠ – ٣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6" name="مستطيل مستدير الزوايا 25"/>
          <p:cNvSpPr/>
          <p:nvPr/>
        </p:nvSpPr>
        <p:spPr>
          <a:xfrm>
            <a:off x="8699863" y="873882"/>
            <a:ext cx="2154548" cy="4732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خطة حل المسألة</a:t>
            </a:r>
            <a:endParaRPr lang="ar-SA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4" name="صورة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990" y="778625"/>
            <a:ext cx="1364371" cy="1761593"/>
          </a:xfrm>
          <a:prstGeom prst="rect">
            <a:avLst/>
          </a:prstGeom>
        </p:spPr>
      </p:pic>
      <p:sp>
        <p:nvSpPr>
          <p:cNvPr id="25" name="مخطط انسيابي: محطة طرفية 24"/>
          <p:cNvSpPr/>
          <p:nvPr/>
        </p:nvSpPr>
        <p:spPr>
          <a:xfrm>
            <a:off x="2785721" y="1500900"/>
            <a:ext cx="2334445" cy="540198"/>
          </a:xfrm>
          <a:prstGeom prst="flowChartTerminator">
            <a:avLst/>
          </a:prstGeom>
          <a:ln>
            <a:solidFill>
              <a:srgbClr val="FEA9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rgbClr val="FF9F46"/>
                </a:solidFill>
              </a:rPr>
              <a:t>أتدرب على الـخطـة </a:t>
            </a:r>
            <a:endParaRPr lang="ar-SA" sz="2400" b="1" dirty="0">
              <a:solidFill>
                <a:srgbClr val="FF9F46"/>
              </a:solidFill>
            </a:endParaRPr>
          </a:p>
        </p:txBody>
      </p:sp>
      <p:sp>
        <p:nvSpPr>
          <p:cNvPr id="27" name="مربع نص 26"/>
          <p:cNvSpPr txBox="1"/>
          <p:nvPr/>
        </p:nvSpPr>
        <p:spPr>
          <a:xfrm>
            <a:off x="4345577" y="900322"/>
            <a:ext cx="431409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أحل المسائل التالية مستعملاً خطة إنشاء قائمة :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10320" y="1691212"/>
            <a:ext cx="5624401" cy="2437934"/>
          </a:xfrm>
          <a:prstGeom prst="rect">
            <a:avLst/>
          </a:prstGeom>
        </p:spPr>
      </p:pic>
      <p:graphicFrame>
        <p:nvGraphicFramePr>
          <p:cNvPr id="4" name="جدول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2773483"/>
              </p:ext>
            </p:extLst>
          </p:nvPr>
        </p:nvGraphicFramePr>
        <p:xfrm>
          <a:off x="2298175" y="3368449"/>
          <a:ext cx="3504176" cy="298824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752088">
                  <a:extLst>
                    <a:ext uri="{9D8B030D-6E8A-4147-A177-3AD203B41FA5}">
                      <a16:colId xmlns:a16="http://schemas.microsoft.com/office/drawing/2014/main" val="971528814"/>
                    </a:ext>
                  </a:extLst>
                </a:gridCol>
                <a:gridCol w="1752088">
                  <a:extLst>
                    <a:ext uri="{9D8B030D-6E8A-4147-A177-3AD203B41FA5}">
                      <a16:colId xmlns:a16="http://schemas.microsoft.com/office/drawing/2014/main" val="1700651835"/>
                    </a:ext>
                  </a:extLst>
                </a:gridCol>
              </a:tblGrid>
              <a:tr h="390782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err="1" smtClean="0"/>
                        <a:t>البنطال</a:t>
                      </a:r>
                      <a:r>
                        <a:rPr lang="ar-SA" sz="2000" b="1" dirty="0" smtClean="0"/>
                        <a:t> </a:t>
                      </a:r>
                      <a:endParaRPr lang="ar-SA" sz="2000" b="1" dirty="0"/>
                    </a:p>
                  </a:txBody>
                  <a:tcPr>
                    <a:solidFill>
                      <a:srgbClr val="D9E6D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/>
                        <a:t>القميص </a:t>
                      </a:r>
                      <a:endParaRPr lang="ar-SA" sz="2000" b="1" dirty="0"/>
                    </a:p>
                  </a:txBody>
                  <a:tcPr>
                    <a:solidFill>
                      <a:srgbClr val="D9E6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7407497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7837262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1630697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6099409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96182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1934615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5780781"/>
                  </a:ext>
                </a:extLst>
              </a:tr>
            </a:tbl>
          </a:graphicData>
        </a:graphic>
      </p:graphicFrame>
      <p:sp>
        <p:nvSpPr>
          <p:cNvPr id="6" name="مربع نص 5"/>
          <p:cNvSpPr txBox="1"/>
          <p:nvPr/>
        </p:nvSpPr>
        <p:spPr>
          <a:xfrm>
            <a:off x="4463609" y="3727110"/>
            <a:ext cx="79248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أزرق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4" name="مربع نص 33"/>
          <p:cNvSpPr txBox="1"/>
          <p:nvPr/>
        </p:nvSpPr>
        <p:spPr>
          <a:xfrm>
            <a:off x="4463609" y="4179037"/>
            <a:ext cx="79248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أزرق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1" name="مربع نص 40"/>
          <p:cNvSpPr txBox="1"/>
          <p:nvPr/>
        </p:nvSpPr>
        <p:spPr>
          <a:xfrm>
            <a:off x="4463609" y="4630964"/>
            <a:ext cx="79248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أزرق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47" name="رابط مستقيم 46"/>
          <p:cNvCxnSpPr/>
          <p:nvPr/>
        </p:nvCxnSpPr>
        <p:spPr>
          <a:xfrm flipH="1">
            <a:off x="6218745" y="2243809"/>
            <a:ext cx="319568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رابط مستقيم 47"/>
          <p:cNvCxnSpPr/>
          <p:nvPr/>
        </p:nvCxnSpPr>
        <p:spPr>
          <a:xfrm flipH="1">
            <a:off x="6300832" y="2862118"/>
            <a:ext cx="319568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مستطيل 48"/>
          <p:cNvSpPr/>
          <p:nvPr/>
        </p:nvSpPr>
        <p:spPr>
          <a:xfrm>
            <a:off x="6122127" y="2925042"/>
            <a:ext cx="4745338" cy="555385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0" name="مستطيل 49"/>
          <p:cNvSpPr/>
          <p:nvPr/>
        </p:nvSpPr>
        <p:spPr>
          <a:xfrm>
            <a:off x="8919407" y="3500750"/>
            <a:ext cx="1948058" cy="532275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1" name="مربع نص 50"/>
          <p:cNvSpPr txBox="1"/>
          <p:nvPr/>
        </p:nvSpPr>
        <p:spPr>
          <a:xfrm>
            <a:off x="2785721" y="3777476"/>
            <a:ext cx="79248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bg1">
                    <a:lumMod val="50000"/>
                  </a:schemeClr>
                </a:solidFill>
              </a:rPr>
              <a:t>مخطط</a:t>
            </a:r>
            <a:endParaRPr lang="ar-SA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2" name="مربع نص 51"/>
          <p:cNvSpPr txBox="1"/>
          <p:nvPr/>
        </p:nvSpPr>
        <p:spPr>
          <a:xfrm>
            <a:off x="2780763" y="4205856"/>
            <a:ext cx="79248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bg1">
                    <a:lumMod val="50000"/>
                  </a:schemeClr>
                </a:solidFill>
              </a:rPr>
              <a:t>أبيض</a:t>
            </a:r>
            <a:endParaRPr lang="ar-SA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3" name="مربع نص 52"/>
          <p:cNvSpPr txBox="1"/>
          <p:nvPr/>
        </p:nvSpPr>
        <p:spPr>
          <a:xfrm>
            <a:off x="2589175" y="4599189"/>
            <a:ext cx="98406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bg1">
                    <a:lumMod val="50000"/>
                  </a:schemeClr>
                </a:solidFill>
              </a:rPr>
              <a:t>رمادي</a:t>
            </a:r>
            <a:endParaRPr lang="ar-SA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4" name="مربع نص 53"/>
          <p:cNvSpPr txBox="1"/>
          <p:nvPr/>
        </p:nvSpPr>
        <p:spPr>
          <a:xfrm>
            <a:off x="4445957" y="5041899"/>
            <a:ext cx="79248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/>
              <a:t>أسود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5" name="مربع نص 54"/>
          <p:cNvSpPr txBox="1"/>
          <p:nvPr/>
        </p:nvSpPr>
        <p:spPr>
          <a:xfrm>
            <a:off x="4448806" y="5497918"/>
            <a:ext cx="79248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/>
              <a:t>أسود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6" name="مربع نص 55"/>
          <p:cNvSpPr txBox="1"/>
          <p:nvPr/>
        </p:nvSpPr>
        <p:spPr>
          <a:xfrm>
            <a:off x="4462138" y="5945753"/>
            <a:ext cx="79248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/>
              <a:t>أسود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9" name="مربع نص 58"/>
          <p:cNvSpPr txBox="1"/>
          <p:nvPr/>
        </p:nvSpPr>
        <p:spPr>
          <a:xfrm>
            <a:off x="2787429" y="5054836"/>
            <a:ext cx="79248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bg1">
                    <a:lumMod val="50000"/>
                  </a:schemeClr>
                </a:solidFill>
              </a:rPr>
              <a:t>مخطط</a:t>
            </a:r>
            <a:endParaRPr lang="ar-SA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0" name="مربع نص 59"/>
          <p:cNvSpPr txBox="1"/>
          <p:nvPr/>
        </p:nvSpPr>
        <p:spPr>
          <a:xfrm>
            <a:off x="2779955" y="5448169"/>
            <a:ext cx="79248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bg1">
                    <a:lumMod val="50000"/>
                  </a:schemeClr>
                </a:solidFill>
              </a:rPr>
              <a:t>أبيض</a:t>
            </a:r>
            <a:endParaRPr lang="ar-SA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1" name="مربع نص 60"/>
          <p:cNvSpPr txBox="1"/>
          <p:nvPr/>
        </p:nvSpPr>
        <p:spPr>
          <a:xfrm>
            <a:off x="2597762" y="5892505"/>
            <a:ext cx="98406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bg1">
                    <a:lumMod val="50000"/>
                  </a:schemeClr>
                </a:solidFill>
              </a:rPr>
              <a:t>رمادي</a:t>
            </a:r>
            <a:endParaRPr lang="ar-SA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2" name="مربع نص 61"/>
          <p:cNvSpPr txBox="1"/>
          <p:nvPr/>
        </p:nvSpPr>
        <p:spPr>
          <a:xfrm>
            <a:off x="6502625" y="4579545"/>
            <a:ext cx="385787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عدد الطرق الممكنة =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٦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طرق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874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4" grpId="0"/>
      <p:bldP spid="41" grpId="0"/>
      <p:bldP spid="49" grpId="0" animBg="1"/>
      <p:bldP spid="50" grpId="0" animBg="1"/>
      <p:bldP spid="51" grpId="0"/>
      <p:bldP spid="52" grpId="0"/>
      <p:bldP spid="53" grpId="0"/>
      <p:bldP spid="54" grpId="0"/>
      <p:bldP spid="55" grpId="0"/>
      <p:bldP spid="56" grpId="0"/>
      <p:bldP spid="59" grpId="0"/>
      <p:bldP spid="60" grpId="0"/>
      <p:bldP spid="61" grpId="0"/>
      <p:bldP spid="6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8097" y="1560102"/>
            <a:ext cx="5650201" cy="3123401"/>
          </a:xfrm>
          <a:prstGeom prst="rect">
            <a:avLst/>
          </a:prstGeom>
        </p:spPr>
      </p:pic>
      <p:sp>
        <p:nvSpPr>
          <p:cNvPr id="39" name="مستطيل ذو زاويتين مستديرتين في نفس الجانب 38"/>
          <p:cNvSpPr/>
          <p:nvPr/>
        </p:nvSpPr>
        <p:spPr>
          <a:xfrm flipV="1">
            <a:off x="57731" y="49789"/>
            <a:ext cx="1146623" cy="1700972"/>
          </a:xfrm>
          <a:prstGeom prst="round2SameRect">
            <a:avLst/>
          </a:prstGeom>
          <a:solidFill>
            <a:srgbClr val="FE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7" name="مستطيل 36"/>
          <p:cNvSpPr/>
          <p:nvPr/>
        </p:nvSpPr>
        <p:spPr>
          <a:xfrm>
            <a:off x="10916206" y="683557"/>
            <a:ext cx="322336" cy="696366"/>
          </a:xfrm>
          <a:prstGeom prst="rect">
            <a:avLst/>
          </a:prstGeom>
          <a:solidFill>
            <a:srgbClr val="FE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5" name="مستطيل 34"/>
          <p:cNvSpPr/>
          <p:nvPr/>
        </p:nvSpPr>
        <p:spPr>
          <a:xfrm>
            <a:off x="11312386" y="108065"/>
            <a:ext cx="322336" cy="13411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 10"/>
          <p:cNvSpPr/>
          <p:nvPr/>
        </p:nvSpPr>
        <p:spPr>
          <a:xfrm>
            <a:off x="11708566" y="657112"/>
            <a:ext cx="322336" cy="13411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 ذو زاويتين مستديرتين في نفس الجانب 7"/>
          <p:cNvSpPr/>
          <p:nvPr/>
        </p:nvSpPr>
        <p:spPr>
          <a:xfrm flipV="1">
            <a:off x="55160" y="52807"/>
            <a:ext cx="12073194" cy="667336"/>
          </a:xfrm>
          <a:prstGeom prst="round2SameRect">
            <a:avLst/>
          </a:prstGeom>
          <a:solidFill>
            <a:srgbClr val="A4BF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10606900" y="175569"/>
            <a:ext cx="1371600" cy="455324"/>
          </a:xfrm>
          <a:prstGeom prst="flowChartTerminator">
            <a:avLst/>
          </a:prstGeom>
          <a:ln>
            <a:solidFill>
              <a:srgbClr val="A4BFD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العاشر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6" name="مخطط انسيابي: محطة طرفية 35"/>
          <p:cNvSpPr/>
          <p:nvPr/>
        </p:nvSpPr>
        <p:spPr>
          <a:xfrm>
            <a:off x="7898674" y="158813"/>
            <a:ext cx="2473214" cy="455324"/>
          </a:xfrm>
          <a:prstGeom prst="flowChartTerminator">
            <a:avLst/>
          </a:prstGeom>
          <a:ln>
            <a:solidFill>
              <a:srgbClr val="A4BFD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عرض البيانات وتفسيرها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133" b="9946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632" t="5813" r="15979" b="3379"/>
          <a:stretch/>
        </p:blipFill>
        <p:spPr>
          <a:xfrm flipH="1">
            <a:off x="124105" y="5183323"/>
            <a:ext cx="1185818" cy="1598137"/>
          </a:xfrm>
          <a:prstGeom prst="rect">
            <a:avLst/>
          </a:prstGeom>
        </p:spPr>
      </p:pic>
      <p:pic>
        <p:nvPicPr>
          <p:cNvPr id="33" name="صورة 3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5134" y="5899703"/>
            <a:ext cx="899175" cy="899175"/>
          </a:xfrm>
          <a:prstGeom prst="rect">
            <a:avLst/>
          </a:prstGeom>
        </p:spPr>
      </p:pic>
      <p:sp>
        <p:nvSpPr>
          <p:cNvPr id="38" name="مستطيل ذو زاويتين مستديرتين في نفس الجانب 37"/>
          <p:cNvSpPr/>
          <p:nvPr/>
        </p:nvSpPr>
        <p:spPr>
          <a:xfrm flipV="1">
            <a:off x="438152" y="52807"/>
            <a:ext cx="1154538" cy="1218644"/>
          </a:xfrm>
          <a:prstGeom prst="round2SameRect">
            <a:avLst/>
          </a:prstGeom>
          <a:solidFill>
            <a:srgbClr val="C2EE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5" name="مخطط انسيابي: محطة طرفية 44"/>
          <p:cNvSpPr/>
          <p:nvPr/>
        </p:nvSpPr>
        <p:spPr>
          <a:xfrm>
            <a:off x="557102" y="212567"/>
            <a:ext cx="953242" cy="455324"/>
          </a:xfrm>
          <a:prstGeom prst="flowChartTerminator">
            <a:avLst/>
          </a:prstGeom>
          <a:ln>
            <a:solidFill>
              <a:srgbClr val="A4BFD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٩٧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06" y="1770999"/>
            <a:ext cx="793068" cy="793068"/>
          </a:xfrm>
          <a:prstGeom prst="rect">
            <a:avLst/>
          </a:prstGeom>
        </p:spPr>
      </p:pic>
      <p:sp>
        <p:nvSpPr>
          <p:cNvPr id="20" name="مخطط انسيابي: محطة طرفية 19"/>
          <p:cNvSpPr/>
          <p:nvPr/>
        </p:nvSpPr>
        <p:spPr>
          <a:xfrm>
            <a:off x="6583679" y="155402"/>
            <a:ext cx="1129069" cy="455324"/>
          </a:xfrm>
          <a:prstGeom prst="flowChartTerminator">
            <a:avLst/>
          </a:prstGeom>
          <a:solidFill>
            <a:schemeClr val="bg1"/>
          </a:solidFill>
          <a:ln>
            <a:solidFill>
              <a:srgbClr val="A4BFD4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١٠ – ٣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6" name="مستطيل مستدير الزوايا 25"/>
          <p:cNvSpPr/>
          <p:nvPr/>
        </p:nvSpPr>
        <p:spPr>
          <a:xfrm>
            <a:off x="8699863" y="873882"/>
            <a:ext cx="2154548" cy="4732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خطة حل المسألة</a:t>
            </a:r>
            <a:endParaRPr lang="ar-SA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4" name="صورة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990" y="778625"/>
            <a:ext cx="1364371" cy="1761593"/>
          </a:xfrm>
          <a:prstGeom prst="rect">
            <a:avLst/>
          </a:prstGeom>
        </p:spPr>
      </p:pic>
      <p:sp>
        <p:nvSpPr>
          <p:cNvPr id="25" name="مخطط انسيابي: محطة طرفية 24"/>
          <p:cNvSpPr/>
          <p:nvPr/>
        </p:nvSpPr>
        <p:spPr>
          <a:xfrm>
            <a:off x="2785721" y="1500900"/>
            <a:ext cx="2334445" cy="540198"/>
          </a:xfrm>
          <a:prstGeom prst="flowChartTerminator">
            <a:avLst/>
          </a:prstGeom>
          <a:ln>
            <a:solidFill>
              <a:srgbClr val="FEA9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rgbClr val="FF9F46"/>
                </a:solidFill>
              </a:rPr>
              <a:t>أتدرب على الـخطـة </a:t>
            </a:r>
            <a:endParaRPr lang="ar-SA" sz="2400" b="1" dirty="0">
              <a:solidFill>
                <a:srgbClr val="FF9F46"/>
              </a:solidFill>
            </a:endParaRPr>
          </a:p>
        </p:txBody>
      </p:sp>
      <p:sp>
        <p:nvSpPr>
          <p:cNvPr id="27" name="مربع نص 26"/>
          <p:cNvSpPr txBox="1"/>
          <p:nvPr/>
        </p:nvSpPr>
        <p:spPr>
          <a:xfrm>
            <a:off x="4345577" y="900322"/>
            <a:ext cx="431409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أحل المسائل التالية مستعملاً خطة إنشاء قائمة :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cxnSp>
        <p:nvCxnSpPr>
          <p:cNvPr id="47" name="رابط مستقيم 46"/>
          <p:cNvCxnSpPr/>
          <p:nvPr/>
        </p:nvCxnSpPr>
        <p:spPr>
          <a:xfrm flipH="1">
            <a:off x="6177700" y="3318511"/>
            <a:ext cx="461036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رابط مستقيم 47"/>
          <p:cNvCxnSpPr/>
          <p:nvPr/>
        </p:nvCxnSpPr>
        <p:spPr>
          <a:xfrm flipH="1">
            <a:off x="7658728" y="3876338"/>
            <a:ext cx="319568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مستطيل 48"/>
          <p:cNvSpPr/>
          <p:nvPr/>
        </p:nvSpPr>
        <p:spPr>
          <a:xfrm>
            <a:off x="6042729" y="3957942"/>
            <a:ext cx="4745338" cy="555385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0" name="مستطيل 49"/>
          <p:cNvSpPr/>
          <p:nvPr/>
        </p:nvSpPr>
        <p:spPr>
          <a:xfrm>
            <a:off x="6034020" y="3399755"/>
            <a:ext cx="1518990" cy="532275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2" name="مربع نص 61"/>
          <p:cNvSpPr txBox="1"/>
          <p:nvPr/>
        </p:nvSpPr>
        <p:spPr>
          <a:xfrm>
            <a:off x="6514011" y="5113802"/>
            <a:ext cx="385787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عدد الطرق الممكنة =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٦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طرق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65" name="جدول 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7911713"/>
              </p:ext>
            </p:extLst>
          </p:nvPr>
        </p:nvGraphicFramePr>
        <p:xfrm>
          <a:off x="1555337" y="3262493"/>
          <a:ext cx="4253706" cy="259080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4253706">
                  <a:extLst>
                    <a:ext uri="{9D8B030D-6E8A-4147-A177-3AD203B41FA5}">
                      <a16:colId xmlns:a16="http://schemas.microsoft.com/office/drawing/2014/main" val="4214266746"/>
                    </a:ext>
                  </a:extLst>
                </a:gridCol>
              </a:tblGrid>
              <a:tr h="330170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/>
                        <a:t>الطرق الممكنة لعمل</a:t>
                      </a:r>
                      <a:r>
                        <a:rPr lang="ar-SA" sz="2000" b="1" baseline="0" dirty="0" smtClean="0"/>
                        <a:t> كوب آيس كريم</a:t>
                      </a:r>
                      <a:endParaRPr lang="ar-SA" sz="2000" b="1" dirty="0"/>
                    </a:p>
                  </a:txBody>
                  <a:tcPr>
                    <a:solidFill>
                      <a:srgbClr val="EAAA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5757863"/>
                  </a:ext>
                </a:extLst>
              </a:tr>
              <a:tr h="330170">
                <a:tc>
                  <a:txBody>
                    <a:bodyPr/>
                    <a:lstStyle/>
                    <a:p>
                      <a:pPr algn="ctr" rtl="1"/>
                      <a:endParaRPr lang="ar-SA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9742119"/>
                  </a:ext>
                </a:extLst>
              </a:tr>
              <a:tr h="330170">
                <a:tc>
                  <a:txBody>
                    <a:bodyPr/>
                    <a:lstStyle/>
                    <a:p>
                      <a:pPr rtl="1"/>
                      <a:r>
                        <a:rPr lang="ar-SA" dirty="0" smtClean="0"/>
                        <a:t>    </a:t>
                      </a:r>
                      <a:endParaRPr lang="ar-SA" sz="18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656118"/>
                  </a:ext>
                </a:extLst>
              </a:tr>
              <a:tr h="330170">
                <a:tc>
                  <a:txBody>
                    <a:bodyPr/>
                    <a:lstStyle/>
                    <a:p>
                      <a:pPr rtl="1"/>
                      <a:r>
                        <a:rPr lang="ar-SA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   </a:t>
                      </a:r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8796926"/>
                  </a:ext>
                </a:extLst>
              </a:tr>
              <a:tr h="330170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9158834"/>
                  </a:ext>
                </a:extLst>
              </a:tr>
              <a:tr h="330170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605051"/>
                  </a:ext>
                </a:extLst>
              </a:tr>
              <a:tr h="330170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4283325"/>
                  </a:ext>
                </a:extLst>
              </a:tr>
            </a:tbl>
          </a:graphicData>
        </a:graphic>
      </p:graphicFrame>
      <p:sp>
        <p:nvSpPr>
          <p:cNvPr id="66" name="مربع نص 65"/>
          <p:cNvSpPr txBox="1"/>
          <p:nvPr/>
        </p:nvSpPr>
        <p:spPr>
          <a:xfrm>
            <a:off x="1603038" y="3650828"/>
            <a:ext cx="402584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 err="1" smtClean="0">
                <a:solidFill>
                  <a:schemeClr val="accent1">
                    <a:lumMod val="75000"/>
                  </a:schemeClr>
                </a:solidFill>
              </a:rPr>
              <a:t>شوكولاته</a:t>
            </a:r>
            <a:r>
              <a:rPr lang="ar-SA" b="1" dirty="0" smtClean="0">
                <a:solidFill>
                  <a:schemeClr val="accent1">
                    <a:lumMod val="75000"/>
                  </a:schemeClr>
                </a:solidFill>
              </a:rPr>
              <a:t>                فانيليا               </a:t>
            </a:r>
            <a:r>
              <a:rPr lang="ar-SA" b="1" dirty="0" err="1" smtClean="0">
                <a:solidFill>
                  <a:schemeClr val="accent1">
                    <a:lumMod val="75000"/>
                  </a:schemeClr>
                </a:solidFill>
              </a:rPr>
              <a:t>فراوله</a:t>
            </a:r>
            <a:r>
              <a:rPr lang="ar-SA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ar-SA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7" name="مربع نص 66"/>
          <p:cNvSpPr txBox="1"/>
          <p:nvPr/>
        </p:nvSpPr>
        <p:spPr>
          <a:xfrm>
            <a:off x="1607942" y="4039163"/>
            <a:ext cx="402584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 err="1" smtClean="0">
                <a:solidFill>
                  <a:schemeClr val="accent1">
                    <a:lumMod val="75000"/>
                  </a:schemeClr>
                </a:solidFill>
              </a:rPr>
              <a:t>شوكولاته</a:t>
            </a:r>
            <a:r>
              <a:rPr lang="ar-SA" b="1" dirty="0" smtClean="0">
                <a:solidFill>
                  <a:schemeClr val="accent1">
                    <a:lumMod val="75000"/>
                  </a:schemeClr>
                </a:solidFill>
              </a:rPr>
              <a:t>                </a:t>
            </a:r>
            <a:r>
              <a:rPr lang="ar-SA" b="1" dirty="0" err="1" smtClean="0">
                <a:solidFill>
                  <a:schemeClr val="accent1">
                    <a:lumMod val="75000"/>
                  </a:schemeClr>
                </a:solidFill>
              </a:rPr>
              <a:t>فراوله</a:t>
            </a:r>
            <a:r>
              <a:rPr lang="ar-SA" b="1" dirty="0" smtClean="0">
                <a:solidFill>
                  <a:schemeClr val="accent1">
                    <a:lumMod val="75000"/>
                  </a:schemeClr>
                </a:solidFill>
              </a:rPr>
              <a:t>               فانيليا </a:t>
            </a:r>
            <a:endParaRPr lang="ar-SA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8" name="مربع نص 67"/>
          <p:cNvSpPr txBox="1"/>
          <p:nvPr/>
        </p:nvSpPr>
        <p:spPr>
          <a:xfrm>
            <a:off x="1482946" y="4388659"/>
            <a:ext cx="402584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 smtClean="0">
                <a:solidFill>
                  <a:schemeClr val="accent1">
                    <a:lumMod val="75000"/>
                  </a:schemeClr>
                </a:solidFill>
              </a:rPr>
              <a:t>فانيليا                  </a:t>
            </a:r>
            <a:r>
              <a:rPr lang="ar-SA" b="1" dirty="0" err="1" smtClean="0">
                <a:solidFill>
                  <a:schemeClr val="accent1">
                    <a:lumMod val="75000"/>
                  </a:schemeClr>
                </a:solidFill>
              </a:rPr>
              <a:t>فراوله</a:t>
            </a:r>
            <a:r>
              <a:rPr lang="ar-SA" b="1" dirty="0" smtClean="0">
                <a:solidFill>
                  <a:schemeClr val="accent1">
                    <a:lumMod val="75000"/>
                  </a:schemeClr>
                </a:solidFill>
              </a:rPr>
              <a:t>             </a:t>
            </a:r>
            <a:r>
              <a:rPr lang="ar-SA" b="1" dirty="0" err="1" smtClean="0">
                <a:solidFill>
                  <a:schemeClr val="accent1">
                    <a:lumMod val="75000"/>
                  </a:schemeClr>
                </a:solidFill>
              </a:rPr>
              <a:t>شوكولاته</a:t>
            </a:r>
            <a:r>
              <a:rPr lang="ar-SA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ar-SA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9" name="مربع نص 68"/>
          <p:cNvSpPr txBox="1"/>
          <p:nvPr/>
        </p:nvSpPr>
        <p:spPr>
          <a:xfrm>
            <a:off x="1508434" y="4757991"/>
            <a:ext cx="402584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 smtClean="0">
                <a:solidFill>
                  <a:schemeClr val="accent1">
                    <a:lumMod val="75000"/>
                  </a:schemeClr>
                </a:solidFill>
              </a:rPr>
              <a:t>فانيليا                </a:t>
            </a:r>
            <a:r>
              <a:rPr lang="ar-SA" b="1" dirty="0" err="1" smtClean="0">
                <a:solidFill>
                  <a:schemeClr val="accent1">
                    <a:lumMod val="75000"/>
                  </a:schemeClr>
                </a:solidFill>
              </a:rPr>
              <a:t>شوكولاته</a:t>
            </a:r>
            <a:r>
              <a:rPr lang="ar-SA" b="1" dirty="0" smtClean="0">
                <a:solidFill>
                  <a:schemeClr val="accent1">
                    <a:lumMod val="75000"/>
                  </a:schemeClr>
                </a:solidFill>
              </a:rPr>
              <a:t>             </a:t>
            </a:r>
            <a:r>
              <a:rPr lang="ar-SA" b="1" dirty="0" err="1" smtClean="0">
                <a:solidFill>
                  <a:schemeClr val="accent1">
                    <a:lumMod val="75000"/>
                  </a:schemeClr>
                </a:solidFill>
              </a:rPr>
              <a:t>فراوله</a:t>
            </a:r>
            <a:r>
              <a:rPr lang="ar-SA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ar-SA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0" name="مربع نص 69"/>
          <p:cNvSpPr txBox="1"/>
          <p:nvPr/>
        </p:nvSpPr>
        <p:spPr>
          <a:xfrm>
            <a:off x="1541298" y="5133490"/>
            <a:ext cx="402584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 err="1" smtClean="0">
                <a:solidFill>
                  <a:schemeClr val="accent1">
                    <a:lumMod val="75000"/>
                  </a:schemeClr>
                </a:solidFill>
              </a:rPr>
              <a:t>فراوله</a:t>
            </a:r>
            <a:r>
              <a:rPr lang="ar-SA" b="1" dirty="0" smtClean="0">
                <a:solidFill>
                  <a:schemeClr val="accent1">
                    <a:lumMod val="75000"/>
                  </a:schemeClr>
                </a:solidFill>
              </a:rPr>
              <a:t>                  فانيليا             </a:t>
            </a:r>
            <a:r>
              <a:rPr lang="ar-SA" b="1" dirty="0" err="1" smtClean="0">
                <a:solidFill>
                  <a:schemeClr val="accent1">
                    <a:lumMod val="75000"/>
                  </a:schemeClr>
                </a:solidFill>
              </a:rPr>
              <a:t>شوكولاته</a:t>
            </a:r>
            <a:r>
              <a:rPr lang="ar-SA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ar-SA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1" name="مربع نص 70"/>
          <p:cNvSpPr txBox="1"/>
          <p:nvPr/>
        </p:nvSpPr>
        <p:spPr>
          <a:xfrm>
            <a:off x="1581731" y="5482986"/>
            <a:ext cx="402584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 err="1" smtClean="0">
                <a:solidFill>
                  <a:schemeClr val="accent1">
                    <a:lumMod val="75000"/>
                  </a:schemeClr>
                </a:solidFill>
              </a:rPr>
              <a:t>فراوله</a:t>
            </a:r>
            <a:r>
              <a:rPr lang="ar-SA" b="1" dirty="0" smtClean="0">
                <a:solidFill>
                  <a:schemeClr val="accent1">
                    <a:lumMod val="75000"/>
                  </a:schemeClr>
                </a:solidFill>
              </a:rPr>
              <a:t>                </a:t>
            </a:r>
            <a:r>
              <a:rPr lang="ar-SA" b="1" dirty="0" err="1" smtClean="0">
                <a:solidFill>
                  <a:schemeClr val="accent1">
                    <a:lumMod val="75000"/>
                  </a:schemeClr>
                </a:solidFill>
              </a:rPr>
              <a:t>شوكولاته</a:t>
            </a:r>
            <a:r>
              <a:rPr lang="ar-SA" b="1" dirty="0" smtClean="0">
                <a:solidFill>
                  <a:schemeClr val="accent1">
                    <a:lumMod val="75000"/>
                  </a:schemeClr>
                </a:solidFill>
              </a:rPr>
              <a:t>              فانيليا </a:t>
            </a:r>
            <a:endParaRPr lang="ar-SA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982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 animBg="1"/>
      <p:bldP spid="62" grpId="0"/>
      <p:bldP spid="66" grpId="0"/>
      <p:bldP spid="67" grpId="0"/>
      <p:bldP spid="68" grpId="0"/>
      <p:bldP spid="69" grpId="0"/>
      <p:bldP spid="70" grpId="0"/>
      <p:bldP spid="7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2842" y="1546816"/>
            <a:ext cx="5598601" cy="2366800"/>
          </a:xfrm>
          <a:prstGeom prst="rect">
            <a:avLst/>
          </a:prstGeom>
        </p:spPr>
      </p:pic>
      <p:sp>
        <p:nvSpPr>
          <p:cNvPr id="39" name="مستطيل ذو زاويتين مستديرتين في نفس الجانب 38"/>
          <p:cNvSpPr/>
          <p:nvPr/>
        </p:nvSpPr>
        <p:spPr>
          <a:xfrm flipV="1">
            <a:off x="57731" y="49789"/>
            <a:ext cx="1146623" cy="1700972"/>
          </a:xfrm>
          <a:prstGeom prst="round2SameRect">
            <a:avLst/>
          </a:prstGeom>
          <a:solidFill>
            <a:srgbClr val="FE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7" name="مستطيل 36"/>
          <p:cNvSpPr/>
          <p:nvPr/>
        </p:nvSpPr>
        <p:spPr>
          <a:xfrm>
            <a:off x="10916206" y="683557"/>
            <a:ext cx="322336" cy="696366"/>
          </a:xfrm>
          <a:prstGeom prst="rect">
            <a:avLst/>
          </a:prstGeom>
          <a:solidFill>
            <a:srgbClr val="FE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5" name="مستطيل 34"/>
          <p:cNvSpPr/>
          <p:nvPr/>
        </p:nvSpPr>
        <p:spPr>
          <a:xfrm>
            <a:off x="11312386" y="108065"/>
            <a:ext cx="322336" cy="13411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 10"/>
          <p:cNvSpPr/>
          <p:nvPr/>
        </p:nvSpPr>
        <p:spPr>
          <a:xfrm>
            <a:off x="11708566" y="657112"/>
            <a:ext cx="322336" cy="13411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 ذو زاويتين مستديرتين في نفس الجانب 7"/>
          <p:cNvSpPr/>
          <p:nvPr/>
        </p:nvSpPr>
        <p:spPr>
          <a:xfrm flipV="1">
            <a:off x="55160" y="52807"/>
            <a:ext cx="12073194" cy="667336"/>
          </a:xfrm>
          <a:prstGeom prst="round2SameRect">
            <a:avLst/>
          </a:prstGeom>
          <a:solidFill>
            <a:srgbClr val="A4BF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10606900" y="175569"/>
            <a:ext cx="1371600" cy="455324"/>
          </a:xfrm>
          <a:prstGeom prst="flowChartTerminator">
            <a:avLst/>
          </a:prstGeom>
          <a:ln>
            <a:solidFill>
              <a:srgbClr val="A4BFD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العاشر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6" name="مخطط انسيابي: محطة طرفية 35"/>
          <p:cNvSpPr/>
          <p:nvPr/>
        </p:nvSpPr>
        <p:spPr>
          <a:xfrm>
            <a:off x="7898674" y="158813"/>
            <a:ext cx="2473214" cy="455324"/>
          </a:xfrm>
          <a:prstGeom prst="flowChartTerminator">
            <a:avLst/>
          </a:prstGeom>
          <a:ln>
            <a:solidFill>
              <a:srgbClr val="A4BFD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عرض البيانات وتفسيرها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133" b="9946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632" t="5813" r="15979" b="3379"/>
          <a:stretch/>
        </p:blipFill>
        <p:spPr>
          <a:xfrm flipH="1">
            <a:off x="124105" y="5183323"/>
            <a:ext cx="1185818" cy="1598137"/>
          </a:xfrm>
          <a:prstGeom prst="rect">
            <a:avLst/>
          </a:prstGeom>
        </p:spPr>
      </p:pic>
      <p:pic>
        <p:nvPicPr>
          <p:cNvPr id="33" name="صورة 3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5134" y="5899703"/>
            <a:ext cx="899175" cy="899175"/>
          </a:xfrm>
          <a:prstGeom prst="rect">
            <a:avLst/>
          </a:prstGeom>
        </p:spPr>
      </p:pic>
      <p:sp>
        <p:nvSpPr>
          <p:cNvPr id="38" name="مستطيل ذو زاويتين مستديرتين في نفس الجانب 37"/>
          <p:cNvSpPr/>
          <p:nvPr/>
        </p:nvSpPr>
        <p:spPr>
          <a:xfrm flipV="1">
            <a:off x="438152" y="52807"/>
            <a:ext cx="1154538" cy="1218644"/>
          </a:xfrm>
          <a:prstGeom prst="round2SameRect">
            <a:avLst/>
          </a:prstGeom>
          <a:solidFill>
            <a:srgbClr val="C2EE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5" name="مخطط انسيابي: محطة طرفية 44"/>
          <p:cNvSpPr/>
          <p:nvPr/>
        </p:nvSpPr>
        <p:spPr>
          <a:xfrm>
            <a:off x="557102" y="212567"/>
            <a:ext cx="953242" cy="455324"/>
          </a:xfrm>
          <a:prstGeom prst="flowChartTerminator">
            <a:avLst/>
          </a:prstGeom>
          <a:ln>
            <a:solidFill>
              <a:srgbClr val="A4BFD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٩٧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06" y="1770999"/>
            <a:ext cx="793068" cy="793068"/>
          </a:xfrm>
          <a:prstGeom prst="rect">
            <a:avLst/>
          </a:prstGeom>
        </p:spPr>
      </p:pic>
      <p:sp>
        <p:nvSpPr>
          <p:cNvPr id="20" name="مخطط انسيابي: محطة طرفية 19"/>
          <p:cNvSpPr/>
          <p:nvPr/>
        </p:nvSpPr>
        <p:spPr>
          <a:xfrm>
            <a:off x="6583679" y="155402"/>
            <a:ext cx="1129069" cy="455324"/>
          </a:xfrm>
          <a:prstGeom prst="flowChartTerminator">
            <a:avLst/>
          </a:prstGeom>
          <a:solidFill>
            <a:schemeClr val="bg1"/>
          </a:solidFill>
          <a:ln>
            <a:solidFill>
              <a:srgbClr val="A4BFD4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١٠ – ٣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6" name="مستطيل مستدير الزوايا 25"/>
          <p:cNvSpPr/>
          <p:nvPr/>
        </p:nvSpPr>
        <p:spPr>
          <a:xfrm>
            <a:off x="8699863" y="873882"/>
            <a:ext cx="2154548" cy="4732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خطة حل المسألة</a:t>
            </a:r>
            <a:endParaRPr lang="ar-SA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4" name="صورة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990" y="778625"/>
            <a:ext cx="1364371" cy="1761593"/>
          </a:xfrm>
          <a:prstGeom prst="rect">
            <a:avLst/>
          </a:prstGeom>
        </p:spPr>
      </p:pic>
      <p:sp>
        <p:nvSpPr>
          <p:cNvPr id="25" name="مخطط انسيابي: محطة طرفية 24"/>
          <p:cNvSpPr/>
          <p:nvPr/>
        </p:nvSpPr>
        <p:spPr>
          <a:xfrm>
            <a:off x="2785721" y="1500900"/>
            <a:ext cx="2334445" cy="540198"/>
          </a:xfrm>
          <a:prstGeom prst="flowChartTerminator">
            <a:avLst/>
          </a:prstGeom>
          <a:ln>
            <a:solidFill>
              <a:srgbClr val="FEA9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rgbClr val="FF9F46"/>
                </a:solidFill>
              </a:rPr>
              <a:t>أتدرب على الـخطـة </a:t>
            </a:r>
            <a:endParaRPr lang="ar-SA" sz="2400" b="1" dirty="0">
              <a:solidFill>
                <a:srgbClr val="FF9F46"/>
              </a:solidFill>
            </a:endParaRPr>
          </a:p>
        </p:txBody>
      </p:sp>
      <p:sp>
        <p:nvSpPr>
          <p:cNvPr id="27" name="مربع نص 26"/>
          <p:cNvSpPr txBox="1"/>
          <p:nvPr/>
        </p:nvSpPr>
        <p:spPr>
          <a:xfrm>
            <a:off x="4345577" y="900322"/>
            <a:ext cx="431409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أحل المسائل التالية مستعملاً خطة إنشاء قائمة :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cxnSp>
        <p:nvCxnSpPr>
          <p:cNvPr id="47" name="رابط مستقيم 46"/>
          <p:cNvCxnSpPr/>
          <p:nvPr/>
        </p:nvCxnSpPr>
        <p:spPr>
          <a:xfrm flipH="1">
            <a:off x="6177700" y="3262493"/>
            <a:ext cx="461036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رابط مستقيم 47"/>
          <p:cNvCxnSpPr/>
          <p:nvPr/>
        </p:nvCxnSpPr>
        <p:spPr>
          <a:xfrm flipH="1">
            <a:off x="6300832" y="2730216"/>
            <a:ext cx="319568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مستطيل 48"/>
          <p:cNvSpPr/>
          <p:nvPr/>
        </p:nvSpPr>
        <p:spPr>
          <a:xfrm>
            <a:off x="6170868" y="1650422"/>
            <a:ext cx="4745338" cy="555385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0" name="مستطيل 49"/>
          <p:cNvSpPr/>
          <p:nvPr/>
        </p:nvSpPr>
        <p:spPr>
          <a:xfrm>
            <a:off x="10094916" y="2230609"/>
            <a:ext cx="821290" cy="532275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2" name="مربع نص 61"/>
          <p:cNvSpPr txBox="1"/>
          <p:nvPr/>
        </p:nvSpPr>
        <p:spPr>
          <a:xfrm>
            <a:off x="5542844" y="3593049"/>
            <a:ext cx="385787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عدد الطرق الممكنة =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٩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طرق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86154" y="4244171"/>
            <a:ext cx="3330184" cy="2537289"/>
          </a:xfrm>
          <a:prstGeom prst="rect">
            <a:avLst/>
          </a:prstGeom>
        </p:spPr>
      </p:pic>
      <p:graphicFrame>
        <p:nvGraphicFramePr>
          <p:cNvPr id="9" name="جدول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0090451"/>
              </p:ext>
            </p:extLst>
          </p:nvPr>
        </p:nvGraphicFramePr>
        <p:xfrm>
          <a:off x="1959015" y="2762884"/>
          <a:ext cx="3843720" cy="368808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921860">
                  <a:extLst>
                    <a:ext uri="{9D8B030D-6E8A-4147-A177-3AD203B41FA5}">
                      <a16:colId xmlns:a16="http://schemas.microsoft.com/office/drawing/2014/main" val="315109385"/>
                    </a:ext>
                  </a:extLst>
                </a:gridCol>
                <a:gridCol w="1921860">
                  <a:extLst>
                    <a:ext uri="{9D8B030D-6E8A-4147-A177-3AD203B41FA5}">
                      <a16:colId xmlns:a16="http://schemas.microsoft.com/office/drawing/2014/main" val="4581217"/>
                    </a:ext>
                  </a:extLst>
                </a:gridCol>
              </a:tblGrid>
              <a:tr h="241953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/>
                        <a:t>الوجبات الرئيسية </a:t>
                      </a:r>
                      <a:endParaRPr lang="ar-SA" sz="2000" b="1" dirty="0"/>
                    </a:p>
                  </a:txBody>
                  <a:tcPr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/>
                        <a:t>الوجبات الخفيفة </a:t>
                      </a:r>
                      <a:endParaRPr lang="ar-SA" sz="2000" b="1" dirty="0"/>
                    </a:p>
                  </a:txBody>
                  <a:tcPr>
                    <a:solidFill>
                      <a:srgbClr val="FFFF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3346137"/>
                  </a:ext>
                </a:extLst>
              </a:tr>
              <a:tr h="241953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3714278"/>
                  </a:ext>
                </a:extLst>
              </a:tr>
              <a:tr h="241953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2222271"/>
                  </a:ext>
                </a:extLst>
              </a:tr>
              <a:tr h="241953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5906264"/>
                  </a:ext>
                </a:extLst>
              </a:tr>
              <a:tr h="241953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4223178"/>
                  </a:ext>
                </a:extLst>
              </a:tr>
              <a:tr h="241953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983040"/>
                  </a:ext>
                </a:extLst>
              </a:tr>
              <a:tr h="241953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8570394"/>
                  </a:ext>
                </a:extLst>
              </a:tr>
              <a:tr h="241953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7621602"/>
                  </a:ext>
                </a:extLst>
              </a:tr>
              <a:tr h="241953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9068330"/>
                  </a:ext>
                </a:extLst>
              </a:tr>
              <a:tr h="241953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501134"/>
                  </a:ext>
                </a:extLst>
              </a:tr>
            </a:tbl>
          </a:graphicData>
        </a:graphic>
      </p:graphicFrame>
      <p:sp>
        <p:nvSpPr>
          <p:cNvPr id="40" name="مربع نص 39"/>
          <p:cNvSpPr txBox="1"/>
          <p:nvPr/>
        </p:nvSpPr>
        <p:spPr>
          <a:xfrm>
            <a:off x="4396986" y="3159345"/>
            <a:ext cx="79248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فطيرة</a:t>
            </a:r>
            <a:endParaRPr lang="ar-S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1" name="مربع نص 40"/>
          <p:cNvSpPr txBox="1"/>
          <p:nvPr/>
        </p:nvSpPr>
        <p:spPr>
          <a:xfrm>
            <a:off x="4401995" y="3547097"/>
            <a:ext cx="79248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فطيرة</a:t>
            </a:r>
            <a:endParaRPr lang="ar-S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2" name="مربع نص 41"/>
          <p:cNvSpPr txBox="1"/>
          <p:nvPr/>
        </p:nvSpPr>
        <p:spPr>
          <a:xfrm>
            <a:off x="4393248" y="3881131"/>
            <a:ext cx="79248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فطيرة</a:t>
            </a:r>
            <a:endParaRPr lang="ar-S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3" name="مربع نص 42"/>
          <p:cNvSpPr txBox="1"/>
          <p:nvPr/>
        </p:nvSpPr>
        <p:spPr>
          <a:xfrm>
            <a:off x="3865855" y="4260174"/>
            <a:ext cx="183601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قطعة لحم مع الأرز</a:t>
            </a:r>
            <a:endParaRPr lang="ar-S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4" name="مربع نص 43"/>
          <p:cNvSpPr txBox="1"/>
          <p:nvPr/>
        </p:nvSpPr>
        <p:spPr>
          <a:xfrm>
            <a:off x="3858381" y="4615275"/>
            <a:ext cx="183601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قطعة لحم مع الأرز</a:t>
            </a:r>
            <a:endParaRPr lang="ar-S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6" name="مربع نص 45"/>
          <p:cNvSpPr txBox="1"/>
          <p:nvPr/>
        </p:nvSpPr>
        <p:spPr>
          <a:xfrm>
            <a:off x="3865855" y="4974450"/>
            <a:ext cx="183601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قطعة لحم مع الأرز</a:t>
            </a:r>
            <a:endParaRPr lang="ar-S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1" name="مربع نص 50"/>
          <p:cNvSpPr txBox="1"/>
          <p:nvPr/>
        </p:nvSpPr>
        <p:spPr>
          <a:xfrm>
            <a:off x="3865855" y="5357085"/>
            <a:ext cx="183601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قطعة دجاج مشوي</a:t>
            </a:r>
            <a:endParaRPr lang="ar-S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2" name="مربع نص 51"/>
          <p:cNvSpPr txBox="1"/>
          <p:nvPr/>
        </p:nvSpPr>
        <p:spPr>
          <a:xfrm>
            <a:off x="3880875" y="5717918"/>
            <a:ext cx="183601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قطعة دجاج مشوي</a:t>
            </a:r>
            <a:endParaRPr lang="ar-S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3" name="مربع نص 52"/>
          <p:cNvSpPr txBox="1"/>
          <p:nvPr/>
        </p:nvSpPr>
        <p:spPr>
          <a:xfrm>
            <a:off x="3858381" y="6066187"/>
            <a:ext cx="183601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قطعة دجاج مشوي</a:t>
            </a:r>
            <a:endParaRPr lang="ar-S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4" name="مربع نص 53"/>
          <p:cNvSpPr txBox="1"/>
          <p:nvPr/>
        </p:nvSpPr>
        <p:spPr>
          <a:xfrm>
            <a:off x="2494506" y="3146987"/>
            <a:ext cx="79248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حساء</a:t>
            </a:r>
            <a:endParaRPr lang="ar-S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5" name="مربع نص 54"/>
          <p:cNvSpPr txBox="1"/>
          <p:nvPr/>
        </p:nvSpPr>
        <p:spPr>
          <a:xfrm>
            <a:off x="2494506" y="3513506"/>
            <a:ext cx="79248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فاكهة </a:t>
            </a:r>
            <a:endParaRPr lang="ar-S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6" name="مربع نص 55"/>
          <p:cNvSpPr txBox="1"/>
          <p:nvPr/>
        </p:nvSpPr>
        <p:spPr>
          <a:xfrm>
            <a:off x="2493924" y="3880025"/>
            <a:ext cx="79248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سلطة</a:t>
            </a:r>
            <a:endParaRPr lang="ar-S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7" name="مربع نص 56"/>
          <p:cNvSpPr txBox="1"/>
          <p:nvPr/>
        </p:nvSpPr>
        <p:spPr>
          <a:xfrm>
            <a:off x="2500114" y="4247489"/>
            <a:ext cx="79248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حساء</a:t>
            </a:r>
            <a:endParaRPr lang="ar-S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9" name="مربع نص 58"/>
          <p:cNvSpPr txBox="1"/>
          <p:nvPr/>
        </p:nvSpPr>
        <p:spPr>
          <a:xfrm>
            <a:off x="2493924" y="5347991"/>
            <a:ext cx="79248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حساء</a:t>
            </a:r>
            <a:endParaRPr lang="ar-S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0" name="مربع نص 59"/>
          <p:cNvSpPr txBox="1"/>
          <p:nvPr/>
        </p:nvSpPr>
        <p:spPr>
          <a:xfrm>
            <a:off x="2481666" y="4635402"/>
            <a:ext cx="79248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فاكهة </a:t>
            </a:r>
            <a:endParaRPr lang="ar-S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1" name="مربع نص 60"/>
          <p:cNvSpPr txBox="1"/>
          <p:nvPr/>
        </p:nvSpPr>
        <p:spPr>
          <a:xfrm>
            <a:off x="2483202" y="5722003"/>
            <a:ext cx="79248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فاكهة </a:t>
            </a:r>
            <a:endParaRPr lang="ar-S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3" name="مربع نص 62"/>
          <p:cNvSpPr txBox="1"/>
          <p:nvPr/>
        </p:nvSpPr>
        <p:spPr>
          <a:xfrm>
            <a:off x="2507019" y="5006250"/>
            <a:ext cx="79248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سلطة</a:t>
            </a:r>
            <a:endParaRPr lang="ar-S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4" name="مربع نص 63"/>
          <p:cNvSpPr txBox="1"/>
          <p:nvPr/>
        </p:nvSpPr>
        <p:spPr>
          <a:xfrm>
            <a:off x="2493342" y="6106106"/>
            <a:ext cx="79248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سلطة</a:t>
            </a:r>
            <a:endParaRPr lang="ar-S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066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 animBg="1"/>
      <p:bldP spid="62" grpId="0"/>
      <p:bldP spid="40" grpId="0"/>
      <p:bldP spid="41" grpId="0"/>
      <p:bldP spid="42" grpId="0"/>
      <p:bldP spid="43" grpId="0"/>
      <p:bldP spid="44" grpId="0"/>
      <p:bldP spid="46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9" grpId="0"/>
      <p:bldP spid="60" grpId="0"/>
      <p:bldP spid="61" grpId="0"/>
      <p:bldP spid="63" grpId="0"/>
      <p:bldP spid="64" grpId="0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2321</TotalTime>
  <Words>638</Words>
  <Application>Microsoft Office PowerPoint</Application>
  <PresentationFormat>شاشة عريضة</PresentationFormat>
  <Paragraphs>202</Paragraphs>
  <Slides>11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Wingdings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WinDows</dc:creator>
  <cp:lastModifiedBy>WinDows</cp:lastModifiedBy>
  <cp:revision>218</cp:revision>
  <dcterms:created xsi:type="dcterms:W3CDTF">2022-12-02T21:48:32Z</dcterms:created>
  <dcterms:modified xsi:type="dcterms:W3CDTF">2023-04-27T06:20:22Z</dcterms:modified>
</cp:coreProperties>
</file>