
<file path=[Content_Types].xml><?xml version="1.0" encoding="utf-8"?>
<Types xmlns="http://schemas.openxmlformats.org/package/2006/content-types">
  <Default Extension="3gp" ContentType="video/3gpp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1787" r:id="rId2"/>
    <p:sldId id="1983" r:id="rId3"/>
    <p:sldId id="558" r:id="rId4"/>
    <p:sldId id="2202" r:id="rId5"/>
    <p:sldId id="2178" r:id="rId6"/>
    <p:sldId id="2192" r:id="rId7"/>
    <p:sldId id="336" r:id="rId8"/>
    <p:sldId id="1941" r:id="rId9"/>
    <p:sldId id="377" r:id="rId10"/>
    <p:sldId id="256" r:id="rId11"/>
    <p:sldId id="340" r:id="rId12"/>
    <p:sldId id="2206" r:id="rId13"/>
    <p:sldId id="325" r:id="rId14"/>
    <p:sldId id="324" r:id="rId15"/>
    <p:sldId id="326" r:id="rId16"/>
    <p:sldId id="347" r:id="rId17"/>
    <p:sldId id="260" r:id="rId18"/>
    <p:sldId id="2203" r:id="rId19"/>
    <p:sldId id="380" r:id="rId20"/>
    <p:sldId id="337" r:id="rId21"/>
    <p:sldId id="333" r:id="rId22"/>
    <p:sldId id="1940" r:id="rId23"/>
    <p:sldId id="378" r:id="rId24"/>
    <p:sldId id="2204" r:id="rId25"/>
    <p:sldId id="379" r:id="rId26"/>
    <p:sldId id="381" r:id="rId27"/>
    <p:sldId id="2205" r:id="rId28"/>
    <p:sldId id="335" r:id="rId29"/>
    <p:sldId id="279" r:id="rId30"/>
    <p:sldId id="1857" r:id="rId31"/>
    <p:sldId id="2191" r:id="rId32"/>
    <p:sldId id="366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</p:embeddedFont>
    <p:embeddedFont>
      <p:font typeface="Catamaran" panose="020B0604020202020204" charset="0"/>
      <p:regular r:id="rId37"/>
      <p:bold r:id="rId38"/>
    </p:embeddedFont>
    <p:embeddedFont>
      <p:font typeface="Comfortaa" panose="020B0604020202020204" charset="0"/>
      <p:regular r:id="rId39"/>
      <p:bold r:id="rId40"/>
    </p:embeddedFont>
    <p:embeddedFont>
      <p:font typeface="Delius Unicase" panose="020B0604020202020204" charset="0"/>
      <p:regular r:id="rId41"/>
      <p:bold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Roboto Slab Regular" panose="020B0604020202020204" charset="0"/>
      <p:regular r:id="rId51"/>
      <p:bold r:id="rId52"/>
    </p:embeddedFont>
    <p:embeddedFont>
      <p:font typeface="Vibur" panose="020B0604020202020204" charset="0"/>
      <p:regular r:id="rId53"/>
    </p:embeddedFont>
    <p:embeddedFont>
      <p:font typeface="Work Sans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143"/>
    <a:srgbClr val="86B98A"/>
    <a:srgbClr val="EEA74E"/>
    <a:srgbClr val="EBE4D4"/>
    <a:srgbClr val="BCDBF1"/>
    <a:srgbClr val="E95B9A"/>
    <a:srgbClr val="F6DC64"/>
    <a:srgbClr val="F8F8F0"/>
    <a:srgbClr val="F9F9F1"/>
    <a:srgbClr val="A4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4AB46-7D38-4E6A-A546-56806FDDF4A6}" v="53" dt="2022-02-13T18:03:20.255"/>
  </p1510:revLst>
</p1510:revInfo>
</file>

<file path=ppt/tableStyles.xml><?xml version="1.0" encoding="utf-8"?>
<a:tblStyleLst xmlns:a="http://schemas.openxmlformats.org/drawingml/2006/main" def="{3E56BD58-6BCB-4337-AEE5-830651342BEA}">
  <a:tblStyle styleId="{3E56BD58-6BCB-4337-AEE5-830651342B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44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85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03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363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93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395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1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73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710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32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فراغ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84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1DC3E-799C-469F-91FD-8F5D115F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B19E9F-4C5D-4501-9918-9861813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4B206-FC58-4CE9-8304-F2C85B92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562C-9CA3-4244-9EED-AB8790B1D134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273B8-22E8-4A33-997E-33EB31F0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862A05-A805-4F07-9898-007DDFCF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E44-2FA6-48AC-8AAD-5374419F37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539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4" y="4061806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9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9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3" name="Google Shape;813;p21"/>
          <p:cNvSpPr/>
          <p:nvPr/>
        </p:nvSpPr>
        <p:spPr>
          <a:xfrm>
            <a:off x="8430787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7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4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6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8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683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567483" y="-118243"/>
            <a:ext cx="2525833" cy="1610805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7711343" y="146402"/>
            <a:ext cx="2075477" cy="1081494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158717" y="284141"/>
            <a:ext cx="1651651" cy="1499645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7896274" y="202890"/>
            <a:ext cx="1373395" cy="1246998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8314050" y="4459555"/>
            <a:ext cx="537853" cy="555858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4531" y="285651"/>
            <a:ext cx="537851" cy="273046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76" r:id="rId9"/>
    <p:sldLayoutId id="2147483678" r:id="rId10"/>
    <p:sldLayoutId id="2147483679" r:id="rId11"/>
    <p:sldLayoutId id="2147483680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35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2361806" y="1219500"/>
            <a:ext cx="4709809" cy="672755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000" b="1" dirty="0">
                <a:solidFill>
                  <a:srgbClr val="DD443C"/>
                </a:solidFill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3000" b="1" dirty="0">
                <a:solidFill>
                  <a:srgbClr val="DD443C"/>
                </a:solidFill>
                <a:latin typeface="Times New Roman" panose="02020603050405020304" pitchFamily="18" charset="0"/>
              </a:rPr>
            </a:br>
            <a:r>
              <a:rPr lang="ar-SA" sz="3000" b="1" dirty="0">
                <a:solidFill>
                  <a:srgbClr val="DD443C"/>
                </a:solidFill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3000" b="1" dirty="0">
              <a:solidFill>
                <a:srgbClr val="DD443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104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37"/>
          <p:cNvSpPr txBox="1">
            <a:spLocks noGrp="1"/>
          </p:cNvSpPr>
          <p:nvPr>
            <p:ph type="subTitle" idx="1"/>
          </p:nvPr>
        </p:nvSpPr>
        <p:spPr>
          <a:xfrm>
            <a:off x="2321999" y="2129250"/>
            <a:ext cx="4500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CE1143"/>
                </a:solidFill>
                <a:cs typeface="+mj-cs"/>
              </a:rPr>
              <a:t>الدرس الثاني </a:t>
            </a:r>
            <a:endParaRPr sz="4400" b="1" dirty="0">
              <a:solidFill>
                <a:srgbClr val="CE1143"/>
              </a:solidFill>
              <a:cs typeface="+mj-cs"/>
            </a:endParaRPr>
          </a:p>
        </p:txBody>
      </p:sp>
      <p:sp>
        <p:nvSpPr>
          <p:cNvPr id="5" name="Google Shape;1616;p37"/>
          <p:cNvSpPr txBox="1">
            <a:spLocks/>
          </p:cNvSpPr>
          <p:nvPr/>
        </p:nvSpPr>
        <p:spPr>
          <a:xfrm>
            <a:off x="1780649" y="1122789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6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ar-SA" sz="6000" dirty="0"/>
              <a:t>الوحدة السادسة</a:t>
            </a:r>
          </a:p>
        </p:txBody>
      </p:sp>
      <p:sp>
        <p:nvSpPr>
          <p:cNvPr id="8" name="Google Shape;1616;p37">
            <a:extLst>
              <a:ext uri="{FF2B5EF4-FFF2-40B4-BE49-F238E27FC236}">
                <a16:creationId xmlns:a16="http://schemas.microsoft.com/office/drawing/2014/main" id="{393DB01D-87D6-4EAD-8024-0B6BD9F59D1C}"/>
              </a:ext>
            </a:extLst>
          </p:cNvPr>
          <p:cNvSpPr txBox="1">
            <a:spLocks/>
          </p:cNvSpPr>
          <p:nvPr/>
        </p:nvSpPr>
        <p:spPr>
          <a:xfrm>
            <a:off x="1780649" y="3077056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6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ar-SA" sz="6000" b="1" dirty="0">
                <a:solidFill>
                  <a:srgbClr val="0070C0"/>
                </a:solidFill>
              </a:rPr>
              <a:t>الدفع والسحب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838043" y="1091552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ar-SA" dirty="0"/>
          </a:p>
        </p:txBody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1460879" y="1472804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/>
              <a:t> </a:t>
            </a:r>
            <a:endParaRPr sz="48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642388" y="1059602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074;p48"/>
          <p:cNvSpPr txBox="1">
            <a:spLocks/>
          </p:cNvSpPr>
          <p:nvPr/>
        </p:nvSpPr>
        <p:spPr>
          <a:xfrm>
            <a:off x="-459272" y="1728104"/>
            <a:ext cx="5297315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7200" dirty="0">
                <a:solidFill>
                  <a:schemeClr val="tx1"/>
                </a:solidFill>
              </a:rPr>
              <a:t>السحب والدفع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A4DA53D-DAC5-41E3-89E5-A5069A5C2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8" r="45000" b="51431"/>
          <a:stretch/>
        </p:blipFill>
        <p:spPr>
          <a:xfrm>
            <a:off x="113015" y="2719770"/>
            <a:ext cx="4682836" cy="249814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FD0F0C5-F8CF-40A6-A75B-72403FEF6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12" t="19124"/>
          <a:stretch/>
        </p:blipFill>
        <p:spPr>
          <a:xfrm>
            <a:off x="4841518" y="1181302"/>
            <a:ext cx="3780806" cy="3525425"/>
          </a:xfrm>
          <a:prstGeom prst="rect">
            <a:avLst/>
          </a:prstGeom>
        </p:spPr>
      </p:pic>
      <p:sp>
        <p:nvSpPr>
          <p:cNvPr id="14" name="Google Shape;2074;p48">
            <a:extLst>
              <a:ext uri="{FF2B5EF4-FFF2-40B4-BE49-F238E27FC236}">
                <a16:creationId xmlns:a16="http://schemas.microsoft.com/office/drawing/2014/main" id="{4F055E44-BE10-4F14-BFC5-B55AAF72E76F}"/>
              </a:ext>
            </a:extLst>
          </p:cNvPr>
          <p:cNvSpPr txBox="1">
            <a:spLocks/>
          </p:cNvSpPr>
          <p:nvPr/>
        </p:nvSpPr>
        <p:spPr>
          <a:xfrm>
            <a:off x="1403198" y="804302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ar-SA" sz="6000" dirty="0">
                <a:solidFill>
                  <a:srgbClr val="CE1143"/>
                </a:solidFill>
              </a:rPr>
              <a:t>الدرس الثاني </a:t>
            </a:r>
          </a:p>
        </p:txBody>
      </p:sp>
    </p:spTree>
    <p:extLst>
      <p:ext uri="{BB962C8B-B14F-4D97-AF65-F5344CB8AC3E}">
        <p14:creationId xmlns:p14="http://schemas.microsoft.com/office/powerpoint/2010/main" val="15546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838043" y="1091552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ar-SA" dirty="0"/>
          </a:p>
        </p:txBody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1460879" y="1472804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/>
              <a:t> </a:t>
            </a:r>
            <a:endParaRPr sz="48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642388" y="1059602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074;p48"/>
          <p:cNvSpPr txBox="1">
            <a:spLocks/>
          </p:cNvSpPr>
          <p:nvPr/>
        </p:nvSpPr>
        <p:spPr>
          <a:xfrm>
            <a:off x="659783" y="2022799"/>
            <a:ext cx="3377164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4800" dirty="0">
                <a:solidFill>
                  <a:schemeClr val="tx1"/>
                </a:solidFill>
              </a:rPr>
              <a:t>كيف يتحرك الولد إلى أعلى ؟</a:t>
            </a:r>
          </a:p>
        </p:txBody>
      </p:sp>
      <p:sp>
        <p:nvSpPr>
          <p:cNvPr id="14" name="Google Shape;2074;p48">
            <a:extLst>
              <a:ext uri="{FF2B5EF4-FFF2-40B4-BE49-F238E27FC236}">
                <a16:creationId xmlns:a16="http://schemas.microsoft.com/office/drawing/2014/main" id="{4F055E44-BE10-4F14-BFC5-B55AAF72E76F}"/>
              </a:ext>
            </a:extLst>
          </p:cNvPr>
          <p:cNvSpPr txBox="1">
            <a:spLocks/>
          </p:cNvSpPr>
          <p:nvPr/>
        </p:nvSpPr>
        <p:spPr>
          <a:xfrm>
            <a:off x="1403198" y="804302"/>
            <a:ext cx="4103984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ar-SA" sz="6000" dirty="0">
                <a:solidFill>
                  <a:srgbClr val="CE1143"/>
                </a:solidFill>
              </a:rPr>
              <a:t>انظر واتساءل </a:t>
            </a:r>
          </a:p>
        </p:txBody>
      </p:sp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DD29047A-65A9-6D1C-05F3-CF7E1AC612B3}"/>
              </a:ext>
            </a:extLst>
          </p:cNvPr>
          <p:cNvSpPr/>
          <p:nvPr/>
        </p:nvSpPr>
        <p:spPr>
          <a:xfrm>
            <a:off x="1226127" y="3477491"/>
            <a:ext cx="2327564" cy="72043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61527FB-5FB0-26B4-3AEE-20826F0D2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4" t="21222" r="32490" b="10468"/>
          <a:stretch/>
        </p:blipFill>
        <p:spPr>
          <a:xfrm>
            <a:off x="5146116" y="570373"/>
            <a:ext cx="2702569" cy="35135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24A6C38-6215-192E-DD9D-35F3EAF74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3" t="55460" r="30000" b="30774"/>
          <a:stretch/>
        </p:blipFill>
        <p:spPr>
          <a:xfrm>
            <a:off x="4093628" y="4072725"/>
            <a:ext cx="3848174" cy="9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47"/>
          <p:cNvSpPr txBox="1">
            <a:spLocks noGrp="1"/>
          </p:cNvSpPr>
          <p:nvPr>
            <p:ph type="title"/>
          </p:nvPr>
        </p:nvSpPr>
        <p:spPr>
          <a:xfrm>
            <a:off x="5132760" y="2571750"/>
            <a:ext cx="3352183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أستكشف</a:t>
            </a:r>
            <a:endParaRPr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صورة 2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1C411FE-8D7B-4690-A830-AA478CDA82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8691" y="1406235"/>
            <a:ext cx="3776910" cy="39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29" y="732968"/>
            <a:ext cx="4654129" cy="46541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B81B89E-EC89-4AFE-BB11-DA8E88615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7" t="26222" r="46583" b="7557"/>
          <a:stretch/>
        </p:blipFill>
        <p:spPr>
          <a:xfrm>
            <a:off x="3629650" y="0"/>
            <a:ext cx="4763777" cy="514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36E87D2-BCF4-35D8-914C-3587B8C05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27" t="20607" r="32500" b="16093"/>
          <a:stretch/>
        </p:blipFill>
        <p:spPr>
          <a:xfrm>
            <a:off x="4045527" y="318654"/>
            <a:ext cx="4347900" cy="47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D70DF23-1836-4A5A-BB92-0FEF22A5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7" t="61819" r="25000"/>
          <a:stretch/>
        </p:blipFill>
        <p:spPr>
          <a:xfrm>
            <a:off x="1391151" y="2215203"/>
            <a:ext cx="6361698" cy="2232106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FD8E74FA-FCB6-4092-924B-38DC40858BDF}"/>
              </a:ext>
            </a:extLst>
          </p:cNvPr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D5BF987-B2A8-4793-9AE7-278E6A37AAA6}"/>
              </a:ext>
            </a:extLst>
          </p:cNvPr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4298ACD-0C58-486D-B4ED-916DE0B870DA}"/>
              </a:ext>
            </a:extLst>
          </p:cNvPr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D438708-F65B-4A5A-B678-16461AB735A2}"/>
              </a:ext>
            </a:extLst>
          </p:cNvPr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43006B9-D38B-4DD1-B696-0D0115386541}"/>
              </a:ext>
            </a:extLst>
          </p:cNvPr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D2F4406-E75E-45D3-971C-741B1B4D9396}"/>
              </a:ext>
            </a:extLst>
          </p:cNvPr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8721BEB2-E72E-40CE-A5E7-B8E5E10D5990}"/>
              </a:ext>
            </a:extLst>
          </p:cNvPr>
          <p:cNvSpPr/>
          <p:nvPr/>
        </p:nvSpPr>
        <p:spPr>
          <a:xfrm>
            <a:off x="3408146" y="2257187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DEFB3CB-3F21-4899-A5E2-733B31F1051E}"/>
              </a:ext>
            </a:extLst>
          </p:cNvPr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2C2B97D-E8F5-469F-898F-26CFE262E8A0}"/>
              </a:ext>
            </a:extLst>
          </p:cNvPr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45CE4D3-E734-433B-9C06-111134FC8D8E}"/>
              </a:ext>
            </a:extLst>
          </p:cNvPr>
          <p:cNvSpPr txBox="1"/>
          <p:nvPr/>
        </p:nvSpPr>
        <p:spPr>
          <a:xfrm>
            <a:off x="-28079" y="1248064"/>
            <a:ext cx="9239142" cy="76944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ماذا يفعل الرجل لسيارة ؟ </a:t>
            </a:r>
            <a:endParaRPr lang="ar-SA" sz="4000" b="1" dirty="0">
              <a:ln/>
              <a:solidFill>
                <a:schemeClr val="tx1">
                  <a:lumMod val="75000"/>
                  <a:lumOff val="25000"/>
                </a:schemeClr>
              </a:solidFill>
              <a:cs typeface="Akhbar MT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>
          <a:xfrm>
            <a:off x="873535" y="-22722"/>
            <a:ext cx="1569852" cy="223792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66E4D78-04E0-4914-BCE6-F80444F5AC2A}"/>
              </a:ext>
            </a:extLst>
          </p:cNvPr>
          <p:cNvSpPr txBox="1"/>
          <p:nvPr/>
        </p:nvSpPr>
        <p:spPr>
          <a:xfrm>
            <a:off x="-28079" y="280925"/>
            <a:ext cx="9239142" cy="76944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ماذا تتوقعون خلف المربعات</a:t>
            </a:r>
            <a:r>
              <a:rPr lang="ar-SA" sz="400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5867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بيضاوي 7"/>
          <p:cNvSpPr/>
          <p:nvPr/>
        </p:nvSpPr>
        <p:spPr>
          <a:xfrm>
            <a:off x="5677786" y="2052084"/>
            <a:ext cx="988828" cy="1073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14" y="1275907"/>
            <a:ext cx="2162314" cy="3264195"/>
          </a:xfrm>
          <a:prstGeom prst="rect">
            <a:avLst/>
          </a:prstGeom>
        </p:spPr>
      </p:pic>
      <p:sp>
        <p:nvSpPr>
          <p:cNvPr id="9" name="Google Shape;709;p33"/>
          <p:cNvSpPr txBox="1">
            <a:spLocks/>
          </p:cNvSpPr>
          <p:nvPr/>
        </p:nvSpPr>
        <p:spPr>
          <a:xfrm>
            <a:off x="748600" y="1788058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000" b="1" dirty="0">
                <a:solidFill>
                  <a:schemeClr val="tx1"/>
                </a:solidFill>
              </a:rPr>
              <a:t>أقرأ </a:t>
            </a:r>
          </a:p>
          <a:p>
            <a:pPr algn="ctr">
              <a:spcAft>
                <a:spcPts val="1600"/>
              </a:spcAft>
            </a:pPr>
            <a:r>
              <a:rPr lang="ar-SA" sz="6000" b="1" dirty="0">
                <a:solidFill>
                  <a:schemeClr val="tx1"/>
                </a:solidFill>
              </a:rPr>
              <a:t>وأتعلم</a:t>
            </a:r>
          </a:p>
        </p:txBody>
      </p:sp>
    </p:spTree>
    <p:extLst>
      <p:ext uri="{BB962C8B-B14F-4D97-AF65-F5344CB8AC3E}">
        <p14:creationId xmlns:p14="http://schemas.microsoft.com/office/powerpoint/2010/main" val="21786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>
            <a:spLocks noGrp="1"/>
          </p:cNvSpPr>
          <p:nvPr>
            <p:ph type="title"/>
          </p:nvPr>
        </p:nvSpPr>
        <p:spPr>
          <a:xfrm>
            <a:off x="4964882" y="101732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وأتعلم</a:t>
            </a:r>
            <a:endParaRPr sz="6000" dirty="0"/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2947332" y="1147337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CE1143"/>
                </a:solidFill>
              </a:rPr>
              <a:t>ما الذي يحرك الأشياء؟</a:t>
            </a: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4189176" y="1908644"/>
            <a:ext cx="2129591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21" y="-120080"/>
            <a:ext cx="2702761" cy="270276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48C02C0-9417-4935-9806-1E19A21C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0" t="33482" r="43834" b="10963"/>
          <a:stretch/>
        </p:blipFill>
        <p:spPr>
          <a:xfrm>
            <a:off x="106305" y="657990"/>
            <a:ext cx="3982720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589CECC-7B04-4FEE-9B80-1593082E234E}"/>
              </a:ext>
            </a:extLst>
          </p:cNvPr>
          <p:cNvSpPr txBox="1"/>
          <p:nvPr/>
        </p:nvSpPr>
        <p:spPr>
          <a:xfrm>
            <a:off x="4426528" y="1808858"/>
            <a:ext cx="392370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030A0"/>
                </a:solidFill>
                <a:cs typeface="+mj-cs"/>
              </a:rPr>
              <a:t> </a:t>
            </a:r>
          </a:p>
          <a:p>
            <a:pPr algn="ctr"/>
            <a:endParaRPr lang="ar-SA" dirty="0">
              <a:cs typeface="+mj-cs"/>
            </a:endParaRPr>
          </a:p>
          <a:p>
            <a:pPr algn="ctr"/>
            <a:r>
              <a:rPr lang="ar-SA" sz="2000" dirty="0">
                <a:cs typeface="+mj-cs"/>
              </a:rPr>
              <a:t>تحتاج الأشياء إلى قوة لتحركها . </a:t>
            </a:r>
          </a:p>
          <a:p>
            <a:pPr algn="ctr"/>
            <a:r>
              <a:rPr lang="ar-SA" sz="2000" dirty="0">
                <a:cs typeface="+mj-cs"/>
              </a:rPr>
              <a:t>القوة هي السحب أو الدفع الذي يحرك الشيء . </a:t>
            </a:r>
          </a:p>
          <a:p>
            <a:pPr algn="ctr"/>
            <a:r>
              <a:rPr lang="ar-SA" sz="2000" dirty="0">
                <a:cs typeface="+mj-cs"/>
              </a:rPr>
              <a:t>تحرك قوة الدفع الشيء بعيدا عني . </a:t>
            </a:r>
          </a:p>
          <a:p>
            <a:pPr algn="ctr"/>
            <a:r>
              <a:rPr lang="ar-SA" sz="2000" dirty="0">
                <a:cs typeface="+mj-cs"/>
              </a:rPr>
              <a:t>أما قوة السحب فتحركه في اتجاهي .</a:t>
            </a:r>
            <a:endParaRPr lang="ar-SA" dirty="0"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25A0D90-053A-DF92-F505-D32E798ED44D}"/>
              </a:ext>
            </a:extLst>
          </p:cNvPr>
          <p:cNvSpPr txBox="1"/>
          <p:nvPr/>
        </p:nvSpPr>
        <p:spPr>
          <a:xfrm>
            <a:off x="1966685" y="3923355"/>
            <a:ext cx="4617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cs typeface="+mj-cs"/>
              </a:rPr>
              <a:t>القوة هي السحب أو الدفع الذي يحرك الشيء . 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B76A64B-887C-402F-85EC-0C7FCD2EF8E1}"/>
              </a:ext>
            </a:extLst>
          </p:cNvPr>
          <p:cNvSpPr/>
          <p:nvPr/>
        </p:nvSpPr>
        <p:spPr>
          <a:xfrm>
            <a:off x="2367605" y="3622043"/>
            <a:ext cx="4408790" cy="1416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اضغط لتشاهد النتيجة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عنوان 7">
            <a:extLst>
              <a:ext uri="{FF2B5EF4-FFF2-40B4-BE49-F238E27FC236}">
                <a16:creationId xmlns:a16="http://schemas.microsoft.com/office/drawing/2014/main" id="{336A3B35-B26D-73F7-F979-90F69D516A0E}"/>
              </a:ext>
            </a:extLst>
          </p:cNvPr>
          <p:cNvSpPr txBox="1">
            <a:spLocks/>
          </p:cNvSpPr>
          <p:nvPr/>
        </p:nvSpPr>
        <p:spPr>
          <a:xfrm>
            <a:off x="1966685" y="754546"/>
            <a:ext cx="494259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3200" dirty="0">
                <a:solidFill>
                  <a:srgbClr val="C00000"/>
                </a:solidFill>
              </a:rPr>
              <a:t>ما هي القوة ؟</a:t>
            </a:r>
            <a:endParaRPr lang="ar-SA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صورة 3">
            <a:extLst>
              <a:ext uri="{FF2B5EF4-FFF2-40B4-BE49-F238E27FC236}">
                <a16:creationId xmlns:a16="http://schemas.microsoft.com/office/drawing/2014/main" id="{202C5BA3-9139-A795-BC8C-73A47323C0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28" y="754546"/>
            <a:ext cx="1416937" cy="1416937"/>
          </a:xfrm>
          <a:prstGeom prst="rect">
            <a:avLst/>
          </a:prstGeom>
        </p:spPr>
      </p:pic>
      <p:pic>
        <p:nvPicPr>
          <p:cNvPr id="9" name="WhatsApp Video 2020-09-14 at 4.12.54 AM">
            <a:hlinkClick r:id="" action="ppaction://media"/>
            <a:extLst>
              <a:ext uri="{FF2B5EF4-FFF2-40B4-BE49-F238E27FC236}">
                <a16:creationId xmlns:a16="http://schemas.microsoft.com/office/drawing/2014/main" id="{85EE3EBB-66A6-7A3F-E147-EB8D64C80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412" t="19123" r="26698" b="14657"/>
          <a:stretch/>
        </p:blipFill>
        <p:spPr>
          <a:xfrm>
            <a:off x="3510793" y="1403198"/>
            <a:ext cx="2266553" cy="1985087"/>
          </a:xfrm>
          <a:prstGeom prst="rect">
            <a:avLst/>
          </a:prstGeom>
        </p:spPr>
      </p:pic>
      <p:sp>
        <p:nvSpPr>
          <p:cNvPr id="10" name="عنوان 7">
            <a:extLst>
              <a:ext uri="{FF2B5EF4-FFF2-40B4-BE49-F238E27FC236}">
                <a16:creationId xmlns:a16="http://schemas.microsoft.com/office/drawing/2014/main" id="{03B92D61-44B5-02AA-3CDC-00A4E5598920}"/>
              </a:ext>
            </a:extLst>
          </p:cNvPr>
          <p:cNvSpPr txBox="1">
            <a:spLocks/>
          </p:cNvSpPr>
          <p:nvPr/>
        </p:nvSpPr>
        <p:spPr>
          <a:xfrm>
            <a:off x="4251982" y="2405241"/>
            <a:ext cx="49425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2000" dirty="0">
                <a:solidFill>
                  <a:srgbClr val="C00000"/>
                </a:solidFill>
              </a:rPr>
              <a:t>ما هو سؤال الصندوق ؟</a:t>
            </a:r>
            <a:endParaRPr lang="ar-SA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D71A8129-374D-FE95-641A-A9AD3CF90B42}"/>
              </a:ext>
            </a:extLst>
          </p:cNvPr>
          <p:cNvCxnSpPr/>
          <p:nvPr/>
        </p:nvCxnSpPr>
        <p:spPr>
          <a:xfrm flipH="1">
            <a:off x="5706531" y="2811015"/>
            <a:ext cx="1621697" cy="0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3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6481E00-6CCA-4732-BDEB-74C3ACEA5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y2meta.com-القوة-(240p)">
            <a:hlinkClick r:id="" action="ppaction://media"/>
            <a:extLst>
              <a:ext uri="{FF2B5EF4-FFF2-40B4-BE49-F238E27FC236}">
                <a16:creationId xmlns:a16="http://schemas.microsoft.com/office/drawing/2014/main" id="{2DE74D4E-C51D-4A80-AFEB-B1949B4641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72" end="2225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20" y="742949"/>
            <a:ext cx="4989065" cy="28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4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4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6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5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5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3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3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1" y="2801612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الجمعة</a:t>
            </a:r>
            <a:r>
              <a:rPr lang="ar-SA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49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5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59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2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1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1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8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26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7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89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0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2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2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2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4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4" y="2476163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5 جُماد أول </a:t>
            </a:r>
            <a:endParaRPr lang="ar-SA" sz="15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1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6" y="449996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89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79" y="1491616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0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</a:t>
            </a:r>
            <a:r>
              <a:rPr lang="ar-SA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15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8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5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4" y="68789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6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8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8" y="59258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787647" y="829165"/>
            <a:ext cx="401596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69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2" y="3972044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2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5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5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2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8" y="3617134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2" y="3940965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29" y="3890772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5" y="3870922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1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3" y="4746278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2" y="4757987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3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7" name="Google Shape;2077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شكل بيضاوي 3"/>
          <p:cNvSpPr/>
          <p:nvPr/>
        </p:nvSpPr>
        <p:spPr>
          <a:xfrm>
            <a:off x="5510641" y="1573620"/>
            <a:ext cx="934086" cy="8718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4772230" y="857636"/>
            <a:ext cx="2410908" cy="3428202"/>
          </a:xfrm>
          <a:prstGeom prst="rect">
            <a:avLst/>
          </a:prstGeom>
        </p:spPr>
      </p:pic>
      <p:sp>
        <p:nvSpPr>
          <p:cNvPr id="12" name="Google Shape;2274;p53"/>
          <p:cNvSpPr txBox="1">
            <a:spLocks noGrp="1"/>
          </p:cNvSpPr>
          <p:nvPr>
            <p:ph type="title"/>
          </p:nvPr>
        </p:nvSpPr>
        <p:spPr>
          <a:xfrm>
            <a:off x="1260186" y="157362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dirty="0"/>
              <a:t>اقرأ الصورة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5059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2743200" y="138224"/>
            <a:ext cx="3030279" cy="1669312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31896" y="1393160"/>
            <a:ext cx="2480929" cy="1669312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Google Shape;2045;p47"/>
          <p:cNvSpPr txBox="1">
            <a:spLocks noGrp="1"/>
          </p:cNvSpPr>
          <p:nvPr>
            <p:ph type="title"/>
          </p:nvPr>
        </p:nvSpPr>
        <p:spPr>
          <a:xfrm>
            <a:off x="4078065" y="1312284"/>
            <a:ext cx="484193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هل يبقى هذا الولد</a:t>
            </a:r>
            <a:br>
              <a:rPr lang="ar-SA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</a:br>
            <a:r>
              <a:rPr lang="ar-SA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معلقًا في الهواء ؟</a:t>
            </a:r>
            <a:br>
              <a:rPr lang="ar-SA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</a:br>
            <a:r>
              <a:rPr lang="ar-SA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لماذا ؟ </a:t>
            </a:r>
            <a:endParaRPr sz="4800" dirty="0">
              <a:solidFill>
                <a:schemeClr val="tx1">
                  <a:lumMod val="75000"/>
                  <a:lumOff val="25000"/>
                </a:schemeClr>
              </a:solidFill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3108BCE-68FE-4833-8E78-318410453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84" t="39378" r="46000" b="7415"/>
          <a:stretch/>
        </p:blipFill>
        <p:spPr>
          <a:xfrm>
            <a:off x="1433946" y="270872"/>
            <a:ext cx="2936156" cy="448502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DC7F9F-F6D9-C13F-E54D-8676AA6F2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91" t="75422" r="27481" b="16767"/>
          <a:stretch/>
        </p:blipFill>
        <p:spPr>
          <a:xfrm>
            <a:off x="3830782" y="4080164"/>
            <a:ext cx="4419726" cy="6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7;p35">
            <a:extLst>
              <a:ext uri="{FF2B5EF4-FFF2-40B4-BE49-F238E27FC236}">
                <a16:creationId xmlns:a16="http://schemas.microsoft.com/office/drawing/2014/main" id="{BF26E9B9-1866-48D4-A139-AF90F3573A82}"/>
              </a:ext>
            </a:extLst>
          </p:cNvPr>
          <p:cNvSpPr/>
          <p:nvPr/>
        </p:nvSpPr>
        <p:spPr>
          <a:xfrm>
            <a:off x="6590194" y="291264"/>
            <a:ext cx="1546424" cy="1503590"/>
          </a:xfrm>
          <a:custGeom>
            <a:avLst/>
            <a:gdLst/>
            <a:ahLst/>
            <a:cxnLst/>
            <a:rect l="l" t="t" r="r" b="b"/>
            <a:pathLst>
              <a:path w="12565" h="10982" extrusionOk="0">
                <a:moveTo>
                  <a:pt x="8652" y="1"/>
                </a:moveTo>
                <a:cubicBezTo>
                  <a:pt x="8490" y="1"/>
                  <a:pt x="8328" y="53"/>
                  <a:pt x="8186" y="162"/>
                </a:cubicBezTo>
                <a:cubicBezTo>
                  <a:pt x="7974" y="289"/>
                  <a:pt x="7826" y="479"/>
                  <a:pt x="7699" y="691"/>
                </a:cubicBezTo>
                <a:cubicBezTo>
                  <a:pt x="7615" y="818"/>
                  <a:pt x="7509" y="945"/>
                  <a:pt x="7445" y="1093"/>
                </a:cubicBezTo>
                <a:cubicBezTo>
                  <a:pt x="7306" y="969"/>
                  <a:pt x="7167" y="890"/>
                  <a:pt x="7011" y="890"/>
                </a:cubicBezTo>
                <a:cubicBezTo>
                  <a:pt x="6954" y="890"/>
                  <a:pt x="6894" y="901"/>
                  <a:pt x="6832" y="924"/>
                </a:cubicBezTo>
                <a:cubicBezTo>
                  <a:pt x="6599" y="1008"/>
                  <a:pt x="6494" y="1199"/>
                  <a:pt x="6346" y="1410"/>
                </a:cubicBezTo>
                <a:cubicBezTo>
                  <a:pt x="6346" y="1347"/>
                  <a:pt x="6324" y="1304"/>
                  <a:pt x="6324" y="1262"/>
                </a:cubicBezTo>
                <a:cubicBezTo>
                  <a:pt x="6245" y="765"/>
                  <a:pt x="5922" y="455"/>
                  <a:pt x="5444" y="455"/>
                </a:cubicBezTo>
                <a:cubicBezTo>
                  <a:pt x="5414" y="455"/>
                  <a:pt x="5383" y="456"/>
                  <a:pt x="5352" y="458"/>
                </a:cubicBezTo>
                <a:cubicBezTo>
                  <a:pt x="5034" y="458"/>
                  <a:pt x="4759" y="606"/>
                  <a:pt x="4527" y="818"/>
                </a:cubicBezTo>
                <a:cubicBezTo>
                  <a:pt x="4379" y="987"/>
                  <a:pt x="4273" y="1135"/>
                  <a:pt x="4104" y="1325"/>
                </a:cubicBezTo>
                <a:lnTo>
                  <a:pt x="4104" y="1135"/>
                </a:lnTo>
                <a:cubicBezTo>
                  <a:pt x="4104" y="987"/>
                  <a:pt x="4061" y="839"/>
                  <a:pt x="3913" y="776"/>
                </a:cubicBezTo>
                <a:cubicBezTo>
                  <a:pt x="3863" y="751"/>
                  <a:pt x="3813" y="739"/>
                  <a:pt x="3763" y="739"/>
                </a:cubicBezTo>
                <a:cubicBezTo>
                  <a:pt x="3686" y="739"/>
                  <a:pt x="3610" y="767"/>
                  <a:pt x="3533" y="818"/>
                </a:cubicBezTo>
                <a:cubicBezTo>
                  <a:pt x="3385" y="924"/>
                  <a:pt x="3279" y="1029"/>
                  <a:pt x="3173" y="1156"/>
                </a:cubicBezTo>
                <a:cubicBezTo>
                  <a:pt x="2856" y="1558"/>
                  <a:pt x="2602" y="2002"/>
                  <a:pt x="2369" y="2468"/>
                </a:cubicBezTo>
                <a:cubicBezTo>
                  <a:pt x="1672" y="3736"/>
                  <a:pt x="1101" y="5027"/>
                  <a:pt x="487" y="6317"/>
                </a:cubicBezTo>
                <a:cubicBezTo>
                  <a:pt x="318" y="6634"/>
                  <a:pt x="191" y="6951"/>
                  <a:pt x="85" y="7290"/>
                </a:cubicBezTo>
                <a:cubicBezTo>
                  <a:pt x="1" y="7565"/>
                  <a:pt x="107" y="7797"/>
                  <a:pt x="360" y="7861"/>
                </a:cubicBezTo>
                <a:cubicBezTo>
                  <a:pt x="390" y="7868"/>
                  <a:pt x="420" y="7872"/>
                  <a:pt x="448" y="7872"/>
                </a:cubicBezTo>
                <a:cubicBezTo>
                  <a:pt x="581" y="7872"/>
                  <a:pt x="696" y="7796"/>
                  <a:pt x="783" y="7691"/>
                </a:cubicBezTo>
                <a:cubicBezTo>
                  <a:pt x="995" y="7438"/>
                  <a:pt x="1164" y="7184"/>
                  <a:pt x="1375" y="6930"/>
                </a:cubicBezTo>
                <a:cubicBezTo>
                  <a:pt x="1439" y="6951"/>
                  <a:pt x="1481" y="6972"/>
                  <a:pt x="1524" y="7036"/>
                </a:cubicBezTo>
                <a:cubicBezTo>
                  <a:pt x="1375" y="7395"/>
                  <a:pt x="1270" y="7755"/>
                  <a:pt x="1164" y="8114"/>
                </a:cubicBezTo>
                <a:cubicBezTo>
                  <a:pt x="1101" y="8410"/>
                  <a:pt x="1143" y="8643"/>
                  <a:pt x="1418" y="8833"/>
                </a:cubicBezTo>
                <a:cubicBezTo>
                  <a:pt x="1354" y="9087"/>
                  <a:pt x="1312" y="9299"/>
                  <a:pt x="1270" y="9510"/>
                </a:cubicBezTo>
                <a:cubicBezTo>
                  <a:pt x="1164" y="10018"/>
                  <a:pt x="1460" y="10441"/>
                  <a:pt x="1947" y="10504"/>
                </a:cubicBezTo>
                <a:cubicBezTo>
                  <a:pt x="2073" y="10504"/>
                  <a:pt x="2179" y="10441"/>
                  <a:pt x="2306" y="10441"/>
                </a:cubicBezTo>
                <a:cubicBezTo>
                  <a:pt x="2472" y="10792"/>
                  <a:pt x="2719" y="10982"/>
                  <a:pt x="3033" y="10982"/>
                </a:cubicBezTo>
                <a:cubicBezTo>
                  <a:pt x="3078" y="10982"/>
                  <a:pt x="3125" y="10978"/>
                  <a:pt x="3173" y="10970"/>
                </a:cubicBezTo>
                <a:cubicBezTo>
                  <a:pt x="3385" y="10948"/>
                  <a:pt x="3575" y="10843"/>
                  <a:pt x="3744" y="10716"/>
                </a:cubicBezTo>
                <a:cubicBezTo>
                  <a:pt x="3776" y="10668"/>
                  <a:pt x="3796" y="10644"/>
                  <a:pt x="3839" y="10644"/>
                </a:cubicBezTo>
                <a:cubicBezTo>
                  <a:pt x="3854" y="10644"/>
                  <a:pt x="3871" y="10647"/>
                  <a:pt x="3892" y="10652"/>
                </a:cubicBezTo>
                <a:cubicBezTo>
                  <a:pt x="4022" y="10704"/>
                  <a:pt x="4149" y="10730"/>
                  <a:pt x="4269" y="10730"/>
                </a:cubicBezTo>
                <a:cubicBezTo>
                  <a:pt x="4539" y="10730"/>
                  <a:pt x="4781" y="10599"/>
                  <a:pt x="4971" y="10335"/>
                </a:cubicBezTo>
                <a:cubicBezTo>
                  <a:pt x="5140" y="10124"/>
                  <a:pt x="5288" y="9891"/>
                  <a:pt x="5457" y="9658"/>
                </a:cubicBezTo>
                <a:cubicBezTo>
                  <a:pt x="5542" y="9827"/>
                  <a:pt x="5605" y="9891"/>
                  <a:pt x="5753" y="9933"/>
                </a:cubicBezTo>
                <a:cubicBezTo>
                  <a:pt x="5798" y="9947"/>
                  <a:pt x="5840" y="9952"/>
                  <a:pt x="5881" y="9952"/>
                </a:cubicBezTo>
                <a:cubicBezTo>
                  <a:pt x="6037" y="9952"/>
                  <a:pt x="6174" y="9869"/>
                  <a:pt x="6324" y="9785"/>
                </a:cubicBezTo>
                <a:cubicBezTo>
                  <a:pt x="6496" y="10115"/>
                  <a:pt x="6765" y="10272"/>
                  <a:pt x="7047" y="10272"/>
                </a:cubicBezTo>
                <a:cubicBezTo>
                  <a:pt x="7217" y="10272"/>
                  <a:pt x="7392" y="10214"/>
                  <a:pt x="7551" y="10102"/>
                </a:cubicBezTo>
                <a:cubicBezTo>
                  <a:pt x="7638" y="10175"/>
                  <a:pt x="7734" y="10207"/>
                  <a:pt x="7841" y="10207"/>
                </a:cubicBezTo>
                <a:cubicBezTo>
                  <a:pt x="7890" y="10207"/>
                  <a:pt x="7942" y="10200"/>
                  <a:pt x="7995" y="10187"/>
                </a:cubicBezTo>
                <a:cubicBezTo>
                  <a:pt x="8143" y="10124"/>
                  <a:pt x="8334" y="10039"/>
                  <a:pt x="8461" y="9933"/>
                </a:cubicBezTo>
                <a:cubicBezTo>
                  <a:pt x="8820" y="9679"/>
                  <a:pt x="9074" y="9341"/>
                  <a:pt x="9307" y="8982"/>
                </a:cubicBezTo>
                <a:cubicBezTo>
                  <a:pt x="10152" y="7713"/>
                  <a:pt x="10872" y="6401"/>
                  <a:pt x="11527" y="5027"/>
                </a:cubicBezTo>
                <a:cubicBezTo>
                  <a:pt x="11887" y="4371"/>
                  <a:pt x="12162" y="3673"/>
                  <a:pt x="12373" y="2954"/>
                </a:cubicBezTo>
                <a:cubicBezTo>
                  <a:pt x="12564" y="2343"/>
                  <a:pt x="12152" y="1836"/>
                  <a:pt x="11588" y="1836"/>
                </a:cubicBezTo>
                <a:cubicBezTo>
                  <a:pt x="11527" y="1836"/>
                  <a:pt x="11464" y="1842"/>
                  <a:pt x="11400" y="1854"/>
                </a:cubicBezTo>
                <a:cubicBezTo>
                  <a:pt x="11252" y="1896"/>
                  <a:pt x="11147" y="1981"/>
                  <a:pt x="10998" y="2066"/>
                </a:cubicBezTo>
                <a:cubicBezTo>
                  <a:pt x="10935" y="1664"/>
                  <a:pt x="10681" y="1431"/>
                  <a:pt x="10322" y="1325"/>
                </a:cubicBezTo>
                <a:cubicBezTo>
                  <a:pt x="10301" y="818"/>
                  <a:pt x="10110" y="585"/>
                  <a:pt x="9666" y="479"/>
                </a:cubicBezTo>
                <a:cubicBezTo>
                  <a:pt x="9603" y="479"/>
                  <a:pt x="9560" y="458"/>
                  <a:pt x="9497" y="458"/>
                </a:cubicBezTo>
                <a:cubicBezTo>
                  <a:pt x="9412" y="458"/>
                  <a:pt x="9370" y="395"/>
                  <a:pt x="9307" y="353"/>
                </a:cubicBezTo>
                <a:cubicBezTo>
                  <a:pt x="9140" y="123"/>
                  <a:pt x="8897" y="1"/>
                  <a:pt x="8652" y="1"/>
                </a:cubicBez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txBody>
          <a:bodyPr spcFirstLastPara="1" wrap="square" lIns="58641" tIns="58641" rIns="58641" bIns="58641" anchor="ctr" anchorCtr="0">
            <a:noAutofit/>
          </a:bodyPr>
          <a:lstStyle/>
          <a:p>
            <a:endParaRPr sz="898"/>
          </a:p>
        </p:txBody>
      </p:sp>
      <p:pic>
        <p:nvPicPr>
          <p:cNvPr id="5" name="صورة 4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2531C842-8E65-4A8C-8997-0D8F7000C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9" t="52346" r="48414" b="-1"/>
          <a:stretch/>
        </p:blipFill>
        <p:spPr>
          <a:xfrm>
            <a:off x="7210045" y="234508"/>
            <a:ext cx="1853147" cy="250288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38F2301-253A-4164-AAA5-10362A30B4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8861" y="2246835"/>
            <a:ext cx="2657505" cy="265750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29615B9-2971-8F38-71D6-20B3A6F063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16" t="31808" r="68084" b="12445"/>
          <a:stretch/>
        </p:blipFill>
        <p:spPr>
          <a:xfrm>
            <a:off x="1334111" y="476491"/>
            <a:ext cx="1623834" cy="4427849"/>
          </a:xfrm>
          <a:prstGeom prst="rect">
            <a:avLst/>
          </a:prstGeom>
        </p:spPr>
      </p:pic>
      <p:sp>
        <p:nvSpPr>
          <p:cNvPr id="11" name="Google Shape;709;p33">
            <a:extLst>
              <a:ext uri="{FF2B5EF4-FFF2-40B4-BE49-F238E27FC236}">
                <a16:creationId xmlns:a16="http://schemas.microsoft.com/office/drawing/2014/main" id="{EF30B7B2-0062-F505-84DE-ACC7B07C8E0D}"/>
              </a:ext>
            </a:extLst>
          </p:cNvPr>
          <p:cNvSpPr txBox="1">
            <a:spLocks/>
          </p:cNvSpPr>
          <p:nvPr/>
        </p:nvSpPr>
        <p:spPr>
          <a:xfrm>
            <a:off x="2662924" y="1451409"/>
            <a:ext cx="4000537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chemeClr val="bg2">
                    <a:lumMod val="50000"/>
                  </a:schemeClr>
                </a:solidFill>
              </a:rPr>
              <a:t>ماذا يحدث</a:t>
            </a:r>
            <a:r>
              <a:rPr lang="ar-SA" sz="3600" dirty="0">
                <a:solidFill>
                  <a:schemeClr val="bg2">
                    <a:lumMod val="50000"/>
                  </a:schemeClr>
                </a:solidFill>
                <a:cs typeface="+mj-cs"/>
              </a:rPr>
              <a:t> عندما أترك الكرة؟ </a:t>
            </a:r>
            <a:endParaRPr lang="ar-S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Google Shape;1625;p34">
            <a:extLst>
              <a:ext uri="{FF2B5EF4-FFF2-40B4-BE49-F238E27FC236}">
                <a16:creationId xmlns:a16="http://schemas.microsoft.com/office/drawing/2014/main" id="{06FE436F-8D4A-9969-0326-3EB6ED366D9E}"/>
              </a:ext>
            </a:extLst>
          </p:cNvPr>
          <p:cNvSpPr txBox="1">
            <a:spLocks/>
          </p:cNvSpPr>
          <p:nvPr/>
        </p:nvSpPr>
        <p:spPr>
          <a:xfrm>
            <a:off x="936159" y="201627"/>
            <a:ext cx="7271682" cy="8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121896" rIns="121896" bIns="12189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ar-SA" sz="4000" dirty="0">
                <a:solidFill>
                  <a:srgbClr val="C00000"/>
                </a:solidFill>
              </a:rPr>
              <a:t>استراتيجية في دقيقة واحدة</a:t>
            </a:r>
          </a:p>
        </p:txBody>
      </p:sp>
      <p:pic>
        <p:nvPicPr>
          <p:cNvPr id="21" name="y2meta.com-مؤقت دقيقة واحدة one minute-(144p)">
            <a:hlinkClick r:id="" action="ppaction://media"/>
            <a:extLst>
              <a:ext uri="{FF2B5EF4-FFF2-40B4-BE49-F238E27FC236}">
                <a16:creationId xmlns:a16="http://schemas.microsoft.com/office/drawing/2014/main" id="{85AAD715-B1C6-A7A8-58C6-B569AF8C4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6326" b="18023"/>
          <a:stretch/>
        </p:blipFill>
        <p:spPr>
          <a:xfrm>
            <a:off x="3632286" y="3467980"/>
            <a:ext cx="2283566" cy="1226596"/>
          </a:xfrm>
          <a:prstGeom prst="rect">
            <a:avLst/>
          </a:prstGeom>
        </p:spPr>
      </p:pic>
      <p:sp>
        <p:nvSpPr>
          <p:cNvPr id="22" name="سهم: لليسار 21">
            <a:extLst>
              <a:ext uri="{FF2B5EF4-FFF2-40B4-BE49-F238E27FC236}">
                <a16:creationId xmlns:a16="http://schemas.microsoft.com/office/drawing/2014/main" id="{901B2F37-B2AA-F56B-5B29-009F769F11D2}"/>
              </a:ext>
            </a:extLst>
          </p:cNvPr>
          <p:cNvSpPr/>
          <p:nvPr/>
        </p:nvSpPr>
        <p:spPr>
          <a:xfrm>
            <a:off x="3829509" y="2571750"/>
            <a:ext cx="1814946" cy="575243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05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>
            <a:spLocks noGrp="1"/>
          </p:cNvSpPr>
          <p:nvPr>
            <p:ph type="title"/>
          </p:nvPr>
        </p:nvSpPr>
        <p:spPr>
          <a:xfrm>
            <a:off x="4964882" y="101732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وأتعلم</a:t>
            </a:r>
            <a:endParaRPr sz="6000" dirty="0"/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2947332" y="1147337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CE1143"/>
                </a:solidFill>
              </a:rPr>
              <a:t>ما الذي يحرك الأشياء؟</a:t>
            </a: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4189176" y="1908644"/>
            <a:ext cx="2129591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21" y="-120080"/>
            <a:ext cx="2702761" cy="270276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97765D-9470-4CCF-9F6C-6891F4DC25C9}"/>
              </a:ext>
            </a:extLst>
          </p:cNvPr>
          <p:cNvSpPr txBox="1"/>
          <p:nvPr/>
        </p:nvSpPr>
        <p:spPr>
          <a:xfrm>
            <a:off x="4389659" y="2582496"/>
            <a:ext cx="40958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cs typeface="+mj-cs"/>
              </a:rPr>
              <a:t>عندما أترك الكرة فإنها تسقط ؛</a:t>
            </a:r>
          </a:p>
          <a:p>
            <a:pPr algn="ctr"/>
            <a:r>
              <a:rPr lang="ar-SA" sz="2800" dirty="0">
                <a:cs typeface="+mj-cs"/>
              </a:rPr>
              <a:t> لأن الجاذبية تسحبها إلى الأرض . </a:t>
            </a:r>
          </a:p>
          <a:p>
            <a:pPr algn="ctr"/>
            <a:endParaRPr lang="ar-SA" sz="2800" dirty="0"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D8C3147-B3CB-52A8-8159-C18EDD824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16" t="23259" r="68084" b="12445"/>
          <a:stretch/>
        </p:blipFill>
        <p:spPr>
          <a:xfrm>
            <a:off x="2246292" y="140517"/>
            <a:ext cx="1402080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>
            <a:spLocks noGrp="1"/>
          </p:cNvSpPr>
          <p:nvPr>
            <p:ph type="title"/>
          </p:nvPr>
        </p:nvSpPr>
        <p:spPr>
          <a:xfrm>
            <a:off x="4964882" y="101732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وأتعلم</a:t>
            </a:r>
            <a:endParaRPr sz="6000" dirty="0"/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2947332" y="1147337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CE1143"/>
                </a:solidFill>
              </a:rPr>
              <a:t>ما الذي يحرك الأشياء؟</a:t>
            </a: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4189176" y="1908644"/>
            <a:ext cx="2129591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21" y="-120080"/>
            <a:ext cx="2702761" cy="270276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97765D-9470-4CCF-9F6C-6891F4DC25C9}"/>
              </a:ext>
            </a:extLst>
          </p:cNvPr>
          <p:cNvSpPr txBox="1"/>
          <p:nvPr/>
        </p:nvSpPr>
        <p:spPr>
          <a:xfrm>
            <a:off x="4502340" y="2336197"/>
            <a:ext cx="4095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cs typeface="+mj-cs"/>
              </a:rPr>
              <a:t> </a:t>
            </a:r>
          </a:p>
          <a:p>
            <a:pPr algn="ctr"/>
            <a:endParaRPr lang="ar-SA" sz="2000" dirty="0">
              <a:cs typeface="+mj-cs"/>
            </a:endParaRPr>
          </a:p>
          <a:p>
            <a:pPr algn="ctr"/>
            <a:r>
              <a:rPr lang="ar-SA" sz="2000" dirty="0">
                <a:cs typeface="+mj-cs"/>
              </a:rPr>
              <a:t>وعندما أقفز إلى أعلى فإنّ الجاذبية تسحبني إلى أسفل . </a:t>
            </a:r>
          </a:p>
          <a:p>
            <a:pPr algn="ctr"/>
            <a:r>
              <a:rPr lang="ar-SA" sz="2000" dirty="0">
                <a:cs typeface="+mj-cs"/>
              </a:rPr>
              <a:t>الجاذبية قوة تسحب الأشياء في اتجاه الأرض 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52D81AF-88DA-4FE0-9722-735E90FF0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84" t="29333" r="46000" b="7416"/>
          <a:stretch/>
        </p:blipFill>
        <p:spPr>
          <a:xfrm>
            <a:off x="1440466" y="140517"/>
            <a:ext cx="2428240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0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1"/>
          <p:cNvSpPr txBox="1">
            <a:spLocks noGrp="1"/>
          </p:cNvSpPr>
          <p:nvPr>
            <p:ph type="title"/>
          </p:nvPr>
        </p:nvSpPr>
        <p:spPr>
          <a:xfrm>
            <a:off x="4964882" y="101732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وأتعلم</a:t>
            </a:r>
            <a:endParaRPr sz="6000" dirty="0"/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2947332" y="1147337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CE1143"/>
                </a:solidFill>
              </a:rPr>
              <a:t>كيف تختلف القوى ؟ </a:t>
            </a: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4189176" y="1908644"/>
            <a:ext cx="2129591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شكل بيضاوي 9"/>
          <p:cNvSpPr/>
          <p:nvPr/>
        </p:nvSpPr>
        <p:spPr>
          <a:xfrm>
            <a:off x="8485501" y="348916"/>
            <a:ext cx="225362" cy="445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21" y="-120080"/>
            <a:ext cx="2702761" cy="270276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F3913BD-509B-4AC9-B49F-13BD9C6E1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7" t="43704" r="44916" b="12592"/>
          <a:stretch/>
        </p:blipFill>
        <p:spPr>
          <a:xfrm>
            <a:off x="162521" y="982972"/>
            <a:ext cx="3913974" cy="2857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7BB7719-489F-46D9-96C2-FB14CBC68162}"/>
              </a:ext>
            </a:extLst>
          </p:cNvPr>
          <p:cNvSpPr txBox="1"/>
          <p:nvPr/>
        </p:nvSpPr>
        <p:spPr>
          <a:xfrm>
            <a:off x="4302191" y="1850663"/>
            <a:ext cx="4325899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C000"/>
                </a:solidFill>
                <a:cs typeface="+mj-cs"/>
              </a:rPr>
              <a:t> </a:t>
            </a:r>
          </a:p>
          <a:p>
            <a:pPr algn="ctr"/>
            <a:endParaRPr lang="ar-SA" dirty="0">
              <a:cs typeface="+mj-cs"/>
            </a:endParaRPr>
          </a:p>
          <a:p>
            <a:pPr algn="ctr"/>
            <a:r>
              <a:rPr lang="ar-SA" sz="2000" dirty="0">
                <a:cs typeface="+mj-cs"/>
              </a:rPr>
              <a:t>تختلف حركة الأشياء بحسب قوة سحبها ، أو قوة دفعها . </a:t>
            </a:r>
          </a:p>
          <a:p>
            <a:pPr algn="ctr"/>
            <a:r>
              <a:rPr lang="ar-SA" sz="2000" dirty="0">
                <a:cs typeface="+mj-cs"/>
              </a:rPr>
              <a:t>يحتاج الشيء الخفيف إلى قوة دفع صغيرة ليتحرك أما الشيء الثقيل فيحتاج إلى قوة دفع كبيرة ليتحرك . </a:t>
            </a:r>
          </a:p>
          <a:p>
            <a:pPr algn="ctr"/>
            <a:r>
              <a:rPr lang="ar-SA" sz="2000" dirty="0">
                <a:cs typeface="+mj-cs"/>
              </a:rPr>
              <a:t>قوة الدفع الكبيرة تحرك الشيء بسرعة أكبر وإلى مسافة أطول من قوة الدفع الصغيرة .</a:t>
            </a:r>
          </a:p>
        </p:txBody>
      </p:sp>
    </p:spTree>
    <p:extLst>
      <p:ext uri="{BB962C8B-B14F-4D97-AF65-F5344CB8AC3E}">
        <p14:creationId xmlns:p14="http://schemas.microsoft.com/office/powerpoint/2010/main" val="8886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6481E00-6CCA-4732-BDEB-74C3ACEA5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y2meta.com-القوة-(240p)">
            <a:hlinkClick r:id="" action="ppaction://media"/>
            <a:extLst>
              <a:ext uri="{FF2B5EF4-FFF2-40B4-BE49-F238E27FC236}">
                <a16:creationId xmlns:a16="http://schemas.microsoft.com/office/drawing/2014/main" id="{2DE74D4E-C51D-4A80-AFEB-B1949B4641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457" end="1781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20" y="742949"/>
            <a:ext cx="4989065" cy="28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25A0D90-053A-DF92-F505-D32E798ED44D}"/>
              </a:ext>
            </a:extLst>
          </p:cNvPr>
          <p:cNvSpPr txBox="1"/>
          <p:nvPr/>
        </p:nvSpPr>
        <p:spPr>
          <a:xfrm>
            <a:off x="1966685" y="3923355"/>
            <a:ext cx="4617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cs typeface="+mj-cs"/>
              </a:rPr>
              <a:t>الاحتكاك 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B76A64B-887C-402F-85EC-0C7FCD2EF8E1}"/>
              </a:ext>
            </a:extLst>
          </p:cNvPr>
          <p:cNvSpPr/>
          <p:nvPr/>
        </p:nvSpPr>
        <p:spPr>
          <a:xfrm>
            <a:off x="2245726" y="3616077"/>
            <a:ext cx="4408790" cy="1416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اضغط لتشاهد النتيجة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عنوان 7">
            <a:extLst>
              <a:ext uri="{FF2B5EF4-FFF2-40B4-BE49-F238E27FC236}">
                <a16:creationId xmlns:a16="http://schemas.microsoft.com/office/drawing/2014/main" id="{336A3B35-B26D-73F7-F979-90F69D516A0E}"/>
              </a:ext>
            </a:extLst>
          </p:cNvPr>
          <p:cNvSpPr txBox="1">
            <a:spLocks/>
          </p:cNvSpPr>
          <p:nvPr/>
        </p:nvSpPr>
        <p:spPr>
          <a:xfrm>
            <a:off x="3001834" y="359873"/>
            <a:ext cx="415914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3200" dirty="0">
                <a:solidFill>
                  <a:srgbClr val="C00000"/>
                </a:solidFill>
              </a:rPr>
              <a:t>ما الذي يساعد هذا الطفل على التوقف ؟ </a:t>
            </a:r>
            <a:endParaRPr lang="ar-SA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صورة 3">
            <a:extLst>
              <a:ext uri="{FF2B5EF4-FFF2-40B4-BE49-F238E27FC236}">
                <a16:creationId xmlns:a16="http://schemas.microsoft.com/office/drawing/2014/main" id="{202C5BA3-9139-A795-BC8C-73A47323C0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28" y="754546"/>
            <a:ext cx="1416937" cy="1416937"/>
          </a:xfrm>
          <a:prstGeom prst="rect">
            <a:avLst/>
          </a:prstGeom>
        </p:spPr>
      </p:pic>
      <p:pic>
        <p:nvPicPr>
          <p:cNvPr id="9" name="WhatsApp Video 2020-09-14 at 4.12.54 AM">
            <a:hlinkClick r:id="" action="ppaction://media"/>
            <a:extLst>
              <a:ext uri="{FF2B5EF4-FFF2-40B4-BE49-F238E27FC236}">
                <a16:creationId xmlns:a16="http://schemas.microsoft.com/office/drawing/2014/main" id="{85EE3EBB-66A6-7A3F-E147-EB8D64C80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412" t="19123" r="26698" b="14657"/>
          <a:stretch/>
        </p:blipFill>
        <p:spPr>
          <a:xfrm>
            <a:off x="3510793" y="1403198"/>
            <a:ext cx="2266553" cy="1985087"/>
          </a:xfrm>
          <a:prstGeom prst="rect">
            <a:avLst/>
          </a:prstGeom>
        </p:spPr>
      </p:pic>
      <p:sp>
        <p:nvSpPr>
          <p:cNvPr id="10" name="عنوان 7">
            <a:extLst>
              <a:ext uri="{FF2B5EF4-FFF2-40B4-BE49-F238E27FC236}">
                <a16:creationId xmlns:a16="http://schemas.microsoft.com/office/drawing/2014/main" id="{03B92D61-44B5-02AA-3CDC-00A4E5598920}"/>
              </a:ext>
            </a:extLst>
          </p:cNvPr>
          <p:cNvSpPr txBox="1">
            <a:spLocks/>
          </p:cNvSpPr>
          <p:nvPr/>
        </p:nvSpPr>
        <p:spPr>
          <a:xfrm>
            <a:off x="4251982" y="2405241"/>
            <a:ext cx="49425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2000" dirty="0">
                <a:solidFill>
                  <a:srgbClr val="C00000"/>
                </a:solidFill>
              </a:rPr>
              <a:t>ما هو سؤال الصندوق ؟</a:t>
            </a:r>
            <a:endParaRPr lang="ar-SA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D71A8129-374D-FE95-641A-A9AD3CF90B42}"/>
              </a:ext>
            </a:extLst>
          </p:cNvPr>
          <p:cNvCxnSpPr/>
          <p:nvPr/>
        </p:nvCxnSpPr>
        <p:spPr>
          <a:xfrm flipH="1">
            <a:off x="5706531" y="2811015"/>
            <a:ext cx="1621697" cy="0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صورة 1">
            <a:extLst>
              <a:ext uri="{FF2B5EF4-FFF2-40B4-BE49-F238E27FC236}">
                <a16:creationId xmlns:a16="http://schemas.microsoft.com/office/drawing/2014/main" id="{E06F6B23-6B6D-23BE-43CB-8899ACAD8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16" t="20107" r="67295" b="49589"/>
          <a:stretch/>
        </p:blipFill>
        <p:spPr>
          <a:xfrm>
            <a:off x="568037" y="225076"/>
            <a:ext cx="2266553" cy="3581400"/>
          </a:xfrm>
          <a:prstGeom prst="rect">
            <a:avLst/>
          </a:prstGeom>
          <a:ln w="38100" cap="sq">
            <a:solidFill>
              <a:srgbClr val="86B98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9318F7D5-A4FD-2907-7EAA-CF5DCD6E2481}"/>
              </a:ext>
            </a:extLst>
          </p:cNvPr>
          <p:cNvCxnSpPr/>
          <p:nvPr/>
        </p:nvCxnSpPr>
        <p:spPr>
          <a:xfrm flipH="1">
            <a:off x="2900986" y="1113833"/>
            <a:ext cx="1621697" cy="0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7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3137981" y="138224"/>
            <a:ext cx="3030279" cy="1669312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31896" y="1283431"/>
            <a:ext cx="2480929" cy="1779041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130248" y="3371060"/>
            <a:ext cx="2480929" cy="1669312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86C4BFA-AC6F-4012-B7B9-10CD17E9F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6" t="18814" r="49083" b="41861"/>
          <a:stretch/>
        </p:blipFill>
        <p:spPr>
          <a:xfrm>
            <a:off x="1627909" y="138224"/>
            <a:ext cx="6092789" cy="4647398"/>
          </a:xfrm>
          <a:prstGeom prst="rect">
            <a:avLst/>
          </a:prstGeom>
          <a:ln w="38100" cap="sq">
            <a:solidFill>
              <a:srgbClr val="86B98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F0B83296-DB4D-476E-A18E-55476ED214CB}"/>
              </a:ext>
            </a:extLst>
          </p:cNvPr>
          <p:cNvSpPr/>
          <p:nvPr/>
        </p:nvSpPr>
        <p:spPr>
          <a:xfrm>
            <a:off x="5313218" y="3013364"/>
            <a:ext cx="955964" cy="678878"/>
          </a:xfrm>
          <a:custGeom>
            <a:avLst/>
            <a:gdLst>
              <a:gd name="connsiteX0" fmla="*/ 907473 w 955964"/>
              <a:gd name="connsiteY0" fmla="*/ 0 h 678878"/>
              <a:gd name="connsiteX1" fmla="*/ 942109 w 955964"/>
              <a:gd name="connsiteY1" fmla="*/ 477981 h 678878"/>
              <a:gd name="connsiteX2" fmla="*/ 955964 w 955964"/>
              <a:gd name="connsiteY2" fmla="*/ 595745 h 678878"/>
              <a:gd name="connsiteX3" fmla="*/ 90055 w 955964"/>
              <a:gd name="connsiteY3" fmla="*/ 588818 h 678878"/>
              <a:gd name="connsiteX4" fmla="*/ 96982 w 955964"/>
              <a:gd name="connsiteY4" fmla="*/ 540327 h 678878"/>
              <a:gd name="connsiteX5" fmla="*/ 103909 w 955964"/>
              <a:gd name="connsiteY5" fmla="*/ 512618 h 678878"/>
              <a:gd name="connsiteX6" fmla="*/ 62346 w 955964"/>
              <a:gd name="connsiteY6" fmla="*/ 561109 h 678878"/>
              <a:gd name="connsiteX7" fmla="*/ 27709 w 955964"/>
              <a:gd name="connsiteY7" fmla="*/ 588818 h 678878"/>
              <a:gd name="connsiteX8" fmla="*/ 0 w 955964"/>
              <a:gd name="connsiteY8" fmla="*/ 630381 h 678878"/>
              <a:gd name="connsiteX9" fmla="*/ 110837 w 955964"/>
              <a:gd name="connsiteY9" fmla="*/ 651163 h 678878"/>
              <a:gd name="connsiteX10" fmla="*/ 228600 w 955964"/>
              <a:gd name="connsiteY10" fmla="*/ 678872 h 67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5964" h="678878">
                <a:moveTo>
                  <a:pt x="907473" y="0"/>
                </a:moveTo>
                <a:cubicBezTo>
                  <a:pt x="940732" y="432381"/>
                  <a:pt x="897678" y="-132920"/>
                  <a:pt x="942109" y="477981"/>
                </a:cubicBezTo>
                <a:cubicBezTo>
                  <a:pt x="948433" y="564932"/>
                  <a:pt x="944254" y="537193"/>
                  <a:pt x="955964" y="595745"/>
                </a:cubicBezTo>
                <a:cubicBezTo>
                  <a:pt x="675350" y="665896"/>
                  <a:pt x="373195" y="645444"/>
                  <a:pt x="90055" y="588818"/>
                </a:cubicBezTo>
                <a:cubicBezTo>
                  <a:pt x="92364" y="572654"/>
                  <a:pt x="94061" y="556391"/>
                  <a:pt x="96982" y="540327"/>
                </a:cubicBezTo>
                <a:cubicBezTo>
                  <a:pt x="98685" y="530960"/>
                  <a:pt x="112073" y="507720"/>
                  <a:pt x="103909" y="512618"/>
                </a:cubicBezTo>
                <a:cubicBezTo>
                  <a:pt x="85654" y="523571"/>
                  <a:pt x="77399" y="546056"/>
                  <a:pt x="62346" y="561109"/>
                </a:cubicBezTo>
                <a:cubicBezTo>
                  <a:pt x="51891" y="571564"/>
                  <a:pt x="37600" y="577828"/>
                  <a:pt x="27709" y="588818"/>
                </a:cubicBezTo>
                <a:cubicBezTo>
                  <a:pt x="16570" y="601194"/>
                  <a:pt x="0" y="630381"/>
                  <a:pt x="0" y="630381"/>
                </a:cubicBezTo>
                <a:cubicBezTo>
                  <a:pt x="36946" y="637308"/>
                  <a:pt x="74171" y="642884"/>
                  <a:pt x="110837" y="651163"/>
                </a:cubicBezTo>
                <a:cubicBezTo>
                  <a:pt x="238818" y="680062"/>
                  <a:pt x="176373" y="678872"/>
                  <a:pt x="228600" y="678872"/>
                </a:cubicBezTo>
              </a:path>
            </a:pathLst>
          </a:custGeom>
          <a:noFill/>
          <a:ln w="38100">
            <a:solidFill>
              <a:srgbClr val="CE1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D2F77CC2-2A3C-4249-80E0-AE6A1D9A29C8}"/>
              </a:ext>
            </a:extLst>
          </p:cNvPr>
          <p:cNvSpPr/>
          <p:nvPr/>
        </p:nvSpPr>
        <p:spPr>
          <a:xfrm>
            <a:off x="3636083" y="3997036"/>
            <a:ext cx="1005190" cy="469063"/>
          </a:xfrm>
          <a:custGeom>
            <a:avLst/>
            <a:gdLst>
              <a:gd name="connsiteX0" fmla="*/ 1005190 w 1005190"/>
              <a:gd name="connsiteY0" fmla="*/ 0 h 469063"/>
              <a:gd name="connsiteX1" fmla="*/ 991335 w 1005190"/>
              <a:gd name="connsiteY1" fmla="*/ 34637 h 469063"/>
              <a:gd name="connsiteX2" fmla="*/ 845862 w 1005190"/>
              <a:gd name="connsiteY2" fmla="*/ 124691 h 469063"/>
              <a:gd name="connsiteX3" fmla="*/ 735026 w 1005190"/>
              <a:gd name="connsiteY3" fmla="*/ 166255 h 469063"/>
              <a:gd name="connsiteX4" fmla="*/ 617262 w 1005190"/>
              <a:gd name="connsiteY4" fmla="*/ 221673 h 469063"/>
              <a:gd name="connsiteX5" fmla="*/ 506426 w 1005190"/>
              <a:gd name="connsiteY5" fmla="*/ 263237 h 469063"/>
              <a:gd name="connsiteX6" fmla="*/ 471790 w 1005190"/>
              <a:gd name="connsiteY6" fmla="*/ 270164 h 469063"/>
              <a:gd name="connsiteX7" fmla="*/ 374808 w 1005190"/>
              <a:gd name="connsiteY7" fmla="*/ 304800 h 469063"/>
              <a:gd name="connsiteX8" fmla="*/ 340172 w 1005190"/>
              <a:gd name="connsiteY8" fmla="*/ 311728 h 469063"/>
              <a:gd name="connsiteX9" fmla="*/ 284753 w 1005190"/>
              <a:gd name="connsiteY9" fmla="*/ 346364 h 469063"/>
              <a:gd name="connsiteX10" fmla="*/ 201626 w 1005190"/>
              <a:gd name="connsiteY10" fmla="*/ 360219 h 469063"/>
              <a:gd name="connsiteX11" fmla="*/ 118499 w 1005190"/>
              <a:gd name="connsiteY11" fmla="*/ 374073 h 469063"/>
              <a:gd name="connsiteX12" fmla="*/ 35372 w 1005190"/>
              <a:gd name="connsiteY12" fmla="*/ 401782 h 469063"/>
              <a:gd name="connsiteX13" fmla="*/ 7662 w 1005190"/>
              <a:gd name="connsiteY13" fmla="*/ 394855 h 469063"/>
              <a:gd name="connsiteX14" fmla="*/ 28444 w 1005190"/>
              <a:gd name="connsiteY14" fmla="*/ 332509 h 469063"/>
              <a:gd name="connsiteX15" fmla="*/ 42299 w 1005190"/>
              <a:gd name="connsiteY15" fmla="*/ 311728 h 469063"/>
              <a:gd name="connsiteX16" fmla="*/ 28444 w 1005190"/>
              <a:gd name="connsiteY16" fmla="*/ 381000 h 469063"/>
              <a:gd name="connsiteX17" fmla="*/ 21517 w 1005190"/>
              <a:gd name="connsiteY17" fmla="*/ 408709 h 469063"/>
              <a:gd name="connsiteX18" fmla="*/ 7662 w 1005190"/>
              <a:gd name="connsiteY18" fmla="*/ 429491 h 469063"/>
              <a:gd name="connsiteX19" fmla="*/ 125426 w 1005190"/>
              <a:gd name="connsiteY19" fmla="*/ 457200 h 46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5190" h="469063">
                <a:moveTo>
                  <a:pt x="1005190" y="0"/>
                </a:moveTo>
                <a:cubicBezTo>
                  <a:pt x="1000572" y="11546"/>
                  <a:pt x="1000128" y="25844"/>
                  <a:pt x="991335" y="34637"/>
                </a:cubicBezTo>
                <a:cubicBezTo>
                  <a:pt x="950846" y="75126"/>
                  <a:pt x="896710" y="100762"/>
                  <a:pt x="845862" y="124691"/>
                </a:cubicBezTo>
                <a:cubicBezTo>
                  <a:pt x="769381" y="160682"/>
                  <a:pt x="823841" y="131716"/>
                  <a:pt x="735026" y="166255"/>
                </a:cubicBezTo>
                <a:cubicBezTo>
                  <a:pt x="566016" y="231981"/>
                  <a:pt x="772752" y="156885"/>
                  <a:pt x="617262" y="221673"/>
                </a:cubicBezTo>
                <a:cubicBezTo>
                  <a:pt x="580840" y="236849"/>
                  <a:pt x="545117" y="255499"/>
                  <a:pt x="506426" y="263237"/>
                </a:cubicBezTo>
                <a:cubicBezTo>
                  <a:pt x="494881" y="265546"/>
                  <a:pt x="483043" y="266701"/>
                  <a:pt x="471790" y="270164"/>
                </a:cubicBezTo>
                <a:cubicBezTo>
                  <a:pt x="410798" y="288931"/>
                  <a:pt x="429093" y="289995"/>
                  <a:pt x="374808" y="304800"/>
                </a:cubicBezTo>
                <a:cubicBezTo>
                  <a:pt x="363449" y="307898"/>
                  <a:pt x="351717" y="309419"/>
                  <a:pt x="340172" y="311728"/>
                </a:cubicBezTo>
                <a:cubicBezTo>
                  <a:pt x="321699" y="323273"/>
                  <a:pt x="305314" y="339168"/>
                  <a:pt x="284753" y="346364"/>
                </a:cubicBezTo>
                <a:cubicBezTo>
                  <a:pt x="258239" y="355644"/>
                  <a:pt x="229373" y="355838"/>
                  <a:pt x="201626" y="360219"/>
                </a:cubicBezTo>
                <a:cubicBezTo>
                  <a:pt x="119984" y="373110"/>
                  <a:pt x="184646" y="360844"/>
                  <a:pt x="118499" y="374073"/>
                </a:cubicBezTo>
                <a:cubicBezTo>
                  <a:pt x="96435" y="382899"/>
                  <a:pt x="57724" y="399750"/>
                  <a:pt x="35372" y="401782"/>
                </a:cubicBezTo>
                <a:cubicBezTo>
                  <a:pt x="25890" y="402644"/>
                  <a:pt x="16899" y="397164"/>
                  <a:pt x="7662" y="394855"/>
                </a:cubicBezTo>
                <a:cubicBezTo>
                  <a:pt x="14589" y="374073"/>
                  <a:pt x="20018" y="352730"/>
                  <a:pt x="28444" y="332509"/>
                </a:cubicBezTo>
                <a:cubicBezTo>
                  <a:pt x="31646" y="324824"/>
                  <a:pt x="42299" y="303403"/>
                  <a:pt x="42299" y="311728"/>
                </a:cubicBezTo>
                <a:cubicBezTo>
                  <a:pt x="42299" y="335276"/>
                  <a:pt x="33378" y="357975"/>
                  <a:pt x="28444" y="381000"/>
                </a:cubicBezTo>
                <a:cubicBezTo>
                  <a:pt x="26449" y="390309"/>
                  <a:pt x="25267" y="399958"/>
                  <a:pt x="21517" y="408709"/>
                </a:cubicBezTo>
                <a:cubicBezTo>
                  <a:pt x="18237" y="416361"/>
                  <a:pt x="12280" y="422564"/>
                  <a:pt x="7662" y="429491"/>
                </a:cubicBezTo>
                <a:cubicBezTo>
                  <a:pt x="-9345" y="497523"/>
                  <a:pt x="-8786" y="457200"/>
                  <a:pt x="125426" y="457200"/>
                </a:cubicBezTo>
              </a:path>
            </a:pathLst>
          </a:custGeom>
          <a:noFill/>
          <a:ln w="38100">
            <a:solidFill>
              <a:srgbClr val="CE1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83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90" y="243109"/>
            <a:ext cx="4482665" cy="3630529"/>
          </a:xfrm>
          <a:prstGeom prst="rect">
            <a:avLst/>
          </a:prstGeom>
        </p:spPr>
      </p:pic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1871787" y="4469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أفكر</a:t>
            </a:r>
            <a:br>
              <a:rPr lang="ar-SA" sz="4000" dirty="0">
                <a:solidFill>
                  <a:srgbClr val="C00000"/>
                </a:solidFill>
              </a:rPr>
            </a:br>
            <a:r>
              <a:rPr lang="ar-SA" sz="4000" dirty="0">
                <a:solidFill>
                  <a:srgbClr val="C00000"/>
                </a:solidFill>
              </a:rPr>
              <a:t>وأتحدث</a:t>
            </a:r>
            <a:endParaRPr sz="4000" dirty="0">
              <a:solidFill>
                <a:srgbClr val="C0000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5F5EDE-1894-4BF6-A684-9298D3641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2" t="69108" r="51728" b="14815"/>
          <a:stretch/>
        </p:blipFill>
        <p:spPr>
          <a:xfrm>
            <a:off x="2190274" y="2457187"/>
            <a:ext cx="5569725" cy="2133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BF7643-2825-CA8B-12A6-C97D48C59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27" t="37068" r="27121" b="18788"/>
          <a:stretch/>
        </p:blipFill>
        <p:spPr>
          <a:xfrm>
            <a:off x="2111833" y="2160951"/>
            <a:ext cx="4705442" cy="273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B2ECC37-3874-451B-98E1-5CB12D24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4" descr="Cute couple moslem children pray Premium... | Free Vector #Freepik #freevector #people #islamic #children #woman">
            <a:extLst>
              <a:ext uri="{FF2B5EF4-FFF2-40B4-BE49-F238E27FC236}">
                <a16:creationId xmlns:a16="http://schemas.microsoft.com/office/drawing/2014/main" id="{3AA71546-433B-4612-90B7-0D31B5BF9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24590" r="17827" b="30426"/>
          <a:stretch/>
        </p:blipFill>
        <p:spPr bwMode="auto">
          <a:xfrm>
            <a:off x="1596392" y="2141956"/>
            <a:ext cx="2111273" cy="15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5A69C23-8B30-46E9-980B-384CA76EB654}"/>
              </a:ext>
            </a:extLst>
          </p:cNvPr>
          <p:cNvSpPr/>
          <p:nvPr/>
        </p:nvSpPr>
        <p:spPr>
          <a:xfrm>
            <a:off x="4143828" y="982567"/>
            <a:ext cx="3304624" cy="1817534"/>
          </a:xfrm>
          <a:prstGeom prst="cloudCallout">
            <a:avLst>
              <a:gd name="adj1" fmla="val -70673"/>
              <a:gd name="adj2" fmla="val 60015"/>
            </a:avLst>
          </a:prstGeom>
          <a:solidFill>
            <a:srgbClr val="93B94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78"/>
            <a:r>
              <a:rPr lang="ar-SA" sz="2464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اللهم علمنا ما ينفعنا</a:t>
            </a:r>
          </a:p>
          <a:p>
            <a:pPr algn="ctr" defTabSz="914378"/>
            <a:r>
              <a:rPr lang="ar-SA" sz="2464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وانفعنا بما علمتنا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653F121-4CAE-DB1F-00EF-139F39AFBB22}"/>
              </a:ext>
            </a:extLst>
          </p:cNvPr>
          <p:cNvSpPr txBox="1"/>
          <p:nvPr/>
        </p:nvSpPr>
        <p:spPr>
          <a:xfrm>
            <a:off x="2839437" y="106124"/>
            <a:ext cx="2956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300" b="1" dirty="0">
                <a:solidFill>
                  <a:schemeClr val="bg1"/>
                </a:solidFill>
                <a:latin typeface="Calibri" panose="020F0502020204030204" pitchFamily="34" charset="0"/>
              </a:rPr>
              <a:t>الخبرة الإسلامية </a:t>
            </a:r>
            <a:br>
              <a:rPr lang="ar-SA" sz="2700" dirty="0">
                <a:solidFill>
                  <a:schemeClr val="bg1"/>
                </a:solidFill>
              </a:rPr>
            </a:br>
            <a:endParaRPr lang="ar-SA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72"/>
            <a:ext cx="9143746" cy="5143357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799105" y="2049774"/>
            <a:ext cx="720178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2836855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4121333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5514666" y="250097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6908000" y="2492264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378159" y="522223"/>
            <a:ext cx="6622735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24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8000894" y="1403981"/>
            <a:ext cx="655601" cy="183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65" y="1472765"/>
            <a:ext cx="2186331" cy="21863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96" y="3530795"/>
            <a:ext cx="1718556" cy="17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386858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6047494" y="289851"/>
            <a:ext cx="2120373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377674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3077743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3077743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749804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3034731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705375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723112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7115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3034731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3034731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3034731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3034731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3041783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71150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3012582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3012582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7261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3027184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3027184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68367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984753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984753"/>
            <a:ext cx="561203" cy="611559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2938825" y="854709"/>
            <a:ext cx="3104616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rgbClr val="C00000"/>
                </a:solidFill>
              </a:rPr>
              <a:t>الطالب المميز لليوم</a:t>
            </a:r>
            <a:endParaRPr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9" y="1112826"/>
            <a:ext cx="4293108" cy="4293108"/>
          </a:xfrm>
          <a:prstGeom prst="rect">
            <a:avLst/>
          </a:prstGeom>
        </p:spPr>
      </p:pic>
      <p:sp>
        <p:nvSpPr>
          <p:cNvPr id="4" name="وسيلة شرح بيضاوية 3"/>
          <p:cNvSpPr/>
          <p:nvPr/>
        </p:nvSpPr>
        <p:spPr>
          <a:xfrm>
            <a:off x="4099369" y="1112827"/>
            <a:ext cx="3693695" cy="1205417"/>
          </a:xfrm>
          <a:prstGeom prst="wedgeEllipseCallout">
            <a:avLst>
              <a:gd name="adj1" fmla="val -49497"/>
              <a:gd name="adj2" fmla="val 98433"/>
            </a:avLst>
          </a:prstGeom>
          <a:solidFill>
            <a:srgbClr val="F9F9F1"/>
          </a:solidFill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DF041D4-413A-45CB-8A49-B3A11E60282E}"/>
              </a:ext>
            </a:extLst>
          </p:cNvPr>
          <p:cNvSpPr/>
          <p:nvPr/>
        </p:nvSpPr>
        <p:spPr>
          <a:xfrm>
            <a:off x="4541921" y="1163913"/>
            <a:ext cx="2604053" cy="1103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A202A"/>
                </a:solidFill>
              </a:rPr>
              <a:t>التكليف</a:t>
            </a:r>
            <a:r>
              <a:rPr lang="ar-SA" sz="3600" dirty="0">
                <a:solidFill>
                  <a:srgbClr val="29B2E4"/>
                </a:solidFill>
              </a:rPr>
              <a:t> </a:t>
            </a:r>
          </a:p>
          <a:p>
            <a:pPr algn="ctr"/>
            <a:r>
              <a:rPr lang="ar-SA" sz="3600" dirty="0">
                <a:solidFill>
                  <a:srgbClr val="29B2E4"/>
                </a:solidFill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2818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5378631" y="509452"/>
            <a:ext cx="3618412" cy="3340826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3" y="1695441"/>
            <a:ext cx="4479873" cy="27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2875772" y="281999"/>
            <a:ext cx="339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SA" sz="3600" b="1" kern="1200" dirty="0">
                <a:solidFill>
                  <a:srgbClr val="3D9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دمت شامخًا يا وطني </a:t>
            </a:r>
            <a:endParaRPr lang="en-IN" sz="3600" b="1" kern="1200" dirty="0">
              <a:solidFill>
                <a:srgbClr val="3D9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</a:rPr>
              <a:t> </a:t>
            </a:r>
            <a:r>
              <a:rPr lang="ar-SA" sz="4050" b="1" dirty="0">
                <a:solidFill>
                  <a:schemeClr val="tx1"/>
                </a:solidFill>
              </a:rPr>
              <a:t>الحضور و الغياب</a:t>
            </a:r>
            <a:endParaRPr sz="3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089CB0ED-DCE6-7BC3-42B0-34F38A90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C52B8B38-4591-4839-9A39-A1507022250F}"/>
              </a:ext>
            </a:extLst>
          </p:cNvPr>
          <p:cNvSpPr txBox="1"/>
          <p:nvPr/>
        </p:nvSpPr>
        <p:spPr>
          <a:xfrm>
            <a:off x="2506440" y="459587"/>
            <a:ext cx="4568719" cy="12100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42892">
              <a:lnSpc>
                <a:spcPct val="150000"/>
              </a:lnSpc>
              <a:defRPr/>
            </a:pPr>
            <a:r>
              <a:rPr lang="ar-SA" sz="5400" b="1" dirty="0">
                <a:solidFill>
                  <a:srgbClr val="F34B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5DECB9A8-CD1D-4214-8581-C2E838B3A15A}"/>
              </a:ext>
            </a:extLst>
          </p:cNvPr>
          <p:cNvGrpSpPr/>
          <p:nvPr/>
        </p:nvGrpSpPr>
        <p:grpSpPr>
          <a:xfrm>
            <a:off x="2063601" y="2323310"/>
            <a:ext cx="5911176" cy="1188152"/>
            <a:chOff x="2264735" y="3293097"/>
            <a:chExt cx="8849277" cy="2338187"/>
          </a:xfrm>
        </p:grpSpPr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85E3D207-5535-4840-A042-0FD37957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7285882" y="3293098"/>
              <a:ext cx="3828130" cy="2338186"/>
            </a:xfrm>
            <a:prstGeom prst="rect">
              <a:avLst/>
            </a:prstGeom>
          </p:spPr>
        </p:pic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D88817B6-0675-482B-8D14-ECAFA3A5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3925450" y="3293097"/>
              <a:ext cx="3828130" cy="2338186"/>
            </a:xfrm>
            <a:prstGeom prst="rect">
              <a:avLst/>
            </a:prstGeom>
          </p:spPr>
        </p:pic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387488AC-6A75-43EE-BC5D-A873DFC8E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373" t="14268" r="18948" b="14645"/>
            <a:stretch/>
          </p:blipFill>
          <p:spPr>
            <a:xfrm>
              <a:off x="2264735" y="3293097"/>
              <a:ext cx="2215032" cy="2338186"/>
            </a:xfrm>
            <a:prstGeom prst="rect">
              <a:avLst/>
            </a:prstGeom>
          </p:spPr>
        </p:pic>
      </p:grpSp>
      <p:sp>
        <p:nvSpPr>
          <p:cNvPr id="9" name="TextBox 36">
            <a:extLst>
              <a:ext uri="{FF2B5EF4-FFF2-40B4-BE49-F238E27FC236}">
                <a16:creationId xmlns:a16="http://schemas.microsoft.com/office/drawing/2014/main" id="{1A490572-76C9-4443-B310-7D8D145DFAAB}"/>
              </a:ext>
            </a:extLst>
          </p:cNvPr>
          <p:cNvSpPr txBox="1"/>
          <p:nvPr/>
        </p:nvSpPr>
        <p:spPr>
          <a:xfrm>
            <a:off x="3901039" y="1624089"/>
            <a:ext cx="4389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3300" dirty="0">
                <a:solidFill>
                  <a:schemeClr val="tx1">
                    <a:lumMod val="65000"/>
                    <a:lumOff val="35000"/>
                  </a:schemeClr>
                </a:solidFill>
                <a:latin typeface="Abdo Logo" panose="02000500030000020004" pitchFamily="2" charset="-78"/>
                <a:cs typeface="Abdo Logo" panose="02000500030000020004" pitchFamily="2" charset="-78"/>
              </a:rPr>
              <a:t>استراتيجية شريط  الذكريات </a:t>
            </a:r>
            <a:endParaRPr lang="en-GB" sz="3300" dirty="0">
              <a:solidFill>
                <a:schemeClr val="tx1">
                  <a:lumMod val="65000"/>
                  <a:lumOff val="35000"/>
                </a:schemeClr>
              </a:solidFill>
              <a:latin typeface="Abdo Logo" panose="02000500030000020004" pitchFamily="2" charset="-78"/>
              <a:cs typeface="Abdo Logo" panose="02000500030000020004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61F3A8B-F61B-45D2-83C8-B908F2D228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0" y="2201170"/>
            <a:ext cx="1942022" cy="18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رسوم المتجهات, بطاقة عمل&#10;&#10;تم إنشاء الوصف تلقائياً">
            <a:extLst>
              <a:ext uri="{FF2B5EF4-FFF2-40B4-BE49-F238E27FC236}">
                <a16:creationId xmlns:a16="http://schemas.microsoft.com/office/drawing/2014/main" id="{A9FEB4E3-9C1D-46C0-B20C-D18D3A9E1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Google Shape;1625;p34">
            <a:extLst>
              <a:ext uri="{FF2B5EF4-FFF2-40B4-BE49-F238E27FC236}">
                <a16:creationId xmlns:a16="http://schemas.microsoft.com/office/drawing/2014/main" id="{29E4BDE2-2350-AA00-9210-0D597F36A514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bg1"/>
                </a:solidFill>
              </a:rPr>
              <a:t>استراتيجية جدول التعلم</a:t>
            </a:r>
          </a:p>
        </p:txBody>
      </p:sp>
    </p:spTree>
    <p:extLst>
      <p:ext uri="{BB962C8B-B14F-4D97-AF65-F5344CB8AC3E}">
        <p14:creationId xmlns:p14="http://schemas.microsoft.com/office/powerpoint/2010/main" val="8378027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488202" y="1502803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 sz="1800"/>
          </a:p>
        </p:txBody>
      </p:sp>
      <p:sp>
        <p:nvSpPr>
          <p:cNvPr id="1421" name="Google Shape;1421;p53"/>
          <p:cNvSpPr/>
          <p:nvPr/>
        </p:nvSpPr>
        <p:spPr>
          <a:xfrm>
            <a:off x="5516190" y="1346459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 sz="1800"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5279180" y="1809449"/>
            <a:ext cx="3624544" cy="7557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/>
          <a:p>
            <a:pPr algn="ctr"/>
            <a:r>
              <a:rPr lang="ar-SA" sz="5400" b="1" dirty="0">
                <a:cs typeface="+mj-cs"/>
              </a:rPr>
              <a:t>هيا نفكر !</a:t>
            </a:r>
            <a:endParaRPr sz="4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4251829" y="1103328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 sz="180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644057" y="310201"/>
            <a:ext cx="3359836" cy="4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31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CAA80A73-13D9-4366-9062-ED19203FF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FCC986B-7FD5-442E-B92C-4FC01CF4F13D}"/>
              </a:ext>
            </a:extLst>
          </p:cNvPr>
          <p:cNvSpPr/>
          <p:nvPr/>
        </p:nvSpPr>
        <p:spPr>
          <a:xfrm>
            <a:off x="4454237" y="678873"/>
            <a:ext cx="4197927" cy="602673"/>
          </a:xfrm>
          <a:prstGeom prst="rect">
            <a:avLst/>
          </a:prstGeom>
          <a:solidFill>
            <a:srgbClr val="EB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EE48461-3619-480A-8813-475E7FD62157}"/>
              </a:ext>
            </a:extLst>
          </p:cNvPr>
          <p:cNvSpPr/>
          <p:nvPr/>
        </p:nvSpPr>
        <p:spPr>
          <a:xfrm>
            <a:off x="581891" y="1373765"/>
            <a:ext cx="2334490" cy="2355273"/>
          </a:xfrm>
          <a:prstGeom prst="rect">
            <a:avLst/>
          </a:prstGeom>
          <a:solidFill>
            <a:srgbClr val="EB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744CD2-C339-4C97-9960-F3B2F079B8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44" y="605270"/>
            <a:ext cx="3932959" cy="3932959"/>
          </a:xfrm>
          <a:prstGeom prst="rect">
            <a:avLst/>
          </a:prstGeom>
        </p:spPr>
      </p:pic>
      <p:sp>
        <p:nvSpPr>
          <p:cNvPr id="8" name="Google Shape;708;p33">
            <a:extLst>
              <a:ext uri="{FF2B5EF4-FFF2-40B4-BE49-F238E27FC236}">
                <a16:creationId xmlns:a16="http://schemas.microsoft.com/office/drawing/2014/main" id="{EFD04FFA-5D02-4934-B661-D0688D7D693A}"/>
              </a:ext>
            </a:extLst>
          </p:cNvPr>
          <p:cNvSpPr txBox="1">
            <a:spLocks/>
          </p:cNvSpPr>
          <p:nvPr/>
        </p:nvSpPr>
        <p:spPr>
          <a:xfrm>
            <a:off x="3498272" y="152524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dirty="0">
                <a:solidFill>
                  <a:srgbClr val="EEA74E"/>
                </a:solidFill>
                <a:cs typeface="+mj-cs"/>
              </a:rPr>
              <a:t>ماذا يحدث لشكل الذي أمامنا</a:t>
            </a:r>
          </a:p>
        </p:txBody>
      </p:sp>
      <p:sp>
        <p:nvSpPr>
          <p:cNvPr id="9" name="Google Shape;709;p33">
            <a:extLst>
              <a:ext uri="{FF2B5EF4-FFF2-40B4-BE49-F238E27FC236}">
                <a16:creationId xmlns:a16="http://schemas.microsoft.com/office/drawing/2014/main" id="{B0F11F24-BB6A-4D53-B963-BB3CAB2DC359}"/>
              </a:ext>
            </a:extLst>
          </p:cNvPr>
          <p:cNvSpPr txBox="1">
            <a:spLocks/>
          </p:cNvSpPr>
          <p:nvPr/>
        </p:nvSpPr>
        <p:spPr>
          <a:xfrm>
            <a:off x="3297676" y="-41926"/>
            <a:ext cx="6264263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هيا لنفكر يا أصدقائي</a:t>
            </a: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EDE17573-DF15-40EB-ADDB-C8A619499EE5}"/>
              </a:ext>
            </a:extLst>
          </p:cNvPr>
          <p:cNvCxnSpPr>
            <a:cxnSpLocks/>
          </p:cNvCxnSpPr>
          <p:nvPr/>
        </p:nvCxnSpPr>
        <p:spPr>
          <a:xfrm>
            <a:off x="6088780" y="2135289"/>
            <a:ext cx="807027" cy="9017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6AA321AD-9FB3-4F23-BDC5-D190F3DD4692}"/>
              </a:ext>
            </a:extLst>
          </p:cNvPr>
          <p:cNvCxnSpPr>
            <a:cxnSpLocks/>
          </p:cNvCxnSpPr>
          <p:nvPr/>
        </p:nvCxnSpPr>
        <p:spPr>
          <a:xfrm flipH="1">
            <a:off x="5105400" y="2135289"/>
            <a:ext cx="766036" cy="9017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0724576-57A7-B2BB-EE2D-94C2FEE712D7}"/>
              </a:ext>
            </a:extLst>
          </p:cNvPr>
          <p:cNvSpPr txBox="1"/>
          <p:nvPr/>
        </p:nvSpPr>
        <p:spPr>
          <a:xfrm>
            <a:off x="2102428" y="584427"/>
            <a:ext cx="4703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لنستنتج عنوان درسنا 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9216D74-44AC-1D54-0DFF-D35BD8D4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7" r="72862" b="51431"/>
          <a:stretch/>
        </p:blipFill>
        <p:spPr>
          <a:xfrm>
            <a:off x="5428387" y="1876740"/>
            <a:ext cx="1706704" cy="19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479</Words>
  <Application>Microsoft Office PowerPoint</Application>
  <PresentationFormat>عرض على الشاشة (16:9)</PresentationFormat>
  <Paragraphs>175</Paragraphs>
  <Slides>32</Slides>
  <Notes>13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6" baseType="lpstr">
      <vt:lpstr>Work Sans</vt:lpstr>
      <vt:lpstr>Comfortaa</vt:lpstr>
      <vt:lpstr>Muna Bold</vt:lpstr>
      <vt:lpstr>Abdo Logo</vt:lpstr>
      <vt:lpstr>Catamaran</vt:lpstr>
      <vt:lpstr>Vibur</vt:lpstr>
      <vt:lpstr>Roboto Slab Regular</vt:lpstr>
      <vt:lpstr>Delius Unicase</vt:lpstr>
      <vt:lpstr>Times New Roman</vt:lpstr>
      <vt:lpstr>Arial</vt:lpstr>
      <vt:lpstr>Montserrat</vt:lpstr>
      <vt:lpstr>Calibri</vt:lpstr>
      <vt:lpstr>Lato</vt:lpstr>
      <vt:lpstr>Learning the Days of the Week by Slidesgo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هيا نفكر !</vt:lpstr>
      <vt:lpstr>عرض تقديمي في PowerPoint</vt:lpstr>
      <vt:lpstr>عرض تقديمي في PowerPoint</vt:lpstr>
      <vt:lpstr> </vt:lpstr>
      <vt:lpstr> </vt:lpstr>
      <vt:lpstr>أستكشف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اقرأ الصورة</vt:lpstr>
      <vt:lpstr>هل يبقى هذا الولد  معلقًا في الهواء ؟  لماذا ؟ </vt:lpstr>
      <vt:lpstr>عرض تقديمي في PowerPoint</vt:lpstr>
      <vt:lpstr>أقرأ وأتعلم</vt:lpstr>
      <vt:lpstr>أقرأ وأتعلم</vt:lpstr>
      <vt:lpstr>أقرأ وأتعلم</vt:lpstr>
      <vt:lpstr>عرض تقديمي في PowerPoint</vt:lpstr>
      <vt:lpstr>عرض تقديمي في PowerPoint</vt:lpstr>
      <vt:lpstr>عرض تقديمي في PowerPoint</vt:lpstr>
      <vt:lpstr>أفكر وأتحدث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الثاني</dc:title>
  <dc:creator>rawan</dc:creator>
  <cp:lastModifiedBy>نوره بنت سعد بن محمد بن سليمان الطبقي  الجهني</cp:lastModifiedBy>
  <cp:revision>43</cp:revision>
  <dcterms:modified xsi:type="dcterms:W3CDTF">2023-03-10T15:14:18Z</dcterms:modified>
</cp:coreProperties>
</file>