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70" r:id="rId6"/>
    <p:sldId id="291" r:id="rId7"/>
    <p:sldId id="267" r:id="rId8"/>
    <p:sldId id="268" r:id="rId9"/>
    <p:sldId id="271" r:id="rId10"/>
    <p:sldId id="293" r:id="rId11"/>
    <p:sldId id="278" r:id="rId12"/>
    <p:sldId id="287" r:id="rId13"/>
    <p:sldId id="280" r:id="rId14"/>
    <p:sldId id="269" r:id="rId15"/>
    <p:sldId id="272" r:id="rId16"/>
    <p:sldId id="285" r:id="rId17"/>
    <p:sldId id="273" r:id="rId18"/>
    <p:sldId id="274" r:id="rId19"/>
    <p:sldId id="275" r:id="rId20"/>
    <p:sldId id="276" r:id="rId21"/>
    <p:sldId id="25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</p:embeddedFont>
    <p:embeddedFont>
      <p:font typeface="Segoe UI Semibold" panose="020B0702040204020203" pitchFamily="34" charset="0"/>
      <p:bold r:id="rId26"/>
    </p:embeddedFont>
    <p:embeddedFont>
      <p:font typeface="AGA Aladdin Regular" pitchFamily="2" charset="-78"/>
      <p:regular r:id="rId27"/>
    </p:embeddedFont>
    <p:embeddedFont>
      <p:font typeface="Sultan bold" pitchFamily="2" charset="-78"/>
      <p:regular r:id="rId28"/>
    </p:embeddedFont>
    <p:embeddedFont>
      <p:font typeface="رموز الرياضيات العربية" panose="02020603050405020304" pitchFamily="18" charset="0"/>
      <p:regular r:id="rId29"/>
    </p:embeddedFont>
  </p:embeddedFontLst>
  <p:custDataLst>
    <p:tags r:id="rId3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91"/>
            <p14:sldId id="267"/>
            <p14:sldId id="268"/>
            <p14:sldId id="271"/>
            <p14:sldId id="293"/>
            <p14:sldId id="278"/>
            <p14:sldId id="287"/>
            <p14:sldId id="280"/>
            <p14:sldId id="269"/>
            <p14:sldId id="272"/>
            <p14:sldId id="285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5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33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96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070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44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3.jpeg"/><Relationship Id="rId5" Type="http://schemas.openxmlformats.org/officeDocument/2006/relationships/image" Target="../media/image12.svg"/><Relationship Id="rId15" Type="http://schemas.openxmlformats.org/officeDocument/2006/relationships/image" Target="../media/image28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jpg"/><Relationship Id="rId5" Type="http://schemas.openxmlformats.org/officeDocument/2006/relationships/image" Target="../media/image12.svg"/><Relationship Id="rId15" Type="http://schemas.openxmlformats.org/officeDocument/2006/relationships/image" Target="../media/image32.jp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jpg"/><Relationship Id="rId5" Type="http://schemas.openxmlformats.org/officeDocument/2006/relationships/image" Target="../media/image12.svg"/><Relationship Id="rId15" Type="http://schemas.openxmlformats.org/officeDocument/2006/relationships/image" Target="../media/image38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7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42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20.jpg"/><Relationship Id="rId5" Type="http://schemas.openxmlformats.org/officeDocument/2006/relationships/image" Target="../media/image12.svg"/><Relationship Id="rId10" Type="http://schemas.openxmlformats.org/officeDocument/2006/relationships/image" Target="../media/image42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5" Type="http://schemas.openxmlformats.org/officeDocument/2006/relationships/image" Target="../media/image18.jpe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0.jp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3.jpeg"/><Relationship Id="rId5" Type="http://schemas.openxmlformats.org/officeDocument/2006/relationships/image" Target="../media/image12.svg"/><Relationship Id="rId15" Type="http://schemas.openxmlformats.org/officeDocument/2006/relationships/image" Target="../media/image26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74" y="176386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3153317" y="2090776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i.pinimg.com/564x/d1/08/6d/d1086dc2716713f360934f570edfb57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7" y="1413869"/>
            <a:ext cx="7167972" cy="47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/>
          <p:cNvSpPr/>
          <p:nvPr/>
        </p:nvSpPr>
        <p:spPr>
          <a:xfrm>
            <a:off x="8718721" y="3148515"/>
            <a:ext cx="437261" cy="404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9836" y="1762135"/>
            <a:ext cx="2172058" cy="39877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2779" y="2904809"/>
            <a:ext cx="3751984" cy="23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643" y="170406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61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1995005" y="1357215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95125" y="1671749"/>
            <a:ext cx="504733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كل معادلة مما يأتي و تحقق من صحة حلك .</a:t>
            </a:r>
            <a:endParaRPr lang="ar-SA" sz="2000" b="1" dirty="0"/>
          </a:p>
        </p:txBody>
      </p:sp>
      <p:pic>
        <p:nvPicPr>
          <p:cNvPr id="26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71" y="2039547"/>
            <a:ext cx="2642606" cy="36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32" y="2325649"/>
            <a:ext cx="2852735" cy="334086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3" y="2221501"/>
            <a:ext cx="3062689" cy="3445008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8681074" y="3436113"/>
            <a:ext cx="1764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أ ) 4 س + 5 = 13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595745" y="3258117"/>
            <a:ext cx="1997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ب </a:t>
            </a:r>
            <a:r>
              <a:rPr lang="ar-SA" dirty="0" smtClean="0"/>
              <a:t>) – 3 ن – 8 = 7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 rot="21187077">
            <a:off x="2433411" y="3627388"/>
            <a:ext cx="20590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 ) </a:t>
            </a:r>
            <a:r>
              <a:rPr lang="ar-SA" dirty="0" smtClean="0"/>
              <a:t>1 + 2 ص = -3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05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96712" y="1301028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603659" y="2831153"/>
            <a:ext cx="420052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00B050"/>
                </a:solidFill>
              </a:rPr>
              <a:t>الحل / </a:t>
            </a:r>
            <a:r>
              <a:rPr lang="ar-SA" sz="1600" dirty="0" smtClean="0">
                <a:solidFill>
                  <a:schemeClr val="accent2"/>
                </a:solidFill>
              </a:rPr>
              <a:t>ثمن الكعكة والعصير زائد تكلفة صديق واحد ضرب عدد الأصدقاء يساوي 321 ريالاً . </a:t>
            </a:r>
            <a:endParaRPr lang="ar-SA" sz="1600" dirty="0">
              <a:solidFill>
                <a:schemeClr val="accent2"/>
              </a:solidFill>
            </a:endParaRPr>
          </a:p>
          <a:p>
            <a:endParaRPr lang="ar-SA" sz="1600" dirty="0"/>
          </a:p>
          <a:p>
            <a:r>
              <a:rPr lang="ar-SA" sz="1600" dirty="0" smtClean="0">
                <a:solidFill>
                  <a:schemeClr val="accent5"/>
                </a:solidFill>
              </a:rPr>
              <a:t>ن </a:t>
            </a:r>
            <a:r>
              <a:rPr lang="ar-SA" sz="1600" dirty="0" smtClean="0">
                <a:solidFill>
                  <a:schemeClr val="accent5"/>
                </a:solidFill>
              </a:rPr>
              <a:t>: تمثل عدد </a:t>
            </a:r>
            <a:r>
              <a:rPr lang="ar-SA" sz="1600" dirty="0" smtClean="0">
                <a:solidFill>
                  <a:schemeClr val="accent5"/>
                </a:solidFill>
              </a:rPr>
              <a:t>الأصدقاء المدعوين .</a:t>
            </a:r>
            <a:endParaRPr lang="ar-SA" sz="1600" dirty="0" smtClean="0">
              <a:solidFill>
                <a:schemeClr val="accent5"/>
              </a:solidFill>
            </a:endParaRPr>
          </a:p>
          <a:p>
            <a:endParaRPr lang="ar-SA" sz="1600" dirty="0"/>
          </a:p>
          <a:p>
            <a:r>
              <a:rPr lang="ar-SA" sz="1600" dirty="0" smtClean="0">
                <a:solidFill>
                  <a:srgbClr val="002060"/>
                </a:solidFill>
              </a:rPr>
              <a:t>نكتب المعادلة : </a:t>
            </a:r>
            <a:r>
              <a:rPr lang="ar-SA" sz="1600" dirty="0" smtClean="0">
                <a:solidFill>
                  <a:srgbClr val="002060"/>
                </a:solidFill>
              </a:rPr>
              <a:t>   270 + 8.50 </a:t>
            </a:r>
            <a:r>
              <a:rPr lang="en-US" sz="1600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sz="1600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ن = 321</a:t>
            </a:r>
            <a:endParaRPr lang="ar-SA" sz="1600" dirty="0">
              <a:solidFill>
                <a:srgbClr val="002060"/>
              </a:solidFill>
            </a:endParaRPr>
          </a:p>
          <a:p>
            <a:pPr algn="ctr"/>
            <a:r>
              <a:rPr lang="ar-SA" sz="1600" dirty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               </a:t>
            </a:r>
            <a:r>
              <a:rPr lang="ar-SA" sz="1600" dirty="0" smtClean="0">
                <a:solidFill>
                  <a:srgbClr val="00B05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- 270 = - 270 </a:t>
            </a:r>
            <a:r>
              <a:rPr lang="ar-SA" sz="1600" dirty="0" smtClean="0">
                <a:solidFill>
                  <a:srgbClr val="002060"/>
                </a:solidFill>
              </a:rPr>
              <a:t>	 </a:t>
            </a:r>
            <a:endParaRPr lang="ar-SA" sz="1600" dirty="0" smtClean="0">
              <a:solidFill>
                <a:srgbClr val="002060"/>
              </a:solidFill>
            </a:endParaRPr>
          </a:p>
          <a:p>
            <a:pPr algn="ctr"/>
            <a:r>
              <a:rPr lang="ar-SA" sz="1600" dirty="0" smtClean="0">
                <a:solidFill>
                  <a:srgbClr val="002060"/>
                </a:solidFill>
              </a:rPr>
              <a:t>          8.50 ن = 51 </a:t>
            </a:r>
            <a:r>
              <a:rPr lang="ar-SA" sz="1600" dirty="0" smtClean="0">
                <a:solidFill>
                  <a:srgbClr val="002060"/>
                </a:solidFill>
              </a:rPr>
              <a:t>	</a:t>
            </a:r>
            <a:endParaRPr lang="ar-SA" sz="1600" dirty="0" smtClean="0">
              <a:solidFill>
                <a:srgbClr val="002060"/>
              </a:solidFill>
            </a:endParaRPr>
          </a:p>
          <a:p>
            <a:pPr algn="ctr"/>
            <a:r>
              <a:rPr lang="ar-SA" b="1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     ÷ 8.50 = ÷ 8.50 </a:t>
            </a:r>
          </a:p>
          <a:p>
            <a:pPr algn="ctr"/>
            <a:r>
              <a:rPr lang="ar-SA" b="1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     ن = 6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93156"/>
            <a:ext cx="4557029" cy="8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4" y="132403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185062" y="1632147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83527" y="3655026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340" y="2478673"/>
            <a:ext cx="6088207" cy="11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4098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2" y="1788974"/>
            <a:ext cx="2642606" cy="3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73968" y="2825009"/>
            <a:ext cx="217144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1 ) </a:t>
            </a:r>
            <a:r>
              <a:rPr lang="ar-SA" dirty="0" smtClean="0"/>
              <a:t>3س + 1 = 7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2" y="2020135"/>
            <a:ext cx="2852735" cy="3641071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097241" y="3026006"/>
            <a:ext cx="217144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3 ) </a:t>
            </a:r>
            <a:r>
              <a:rPr lang="ar-SA" dirty="0" smtClean="0"/>
              <a:t>-6ر + 1 = -17</a:t>
            </a:r>
            <a:endParaRPr lang="ar-SA" dirty="0" smtClean="0"/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284913" y="1525290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34759" y="1412197"/>
            <a:ext cx="504733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كل معادلة مما يأتي و تحقق من صحة حلك .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198" y="1026160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824430" y="1084171"/>
            <a:ext cx="1036288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866865" y="1122939"/>
            <a:ext cx="9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تأكد7</a:t>
            </a:r>
            <a:endParaRPr lang="ar-SA" sz="4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2" y="1504835"/>
            <a:ext cx="7625935" cy="438160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636459" y="3433349"/>
            <a:ext cx="588728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24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2" y="9431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 rot="20520887">
            <a:off x="2419305" y="1274003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874119" y="2218700"/>
            <a:ext cx="57054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2060"/>
                </a:solidFill>
              </a:rPr>
              <a:t>نقود:</a:t>
            </a:r>
            <a:r>
              <a:rPr lang="ar-SA" dirty="0"/>
              <a:t> مع سمير 65 </a:t>
            </a:r>
            <a:r>
              <a:rPr lang="ar-SA" dirty="0" smtClean="0"/>
              <a:t>ريالاً ، </a:t>
            </a:r>
            <a:r>
              <a:rPr lang="ar-SA" dirty="0"/>
              <a:t>ويريد أن يشتري بعض الكتب وحقيبة. إذا كان سعر </a:t>
            </a:r>
            <a:r>
              <a:rPr lang="ar-SA" dirty="0" smtClean="0"/>
              <a:t>الكتاب 14 ريالاً والحقيبة 23 ريالاً ، فاكتب معادلة لتجد عدد الكتب، ثم حلها.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69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07" y="84620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2396" y="-588799"/>
            <a:ext cx="3924490" cy="7834664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946806" y="1177021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897" y="2186021"/>
            <a:ext cx="5161684" cy="1240145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820997" y="3371265"/>
            <a:ext cx="58872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998" y="554918"/>
            <a:ext cx="3616667" cy="61631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54932" y="3558041"/>
            <a:ext cx="41430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22" y="140376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810745" y="1734577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70390" y="2664356"/>
            <a:ext cx="5100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جبر : </a:t>
            </a:r>
            <a:r>
              <a:rPr lang="ar-SA" dirty="0" smtClean="0"/>
              <a:t>حل المعادلة التالية :</a:t>
            </a:r>
          </a:p>
          <a:p>
            <a:r>
              <a:rPr lang="ar-SA" dirty="0" smtClean="0"/>
              <a:t>4 ف = 28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2967042" y="2602974"/>
            <a:ext cx="625791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حل مسائل معادلات الجمع والطرح ومعادلات الضرب والتدرب عليها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18412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أوجد :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</a:t>
                      </a:r>
                      <a:r>
                        <a:rPr lang="ar-SA" baseline="0" dirty="0" smtClean="0"/>
                        <a:t>) 3 س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= </a:t>
                      </a:r>
                      <a:r>
                        <a:rPr lang="ar-SA" sz="2000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9</a:t>
                      </a:r>
                      <a:endParaRPr lang="ar-SA" sz="2000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2 ) </a:t>
                      </a:r>
                      <a:r>
                        <a:rPr lang="ar-SA" sz="2000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ص - 6 = 12</a:t>
                      </a:r>
                      <a:endParaRPr lang="ar-SA" sz="2000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407980" y="1325575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4695" y="1119676"/>
            <a:ext cx="997903" cy="5883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9258" y="1313771"/>
            <a:ext cx="3891188" cy="39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407980" y="1325575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10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832583" y="1260700"/>
            <a:ext cx="157941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حل النشاط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674" y="1982254"/>
            <a:ext cx="4844328" cy="560228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7259780" y="2519473"/>
            <a:ext cx="2082947" cy="2523582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889034" y="2576091"/>
            <a:ext cx="2082947" cy="2523582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2453659" y="2576091"/>
            <a:ext cx="2082947" cy="2523582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9236" y="2519473"/>
            <a:ext cx="6759624" cy="6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2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51330" y="1200883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25025" y="3801502"/>
            <a:ext cx="4627418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المعادلات ذات الخطوتين فيها عمليتان مختلفتان</a:t>
            </a:r>
          </a:p>
          <a:p>
            <a:endParaRPr lang="ar-SA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ولحلها تخلص من الجمع بالطرح أو العكس ثم تخلص من الضرب بالقسمة أو العكس</a:t>
            </a:r>
            <a:endParaRPr lang="ar-SA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705922"/>
            <a:ext cx="1698170" cy="1661837"/>
          </a:xfrm>
          <a:prstGeom prst="rect">
            <a:avLst/>
          </a:prstGeom>
        </p:spPr>
      </p:pic>
      <p:pic>
        <p:nvPicPr>
          <p:cNvPr id="1028" name="Picture 4" descr="https://i.pinimg.com/564x/13/d0/f5/13d0f5472b03dd4a26c767bf945b15e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7" y="1420930"/>
            <a:ext cx="4640642" cy="22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grpId="1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 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19978" y="1758269"/>
            <a:ext cx="963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المعادلات ذات الخطوتين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50" name="Picture 2" descr="https://i.pinimg.com/564x/d1/08/6d/d1086dc2716713f360934f570edfb57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1498093"/>
            <a:ext cx="9725128" cy="43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شكل بيضاوي 11"/>
          <p:cNvSpPr/>
          <p:nvPr/>
        </p:nvSpPr>
        <p:spPr>
          <a:xfrm>
            <a:off x="9843964" y="2990341"/>
            <a:ext cx="437261" cy="404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9836" y="1762135"/>
            <a:ext cx="2172058" cy="3987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835" y="3053866"/>
            <a:ext cx="3606109" cy="163672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7916" y="3394384"/>
            <a:ext cx="3289013" cy="15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806</Words>
  <Application>Microsoft Office PowerPoint</Application>
  <PresentationFormat>شاشة عريضة</PresentationFormat>
  <Paragraphs>211</Paragraphs>
  <Slides>21</Slides>
  <Notes>21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Calibri</vt:lpstr>
      <vt:lpstr>Segoe UI Semibold</vt:lpstr>
      <vt:lpstr>AGA Aladdin Regular</vt:lpstr>
      <vt:lpstr>Arial</vt:lpstr>
      <vt:lpstr>Sultan bold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105</cp:revision>
  <dcterms:created xsi:type="dcterms:W3CDTF">2021-05-11T19:30:39Z</dcterms:created>
  <dcterms:modified xsi:type="dcterms:W3CDTF">2021-09-17T12:45:30Z</dcterms:modified>
</cp:coreProperties>
</file>