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76" r:id="rId6"/>
    <p:sldId id="261" r:id="rId7"/>
    <p:sldId id="277" r:id="rId8"/>
    <p:sldId id="278" r:id="rId9"/>
    <p:sldId id="272" r:id="rId10"/>
    <p:sldId id="279" r:id="rId11"/>
    <p:sldId id="280" r:id="rId12"/>
    <p:sldId id="275" r:id="rId13"/>
    <p:sldId id="281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F46"/>
    <a:srgbClr val="993366"/>
    <a:srgbClr val="E3ABC7"/>
    <a:srgbClr val="FF7DFF"/>
    <a:srgbClr val="E1A3C2"/>
    <a:srgbClr val="B5BCCE"/>
    <a:srgbClr val="BDD7EE"/>
    <a:srgbClr val="A4BFD4"/>
    <a:srgbClr val="FEA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11/10/44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2.emf"/><Relationship Id="rId5" Type="http://schemas.microsoft.com/office/2007/relationships/hdphoto" Target="../media/hdphoto2.wdp"/><Relationship Id="rId10" Type="http://schemas.openxmlformats.org/officeDocument/2006/relationships/image" Target="../media/image31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emf"/><Relationship Id="rId5" Type="http://schemas.microsoft.com/office/2007/relationships/hdphoto" Target="../media/hdphoto2.wdp"/><Relationship Id="rId10" Type="http://schemas.openxmlformats.org/officeDocument/2006/relationships/image" Target="../media/image31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8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2.png"/><Relationship Id="rId10" Type="http://schemas.openxmlformats.org/officeDocument/2006/relationships/image" Target="../media/image36.emf"/><Relationship Id="rId4" Type="http://schemas.microsoft.com/office/2007/relationships/hdphoto" Target="../media/hdphoto1.wdp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12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emf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emf"/><Relationship Id="rId5" Type="http://schemas.microsoft.com/office/2007/relationships/hdphoto" Target="../media/hdphoto2.wdp"/><Relationship Id="rId10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21.emf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jpe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7.emf"/><Relationship Id="rId5" Type="http://schemas.openxmlformats.org/officeDocument/2006/relationships/image" Target="../media/image2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3788228" y="2271835"/>
            <a:ext cx="4159555" cy="802389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497129" y="2447459"/>
            <a:ext cx="41277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أفسر البيانات الممثلة بالأعمدة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6575259" y="154427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48" b="829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53" b="16699"/>
          <a:stretch/>
        </p:blipFill>
        <p:spPr>
          <a:xfrm>
            <a:off x="4553555" y="3936331"/>
            <a:ext cx="3387947" cy="23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4694" y="1469453"/>
            <a:ext cx="5495401" cy="5626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3032" y="2142953"/>
            <a:ext cx="4282800" cy="2780667"/>
          </a:xfrm>
          <a:prstGeom prst="rect">
            <a:avLst/>
          </a:prstGeom>
        </p:spPr>
      </p:pic>
      <p:sp>
        <p:nvSpPr>
          <p:cNvPr id="67" name="مستطيل 66"/>
          <p:cNvSpPr/>
          <p:nvPr/>
        </p:nvSpPr>
        <p:spPr>
          <a:xfrm>
            <a:off x="1363105" y="2290355"/>
            <a:ext cx="5490541" cy="4376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/>
          <p:cNvSpPr txBox="1"/>
          <p:nvPr/>
        </p:nvSpPr>
        <p:spPr>
          <a:xfrm>
            <a:off x="2687780" y="2304245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الألوان المفضلة لدى المعلمين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04" name="مستطيل 103"/>
          <p:cNvSpPr/>
          <p:nvPr/>
        </p:nvSpPr>
        <p:spPr>
          <a:xfrm>
            <a:off x="2117451" y="2802694"/>
            <a:ext cx="4241073" cy="315854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5" name="رابط مستقيم 104"/>
          <p:cNvCxnSpPr/>
          <p:nvPr/>
        </p:nvCxnSpPr>
        <p:spPr>
          <a:xfrm>
            <a:off x="2117451" y="5469536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>
            <a:off x="2117451" y="5717186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/>
          <p:nvPr/>
        </p:nvCxnSpPr>
        <p:spPr>
          <a:xfrm>
            <a:off x="2117451" y="5218076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>
            <a:off x="2117450" y="4989476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>
            <a:off x="2117449" y="4757066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كسهم مستقيم 109"/>
          <p:cNvCxnSpPr/>
          <p:nvPr/>
        </p:nvCxnSpPr>
        <p:spPr>
          <a:xfrm>
            <a:off x="2117449" y="5956790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كسهم مستقيم 110"/>
          <p:cNvCxnSpPr/>
          <p:nvPr/>
        </p:nvCxnSpPr>
        <p:spPr>
          <a:xfrm flipH="1" flipV="1">
            <a:off x="2113134" y="2574861"/>
            <a:ext cx="4315" cy="33920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ربع نص 111"/>
          <p:cNvSpPr txBox="1"/>
          <p:nvPr/>
        </p:nvSpPr>
        <p:spPr>
          <a:xfrm>
            <a:off x="3104474" y="6297294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اللون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مربع نص 112"/>
          <p:cNvSpPr txBox="1"/>
          <p:nvPr/>
        </p:nvSpPr>
        <p:spPr>
          <a:xfrm rot="16200000">
            <a:off x="799732" y="4255928"/>
            <a:ext cx="1535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المعلمين 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مربع نص 113"/>
          <p:cNvSpPr txBox="1"/>
          <p:nvPr/>
        </p:nvSpPr>
        <p:spPr>
          <a:xfrm>
            <a:off x="2410744" y="5977523"/>
            <a:ext cx="67254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الأبيض</a:t>
            </a:r>
            <a:endParaRPr lang="ar-SA" sz="1600" dirty="0"/>
          </a:p>
        </p:txBody>
      </p:sp>
      <p:sp>
        <p:nvSpPr>
          <p:cNvPr id="115" name="مربع نص 114"/>
          <p:cNvSpPr txBox="1"/>
          <p:nvPr/>
        </p:nvSpPr>
        <p:spPr>
          <a:xfrm>
            <a:off x="3490616" y="6003170"/>
            <a:ext cx="73308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الأخضر</a:t>
            </a:r>
            <a:endParaRPr lang="ar-SA" sz="1600" dirty="0"/>
          </a:p>
        </p:txBody>
      </p:sp>
      <p:sp>
        <p:nvSpPr>
          <p:cNvPr id="116" name="مربع نص 115"/>
          <p:cNvSpPr txBox="1"/>
          <p:nvPr/>
        </p:nvSpPr>
        <p:spPr>
          <a:xfrm>
            <a:off x="4631032" y="6003170"/>
            <a:ext cx="6748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الأزرق</a:t>
            </a:r>
            <a:endParaRPr lang="ar-SA" sz="1600" dirty="0"/>
          </a:p>
        </p:txBody>
      </p:sp>
      <p:sp>
        <p:nvSpPr>
          <p:cNvPr id="117" name="مربع نص 116"/>
          <p:cNvSpPr txBox="1"/>
          <p:nvPr/>
        </p:nvSpPr>
        <p:spPr>
          <a:xfrm>
            <a:off x="1783208" y="5785539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18" name="مربع نص 117"/>
          <p:cNvSpPr txBox="1"/>
          <p:nvPr/>
        </p:nvSpPr>
        <p:spPr>
          <a:xfrm>
            <a:off x="1778892" y="5542531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19" name="مربع نص 118"/>
          <p:cNvSpPr txBox="1"/>
          <p:nvPr/>
        </p:nvSpPr>
        <p:spPr>
          <a:xfrm>
            <a:off x="1790038" y="530385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20" name="مربع نص 119"/>
          <p:cNvSpPr txBox="1"/>
          <p:nvPr/>
        </p:nvSpPr>
        <p:spPr>
          <a:xfrm>
            <a:off x="1783208" y="507818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٦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21" name="مربع نص 120"/>
          <p:cNvSpPr txBox="1"/>
          <p:nvPr/>
        </p:nvSpPr>
        <p:spPr>
          <a:xfrm>
            <a:off x="1790038" y="4822175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٨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22" name="مربع نص 121"/>
          <p:cNvSpPr txBox="1"/>
          <p:nvPr/>
        </p:nvSpPr>
        <p:spPr>
          <a:xfrm>
            <a:off x="1717439" y="4584559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23" name="مربع نص 122"/>
          <p:cNvSpPr txBox="1"/>
          <p:nvPr/>
        </p:nvSpPr>
        <p:spPr>
          <a:xfrm>
            <a:off x="1701053" y="4346084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cxnSp>
        <p:nvCxnSpPr>
          <p:cNvPr id="124" name="رابط مستقيم 123"/>
          <p:cNvCxnSpPr/>
          <p:nvPr/>
        </p:nvCxnSpPr>
        <p:spPr>
          <a:xfrm>
            <a:off x="2117447" y="4502310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رابط مستقيم 124"/>
          <p:cNvCxnSpPr/>
          <p:nvPr/>
        </p:nvCxnSpPr>
        <p:spPr>
          <a:xfrm>
            <a:off x="2117447" y="423002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مربع نص 125"/>
          <p:cNvSpPr txBox="1"/>
          <p:nvPr/>
        </p:nvSpPr>
        <p:spPr>
          <a:xfrm>
            <a:off x="1705270" y="4066044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27" name="مربع نص 126"/>
          <p:cNvSpPr txBox="1"/>
          <p:nvPr/>
        </p:nvSpPr>
        <p:spPr>
          <a:xfrm>
            <a:off x="1700990" y="3809227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١٦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30" name="مستطيل 129"/>
          <p:cNvSpPr/>
          <p:nvPr/>
        </p:nvSpPr>
        <p:spPr>
          <a:xfrm>
            <a:off x="2468509" y="4488332"/>
            <a:ext cx="632231" cy="14668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1" name="رابط مستقيم 130"/>
          <p:cNvCxnSpPr/>
          <p:nvPr/>
        </p:nvCxnSpPr>
        <p:spPr>
          <a:xfrm>
            <a:off x="2121731" y="396121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رابط مستقيم 131"/>
          <p:cNvCxnSpPr/>
          <p:nvPr/>
        </p:nvCxnSpPr>
        <p:spPr>
          <a:xfrm>
            <a:off x="2114727" y="3685743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رابط مستقيم 132"/>
          <p:cNvCxnSpPr/>
          <p:nvPr/>
        </p:nvCxnSpPr>
        <p:spPr>
          <a:xfrm>
            <a:off x="2114727" y="340706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رابط مستقيم 133"/>
          <p:cNvCxnSpPr/>
          <p:nvPr/>
        </p:nvCxnSpPr>
        <p:spPr>
          <a:xfrm>
            <a:off x="2114391" y="3106018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مربع نص 134"/>
          <p:cNvSpPr txBox="1"/>
          <p:nvPr/>
        </p:nvSpPr>
        <p:spPr>
          <a:xfrm>
            <a:off x="1664156" y="3527412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١٨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36" name="مربع نص 135"/>
          <p:cNvSpPr txBox="1"/>
          <p:nvPr/>
        </p:nvSpPr>
        <p:spPr>
          <a:xfrm>
            <a:off x="1693467" y="3256792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٢٠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37" name="مربع نص 136"/>
          <p:cNvSpPr txBox="1"/>
          <p:nvPr/>
        </p:nvSpPr>
        <p:spPr>
          <a:xfrm>
            <a:off x="1681665" y="2961025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٢٢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38" name="مربع نص 137"/>
          <p:cNvSpPr txBox="1"/>
          <p:nvPr/>
        </p:nvSpPr>
        <p:spPr>
          <a:xfrm>
            <a:off x="1705270" y="2654289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rgbClr val="C00000"/>
                </a:solidFill>
              </a:rPr>
              <a:t>٢٤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39" name="مستطيل 138"/>
          <p:cNvSpPr/>
          <p:nvPr/>
        </p:nvSpPr>
        <p:spPr>
          <a:xfrm>
            <a:off x="3572354" y="3672706"/>
            <a:ext cx="632231" cy="2278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ستطيل 139"/>
          <p:cNvSpPr/>
          <p:nvPr/>
        </p:nvSpPr>
        <p:spPr>
          <a:xfrm>
            <a:off x="4676200" y="2796978"/>
            <a:ext cx="632231" cy="31626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/>
          <p:cNvSpPr txBox="1"/>
          <p:nvPr/>
        </p:nvSpPr>
        <p:spPr>
          <a:xfrm>
            <a:off x="7325260" y="5141395"/>
            <a:ext cx="36140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يبين التمثيل أن اللون المفضل لدى المعلمين هو اللون الأزرق ثم يليه اللون الأخضر ثم الأبيض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" grpId="0"/>
      <p:bldP spid="104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6" grpId="0"/>
      <p:bldP spid="127" grpId="0"/>
      <p:bldP spid="130" grpId="0" animBg="1"/>
      <p:bldP spid="135" grpId="0"/>
      <p:bldP spid="136" grpId="0"/>
      <p:bldP spid="137" grpId="0"/>
      <p:bldP spid="138" grpId="0"/>
      <p:bldP spid="139" grpId="0" animBg="1"/>
      <p:bldP spid="140" grpId="0" animBg="1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4694" y="1486871"/>
            <a:ext cx="5495401" cy="5626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7902" y="2224272"/>
            <a:ext cx="4179600" cy="2858267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2211708" y="2387231"/>
            <a:ext cx="4709394" cy="3393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 rot="16200000">
            <a:off x="1723971" y="3839344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الاسم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637589" y="4540982"/>
            <a:ext cx="54575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سعيد</a:t>
            </a:r>
            <a:endParaRPr lang="ar-SA" sz="16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501695" y="4136055"/>
            <a:ext cx="6855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محمد</a:t>
            </a:r>
            <a:endParaRPr lang="ar-SA" sz="16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274292" y="3690134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قاسم</a:t>
            </a:r>
            <a:endParaRPr lang="ar-SA" sz="16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946420" y="2414198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عدد مرات الفوز في السباق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320434" y="3228366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علي</a:t>
            </a:r>
            <a:endParaRPr lang="ar-SA" sz="1600" dirty="0"/>
          </a:p>
        </p:txBody>
      </p:sp>
      <p:sp>
        <p:nvSpPr>
          <p:cNvPr id="30" name="مستطيل 29"/>
          <p:cNvSpPr/>
          <p:nvPr/>
        </p:nvSpPr>
        <p:spPr>
          <a:xfrm>
            <a:off x="3253739" y="2964746"/>
            <a:ext cx="2704322" cy="201648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1" name="رابط مستقيم 30"/>
          <p:cNvCxnSpPr/>
          <p:nvPr/>
        </p:nvCxnSpPr>
        <p:spPr>
          <a:xfrm flipV="1">
            <a:off x="5055599" y="2969118"/>
            <a:ext cx="839" cy="20287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V="1">
            <a:off x="5508107" y="2969118"/>
            <a:ext cx="3272" cy="20111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3698142" y="2961541"/>
            <a:ext cx="54" cy="201124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V="1">
            <a:off x="4148789" y="2952807"/>
            <a:ext cx="0" cy="201759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flipH="1" flipV="1">
            <a:off x="4595950" y="2966778"/>
            <a:ext cx="4708" cy="200871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>
            <a:off x="3246265" y="4983366"/>
            <a:ext cx="2797038" cy="3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 flipV="1">
            <a:off x="3251574" y="2810910"/>
            <a:ext cx="5544" cy="2180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3738667" y="5315687"/>
            <a:ext cx="15019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مرات الفوز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032190" y="498690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3476342" y="5027025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3920468" y="5025488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4391527" y="5021351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4835653" y="5025978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5279779" y="5023010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53" name="مستطيل 52"/>
          <p:cNvSpPr/>
          <p:nvPr/>
        </p:nvSpPr>
        <p:spPr>
          <a:xfrm rot="5400000">
            <a:off x="3537925" y="3872455"/>
            <a:ext cx="327627" cy="8766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مستطيل 53"/>
          <p:cNvSpPr/>
          <p:nvPr/>
        </p:nvSpPr>
        <p:spPr>
          <a:xfrm rot="5400000">
            <a:off x="3660069" y="3290516"/>
            <a:ext cx="327627" cy="11178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5" name="مستطيل 54"/>
          <p:cNvSpPr/>
          <p:nvPr/>
        </p:nvSpPr>
        <p:spPr>
          <a:xfrm rot="5400000">
            <a:off x="3537566" y="2953304"/>
            <a:ext cx="327627" cy="87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مستطيل 55"/>
          <p:cNvSpPr/>
          <p:nvPr/>
        </p:nvSpPr>
        <p:spPr>
          <a:xfrm rot="5400000">
            <a:off x="3766404" y="4074050"/>
            <a:ext cx="327627" cy="1331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7150687" y="5201948"/>
            <a:ext cx="36140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يبين التمثيل أن سعيد هو الأكثر فوزاً في السباق ، وأن عدد مرات فوز محمد وعلي متساوية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0" grpId="0" animBg="1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6" y="1918688"/>
            <a:ext cx="10830552" cy="1300388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4520" y="801621"/>
            <a:ext cx="6011401" cy="1060534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2020389" y="5605386"/>
            <a:ext cx="78377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أنظر إلى الأعداد الموجودة في البيانات ، ثم أختار التدريج المناسب لها ، فإذا كانت الأعداد كبيرة وجب أن أستعمل تدريجاً أعداده كبيرة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834563" y="4055797"/>
            <a:ext cx="37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أنتظر إجاباتكم يا أصدقائي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850" y="3276285"/>
            <a:ext cx="8784716" cy="76314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9"/>
          <a:stretch/>
        </p:blipFill>
        <p:spPr>
          <a:xfrm>
            <a:off x="1592690" y="4863349"/>
            <a:ext cx="10058400" cy="63994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4572" r="7158" b="10857"/>
          <a:stretch/>
        </p:blipFill>
        <p:spPr>
          <a:xfrm>
            <a:off x="1309923" y="2595140"/>
            <a:ext cx="1464957" cy="22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8597" y="1379923"/>
            <a:ext cx="7277403" cy="52879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870" l="5143" r="98571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>
            <a:off x="8902051" y="2064657"/>
            <a:ext cx="2835288" cy="404948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294427" y="5157196"/>
            <a:ext cx="1440706" cy="3814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4637058" y="5434147"/>
            <a:ext cx="911087" cy="3814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84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7238" r="5174" b="5144"/>
          <a:stretch/>
        </p:blipFill>
        <p:spPr>
          <a:xfrm flipH="1">
            <a:off x="6634828" y="3426255"/>
            <a:ext cx="3737060" cy="3210098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122">
            <a:off x="10663312" y="1546131"/>
            <a:ext cx="997038" cy="900297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6733033" y="3957740"/>
            <a:ext cx="1942590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لقد تعلمت كيف أفسر البيانات </a:t>
            </a:r>
            <a:r>
              <a:rPr lang="ar-SA" sz="2400" b="1" dirty="0" smtClean="0">
                <a:solidFill>
                  <a:srgbClr val="00B050"/>
                </a:solidFill>
              </a:rPr>
              <a:t>الممثلة بالرموز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، ويمكنني أن أفسر البيانات </a:t>
            </a:r>
            <a:r>
              <a:rPr lang="ar-SA" sz="2400" b="1" dirty="0" smtClean="0">
                <a:solidFill>
                  <a:srgbClr val="00B050"/>
                </a:solidFill>
              </a:rPr>
              <a:t>الممثلة بالأعمدة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10042577" y="1743339"/>
            <a:ext cx="1119254" cy="376818"/>
          </a:xfrm>
          <a:prstGeom prst="flowChartTerminator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ســتعــد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291714" y="2167533"/>
            <a:ext cx="60801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جمعت مريم بيانات عن الأنشطة المفضلة للطالبات في عطلة نهاية الأسبوع ، ثم مثلتها بالأعمدة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509" y="2048996"/>
            <a:ext cx="3206057" cy="25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2" y="3252054"/>
            <a:ext cx="5344498" cy="2582248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2"/>
          <a:stretch/>
        </p:blipFill>
        <p:spPr>
          <a:xfrm>
            <a:off x="4820686" y="1433496"/>
            <a:ext cx="6005542" cy="49084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4"/>
          <a:stretch/>
        </p:blipFill>
        <p:spPr>
          <a:xfrm>
            <a:off x="3609558" y="2019420"/>
            <a:ext cx="7216670" cy="114592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6287" y="3619677"/>
            <a:ext cx="1647728" cy="107284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3015" y="3497060"/>
            <a:ext cx="1431389" cy="113435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4170" y="3558368"/>
            <a:ext cx="1263959" cy="1011736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10308563" y="4720499"/>
            <a:ext cx="383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8703856" y="4720499"/>
            <a:ext cx="383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7164561" y="4720499"/>
            <a:ext cx="383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9392816" y="4720499"/>
            <a:ext cx="383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7823457" y="4720499"/>
            <a:ext cx="383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6162778" y="5332805"/>
            <a:ext cx="50821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عدد الطالبات اللواتي يفضلن القراءة في نهاية الأسبوع يزيد على عدد الطالبات اللواتي يفضلن التنزه ب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طالبات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9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2"/>
          <a:stretch/>
        </p:blipFill>
        <p:spPr>
          <a:xfrm>
            <a:off x="4524214" y="1461641"/>
            <a:ext cx="6469792" cy="52878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4"/>
          <a:stretch/>
        </p:blipFill>
        <p:spPr>
          <a:xfrm>
            <a:off x="3192921" y="2140395"/>
            <a:ext cx="7893743" cy="11912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2441" y="3701470"/>
            <a:ext cx="2934360" cy="2245579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6426855" y="3601354"/>
            <a:ext cx="39450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أجد عدد لوحات البحار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648994" y="4288863"/>
            <a:ext cx="26561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+ ١٠ + ٢ = ١٨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7335317" y="4863450"/>
            <a:ext cx="17868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– ١٨ = 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6246461" y="5438038"/>
            <a:ext cx="39645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توجد لوحتان للبحار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362838" y="5485384"/>
            <a:ext cx="5311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rgbClr val="C0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2" name="سهم إلى اليمين 41"/>
          <p:cNvSpPr/>
          <p:nvPr/>
        </p:nvSpPr>
        <p:spPr>
          <a:xfrm>
            <a:off x="2242354" y="5572524"/>
            <a:ext cx="647205" cy="2873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67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  <p:bldP spid="34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2"/>
          <a:stretch/>
        </p:blipFill>
        <p:spPr>
          <a:xfrm>
            <a:off x="4524214" y="1461641"/>
            <a:ext cx="6469792" cy="52878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4"/>
          <a:stretch/>
        </p:blipFill>
        <p:spPr>
          <a:xfrm>
            <a:off x="3192921" y="2140395"/>
            <a:ext cx="7893743" cy="11912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974" y="2756893"/>
            <a:ext cx="2620295" cy="2005234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5590458" y="3436210"/>
            <a:ext cx="47287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أمثل هذه البيانات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204354" y="4309171"/>
            <a:ext cx="5311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1625281" y="5122785"/>
            <a:ext cx="368317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٣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يبين التمثيل أن عدد </a:t>
            </a:r>
          </a:p>
          <a:p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            لوحات الأبنية يساوي </a:t>
            </a:r>
          </a:p>
          <a:p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             عدد لوحات البحار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7" name="مستطيل 86"/>
          <p:cNvSpPr/>
          <p:nvPr/>
        </p:nvSpPr>
        <p:spPr>
          <a:xfrm>
            <a:off x="5553638" y="4050935"/>
            <a:ext cx="4356272" cy="26394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مربع نص 87"/>
          <p:cNvSpPr txBox="1"/>
          <p:nvPr/>
        </p:nvSpPr>
        <p:spPr>
          <a:xfrm>
            <a:off x="7068268" y="6291622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نوع اللوحة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8242120" y="5913005"/>
            <a:ext cx="7011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البحار</a:t>
            </a:r>
            <a:endParaRPr lang="ar-SA" sz="1600" dirty="0"/>
          </a:p>
        </p:txBody>
      </p:sp>
      <p:sp>
        <p:nvSpPr>
          <p:cNvPr id="90" name="مستطيل 89"/>
          <p:cNvSpPr/>
          <p:nvPr/>
        </p:nvSpPr>
        <p:spPr>
          <a:xfrm>
            <a:off x="6323308" y="4652444"/>
            <a:ext cx="3106224" cy="120993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1" name="رابط مستقيم 90"/>
          <p:cNvCxnSpPr/>
          <p:nvPr/>
        </p:nvCxnSpPr>
        <p:spPr>
          <a:xfrm>
            <a:off x="6323307" y="5370681"/>
            <a:ext cx="3106225" cy="359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 flipV="1">
            <a:off x="6323307" y="5606802"/>
            <a:ext cx="3106224" cy="1152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 flipV="1">
            <a:off x="6323307" y="5116393"/>
            <a:ext cx="3106225" cy="282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>
            <a:off x="6323307" y="4886880"/>
            <a:ext cx="31062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كسهم مستقيم 94"/>
          <p:cNvCxnSpPr/>
          <p:nvPr/>
        </p:nvCxnSpPr>
        <p:spPr>
          <a:xfrm>
            <a:off x="6323305" y="5857935"/>
            <a:ext cx="3351405" cy="10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كسهم مستقيم 95"/>
          <p:cNvCxnSpPr/>
          <p:nvPr/>
        </p:nvCxnSpPr>
        <p:spPr>
          <a:xfrm flipH="1" flipV="1">
            <a:off x="6317735" y="4485704"/>
            <a:ext cx="5571" cy="13823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/>
          <p:cNvSpPr txBox="1"/>
          <p:nvPr/>
        </p:nvSpPr>
        <p:spPr>
          <a:xfrm rot="16200000">
            <a:off x="5315196" y="5031871"/>
            <a:ext cx="11281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اللوحات 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6177768" y="5907561"/>
            <a:ext cx="8479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التراث</a:t>
            </a:r>
            <a:endParaRPr lang="ar-SA" sz="1600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7046201" y="5914339"/>
            <a:ext cx="6855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النباتات</a:t>
            </a:r>
            <a:endParaRPr lang="ar-SA" sz="1600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7583887" y="5921020"/>
            <a:ext cx="7331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الأبنية</a:t>
            </a:r>
            <a:endParaRPr lang="ar-SA" sz="1600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6851003" y="4123686"/>
            <a:ext cx="1826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لوحات فنية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5989063" y="566796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103" name="مربع نص 102"/>
          <p:cNvSpPr txBox="1"/>
          <p:nvPr/>
        </p:nvSpPr>
        <p:spPr>
          <a:xfrm>
            <a:off x="5984748" y="5443676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104" name="مربع نص 103"/>
          <p:cNvSpPr txBox="1"/>
          <p:nvPr/>
        </p:nvSpPr>
        <p:spPr>
          <a:xfrm>
            <a:off x="5995894" y="5205002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105" name="مربع نص 104"/>
          <p:cNvSpPr txBox="1"/>
          <p:nvPr/>
        </p:nvSpPr>
        <p:spPr>
          <a:xfrm>
            <a:off x="5989064" y="4979329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106" name="مربع نص 105"/>
          <p:cNvSpPr txBox="1"/>
          <p:nvPr/>
        </p:nvSpPr>
        <p:spPr>
          <a:xfrm>
            <a:off x="5995894" y="472332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107" name="مربع نص 106"/>
          <p:cNvSpPr txBox="1"/>
          <p:nvPr/>
        </p:nvSpPr>
        <p:spPr>
          <a:xfrm>
            <a:off x="5923295" y="4485704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108" name="مستطيل 107"/>
          <p:cNvSpPr/>
          <p:nvPr/>
        </p:nvSpPr>
        <p:spPr>
          <a:xfrm>
            <a:off x="6557303" y="5134656"/>
            <a:ext cx="303212" cy="7249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مستطيل 108"/>
          <p:cNvSpPr/>
          <p:nvPr/>
        </p:nvSpPr>
        <p:spPr>
          <a:xfrm>
            <a:off x="7194757" y="4652444"/>
            <a:ext cx="303212" cy="1205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ستطيل 109"/>
          <p:cNvSpPr/>
          <p:nvPr/>
        </p:nvSpPr>
        <p:spPr>
          <a:xfrm>
            <a:off x="7847467" y="5602877"/>
            <a:ext cx="303212" cy="2544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مستطيل 110"/>
          <p:cNvSpPr/>
          <p:nvPr/>
        </p:nvSpPr>
        <p:spPr>
          <a:xfrm>
            <a:off x="8497503" y="5611842"/>
            <a:ext cx="303212" cy="251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437574" y="5474137"/>
            <a:ext cx="423069" cy="462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مستطيل مستدير الزوايا 111"/>
          <p:cNvSpPr/>
          <p:nvPr/>
        </p:nvSpPr>
        <p:spPr>
          <a:xfrm>
            <a:off x="7780096" y="5469026"/>
            <a:ext cx="423069" cy="462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2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6" grpId="0"/>
      <p:bldP spid="87" grpId="0" animBg="1"/>
      <p:bldP spid="88" grpId="0"/>
      <p:bldP spid="89" grpId="0"/>
      <p:bldP spid="90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 animBg="1"/>
      <p:bldP spid="109" grpId="0" animBg="1"/>
      <p:bldP spid="110" grpId="0" animBg="1"/>
      <p:bldP spid="111" grpId="0" animBg="1"/>
      <p:bldP spid="24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935" y="1397112"/>
            <a:ext cx="4927801" cy="6014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8292" y="2207051"/>
            <a:ext cx="7469856" cy="137219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8964" y="4185868"/>
            <a:ext cx="5395757" cy="79104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7367452" y="3626055"/>
            <a:ext cx="2634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– ٥ = 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أشخاص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6503" y="3087588"/>
            <a:ext cx="2941200" cy="2987600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5171735" y="5017994"/>
            <a:ext cx="6013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السؤال :</a:t>
            </a:r>
            <a:r>
              <a:rPr lang="ar-SA" sz="2400" b="1" dirty="0" smtClean="0">
                <a:solidFill>
                  <a:srgbClr val="0070C0"/>
                </a:solidFill>
              </a:rPr>
              <a:t> كم عدد الأشخاص الذين يفضلون عصير المانجو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6561240" y="5677603"/>
            <a:ext cx="2800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الإجابة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أشخاص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9404" y="1502589"/>
            <a:ext cx="7134903" cy="1828330"/>
          </a:xfrm>
          <a:prstGeom prst="rect">
            <a:avLst/>
          </a:prstGeom>
        </p:spPr>
      </p:pic>
      <p:sp>
        <p:nvSpPr>
          <p:cNvPr id="61" name="مستطيل 60"/>
          <p:cNvSpPr/>
          <p:nvPr/>
        </p:nvSpPr>
        <p:spPr>
          <a:xfrm>
            <a:off x="3024000" y="3745152"/>
            <a:ext cx="4356272" cy="2639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61"/>
          <p:cNvSpPr txBox="1"/>
          <p:nvPr/>
        </p:nvSpPr>
        <p:spPr>
          <a:xfrm>
            <a:off x="4538630" y="5985839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النشاط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ستطيل 63"/>
          <p:cNvSpPr/>
          <p:nvPr/>
        </p:nvSpPr>
        <p:spPr>
          <a:xfrm>
            <a:off x="3793670" y="4346661"/>
            <a:ext cx="3106224" cy="120993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5" name="رابط مستقيم 64"/>
          <p:cNvCxnSpPr/>
          <p:nvPr/>
        </p:nvCxnSpPr>
        <p:spPr>
          <a:xfrm>
            <a:off x="3793669" y="5064898"/>
            <a:ext cx="3106225" cy="359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flipV="1">
            <a:off x="3793669" y="5301019"/>
            <a:ext cx="3106224" cy="1152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flipV="1">
            <a:off x="3793669" y="4810610"/>
            <a:ext cx="3106225" cy="282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>
            <a:off x="3793669" y="4581097"/>
            <a:ext cx="31062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كسهم مستقيم 68"/>
          <p:cNvCxnSpPr/>
          <p:nvPr/>
        </p:nvCxnSpPr>
        <p:spPr>
          <a:xfrm>
            <a:off x="3793667" y="5552152"/>
            <a:ext cx="3351405" cy="10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كسهم مستقيم 69"/>
          <p:cNvCxnSpPr/>
          <p:nvPr/>
        </p:nvCxnSpPr>
        <p:spPr>
          <a:xfrm flipH="1" flipV="1">
            <a:off x="3788097" y="4179921"/>
            <a:ext cx="5571" cy="13823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/>
          <p:cNvSpPr txBox="1"/>
          <p:nvPr/>
        </p:nvSpPr>
        <p:spPr>
          <a:xfrm rot="16200000">
            <a:off x="2746898" y="4897900"/>
            <a:ext cx="11281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الطلاب 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3653087" y="5609394"/>
            <a:ext cx="10409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النشاط الفني </a:t>
            </a:r>
            <a:endParaRPr lang="ar-SA" sz="1600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4702062" y="5609394"/>
            <a:ext cx="11044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النشاط العلمي </a:t>
            </a:r>
            <a:endParaRPr lang="ar-SA" sz="1600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5487023" y="5589404"/>
            <a:ext cx="152101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النشاط الرياضي</a:t>
            </a:r>
            <a:endParaRPr lang="ar-SA" sz="1600" dirty="0"/>
          </a:p>
        </p:txBody>
      </p:sp>
      <p:sp>
        <p:nvSpPr>
          <p:cNvPr id="75" name="مربع نص 74"/>
          <p:cNvSpPr txBox="1"/>
          <p:nvPr/>
        </p:nvSpPr>
        <p:spPr>
          <a:xfrm>
            <a:off x="4321365" y="3817903"/>
            <a:ext cx="1826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الأنشطة الرياضية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3459425" y="536218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77" name="مربع نص 76"/>
          <p:cNvSpPr txBox="1"/>
          <p:nvPr/>
        </p:nvSpPr>
        <p:spPr>
          <a:xfrm>
            <a:off x="3455110" y="513789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78" name="مربع نص 77"/>
          <p:cNvSpPr txBox="1"/>
          <p:nvPr/>
        </p:nvSpPr>
        <p:spPr>
          <a:xfrm>
            <a:off x="3466256" y="4899219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3459426" y="4673546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3466256" y="441753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3393657" y="4179921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82" name="مستطيل 81"/>
          <p:cNvSpPr/>
          <p:nvPr/>
        </p:nvSpPr>
        <p:spPr>
          <a:xfrm>
            <a:off x="4027665" y="5172697"/>
            <a:ext cx="402254" cy="3811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مستطيل 87"/>
          <p:cNvSpPr/>
          <p:nvPr/>
        </p:nvSpPr>
        <p:spPr>
          <a:xfrm>
            <a:off x="5070862" y="4950795"/>
            <a:ext cx="402254" cy="6039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ستطيل 88"/>
          <p:cNvSpPr/>
          <p:nvPr/>
        </p:nvSpPr>
        <p:spPr>
          <a:xfrm>
            <a:off x="6173005" y="4340117"/>
            <a:ext cx="402254" cy="12092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7599782" y="4481042"/>
            <a:ext cx="36140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يبين التمثيل أن النشاط المفضل لدى الطلاب هو النشاط الرياضي ثم يليه النشاط العلمي ثم النشاط الفني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4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8" grpId="0" animBg="1"/>
      <p:bldP spid="89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7"/>
          <a:stretch/>
        </p:blipFill>
        <p:spPr>
          <a:xfrm>
            <a:off x="683973" y="2013574"/>
            <a:ext cx="10808093" cy="2006285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5038920" y="4716871"/>
            <a:ext cx="241721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أعمدة حيث كل عمود يمثل أحد أصدقاء سعود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64" y="4423546"/>
            <a:ext cx="1900265" cy="237533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7" b="89869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3" b="24560"/>
          <a:stretch/>
        </p:blipFill>
        <p:spPr>
          <a:xfrm>
            <a:off x="4366477" y="4035971"/>
            <a:ext cx="3762103" cy="2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765" y="4475397"/>
            <a:ext cx="6475801" cy="1370934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٥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8377646" y="858154"/>
            <a:ext cx="2493572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8452" y="1491941"/>
            <a:ext cx="3766800" cy="5755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0437" y="2390092"/>
            <a:ext cx="3430014" cy="301767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5365" y="2228484"/>
            <a:ext cx="6553201" cy="13450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6503" y="3573551"/>
            <a:ext cx="3895800" cy="782467"/>
          </a:xfrm>
          <a:prstGeom prst="rect">
            <a:avLst/>
          </a:prstGeom>
        </p:spPr>
      </p:pic>
      <p:sp>
        <p:nvSpPr>
          <p:cNvPr id="76" name="مربع نص 75"/>
          <p:cNvSpPr txBox="1"/>
          <p:nvPr/>
        </p:nvSpPr>
        <p:spPr>
          <a:xfrm>
            <a:off x="7139793" y="3015089"/>
            <a:ext cx="2730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أقلام التلوين والدفاتر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6313714" y="3742694"/>
            <a:ext cx="1390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دفاتر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5273327" y="5930137"/>
            <a:ext cx="26038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– ٥ = ١٥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5860841" y="5246970"/>
            <a:ext cx="17398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تزيد بـ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79" grpId="0"/>
      <p:bldP spid="8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497</Words>
  <Application>Microsoft Office PowerPoint</Application>
  <PresentationFormat>شاشة عريضة</PresentationFormat>
  <Paragraphs>162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226</cp:revision>
  <dcterms:created xsi:type="dcterms:W3CDTF">2022-12-02T21:48:32Z</dcterms:created>
  <dcterms:modified xsi:type="dcterms:W3CDTF">2023-05-01T07:31:14Z</dcterms:modified>
</cp:coreProperties>
</file>