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4"/>
  </p:notesMasterIdLst>
  <p:sldIdLst>
    <p:sldId id="256" r:id="rId2"/>
    <p:sldId id="260" r:id="rId3"/>
    <p:sldId id="258" r:id="rId4"/>
    <p:sldId id="261" r:id="rId5"/>
    <p:sldId id="257" r:id="rId6"/>
    <p:sldId id="263" r:id="rId7"/>
    <p:sldId id="266" r:id="rId8"/>
    <p:sldId id="268" r:id="rId9"/>
    <p:sldId id="291" r:id="rId10"/>
    <p:sldId id="264" r:id="rId11"/>
    <p:sldId id="271" r:id="rId12"/>
    <p:sldId id="289" r:id="rId13"/>
    <p:sldId id="311" r:id="rId14"/>
    <p:sldId id="288" r:id="rId15"/>
    <p:sldId id="283" r:id="rId16"/>
    <p:sldId id="282" r:id="rId17"/>
    <p:sldId id="281" r:id="rId18"/>
    <p:sldId id="273" r:id="rId19"/>
    <p:sldId id="269" r:id="rId20"/>
    <p:sldId id="276" r:id="rId21"/>
    <p:sldId id="277" r:id="rId22"/>
    <p:sldId id="290" r:id="rId23"/>
  </p:sldIdLst>
  <p:sldSz cx="9144000" cy="5143500" type="screen16x9"/>
  <p:notesSz cx="6858000" cy="9144000"/>
  <p:embeddedFontLst>
    <p:embeddedFont>
      <p:font typeface="Arial Narrow" pitchFamily="34" charset="0"/>
      <p:regular r:id="rId25"/>
      <p:bold r:id="rId26"/>
      <p:italic r:id="rId27"/>
      <p:boldItalic r:id="rId28"/>
    </p:embeddedFont>
    <p:embeddedFont>
      <p:font typeface="Arial Nova" charset="0"/>
      <p:regular r:id="rId29"/>
      <p:bold r:id="rId30"/>
      <p:italic r:id="rId31"/>
      <p:boldItalic r:id="rId32"/>
    </p:embeddedFont>
    <p:embeddedFont>
      <p:font typeface="Anton" charset="0"/>
      <p:regular r:id="rId33"/>
    </p:embeddedFont>
    <p:embeddedFont>
      <p:font typeface="Baskerville Old Face" pitchFamily="18" charset="0"/>
      <p:regular r:id="rId34"/>
    </p:embeddedFont>
    <p:embeddedFont>
      <p:font typeface="Lato" charset="0"/>
      <p:regular r:id="rId35"/>
      <p:bold r:id="rId36"/>
      <p:italic r:id="rId37"/>
      <p:boldItalic r:id="rId38"/>
    </p:embeddedFont>
    <p:embeddedFont>
      <p:font typeface="Open Sans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EBE9"/>
    <a:srgbClr val="63D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17582D3-4E3F-4BF3-BEAD-702C4A7283D1}">
  <a:tblStyle styleId="{517582D3-4E3F-4BF3-BEAD-702C4A7283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892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486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0bb95cc2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a0bb95cc2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bb95cc2f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bb95cc2f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9c446047d6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9c446047d6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d5321dd9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d5321dd9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840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a0bb95cc2f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a0bb95cc2f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0bb95cc2f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a0bb95cc2f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a0bb95cc2f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a0bb95cc2f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0bb95cc2f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0bb95cc2f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8bcfcb1f4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8bcfcb1f4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a0bb95cc2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a0bb95cc2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0bb95cc2f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0bb95cc2f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a0bb95cc2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a0bb95cc2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a0bb95cc2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a0bb95cc2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8bcfcb1f4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8bcfcb1f4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d5321dd9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d5321dd9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bcfcb1f4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8bcfcb1f4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d5321dd9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d5321dd9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d5321dd9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d5321dd9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bcfcb1f4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bcfcb1f4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0bb95cc2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0bb95cc2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8d5321dd9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8d5321dd9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65450" y="1521550"/>
            <a:ext cx="4613100" cy="16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65450" y="3095775"/>
            <a:ext cx="4613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6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892450" y="3050650"/>
            <a:ext cx="19902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724800" y="27241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3"/>
          </p:nvPr>
        </p:nvSpPr>
        <p:spPr>
          <a:xfrm>
            <a:off x="3576863" y="3050650"/>
            <a:ext cx="19902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4"/>
          </p:nvPr>
        </p:nvSpPr>
        <p:spPr>
          <a:xfrm>
            <a:off x="3409200" y="27241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5"/>
          </p:nvPr>
        </p:nvSpPr>
        <p:spPr>
          <a:xfrm>
            <a:off x="6261300" y="3050650"/>
            <a:ext cx="19902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6"/>
          </p:nvPr>
        </p:nvSpPr>
        <p:spPr>
          <a:xfrm>
            <a:off x="6093600" y="27241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8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3544924" y="375987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2"/>
          </p:nvPr>
        </p:nvSpPr>
        <p:spPr>
          <a:xfrm>
            <a:off x="860500" y="375989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>
            <a:off x="860550" y="3433475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4"/>
          </p:nvPr>
        </p:nvSpPr>
        <p:spPr>
          <a:xfrm>
            <a:off x="3544950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>
            <a:off x="6229347" y="375987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6"/>
          </p:nvPr>
        </p:nvSpPr>
        <p:spPr>
          <a:xfrm>
            <a:off x="6229350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7"/>
          </p:nvPr>
        </p:nvSpPr>
        <p:spPr>
          <a:xfrm>
            <a:off x="3544924" y="203012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8"/>
          </p:nvPr>
        </p:nvSpPr>
        <p:spPr>
          <a:xfrm>
            <a:off x="860500" y="203014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9"/>
          </p:nvPr>
        </p:nvSpPr>
        <p:spPr>
          <a:xfrm>
            <a:off x="860550" y="1705675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3"/>
          </p:nvPr>
        </p:nvSpPr>
        <p:spPr>
          <a:xfrm>
            <a:off x="3544950" y="1705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14"/>
          </p:nvPr>
        </p:nvSpPr>
        <p:spPr>
          <a:xfrm>
            <a:off x="6229347" y="203012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15"/>
          </p:nvPr>
        </p:nvSpPr>
        <p:spPr>
          <a:xfrm>
            <a:off x="6229350" y="1705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10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657325" y="1916075"/>
            <a:ext cx="1293000" cy="10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1657325" y="2792625"/>
            <a:ext cx="21303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6013725" y="2152900"/>
            <a:ext cx="1065000" cy="78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5103275" y="2794337"/>
            <a:ext cx="19755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1"/>
          </p:nvPr>
        </p:nvSpPr>
        <p:spPr>
          <a:xfrm>
            <a:off x="10828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2"/>
          </p:nvPr>
        </p:nvSpPr>
        <p:spPr>
          <a:xfrm>
            <a:off x="10828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3"/>
          </p:nvPr>
        </p:nvSpPr>
        <p:spPr>
          <a:xfrm>
            <a:off x="28956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28956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5"/>
          </p:nvPr>
        </p:nvSpPr>
        <p:spPr>
          <a:xfrm>
            <a:off x="47084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0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47084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7"/>
          </p:nvPr>
        </p:nvSpPr>
        <p:spPr>
          <a:xfrm>
            <a:off x="65212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242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8"/>
          </p:nvPr>
        </p:nvSpPr>
        <p:spPr>
          <a:xfrm>
            <a:off x="65212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 ">
  <p:cSld name="CUSTOM_13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ubTitle" idx="1"/>
          </p:nvPr>
        </p:nvSpPr>
        <p:spPr>
          <a:xfrm>
            <a:off x="5780751" y="3164177"/>
            <a:ext cx="1932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2"/>
          </p:nvPr>
        </p:nvSpPr>
        <p:spPr>
          <a:xfrm>
            <a:off x="1430475" y="3164194"/>
            <a:ext cx="1932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3"/>
          </p:nvPr>
        </p:nvSpPr>
        <p:spPr>
          <a:xfrm>
            <a:off x="1430475" y="2836600"/>
            <a:ext cx="1932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4"/>
          </p:nvPr>
        </p:nvSpPr>
        <p:spPr>
          <a:xfrm>
            <a:off x="5780731" y="2836575"/>
            <a:ext cx="1932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5"/>
          </p:nvPr>
        </p:nvSpPr>
        <p:spPr>
          <a:xfrm>
            <a:off x="3605613" y="2485602"/>
            <a:ext cx="1932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3605592" y="2158000"/>
            <a:ext cx="1932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solidFill>
          <a:schemeClr val="accen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/>
          <p:nvPr/>
        </p:nvSpPr>
        <p:spPr>
          <a:xfrm>
            <a:off x="-100" y="13875"/>
            <a:ext cx="5907150" cy="5150450"/>
          </a:xfrm>
          <a:custGeom>
            <a:avLst/>
            <a:gdLst/>
            <a:ahLst/>
            <a:cxnLst/>
            <a:rect l="l" t="t" r="r" b="b"/>
            <a:pathLst>
              <a:path w="236286" h="206018" extrusionOk="0">
                <a:moveTo>
                  <a:pt x="0" y="0"/>
                </a:moveTo>
                <a:lnTo>
                  <a:pt x="0" y="206018"/>
                </a:lnTo>
                <a:lnTo>
                  <a:pt x="236286" y="205185"/>
                </a:lnTo>
                <a:lnTo>
                  <a:pt x="15243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55" name="Google Shape;155;p25"/>
          <p:cNvSpPr txBox="1">
            <a:spLocks noGrp="1"/>
          </p:cNvSpPr>
          <p:nvPr>
            <p:ph type="ctrTitle"/>
          </p:nvPr>
        </p:nvSpPr>
        <p:spPr>
          <a:xfrm>
            <a:off x="724800" y="891100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1"/>
          </p:nvPr>
        </p:nvSpPr>
        <p:spPr>
          <a:xfrm>
            <a:off x="724800" y="2034900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7" name="Google Shape;157;p25"/>
          <p:cNvSpPr txBox="1"/>
          <p:nvPr/>
        </p:nvSpPr>
        <p:spPr>
          <a:xfrm>
            <a:off x="724800" y="3876275"/>
            <a:ext cx="34842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rgbClr val="000000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741800" y="0"/>
            <a:ext cx="6413950" cy="5164325"/>
          </a:xfrm>
          <a:custGeom>
            <a:avLst/>
            <a:gdLst/>
            <a:ahLst/>
            <a:cxnLst/>
            <a:rect l="l" t="t" r="r" b="b"/>
            <a:pathLst>
              <a:path w="310415" h="206573" extrusionOk="0">
                <a:moveTo>
                  <a:pt x="310415" y="555"/>
                </a:moveTo>
                <a:lnTo>
                  <a:pt x="310415" y="206573"/>
                </a:lnTo>
                <a:lnTo>
                  <a:pt x="0" y="206018"/>
                </a:lnTo>
                <a:lnTo>
                  <a:pt x="163537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675125" y="2571750"/>
            <a:ext cx="36330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675100" y="3773875"/>
            <a:ext cx="36330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4800" y="1152475"/>
            <a:ext cx="769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4980000" y="3189529"/>
            <a:ext cx="2325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838400" y="3189548"/>
            <a:ext cx="2325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838400" y="2854264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980000" y="28542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127375" y="2884275"/>
            <a:ext cx="3227400" cy="5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1127375" y="3283700"/>
            <a:ext cx="24981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 idx="2" hasCustomPrompt="1"/>
          </p:nvPr>
        </p:nvSpPr>
        <p:spPr>
          <a:xfrm>
            <a:off x="1127375" y="1825550"/>
            <a:ext cx="14544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0"/>
              <a:buNone/>
              <a:defRPr sz="7200">
                <a:solidFill>
                  <a:srgbClr val="FF22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9"/>
          <p:cNvSpPr/>
          <p:nvPr/>
        </p:nvSpPr>
        <p:spPr>
          <a:xfrm>
            <a:off x="5057175" y="-13875"/>
            <a:ext cx="3361800" cy="51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515650" y="1727400"/>
            <a:ext cx="3988200" cy="16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23766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2"/>
          </p:nvPr>
        </p:nvSpPr>
        <p:spPr>
          <a:xfrm>
            <a:off x="2376713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3" hasCustomPrompt="1"/>
          </p:nvPr>
        </p:nvSpPr>
        <p:spPr>
          <a:xfrm>
            <a:off x="1814475" y="35776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4"/>
          </p:nvPr>
        </p:nvSpPr>
        <p:spPr>
          <a:xfrm>
            <a:off x="2376686" y="21729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5"/>
          </p:nvPr>
        </p:nvSpPr>
        <p:spPr>
          <a:xfrm>
            <a:off x="23767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6" hasCustomPrompt="1"/>
          </p:nvPr>
        </p:nvSpPr>
        <p:spPr>
          <a:xfrm>
            <a:off x="1814475" y="19878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7"/>
          </p:nvPr>
        </p:nvSpPr>
        <p:spPr>
          <a:xfrm>
            <a:off x="52753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8"/>
          </p:nvPr>
        </p:nvSpPr>
        <p:spPr>
          <a:xfrm>
            <a:off x="5275413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9" hasCustomPrompt="1"/>
          </p:nvPr>
        </p:nvSpPr>
        <p:spPr>
          <a:xfrm>
            <a:off x="4639021" y="35840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3"/>
          </p:nvPr>
        </p:nvSpPr>
        <p:spPr>
          <a:xfrm>
            <a:off x="5275386" y="21729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4"/>
          </p:nvPr>
        </p:nvSpPr>
        <p:spPr>
          <a:xfrm>
            <a:off x="52754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15" hasCustomPrompt="1"/>
          </p:nvPr>
        </p:nvSpPr>
        <p:spPr>
          <a:xfrm>
            <a:off x="4639021" y="19942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nton"/>
              <a:buNone/>
              <a:defRPr sz="24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800" y="1152475"/>
            <a:ext cx="769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3" r:id="rId11"/>
    <p:sldLayoutId id="2147483665" r:id="rId12"/>
    <p:sldLayoutId id="2147483666" r:id="rId13"/>
    <p:sldLayoutId id="2147483669" r:id="rId14"/>
    <p:sldLayoutId id="2147483670" r:id="rId15"/>
    <p:sldLayoutId id="2147483671" r:id="rId16"/>
    <p:sldLayoutId id="21474836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ctrTitle"/>
          </p:nvPr>
        </p:nvSpPr>
        <p:spPr>
          <a:xfrm>
            <a:off x="1582912" y="1521550"/>
            <a:ext cx="5410900" cy="16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Unit </a:t>
            </a:r>
            <a:r>
              <a:rPr lang="en" dirty="0">
                <a:solidFill>
                  <a:schemeClr val="accent1"/>
                </a:solidFill>
              </a:rPr>
              <a:t>3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dirty="0">
                <a:solidFill>
                  <a:schemeClr val="accent4"/>
                </a:solidFill>
              </a:rPr>
              <a:t> </a:t>
            </a:r>
            <a:r>
              <a:rPr lang="en" sz="4800" dirty="0">
                <a:solidFill>
                  <a:schemeClr val="accent4"/>
                </a:solidFill>
              </a:rPr>
              <a:t>If It Hadn’t Happened</a:t>
            </a:r>
            <a:br>
              <a:rPr lang="en" sz="4800" dirty="0">
                <a:solidFill>
                  <a:schemeClr val="accent4"/>
                </a:solidFill>
              </a:rPr>
            </a:br>
            <a:r>
              <a:rPr lang="en" sz="3200" b="1" dirty="0">
                <a:solidFill>
                  <a:schemeClr val="accent4"/>
                </a:solidFill>
                <a:latin typeface="Arial Narrow" panose="020B0606020202030204" pitchFamily="34" charset="0"/>
              </a:rPr>
              <a:t>Grammar  </a:t>
            </a:r>
            <a:endParaRPr b="1" dirty="0">
              <a:solidFill>
                <a:schemeClr val="accent4"/>
              </a:solidFill>
              <a:latin typeface="Arial Narrow" panose="020B0606020202030204" pitchFamily="34" charset="0"/>
            </a:endParaRPr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>
            <a:off x="2273135" y="3295810"/>
            <a:ext cx="4613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 : 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Google Shape;275;p37">
            <a:extLst>
              <a:ext uri="{FF2B5EF4-FFF2-40B4-BE49-F238E27FC236}">
                <a16:creationId xmlns:a16="http://schemas.microsoft.com/office/drawing/2014/main" xmlns="" id="{771789D6-5DC3-340F-25F3-DB4393575619}"/>
              </a:ext>
            </a:extLst>
          </p:cNvPr>
          <p:cNvSpPr txBox="1">
            <a:spLocks/>
          </p:cNvSpPr>
          <p:nvPr/>
        </p:nvSpPr>
        <p:spPr>
          <a:xfrm>
            <a:off x="391886" y="184417"/>
            <a:ext cx="1990165" cy="430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Mega Goal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1.3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671012" y="401688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Conditional </a:t>
            </a:r>
            <a:r>
              <a:rPr lang="en" sz="2800" dirty="0">
                <a:solidFill>
                  <a:schemeClr val="accent3"/>
                </a:solidFill>
              </a:rPr>
              <a:t> </a:t>
            </a:r>
            <a:r>
              <a:rPr lang="en" sz="2800" dirty="0">
                <a:solidFill>
                  <a:schemeClr val="accent1"/>
                </a:solidFill>
              </a:rPr>
              <a:t>Sentences</a:t>
            </a:r>
            <a:endParaRPr sz="2800" dirty="0">
              <a:solidFill>
                <a:schemeClr val="accent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C8D96BB7-F9CF-48C9-91AB-15B851AC1511}"/>
              </a:ext>
            </a:extLst>
          </p:cNvPr>
          <p:cNvSpPr txBox="1"/>
          <p:nvPr/>
        </p:nvSpPr>
        <p:spPr>
          <a:xfrm>
            <a:off x="418204" y="940137"/>
            <a:ext cx="8328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it to talk about things that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didn’t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happen in the past and had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result in the past</a:t>
            </a:r>
            <a:r>
              <a:rPr lang="en-US" sz="1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or to talk about things you would have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differently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4" name="مربع نص 17">
            <a:extLst>
              <a:ext uri="{FF2B5EF4-FFF2-40B4-BE49-F238E27FC236}">
                <a16:creationId xmlns:a16="http://schemas.microsoft.com/office/drawing/2014/main" xmlns="" id="{014E4B1A-9360-4F4D-9583-C3534CE2BF4A}"/>
              </a:ext>
            </a:extLst>
          </p:cNvPr>
          <p:cNvSpPr txBox="1"/>
          <p:nvPr/>
        </p:nvSpPr>
        <p:spPr>
          <a:xfrm>
            <a:off x="1119600" y="1816413"/>
            <a:ext cx="72996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If conditional …………… ,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A result in the past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04944D27-E499-4D3E-BABB-E47C51F1FAEB}"/>
              </a:ext>
            </a:extLst>
          </p:cNvPr>
          <p:cNvSpPr txBox="1"/>
          <p:nvPr/>
        </p:nvSpPr>
        <p:spPr>
          <a:xfrm>
            <a:off x="635679" y="2492593"/>
            <a:ext cx="6726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علامة الجمع 38">
            <a:extLst>
              <a:ext uri="{FF2B5EF4-FFF2-40B4-BE49-F238E27FC236}">
                <a16:creationId xmlns:a16="http://schemas.microsoft.com/office/drawing/2014/main" xmlns="" id="{3391A2AD-CC4B-4411-A426-9961435E9CD1}"/>
              </a:ext>
            </a:extLst>
          </p:cNvPr>
          <p:cNvSpPr/>
          <p:nvPr/>
        </p:nvSpPr>
        <p:spPr>
          <a:xfrm>
            <a:off x="1308355" y="2522868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علامة الجمع 40">
            <a:extLst>
              <a:ext uri="{FF2B5EF4-FFF2-40B4-BE49-F238E27FC236}">
                <a16:creationId xmlns:a16="http://schemas.microsoft.com/office/drawing/2014/main" xmlns="" id="{070494B6-20D6-4FC9-BD6E-FB5E09CCC5B7}"/>
              </a:ext>
            </a:extLst>
          </p:cNvPr>
          <p:cNvSpPr/>
          <p:nvPr/>
        </p:nvSpPr>
        <p:spPr>
          <a:xfrm>
            <a:off x="6880860" y="237209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علامة الجمع 41">
            <a:extLst>
              <a:ext uri="{FF2B5EF4-FFF2-40B4-BE49-F238E27FC236}">
                <a16:creationId xmlns:a16="http://schemas.microsoft.com/office/drawing/2014/main" xmlns="" id="{8E16FBD4-9909-408B-BB45-CC13AEF84A07}"/>
              </a:ext>
            </a:extLst>
          </p:cNvPr>
          <p:cNvSpPr/>
          <p:nvPr/>
        </p:nvSpPr>
        <p:spPr>
          <a:xfrm>
            <a:off x="4683489" y="2402871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xmlns="" id="{0278A9C1-DF8C-43B6-B5FA-89D0C4ABB67D}"/>
              </a:ext>
            </a:extLst>
          </p:cNvPr>
          <p:cNvSpPr txBox="1"/>
          <p:nvPr/>
        </p:nvSpPr>
        <p:spPr>
          <a:xfrm>
            <a:off x="1890900" y="2459352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xmlns="" id="{AB30CA96-0BCB-48DE-A37D-DF2AD0C17EA3}"/>
              </a:ext>
            </a:extLst>
          </p:cNvPr>
          <p:cNvSpPr txBox="1"/>
          <p:nvPr/>
        </p:nvSpPr>
        <p:spPr>
          <a:xfrm>
            <a:off x="5215504" y="2402871"/>
            <a:ext cx="161482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Would have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xmlns="" id="{D6AD43BF-BFE5-4782-A380-8A923779386A}"/>
              </a:ext>
            </a:extLst>
          </p:cNvPr>
          <p:cNvSpPr txBox="1"/>
          <p:nvPr/>
        </p:nvSpPr>
        <p:spPr>
          <a:xfrm>
            <a:off x="7476079" y="2417144"/>
            <a:ext cx="117262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Vp.p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(3)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xmlns="" id="{070F8252-5AC1-4335-BBF1-823025683B76}"/>
              </a:ext>
            </a:extLst>
          </p:cNvPr>
          <p:cNvSpPr txBox="1"/>
          <p:nvPr/>
        </p:nvSpPr>
        <p:spPr>
          <a:xfrm>
            <a:off x="407322" y="3699266"/>
            <a:ext cx="5087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If you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had called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me, I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would have come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ar-SA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xmlns="" id="{C1C0B039-5B97-4316-877D-68C262A2A063}"/>
              </a:ext>
            </a:extLst>
          </p:cNvPr>
          <p:cNvSpPr txBox="1"/>
          <p:nvPr/>
        </p:nvSpPr>
        <p:spPr>
          <a:xfrm>
            <a:off x="510412" y="3201484"/>
            <a:ext cx="16209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For example</a:t>
            </a:r>
            <a:endParaRPr lang="ar-SA" sz="1800" b="1" dirty="0"/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xmlns="" id="{BC6D5244-9FC6-8393-75CF-BC32A7116DD2}"/>
              </a:ext>
            </a:extLst>
          </p:cNvPr>
          <p:cNvSpPr/>
          <p:nvPr/>
        </p:nvSpPr>
        <p:spPr>
          <a:xfrm>
            <a:off x="1366906" y="4266867"/>
            <a:ext cx="1506923" cy="393772"/>
          </a:xfrm>
          <a:prstGeom prst="wedgeEllipseCallout">
            <a:avLst>
              <a:gd name="adj1" fmla="val -49143"/>
              <a:gd name="adj2" fmla="val -78489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If conditional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xmlns="" id="{68A5B0D9-FDBE-1281-20DF-24FF46670C1D}"/>
              </a:ext>
            </a:extLst>
          </p:cNvPr>
          <p:cNvSpPr/>
          <p:nvPr/>
        </p:nvSpPr>
        <p:spPr>
          <a:xfrm>
            <a:off x="3763043" y="4242534"/>
            <a:ext cx="2169031" cy="393772"/>
          </a:xfrm>
          <a:prstGeom prst="wedgeEllipseCallout">
            <a:avLst>
              <a:gd name="adj1" fmla="val -55262"/>
              <a:gd name="adj2" fmla="val -5702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 result in the past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uiExpand="1" animBg="1"/>
      <p:bldP spid="35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45;p37">
            <a:extLst>
              <a:ext uri="{FF2B5EF4-FFF2-40B4-BE49-F238E27FC236}">
                <a16:creationId xmlns:a16="http://schemas.microsoft.com/office/drawing/2014/main" xmlns="" id="{4542B342-DF88-4C86-BAAE-BE905A92BC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260" y="417888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Conditional </a:t>
            </a:r>
            <a:r>
              <a:rPr lang="en" dirty="0">
                <a:solidFill>
                  <a:schemeClr val="accent3"/>
                </a:solidFill>
              </a:rPr>
              <a:t> </a:t>
            </a:r>
            <a:r>
              <a:rPr lang="en" dirty="0">
                <a:solidFill>
                  <a:schemeClr val="accent1"/>
                </a:solidFill>
              </a:rPr>
              <a:t>Sentences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3BC4D06D-6BFF-4237-82A7-F83457FD5895}"/>
              </a:ext>
            </a:extLst>
          </p:cNvPr>
          <p:cNvSpPr txBox="1"/>
          <p:nvPr/>
        </p:nvSpPr>
        <p:spPr>
          <a:xfrm>
            <a:off x="419100" y="912061"/>
            <a:ext cx="8427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Use it to talk about things that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didn’t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 happen in the past and have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a result in the present.</a:t>
            </a:r>
          </a:p>
        </p:txBody>
      </p:sp>
      <p:sp>
        <p:nvSpPr>
          <p:cNvPr id="4" name="مربع نص 17">
            <a:extLst>
              <a:ext uri="{FF2B5EF4-FFF2-40B4-BE49-F238E27FC236}">
                <a16:creationId xmlns:a16="http://schemas.microsoft.com/office/drawing/2014/main" xmlns="" id="{D430FC46-70F8-4591-9DE5-77E363F54CB4}"/>
              </a:ext>
            </a:extLst>
          </p:cNvPr>
          <p:cNvSpPr txBox="1"/>
          <p:nvPr/>
        </p:nvSpPr>
        <p:spPr>
          <a:xfrm>
            <a:off x="1065811" y="1695288"/>
            <a:ext cx="72996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If conditional …………… ,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A result in the present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E1B772F4-B9D7-45BF-8D3D-E3AF32D1876C}"/>
              </a:ext>
            </a:extLst>
          </p:cNvPr>
          <p:cNvSpPr txBox="1"/>
          <p:nvPr/>
        </p:nvSpPr>
        <p:spPr>
          <a:xfrm>
            <a:off x="604818" y="2339484"/>
            <a:ext cx="6726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علامة الجمع 5">
            <a:extLst>
              <a:ext uri="{FF2B5EF4-FFF2-40B4-BE49-F238E27FC236}">
                <a16:creationId xmlns:a16="http://schemas.microsoft.com/office/drawing/2014/main" xmlns="" id="{3B4D4BBF-0B9E-4995-870B-EC15748091C5}"/>
              </a:ext>
            </a:extLst>
          </p:cNvPr>
          <p:cNvSpPr/>
          <p:nvPr/>
        </p:nvSpPr>
        <p:spPr>
          <a:xfrm>
            <a:off x="1313928" y="2367019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علامة الجمع 6">
            <a:extLst>
              <a:ext uri="{FF2B5EF4-FFF2-40B4-BE49-F238E27FC236}">
                <a16:creationId xmlns:a16="http://schemas.microsoft.com/office/drawing/2014/main" xmlns="" id="{1E65D982-B07C-4EDA-9421-2FD86D45A504}"/>
              </a:ext>
            </a:extLst>
          </p:cNvPr>
          <p:cNvSpPr/>
          <p:nvPr/>
        </p:nvSpPr>
        <p:spPr>
          <a:xfrm>
            <a:off x="1221405" y="354575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لامة الجمع 7">
            <a:extLst>
              <a:ext uri="{FF2B5EF4-FFF2-40B4-BE49-F238E27FC236}">
                <a16:creationId xmlns:a16="http://schemas.microsoft.com/office/drawing/2014/main" xmlns="" id="{E07C166E-1933-4D72-B3F2-5C4E89B35500}"/>
              </a:ext>
            </a:extLst>
          </p:cNvPr>
          <p:cNvSpPr/>
          <p:nvPr/>
        </p:nvSpPr>
        <p:spPr>
          <a:xfrm>
            <a:off x="6110955" y="3489314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علامة الجمع 8">
            <a:extLst>
              <a:ext uri="{FF2B5EF4-FFF2-40B4-BE49-F238E27FC236}">
                <a16:creationId xmlns:a16="http://schemas.microsoft.com/office/drawing/2014/main" xmlns="" id="{666E9B85-3724-437E-8820-FB7CA37ADEE6}"/>
              </a:ext>
            </a:extLst>
          </p:cNvPr>
          <p:cNvSpPr/>
          <p:nvPr/>
        </p:nvSpPr>
        <p:spPr>
          <a:xfrm>
            <a:off x="6258222" y="2269135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علامة الجمع 9">
            <a:extLst>
              <a:ext uri="{FF2B5EF4-FFF2-40B4-BE49-F238E27FC236}">
                <a16:creationId xmlns:a16="http://schemas.microsoft.com/office/drawing/2014/main" xmlns="" id="{44B2F06F-CFD9-490F-88EA-1774873CB3EE}"/>
              </a:ext>
            </a:extLst>
          </p:cNvPr>
          <p:cNvSpPr/>
          <p:nvPr/>
        </p:nvSpPr>
        <p:spPr>
          <a:xfrm>
            <a:off x="4623768" y="230284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E48FB838-B00F-49EC-8EA6-A2F6EA7D0C97}"/>
              </a:ext>
            </a:extLst>
          </p:cNvPr>
          <p:cNvSpPr txBox="1"/>
          <p:nvPr/>
        </p:nvSpPr>
        <p:spPr>
          <a:xfrm>
            <a:off x="1882377" y="2364888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E0A00CA2-CEA1-4E5D-AA74-31E62BEE938A}"/>
              </a:ext>
            </a:extLst>
          </p:cNvPr>
          <p:cNvSpPr txBox="1"/>
          <p:nvPr/>
        </p:nvSpPr>
        <p:spPr>
          <a:xfrm>
            <a:off x="5191195" y="2311574"/>
            <a:ext cx="10316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 would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D0745842-FD1A-44E9-BB50-979D503DA206}"/>
              </a:ext>
            </a:extLst>
          </p:cNvPr>
          <p:cNvSpPr txBox="1"/>
          <p:nvPr/>
        </p:nvSpPr>
        <p:spPr>
          <a:xfrm>
            <a:off x="6873935" y="2293849"/>
            <a:ext cx="14422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infinitive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CEB8B64B-2A6F-488A-BCED-9915F5D7BCEE}"/>
              </a:ext>
            </a:extLst>
          </p:cNvPr>
          <p:cNvSpPr txBox="1"/>
          <p:nvPr/>
        </p:nvSpPr>
        <p:spPr>
          <a:xfrm>
            <a:off x="518701" y="3575693"/>
            <a:ext cx="6726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xmlns="" id="{EAAA17DF-7038-473E-AFF8-F8072B760295}"/>
              </a:ext>
            </a:extLst>
          </p:cNvPr>
          <p:cNvSpPr/>
          <p:nvPr/>
        </p:nvSpPr>
        <p:spPr>
          <a:xfrm>
            <a:off x="7293418" y="3424338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جمع 15">
            <a:extLst>
              <a:ext uri="{FF2B5EF4-FFF2-40B4-BE49-F238E27FC236}">
                <a16:creationId xmlns:a16="http://schemas.microsoft.com/office/drawing/2014/main" xmlns="" id="{49BBA9CA-520F-4F3E-A57C-0E556EA5C0FD}"/>
              </a:ext>
            </a:extLst>
          </p:cNvPr>
          <p:cNvSpPr/>
          <p:nvPr/>
        </p:nvSpPr>
        <p:spPr>
          <a:xfrm>
            <a:off x="4498416" y="351636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289449E7-3C56-4B93-A77C-5D783471F7D7}"/>
              </a:ext>
            </a:extLst>
          </p:cNvPr>
          <p:cNvSpPr txBox="1"/>
          <p:nvPr/>
        </p:nvSpPr>
        <p:spPr>
          <a:xfrm>
            <a:off x="1753420" y="3581647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103DC02A-320E-4236-AFB4-15BFDBFD509C}"/>
              </a:ext>
            </a:extLst>
          </p:cNvPr>
          <p:cNvSpPr txBox="1"/>
          <p:nvPr/>
        </p:nvSpPr>
        <p:spPr>
          <a:xfrm>
            <a:off x="5059471" y="3519032"/>
            <a:ext cx="10316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 would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00D048FB-7362-4938-A5E3-A03BDB0842F8}"/>
              </a:ext>
            </a:extLst>
          </p:cNvPr>
          <p:cNvSpPr txBox="1"/>
          <p:nvPr/>
        </p:nvSpPr>
        <p:spPr>
          <a:xfrm>
            <a:off x="6681018" y="3485893"/>
            <a:ext cx="59056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be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04D8DC83-97D3-412D-A4A0-B998EB2BF7BE}"/>
              </a:ext>
            </a:extLst>
          </p:cNvPr>
          <p:cNvSpPr txBox="1"/>
          <p:nvPr/>
        </p:nvSpPr>
        <p:spPr>
          <a:xfrm>
            <a:off x="7871266" y="3455115"/>
            <a:ext cx="83678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V-</a:t>
            </a:r>
            <a:r>
              <a:rPr lang="en-U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ing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A2DB5120-6069-43D5-BD89-A661F832B705}"/>
              </a:ext>
            </a:extLst>
          </p:cNvPr>
          <p:cNvSpPr txBox="1"/>
          <p:nvPr/>
        </p:nvSpPr>
        <p:spPr>
          <a:xfrm>
            <a:off x="1414562" y="2921234"/>
            <a:ext cx="8159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If we </a:t>
            </a:r>
            <a:r>
              <a:rPr lang="en-US" sz="195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had gone </a:t>
            </a:r>
            <a:r>
              <a:rPr lang="en-US" sz="19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to that new restaurant, we </a:t>
            </a:r>
            <a:r>
              <a:rPr lang="en-US" sz="195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wouldn't be </a:t>
            </a:r>
            <a:r>
              <a:rPr lang="en-US" sz="19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hungry now.</a:t>
            </a:r>
            <a:endParaRPr lang="ar-SA" sz="195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xmlns="" id="{946CDF8D-1B75-41E1-9A05-C2F04CA1098B}"/>
              </a:ext>
            </a:extLst>
          </p:cNvPr>
          <p:cNvSpPr txBox="1"/>
          <p:nvPr/>
        </p:nvSpPr>
        <p:spPr>
          <a:xfrm>
            <a:off x="1570714" y="4202475"/>
            <a:ext cx="8292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If you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had graduated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,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would be celebrating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xmlns="" id="{492EE127-937B-265D-066C-3F4AC13365F3}"/>
              </a:ext>
            </a:extLst>
          </p:cNvPr>
          <p:cNvSpPr txBox="1"/>
          <p:nvPr/>
        </p:nvSpPr>
        <p:spPr>
          <a:xfrm>
            <a:off x="507214" y="4247985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9A771DC2-4271-16BA-7AA5-01DC1DE92D3D}"/>
              </a:ext>
            </a:extLst>
          </p:cNvPr>
          <p:cNvSpPr txBox="1"/>
          <p:nvPr/>
        </p:nvSpPr>
        <p:spPr>
          <a:xfrm>
            <a:off x="406041" y="2963471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 uiExpan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4" grpId="0"/>
      <p:bldP spid="27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74A389E-10E2-45B3-8B50-FC0B06D2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59" y="710862"/>
            <a:ext cx="7670582" cy="168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096AD888-390A-4A9E-8655-F5C7F4D6F397}"/>
              </a:ext>
            </a:extLst>
          </p:cNvPr>
          <p:cNvSpPr txBox="1"/>
          <p:nvPr/>
        </p:nvSpPr>
        <p:spPr>
          <a:xfrm>
            <a:off x="773259" y="791887"/>
            <a:ext cx="2854863" cy="38937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" name="رابط مستقيم 27">
            <a:extLst>
              <a:ext uri="{FF2B5EF4-FFF2-40B4-BE49-F238E27FC236}">
                <a16:creationId xmlns:a16="http://schemas.microsoft.com/office/drawing/2014/main" xmlns="" id="{F6984434-51B6-4424-AF54-22C0B5980286}"/>
              </a:ext>
            </a:extLst>
          </p:cNvPr>
          <p:cNvCxnSpPr>
            <a:cxnSpLocks/>
          </p:cNvCxnSpPr>
          <p:nvPr/>
        </p:nvCxnSpPr>
        <p:spPr>
          <a:xfrm>
            <a:off x="917998" y="1555231"/>
            <a:ext cx="708876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DC986694-45B1-40DD-BAE5-6167040DA6DA}"/>
              </a:ext>
            </a:extLst>
          </p:cNvPr>
          <p:cNvSpPr txBox="1"/>
          <p:nvPr/>
        </p:nvSpPr>
        <p:spPr>
          <a:xfrm>
            <a:off x="396225" y="3292564"/>
            <a:ext cx="52177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علامة الجمع 6">
            <a:extLst>
              <a:ext uri="{FF2B5EF4-FFF2-40B4-BE49-F238E27FC236}">
                <a16:creationId xmlns:a16="http://schemas.microsoft.com/office/drawing/2014/main" xmlns="" id="{AE356057-F04F-49A9-A2DB-7F22C8830B1E}"/>
              </a:ext>
            </a:extLst>
          </p:cNvPr>
          <p:cNvSpPr/>
          <p:nvPr/>
        </p:nvSpPr>
        <p:spPr>
          <a:xfrm>
            <a:off x="940668" y="3366967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2E2094A0-587E-454D-BBA9-EE701981169E}"/>
              </a:ext>
            </a:extLst>
          </p:cNvPr>
          <p:cNvSpPr txBox="1"/>
          <p:nvPr/>
        </p:nvSpPr>
        <p:spPr>
          <a:xfrm>
            <a:off x="1335512" y="3335094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476F4CAF-097F-4117-B88E-F59AAC0F78FA}"/>
              </a:ext>
            </a:extLst>
          </p:cNvPr>
          <p:cNvSpPr txBox="1"/>
          <p:nvPr/>
        </p:nvSpPr>
        <p:spPr>
          <a:xfrm>
            <a:off x="4472416" y="3307953"/>
            <a:ext cx="173567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 might/ could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CD85502-B98D-40FE-97F9-2C4C4876EF50}"/>
              </a:ext>
            </a:extLst>
          </p:cNvPr>
          <p:cNvSpPr txBox="1"/>
          <p:nvPr/>
        </p:nvSpPr>
        <p:spPr>
          <a:xfrm>
            <a:off x="6695603" y="3277175"/>
            <a:ext cx="78351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have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علامة الجمع 13">
            <a:extLst>
              <a:ext uri="{FF2B5EF4-FFF2-40B4-BE49-F238E27FC236}">
                <a16:creationId xmlns:a16="http://schemas.microsoft.com/office/drawing/2014/main" xmlns="" id="{8A1AF976-A413-4E31-86D2-1F421FF93FA0}"/>
              </a:ext>
            </a:extLst>
          </p:cNvPr>
          <p:cNvSpPr/>
          <p:nvPr/>
        </p:nvSpPr>
        <p:spPr>
          <a:xfrm>
            <a:off x="4095078" y="3358070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xmlns="" id="{C69765E2-B01D-40B8-BADE-7F2030F074DF}"/>
              </a:ext>
            </a:extLst>
          </p:cNvPr>
          <p:cNvSpPr/>
          <p:nvPr/>
        </p:nvSpPr>
        <p:spPr>
          <a:xfrm>
            <a:off x="7508219" y="3263496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جمع 15">
            <a:extLst>
              <a:ext uri="{FF2B5EF4-FFF2-40B4-BE49-F238E27FC236}">
                <a16:creationId xmlns:a16="http://schemas.microsoft.com/office/drawing/2014/main" xmlns="" id="{0B356B64-D492-4A5C-ADD3-2DD6F084E728}"/>
              </a:ext>
            </a:extLst>
          </p:cNvPr>
          <p:cNvSpPr/>
          <p:nvPr/>
        </p:nvSpPr>
        <p:spPr>
          <a:xfrm>
            <a:off x="6263177" y="3335094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E9741484-1979-4047-8181-ABD7363AD47C}"/>
              </a:ext>
            </a:extLst>
          </p:cNvPr>
          <p:cNvSpPr txBox="1"/>
          <p:nvPr/>
        </p:nvSpPr>
        <p:spPr>
          <a:xfrm>
            <a:off x="7914659" y="3248107"/>
            <a:ext cx="91216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p.p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(3)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56D8A1F7-255F-48D4-980A-7D1DE4C64E74}"/>
              </a:ext>
            </a:extLst>
          </p:cNvPr>
          <p:cNvSpPr txBox="1"/>
          <p:nvPr/>
        </p:nvSpPr>
        <p:spPr>
          <a:xfrm>
            <a:off x="579707" y="2623166"/>
            <a:ext cx="162098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Form</a:t>
            </a:r>
            <a:endParaRPr lang="ar-SA" sz="20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C8E1452F-256C-467D-923A-ED132D7C8070}"/>
              </a:ext>
            </a:extLst>
          </p:cNvPr>
          <p:cNvSpPr txBox="1"/>
          <p:nvPr/>
        </p:nvSpPr>
        <p:spPr>
          <a:xfrm>
            <a:off x="1442519" y="3860376"/>
            <a:ext cx="5834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If I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had 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studied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hard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, I 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might have passed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the exam.</a:t>
            </a:r>
            <a:endParaRPr kumimoji="0" lang="ar-SA" sz="1700" b="0" i="0" u="none" strike="noStrike" kern="0" cap="none" spc="0" normalizeH="0" baseline="0" noProof="0" dirty="0">
              <a:ln>
                <a:noFill/>
              </a:ln>
              <a:solidFill>
                <a:srgbClr val="52F8EB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5E856C0C-E20E-48F4-83F6-DDEFA4044D27}"/>
              </a:ext>
            </a:extLst>
          </p:cNvPr>
          <p:cNvSpPr txBox="1"/>
          <p:nvPr/>
        </p:nvSpPr>
        <p:spPr>
          <a:xfrm>
            <a:off x="7440947" y="3869707"/>
            <a:ext cx="120163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Possibility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660BE092-BB45-457D-9D82-4830082FCEC5}"/>
              </a:ext>
            </a:extLst>
          </p:cNvPr>
          <p:cNvSpPr txBox="1"/>
          <p:nvPr/>
        </p:nvSpPr>
        <p:spPr>
          <a:xfrm>
            <a:off x="1399401" y="4303142"/>
            <a:ext cx="7560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If I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had 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gotten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noProof="0" dirty="0">
                <a:solidFill>
                  <a:srgbClr val="52F8EB">
                    <a:lumMod val="40000"/>
                    <a:lumOff val="60000"/>
                  </a:srgbClr>
                </a:solidFill>
              </a:rPr>
              <a:t>the right tools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, I </a:t>
            </a:r>
            <a:r>
              <a:rPr lang="en-US" sz="1800" b="1" u="sng" noProof="0" dirty="0">
                <a:solidFill>
                  <a:srgbClr val="FF22A6">
                    <a:lumMod val="60000"/>
                    <a:lumOff val="40000"/>
                  </a:srgbClr>
                </a:solidFill>
              </a:rPr>
              <a:t>could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 have repaired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noProof="0" dirty="0">
                <a:solidFill>
                  <a:srgbClr val="52F8EB">
                    <a:lumMod val="40000"/>
                    <a:lumOff val="60000"/>
                  </a:srgbClr>
                </a:solidFill>
              </a:rPr>
              <a:t>my car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.</a:t>
            </a:r>
            <a:endParaRPr kumimoji="0" lang="ar-SA" sz="1700" b="0" i="0" u="none" strike="noStrike" kern="0" cap="none" spc="0" normalizeH="0" baseline="0" noProof="0" dirty="0">
              <a:ln>
                <a:noFill/>
              </a:ln>
              <a:solidFill>
                <a:srgbClr val="52F8EB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895C9547-615C-4139-BA3C-9C3677303DC6}"/>
              </a:ext>
            </a:extLst>
          </p:cNvPr>
          <p:cNvSpPr txBox="1"/>
          <p:nvPr/>
        </p:nvSpPr>
        <p:spPr>
          <a:xfrm>
            <a:off x="7805516" y="4272671"/>
            <a:ext cx="91216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ability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C2924B19-80CD-2A49-1FD7-B4C0DBE6BEC0}"/>
              </a:ext>
            </a:extLst>
          </p:cNvPr>
          <p:cNvSpPr txBox="1"/>
          <p:nvPr/>
        </p:nvSpPr>
        <p:spPr>
          <a:xfrm>
            <a:off x="399637" y="4301773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13C66238-D249-3F56-0774-B75E0E52875F}"/>
              </a:ext>
            </a:extLst>
          </p:cNvPr>
          <p:cNvSpPr txBox="1"/>
          <p:nvPr/>
        </p:nvSpPr>
        <p:spPr>
          <a:xfrm>
            <a:off x="406041" y="3877870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/>
      <p:bldP spid="19" grpId="0" animBg="1"/>
      <p:bldP spid="20" grpId="0"/>
      <p:bldP spid="21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4936382" y="1741875"/>
            <a:ext cx="36330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subTitle" idx="1"/>
          </p:nvPr>
        </p:nvSpPr>
        <p:spPr>
          <a:xfrm>
            <a:off x="4905621" y="3120732"/>
            <a:ext cx="36330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Your </a:t>
            </a:r>
            <a:r>
              <a:rPr lang="en" sz="2000" dirty="0"/>
              <a:t>book p. 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</a:rPr>
              <a:t>( 37)</a:t>
            </a:r>
            <a:endParaRPr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5E3D98C-A1A1-4C85-863C-4785BAFE8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27" y="937640"/>
            <a:ext cx="2520363" cy="303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044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Let’s </a:t>
            </a:r>
            <a:r>
              <a:rPr lang="en" sz="3600" dirty="0">
                <a:solidFill>
                  <a:schemeClr val="accent1"/>
                </a:solidFill>
              </a:rPr>
              <a:t>Practice</a:t>
            </a:r>
            <a:r>
              <a:rPr lang="en" sz="3600" dirty="0"/>
              <a:t> </a:t>
            </a:r>
            <a:endParaRPr sz="36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E20705B-E906-4C2C-93E9-659078BF1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96" y="1354575"/>
            <a:ext cx="7550904" cy="2687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37E2E286-10F1-4D21-8B0F-6B923D90D828}"/>
              </a:ext>
            </a:extLst>
          </p:cNvPr>
          <p:cNvSpPr txBox="1"/>
          <p:nvPr/>
        </p:nvSpPr>
        <p:spPr>
          <a:xfrm>
            <a:off x="3793519" y="1744275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EBFA404B-7CB6-4F38-9453-F32A6D776597}"/>
              </a:ext>
            </a:extLst>
          </p:cNvPr>
          <p:cNvSpPr txBox="1"/>
          <p:nvPr/>
        </p:nvSpPr>
        <p:spPr>
          <a:xfrm>
            <a:off x="3695632" y="2011595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6E7AEB2F-2576-4CB3-91ED-59B6ED8C3B32}"/>
              </a:ext>
            </a:extLst>
          </p:cNvPr>
          <p:cNvSpPr txBox="1"/>
          <p:nvPr/>
        </p:nvSpPr>
        <p:spPr>
          <a:xfrm>
            <a:off x="3347457" y="2270762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g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070CCDDC-2440-4D31-BBF2-9C95777CB205}"/>
              </a:ext>
            </a:extLst>
          </p:cNvPr>
          <p:cNvSpPr txBox="1"/>
          <p:nvPr/>
        </p:nvSpPr>
        <p:spPr>
          <a:xfrm>
            <a:off x="3069939" y="2568038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79C257CB-7CC9-41C8-9248-BBB8D9E291D5}"/>
              </a:ext>
            </a:extLst>
          </p:cNvPr>
          <p:cNvSpPr txBox="1"/>
          <p:nvPr/>
        </p:nvSpPr>
        <p:spPr>
          <a:xfrm>
            <a:off x="3173369" y="2882455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b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2F2025BD-65C3-4DF3-A7E1-4EC2A884D807}"/>
              </a:ext>
            </a:extLst>
          </p:cNvPr>
          <p:cNvSpPr txBox="1"/>
          <p:nvPr/>
        </p:nvSpPr>
        <p:spPr>
          <a:xfrm>
            <a:off x="3236373" y="3146089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72933EEF-CB6C-4242-8D23-9C207C4187D1}"/>
              </a:ext>
            </a:extLst>
          </p:cNvPr>
          <p:cNvSpPr txBox="1"/>
          <p:nvPr/>
        </p:nvSpPr>
        <p:spPr>
          <a:xfrm>
            <a:off x="4043807" y="3380863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6"/>
          <p:cNvSpPr txBox="1">
            <a:spLocks noGrp="1"/>
          </p:cNvSpPr>
          <p:nvPr>
            <p:ph type="title"/>
          </p:nvPr>
        </p:nvSpPr>
        <p:spPr>
          <a:xfrm>
            <a:off x="4771787" y="537541"/>
            <a:ext cx="2978904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Let’s  </a:t>
            </a:r>
            <a:r>
              <a:rPr lang="en" sz="3200" dirty="0">
                <a:solidFill>
                  <a:schemeClr val="accent1"/>
                </a:solidFill>
              </a:rPr>
              <a:t>Practice</a:t>
            </a:r>
            <a:endParaRPr sz="3200" dirty="0">
              <a:solidFill>
                <a:schemeClr val="accent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61C4761-9D47-4615-8051-EC054635F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537541"/>
            <a:ext cx="3834332" cy="406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xmlns="" id="{68DB1F22-2ED5-45D0-9C51-7DA5C227B196}"/>
              </a:ext>
            </a:extLst>
          </p:cNvPr>
          <p:cNvSpPr/>
          <p:nvPr/>
        </p:nvSpPr>
        <p:spPr>
          <a:xfrm>
            <a:off x="4771787" y="1605963"/>
            <a:ext cx="3749806" cy="829876"/>
          </a:xfrm>
          <a:prstGeom prst="wedgeRoundRectCallout">
            <a:avLst>
              <a:gd name="adj1" fmla="val -56079"/>
              <a:gd name="adj2" fmla="val 189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have you said or done in the following situation?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ED6CEEC-FA66-4406-B824-38DDC7941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62" y="1835756"/>
            <a:ext cx="2164268" cy="286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B564C871-1737-4CF8-9D38-61A445DA9895}"/>
              </a:ext>
            </a:extLst>
          </p:cNvPr>
          <p:cNvSpPr txBox="1"/>
          <p:nvPr/>
        </p:nvSpPr>
        <p:spPr>
          <a:xfrm>
            <a:off x="2979605" y="2102502"/>
            <a:ext cx="5945048" cy="178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would have taken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my key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if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had gone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out at night. </a:t>
            </a:r>
          </a:p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might have waited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until morning to take out the garbage. </a:t>
            </a:r>
          </a:p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would have explained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the situation to the police officer.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392FA38A-0590-F397-ED62-0963A0CFE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30924" r="9496" b="52170"/>
          <a:stretch/>
        </p:blipFill>
        <p:spPr>
          <a:xfrm>
            <a:off x="1289636" y="467446"/>
            <a:ext cx="6961734" cy="1184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DE7ED432-58C2-4B67-8B4D-38404F8A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75" y="345783"/>
            <a:ext cx="2328281" cy="2674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" name="TextBox 6">
            <a:extLst>
              <a:ext uri="{FF2B5EF4-FFF2-40B4-BE49-F238E27FC236}">
                <a16:creationId xmlns:a16="http://schemas.microsoft.com/office/drawing/2014/main" xmlns="" id="{804911DD-3E39-4A39-80E3-A60DE3907FE7}"/>
              </a:ext>
            </a:extLst>
          </p:cNvPr>
          <p:cNvSpPr txBox="1"/>
          <p:nvPr/>
        </p:nvSpPr>
        <p:spPr>
          <a:xfrm>
            <a:off x="2866144" y="731809"/>
            <a:ext cx="5955126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would have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apologized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to the person. </a:t>
            </a:r>
          </a:p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would have said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that the person looked like a friend of mine.</a:t>
            </a:r>
          </a:p>
          <a:p>
            <a:pPr algn="l">
              <a:lnSpc>
                <a:spcPct val="200000"/>
              </a:lnSpc>
            </a:pPr>
            <a:endParaRPr lang="en-US" sz="600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might have continued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the conversation and introduced myself to the person.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D84FB6F-AF78-C796-865B-13EAB40E52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46162" r="9496" b="42334"/>
          <a:stretch/>
        </p:blipFill>
        <p:spPr>
          <a:xfrm>
            <a:off x="622406" y="3311817"/>
            <a:ext cx="7184571" cy="99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A5EC9EB-A4B2-4C54-9241-386641F99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234" y="1636453"/>
            <a:ext cx="2843092" cy="2912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TextBox 6">
            <a:extLst>
              <a:ext uri="{FF2B5EF4-FFF2-40B4-BE49-F238E27FC236}">
                <a16:creationId xmlns:a16="http://schemas.microsoft.com/office/drawing/2014/main" xmlns="" id="{8A3C52D6-EC1C-4C99-B9C7-836421E16783}"/>
              </a:ext>
            </a:extLst>
          </p:cNvPr>
          <p:cNvSpPr txBox="1"/>
          <p:nvPr/>
        </p:nvSpPr>
        <p:spPr>
          <a:xfrm>
            <a:off x="279464" y="2199731"/>
            <a:ext cx="5675661" cy="1227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I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would have told 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my friend the truth about the dent. 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I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might have had 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the dent fixed.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7E766BBA-A5CA-C55F-2B5B-D500A7B47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54976" r="9496" b="29487"/>
          <a:stretch/>
        </p:blipFill>
        <p:spPr>
          <a:xfrm>
            <a:off x="637775" y="437989"/>
            <a:ext cx="7230675" cy="100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9E7F983F-CD75-42D4-AB17-6B3202469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92" y="1544492"/>
            <a:ext cx="2712464" cy="312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TextBox 6">
            <a:extLst>
              <a:ext uri="{FF2B5EF4-FFF2-40B4-BE49-F238E27FC236}">
                <a16:creationId xmlns:a16="http://schemas.microsoft.com/office/drawing/2014/main" xmlns="" id="{5312631A-F1C1-400A-BC79-9C975821668B}"/>
              </a:ext>
            </a:extLst>
          </p:cNvPr>
          <p:cNvSpPr txBox="1"/>
          <p:nvPr/>
        </p:nvSpPr>
        <p:spPr>
          <a:xfrm>
            <a:off x="3490922" y="1659104"/>
            <a:ext cx="5268876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would have explained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situation to my friend and asked her to pay. </a:t>
            </a:r>
          </a:p>
          <a:p>
            <a:endParaRPr 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I might have asked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restaurant if it accepted checks. </a:t>
            </a:r>
          </a:p>
          <a:p>
            <a:endParaRPr lang="en-US" sz="1050" b="1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could have called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my brother and asked him to bring my wallet to the restaurant.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3EBC217-5D25-5B68-C56F-B4CA7C45F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67526" r="9496" b="16788"/>
          <a:stretch/>
        </p:blipFill>
        <p:spPr>
          <a:xfrm>
            <a:off x="676195" y="499461"/>
            <a:ext cx="7038575" cy="80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title" idx="3"/>
          </p:nvPr>
        </p:nvSpPr>
        <p:spPr>
          <a:xfrm>
            <a:off x="1814475" y="35776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title" idx="6"/>
          </p:nvPr>
        </p:nvSpPr>
        <p:spPr>
          <a:xfrm>
            <a:off x="1814475" y="19878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9"/>
          </p:nvPr>
        </p:nvSpPr>
        <p:spPr>
          <a:xfrm>
            <a:off x="4639021" y="35840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title" idx="15"/>
          </p:nvPr>
        </p:nvSpPr>
        <p:spPr>
          <a:xfrm>
            <a:off x="4639021" y="19942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</a:t>
            </a:r>
            <a:r>
              <a:rPr lang="en" sz="4000" dirty="0">
                <a:solidFill>
                  <a:schemeClr val="accent1"/>
                </a:solidFill>
              </a:rPr>
              <a:t>Objectives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97" name="Google Shape;197;p33"/>
          <p:cNvSpPr txBox="1">
            <a:spLocks noGrp="1"/>
          </p:cNvSpPr>
          <p:nvPr>
            <p:ph type="subTitle" idx="1"/>
          </p:nvPr>
        </p:nvSpPr>
        <p:spPr>
          <a:xfrm>
            <a:off x="23766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Sentences using :</a:t>
            </a:r>
            <a:r>
              <a:rPr lang="en-US" b="1" u="sng" dirty="0"/>
              <a:t>If </a:t>
            </a:r>
            <a:r>
              <a:rPr lang="en-US" dirty="0"/>
              <a:t>with </a:t>
            </a:r>
            <a:r>
              <a:rPr lang="en-US" b="1" u="sng" dirty="0"/>
              <a:t>could </a:t>
            </a:r>
            <a:r>
              <a:rPr lang="en-US" dirty="0"/>
              <a:t>and </a:t>
            </a:r>
            <a:r>
              <a:rPr lang="en-US" b="1" u="sng" dirty="0"/>
              <a:t>might </a:t>
            </a:r>
            <a:r>
              <a:rPr lang="en-US" dirty="0"/>
              <a:t>correctly</a:t>
            </a:r>
            <a:endParaRPr dirty="0"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2"/>
          </p:nvPr>
        </p:nvSpPr>
        <p:spPr>
          <a:xfrm>
            <a:off x="2376686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</a:t>
            </a:r>
            <a:endParaRPr dirty="0"/>
          </a:p>
        </p:txBody>
      </p:sp>
      <p:sp>
        <p:nvSpPr>
          <p:cNvPr id="199" name="Google Shape;199;p33"/>
          <p:cNvSpPr txBox="1">
            <a:spLocks noGrp="1"/>
          </p:cNvSpPr>
          <p:nvPr>
            <p:ph type="subTitle" idx="4"/>
          </p:nvPr>
        </p:nvSpPr>
        <p:spPr>
          <a:xfrm>
            <a:off x="2376686" y="21729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/>
              <a:t>Should have + past </a:t>
            </a:r>
            <a:r>
              <a:rPr lang="en-US" dirty="0"/>
              <a:t>participle correctly</a:t>
            </a:r>
            <a:endParaRPr dirty="0"/>
          </a:p>
        </p:txBody>
      </p:sp>
      <p:sp>
        <p:nvSpPr>
          <p:cNvPr id="200" name="Google Shape;200;p33"/>
          <p:cNvSpPr txBox="1">
            <a:spLocks noGrp="1"/>
          </p:cNvSpPr>
          <p:nvPr>
            <p:ph type="subTitle" idx="5"/>
          </p:nvPr>
        </p:nvSpPr>
        <p:spPr>
          <a:xfrm>
            <a:off x="23767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01" name="Google Shape;201;p33"/>
          <p:cNvSpPr txBox="1">
            <a:spLocks noGrp="1"/>
          </p:cNvSpPr>
          <p:nvPr>
            <p:ph type="subTitle" idx="7"/>
          </p:nvPr>
        </p:nvSpPr>
        <p:spPr>
          <a:xfrm>
            <a:off x="52753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dirty="0"/>
              <a:t>T</a:t>
            </a:r>
            <a:r>
              <a:rPr lang="en" dirty="0"/>
              <a:t>he rules to do the exercises</a:t>
            </a:r>
            <a:endParaRPr dirty="0"/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8"/>
          </p:nvPr>
        </p:nvSpPr>
        <p:spPr>
          <a:xfrm>
            <a:off x="5275413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subTitle" idx="13"/>
          </p:nvPr>
        </p:nvSpPr>
        <p:spPr>
          <a:xfrm>
            <a:off x="5275386" y="2172950"/>
            <a:ext cx="2424016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dirty="0"/>
              <a:t>Conditional sentences: hypothetical situations in the past</a:t>
            </a:r>
            <a:endParaRPr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subTitle" idx="14"/>
          </p:nvPr>
        </p:nvSpPr>
        <p:spPr>
          <a:xfrm>
            <a:off x="52754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9"/>
          <p:cNvSpPr txBox="1">
            <a:spLocks noGrp="1"/>
          </p:cNvSpPr>
          <p:nvPr>
            <p:ph type="title"/>
          </p:nvPr>
        </p:nvSpPr>
        <p:spPr>
          <a:xfrm>
            <a:off x="1777916" y="300697"/>
            <a:ext cx="4607516" cy="712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/>
                </a:solidFill>
              </a:rPr>
              <a:t>From the </a:t>
            </a:r>
            <a:r>
              <a:rPr lang="en" sz="3200" dirty="0">
                <a:solidFill>
                  <a:schemeClr val="accent1"/>
                </a:solidFill>
              </a:rPr>
              <a:t> </a:t>
            </a:r>
            <a:r>
              <a:rPr lang="en" sz="3200" dirty="0"/>
              <a:t>Holy Qura’an</a:t>
            </a:r>
            <a:endParaRPr sz="3200" dirty="0"/>
          </a:p>
        </p:txBody>
      </p:sp>
      <p:grpSp>
        <p:nvGrpSpPr>
          <p:cNvPr id="528" name="Google Shape;528;p49"/>
          <p:cNvGrpSpPr/>
          <p:nvPr/>
        </p:nvGrpSpPr>
        <p:grpSpPr>
          <a:xfrm>
            <a:off x="1941606" y="968188"/>
            <a:ext cx="4502843" cy="3719073"/>
            <a:chOff x="4797338" y="1376000"/>
            <a:chExt cx="3424625" cy="2730750"/>
          </a:xfrm>
        </p:grpSpPr>
        <p:sp>
          <p:nvSpPr>
            <p:cNvPr id="529" name="Google Shape;529;p49"/>
            <p:cNvSpPr/>
            <p:nvPr/>
          </p:nvSpPr>
          <p:spPr>
            <a:xfrm>
              <a:off x="4797338" y="1376000"/>
              <a:ext cx="3424625" cy="2730750"/>
            </a:xfrm>
            <a:custGeom>
              <a:avLst/>
              <a:gdLst/>
              <a:ahLst/>
              <a:cxnLst/>
              <a:rect l="l" t="t" r="r" b="b"/>
              <a:pathLst>
                <a:path w="136985" h="109230" extrusionOk="0">
                  <a:moveTo>
                    <a:pt x="130648" y="5124"/>
                  </a:moveTo>
                  <a:lnTo>
                    <a:pt x="130648" y="75445"/>
                  </a:lnTo>
                  <a:lnTo>
                    <a:pt x="5722" y="75445"/>
                  </a:lnTo>
                  <a:lnTo>
                    <a:pt x="5722" y="5124"/>
                  </a:lnTo>
                  <a:close/>
                  <a:moveTo>
                    <a:pt x="4219" y="1"/>
                  </a:moveTo>
                  <a:cubicBezTo>
                    <a:pt x="2029" y="1"/>
                    <a:pt x="1" y="1358"/>
                    <a:pt x="1" y="3622"/>
                  </a:cubicBezTo>
                  <a:lnTo>
                    <a:pt x="1" y="81239"/>
                  </a:lnTo>
                  <a:lnTo>
                    <a:pt x="1" y="88861"/>
                  </a:lnTo>
                  <a:lnTo>
                    <a:pt x="1" y="89314"/>
                  </a:lnTo>
                  <a:cubicBezTo>
                    <a:pt x="1" y="91504"/>
                    <a:pt x="2029" y="93550"/>
                    <a:pt x="4219" y="93550"/>
                  </a:cubicBezTo>
                  <a:lnTo>
                    <a:pt x="54769" y="93550"/>
                  </a:lnTo>
                  <a:cubicBezTo>
                    <a:pt x="54769" y="93550"/>
                    <a:pt x="54679" y="98602"/>
                    <a:pt x="52723" y="101915"/>
                  </a:cubicBezTo>
                  <a:cubicBezTo>
                    <a:pt x="52506" y="102295"/>
                    <a:pt x="52198" y="102675"/>
                    <a:pt x="51890" y="102965"/>
                  </a:cubicBezTo>
                  <a:cubicBezTo>
                    <a:pt x="51057" y="103870"/>
                    <a:pt x="50080" y="104776"/>
                    <a:pt x="49247" y="105536"/>
                  </a:cubicBezTo>
                  <a:cubicBezTo>
                    <a:pt x="47672" y="106966"/>
                    <a:pt x="46767" y="108107"/>
                    <a:pt x="48577" y="108632"/>
                  </a:cubicBezTo>
                  <a:cubicBezTo>
                    <a:pt x="49247" y="109012"/>
                    <a:pt x="50388" y="109229"/>
                    <a:pt x="52343" y="109229"/>
                  </a:cubicBezTo>
                  <a:lnTo>
                    <a:pt x="85620" y="109229"/>
                  </a:lnTo>
                  <a:cubicBezTo>
                    <a:pt x="88934" y="109229"/>
                    <a:pt x="90147" y="108940"/>
                    <a:pt x="90147" y="107727"/>
                  </a:cubicBezTo>
                  <a:cubicBezTo>
                    <a:pt x="90219" y="106821"/>
                    <a:pt x="87811" y="104776"/>
                    <a:pt x="86073" y="102965"/>
                  </a:cubicBezTo>
                  <a:cubicBezTo>
                    <a:pt x="85620" y="102603"/>
                    <a:pt x="85313" y="102060"/>
                    <a:pt x="85005" y="101535"/>
                  </a:cubicBezTo>
                  <a:lnTo>
                    <a:pt x="84552" y="101535"/>
                  </a:lnTo>
                  <a:cubicBezTo>
                    <a:pt x="82742" y="98221"/>
                    <a:pt x="82669" y="93550"/>
                    <a:pt x="82669" y="93550"/>
                  </a:cubicBezTo>
                  <a:lnTo>
                    <a:pt x="132531" y="93550"/>
                  </a:lnTo>
                  <a:cubicBezTo>
                    <a:pt x="134794" y="93550"/>
                    <a:pt x="136985" y="91504"/>
                    <a:pt x="136985" y="89314"/>
                  </a:cubicBezTo>
                  <a:lnTo>
                    <a:pt x="136985" y="88861"/>
                  </a:lnTo>
                  <a:lnTo>
                    <a:pt x="136985" y="81239"/>
                  </a:lnTo>
                  <a:lnTo>
                    <a:pt x="136985" y="3622"/>
                  </a:lnTo>
                  <a:cubicBezTo>
                    <a:pt x="136985" y="1358"/>
                    <a:pt x="134794" y="1"/>
                    <a:pt x="132531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30" name="Google Shape;530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12450" y="1496450"/>
              <a:ext cx="3194400" cy="17934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A8CFD8B-4429-4F50-ACB1-313BE9741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58" b="15298"/>
          <a:stretch/>
        </p:blipFill>
        <p:spPr>
          <a:xfrm>
            <a:off x="2092960" y="1137237"/>
            <a:ext cx="4205038" cy="287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0"/>
          <p:cNvSpPr txBox="1">
            <a:spLocks noGrp="1"/>
          </p:cNvSpPr>
          <p:nvPr>
            <p:ph type="title"/>
          </p:nvPr>
        </p:nvSpPr>
        <p:spPr>
          <a:xfrm>
            <a:off x="4310743" y="1802377"/>
            <a:ext cx="3035193" cy="78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1"/>
                </a:solidFill>
              </a:rPr>
              <a:t>Home </a:t>
            </a:r>
            <a:r>
              <a:rPr lang="en" sz="4800" dirty="0"/>
              <a:t>work</a:t>
            </a:r>
            <a:endParaRPr sz="4800" dirty="0"/>
          </a:p>
        </p:txBody>
      </p:sp>
      <p:sp>
        <p:nvSpPr>
          <p:cNvPr id="537" name="Google Shape;537;p50"/>
          <p:cNvSpPr/>
          <p:nvPr/>
        </p:nvSpPr>
        <p:spPr>
          <a:xfrm>
            <a:off x="1290917" y="751344"/>
            <a:ext cx="2650592" cy="3586412"/>
          </a:xfrm>
          <a:custGeom>
            <a:avLst/>
            <a:gdLst/>
            <a:ahLst/>
            <a:cxnLst/>
            <a:rect l="l" t="t" r="r" b="b"/>
            <a:pathLst>
              <a:path w="61794" h="80189" extrusionOk="0">
                <a:moveTo>
                  <a:pt x="55456" y="7079"/>
                </a:moveTo>
                <a:lnTo>
                  <a:pt x="55456" y="73399"/>
                </a:lnTo>
                <a:lnTo>
                  <a:pt x="6120" y="73399"/>
                </a:lnTo>
                <a:lnTo>
                  <a:pt x="6120" y="7079"/>
                </a:lnTo>
                <a:close/>
                <a:moveTo>
                  <a:pt x="3241" y="0"/>
                </a:moveTo>
                <a:cubicBezTo>
                  <a:pt x="1430" y="0"/>
                  <a:pt x="0" y="1430"/>
                  <a:pt x="0" y="3241"/>
                </a:cubicBezTo>
                <a:lnTo>
                  <a:pt x="0" y="76947"/>
                </a:lnTo>
                <a:cubicBezTo>
                  <a:pt x="0" y="78758"/>
                  <a:pt x="1430" y="80188"/>
                  <a:pt x="3241" y="80188"/>
                </a:cubicBezTo>
                <a:lnTo>
                  <a:pt x="58534" y="80188"/>
                </a:lnTo>
                <a:cubicBezTo>
                  <a:pt x="60345" y="80188"/>
                  <a:pt x="61793" y="78758"/>
                  <a:pt x="61793" y="76947"/>
                </a:cubicBezTo>
                <a:lnTo>
                  <a:pt x="61793" y="3241"/>
                </a:lnTo>
                <a:cubicBezTo>
                  <a:pt x="61793" y="1430"/>
                  <a:pt x="60345" y="0"/>
                  <a:pt x="58534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F892C32-FA4E-49B5-B68D-A50EACCB4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387" y="1037345"/>
            <a:ext cx="2274474" cy="3096665"/>
          </a:xfrm>
          <a:prstGeom prst="rect">
            <a:avLst/>
          </a:prstGeom>
        </p:spPr>
      </p:pic>
      <p:sp>
        <p:nvSpPr>
          <p:cNvPr id="9" name="Google Shape;583;p53">
            <a:extLst>
              <a:ext uri="{FF2B5EF4-FFF2-40B4-BE49-F238E27FC236}">
                <a16:creationId xmlns:a16="http://schemas.microsoft.com/office/drawing/2014/main" xmlns="" id="{23ECE81B-EDBD-4991-BA3D-99937EDD66CE}"/>
              </a:ext>
            </a:extLst>
          </p:cNvPr>
          <p:cNvSpPr txBox="1">
            <a:spLocks/>
          </p:cNvSpPr>
          <p:nvPr/>
        </p:nvSpPr>
        <p:spPr>
          <a:xfrm>
            <a:off x="4710631" y="2571750"/>
            <a:ext cx="2873510" cy="7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exercise </a:t>
            </a:r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(F)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,p.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102)</a:t>
            </a:r>
          </a:p>
          <a:p>
            <a:pPr algn="ctr">
              <a:spcAft>
                <a:spcPts val="1600"/>
              </a:spcAft>
            </a:pPr>
            <a:r>
              <a:rPr lang="en-US" sz="1800" dirty="0"/>
              <a:t>P.50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3"/>
          <p:cNvSpPr txBox="1">
            <a:spLocks noGrp="1"/>
          </p:cNvSpPr>
          <p:nvPr>
            <p:ph type="ctrTitle"/>
          </p:nvPr>
        </p:nvSpPr>
        <p:spPr>
          <a:xfrm>
            <a:off x="724800" y="599107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03B3963-6779-4323-8701-F5B3E7128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72"/>
          <a:stretch/>
        </p:blipFill>
        <p:spPr>
          <a:xfrm>
            <a:off x="498813" y="1690489"/>
            <a:ext cx="4457654" cy="304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5205323" y="1188624"/>
            <a:ext cx="36330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subTitle" idx="1"/>
          </p:nvPr>
        </p:nvSpPr>
        <p:spPr>
          <a:xfrm>
            <a:off x="5220666" y="2506010"/>
            <a:ext cx="36330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Your </a:t>
            </a:r>
            <a:r>
              <a:rPr lang="en" sz="2000" dirty="0"/>
              <a:t>book p. </a:t>
            </a:r>
            <a:r>
              <a:rPr lang="en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( 36 )</a:t>
            </a:r>
            <a:endParaRPr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5E3D98C-A1A1-4C85-863C-4785BAFE8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63" y="814696"/>
            <a:ext cx="2520363" cy="303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>
            <a:spLocks noGrp="1"/>
          </p:cNvSpPr>
          <p:nvPr>
            <p:ph type="title" idx="2"/>
          </p:nvPr>
        </p:nvSpPr>
        <p:spPr>
          <a:xfrm>
            <a:off x="1127375" y="1825550"/>
            <a:ext cx="14544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333357" y="2895230"/>
            <a:ext cx="4566494" cy="5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Should Have </a:t>
            </a:r>
            <a:r>
              <a:rPr lang="en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  <a:r>
              <a:rPr lang="en" sz="2800" dirty="0"/>
              <a:t> Past Participle</a:t>
            </a:r>
            <a:endParaRPr sz="2800" dirty="0"/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218275" y="672550"/>
            <a:ext cx="5152526" cy="378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9E2ADD3-3E26-41F5-B2D5-934D14263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41" y="357193"/>
            <a:ext cx="7622771" cy="211532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8808DE16-F3AA-420C-B8FA-C39DB02A1078}"/>
              </a:ext>
            </a:extLst>
          </p:cNvPr>
          <p:cNvSpPr txBox="1"/>
          <p:nvPr/>
        </p:nvSpPr>
        <p:spPr>
          <a:xfrm>
            <a:off x="944568" y="616685"/>
            <a:ext cx="3220108" cy="38937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xmlns="" id="{06594198-D585-4D80-9D19-02D670F7220F}"/>
              </a:ext>
            </a:extLst>
          </p:cNvPr>
          <p:cNvCxnSpPr>
            <a:cxnSpLocks/>
          </p:cNvCxnSpPr>
          <p:nvPr/>
        </p:nvCxnSpPr>
        <p:spPr>
          <a:xfrm>
            <a:off x="936884" y="1326418"/>
            <a:ext cx="417299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6F5BA48C-B90B-4D1D-B09C-1D81B1625CAA}"/>
              </a:ext>
            </a:extLst>
          </p:cNvPr>
          <p:cNvSpPr txBox="1"/>
          <p:nvPr/>
        </p:nvSpPr>
        <p:spPr>
          <a:xfrm>
            <a:off x="254125" y="2732005"/>
            <a:ext cx="8813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We use this structure to talk about things we </a:t>
            </a:r>
            <a:r>
              <a:rPr lang="en-US" sz="18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wish we had done or had not done</a:t>
            </a:r>
            <a:endParaRPr lang="ar-SA" sz="1800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F1A00B45-3324-45EF-9E3B-AECDA36B2D50}"/>
              </a:ext>
            </a:extLst>
          </p:cNvPr>
          <p:cNvSpPr txBox="1"/>
          <p:nvPr/>
        </p:nvSpPr>
        <p:spPr>
          <a:xfrm>
            <a:off x="399638" y="3348954"/>
            <a:ext cx="16209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For example</a:t>
            </a:r>
            <a:endParaRPr lang="ar-SA" sz="18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C03A4D9D-7A15-40AD-B898-ACBCEB8D2B58}"/>
              </a:ext>
            </a:extLst>
          </p:cNvPr>
          <p:cNvSpPr txBox="1"/>
          <p:nvPr/>
        </p:nvSpPr>
        <p:spPr>
          <a:xfrm>
            <a:off x="323281" y="3920216"/>
            <a:ext cx="5905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should have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called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you earlier. (</a:t>
            </a: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I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didn’t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ar-SA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3472D0DC-F6E7-4BD4-BBA7-C31CDB5EAF8E}"/>
              </a:ext>
            </a:extLst>
          </p:cNvPr>
          <p:cNvSpPr txBox="1"/>
          <p:nvPr/>
        </p:nvSpPr>
        <p:spPr>
          <a:xfrm>
            <a:off x="241069" y="4420510"/>
            <a:ext cx="7788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shouldn’t have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left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my book outside in the rain. (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I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531284" y="399597"/>
            <a:ext cx="3595042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Form : </a:t>
            </a:r>
            <a:r>
              <a:rPr lang="en" sz="3200" dirty="0">
                <a:solidFill>
                  <a:schemeClr val="accent1"/>
                </a:solidFill>
              </a:rPr>
              <a:t>Affermative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40DCCC7D-AC10-4466-B618-57113A1D8247}"/>
              </a:ext>
            </a:extLst>
          </p:cNvPr>
          <p:cNvSpPr txBox="1"/>
          <p:nvPr/>
        </p:nvSpPr>
        <p:spPr>
          <a:xfrm>
            <a:off x="514696" y="1147740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Subject 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علامة الجمع 10">
            <a:extLst>
              <a:ext uri="{FF2B5EF4-FFF2-40B4-BE49-F238E27FC236}">
                <a16:creationId xmlns:a16="http://schemas.microsoft.com/office/drawing/2014/main" xmlns="" id="{70116D08-180A-4A8E-BAEF-61EF4F1E5E60}"/>
              </a:ext>
            </a:extLst>
          </p:cNvPr>
          <p:cNvSpPr/>
          <p:nvPr/>
        </p:nvSpPr>
        <p:spPr>
          <a:xfrm>
            <a:off x="2119053" y="114774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7DC4DECB-F356-495E-AC88-09F5AABD51DB}"/>
              </a:ext>
            </a:extLst>
          </p:cNvPr>
          <p:cNvSpPr txBox="1"/>
          <p:nvPr/>
        </p:nvSpPr>
        <p:spPr>
          <a:xfrm>
            <a:off x="2683526" y="1147740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should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xmlns="" id="{8DA9769F-7C0F-443F-B351-2AD7073AFCFA}"/>
              </a:ext>
            </a:extLst>
          </p:cNvPr>
          <p:cNvSpPr txBox="1"/>
          <p:nvPr/>
        </p:nvSpPr>
        <p:spPr>
          <a:xfrm>
            <a:off x="4923218" y="1132547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have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xmlns="" id="{F7BF3773-6B00-45E7-9587-8AD798E68F11}"/>
              </a:ext>
            </a:extLst>
          </p:cNvPr>
          <p:cNvSpPr txBox="1"/>
          <p:nvPr/>
        </p:nvSpPr>
        <p:spPr>
          <a:xfrm>
            <a:off x="7075522" y="1132547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V.P.P(3)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علامة الجمع 32">
            <a:extLst>
              <a:ext uri="{FF2B5EF4-FFF2-40B4-BE49-F238E27FC236}">
                <a16:creationId xmlns:a16="http://schemas.microsoft.com/office/drawing/2014/main" xmlns="" id="{92BD8C4C-0808-46CE-9810-161C8E7918C3}"/>
              </a:ext>
            </a:extLst>
          </p:cNvPr>
          <p:cNvSpPr/>
          <p:nvPr/>
        </p:nvSpPr>
        <p:spPr>
          <a:xfrm>
            <a:off x="6543507" y="114774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علامة الجمع 33">
            <a:extLst>
              <a:ext uri="{FF2B5EF4-FFF2-40B4-BE49-F238E27FC236}">
                <a16:creationId xmlns:a16="http://schemas.microsoft.com/office/drawing/2014/main" xmlns="" id="{E2062281-FA5B-4C7B-AD75-632022B327B5}"/>
              </a:ext>
            </a:extLst>
          </p:cNvPr>
          <p:cNvSpPr/>
          <p:nvPr/>
        </p:nvSpPr>
        <p:spPr>
          <a:xfrm>
            <a:off x="4323314" y="1132549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Google Shape;224;p36">
            <a:extLst>
              <a:ext uri="{FF2B5EF4-FFF2-40B4-BE49-F238E27FC236}">
                <a16:creationId xmlns:a16="http://schemas.microsoft.com/office/drawing/2014/main" xmlns="" id="{C02C369E-D282-4672-9DF6-5E7A83C9DF56}"/>
              </a:ext>
            </a:extLst>
          </p:cNvPr>
          <p:cNvSpPr txBox="1">
            <a:spLocks/>
          </p:cNvSpPr>
          <p:nvPr/>
        </p:nvSpPr>
        <p:spPr>
          <a:xfrm>
            <a:off x="212353" y="2503577"/>
            <a:ext cx="289283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nton"/>
              <a:buNone/>
              <a:defRPr sz="24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Form : </a:t>
            </a:r>
            <a:r>
              <a:rPr lang="en-US" sz="2800" dirty="0">
                <a:solidFill>
                  <a:schemeClr val="accent1"/>
                </a:solidFill>
              </a:rPr>
              <a:t>Negative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A0BEF541-0141-4D1E-8BC6-265783F172C8}"/>
              </a:ext>
            </a:extLst>
          </p:cNvPr>
          <p:cNvSpPr txBox="1"/>
          <p:nvPr/>
        </p:nvSpPr>
        <p:spPr>
          <a:xfrm>
            <a:off x="531284" y="3146690"/>
            <a:ext cx="1287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Subject 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علامة الجمع 12">
            <a:extLst>
              <a:ext uri="{FF2B5EF4-FFF2-40B4-BE49-F238E27FC236}">
                <a16:creationId xmlns:a16="http://schemas.microsoft.com/office/drawing/2014/main" xmlns="" id="{C7D568AC-2B20-4F13-B5C6-A280268196DC}"/>
              </a:ext>
            </a:extLst>
          </p:cNvPr>
          <p:cNvSpPr/>
          <p:nvPr/>
        </p:nvSpPr>
        <p:spPr>
          <a:xfrm>
            <a:off x="1840370" y="314122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E6796ACA-7916-4E8D-8CC1-3BA6449A6927}"/>
              </a:ext>
            </a:extLst>
          </p:cNvPr>
          <p:cNvSpPr txBox="1"/>
          <p:nvPr/>
        </p:nvSpPr>
        <p:spPr>
          <a:xfrm>
            <a:off x="2385060" y="3136927"/>
            <a:ext cx="12502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should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xmlns="" id="{C7DAD3A8-AB26-477E-88F1-4AADC7C614DC}"/>
              </a:ext>
            </a:extLst>
          </p:cNvPr>
          <p:cNvSpPr/>
          <p:nvPr/>
        </p:nvSpPr>
        <p:spPr>
          <a:xfrm>
            <a:off x="3647992" y="3146689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721705F1-43A5-4608-B4D8-0B8079D0A6D2}"/>
              </a:ext>
            </a:extLst>
          </p:cNvPr>
          <p:cNvSpPr txBox="1"/>
          <p:nvPr/>
        </p:nvSpPr>
        <p:spPr>
          <a:xfrm>
            <a:off x="5508685" y="3063817"/>
            <a:ext cx="109564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have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741C2AB7-21FE-4C74-95C8-B73945B4B307}"/>
              </a:ext>
            </a:extLst>
          </p:cNvPr>
          <p:cNvSpPr txBox="1"/>
          <p:nvPr/>
        </p:nvSpPr>
        <p:spPr>
          <a:xfrm>
            <a:off x="4180007" y="3131496"/>
            <a:ext cx="7659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not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863A0E24-6576-47A9-8F50-DA6DE95F3CA5}"/>
              </a:ext>
            </a:extLst>
          </p:cNvPr>
          <p:cNvSpPr txBox="1"/>
          <p:nvPr/>
        </p:nvSpPr>
        <p:spPr>
          <a:xfrm>
            <a:off x="7197752" y="3063816"/>
            <a:ext cx="145092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V.P.P(3)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علامة الجمع 18">
            <a:extLst>
              <a:ext uri="{FF2B5EF4-FFF2-40B4-BE49-F238E27FC236}">
                <a16:creationId xmlns:a16="http://schemas.microsoft.com/office/drawing/2014/main" xmlns="" id="{3B6E9F35-DE1F-4022-9CC9-E9AFBA6A7C2A}"/>
              </a:ext>
            </a:extLst>
          </p:cNvPr>
          <p:cNvSpPr/>
          <p:nvPr/>
        </p:nvSpPr>
        <p:spPr>
          <a:xfrm>
            <a:off x="4945966" y="3131496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علامة الجمع 19">
            <a:extLst>
              <a:ext uri="{FF2B5EF4-FFF2-40B4-BE49-F238E27FC236}">
                <a16:creationId xmlns:a16="http://schemas.microsoft.com/office/drawing/2014/main" xmlns="" id="{4842083A-DBFA-40CD-894C-B915D56E1FF1}"/>
              </a:ext>
            </a:extLst>
          </p:cNvPr>
          <p:cNvSpPr/>
          <p:nvPr/>
        </p:nvSpPr>
        <p:spPr>
          <a:xfrm>
            <a:off x="6635033" y="306782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9C5B29C5-FF36-4E23-8222-A9A9D39F5AF9}"/>
              </a:ext>
            </a:extLst>
          </p:cNvPr>
          <p:cNvSpPr txBox="1"/>
          <p:nvPr/>
        </p:nvSpPr>
        <p:spPr>
          <a:xfrm>
            <a:off x="414804" y="1906971"/>
            <a:ext cx="852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</a:t>
            </a:r>
            <a:r>
              <a:rPr lang="en-US" sz="1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should have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studied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harder!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1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(I </a:t>
            </a:r>
            <a:r>
              <a:rPr lang="en-US" sz="17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didn't</a:t>
            </a:r>
            <a:r>
              <a:rPr lang="en-US" sz="1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study very hard and so I failed the exam).</a:t>
            </a:r>
            <a:endParaRPr lang="ar-SA" sz="1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FA35AC4B-4895-40A8-AF70-92DF88E168DC}"/>
              </a:ext>
            </a:extLst>
          </p:cNvPr>
          <p:cNvSpPr txBox="1"/>
          <p:nvPr/>
        </p:nvSpPr>
        <p:spPr>
          <a:xfrm>
            <a:off x="315045" y="4010951"/>
            <a:ext cx="882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</a:t>
            </a:r>
            <a:r>
              <a:rPr lang="en-US" sz="1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shouldn't have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eaten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so much cake!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(= 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eat a lot of cake and now I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don’t </a:t>
            </a:r>
          </a:p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feel good)</a:t>
            </a:r>
            <a:endParaRPr lang="ar-SA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1094167" y="1573720"/>
            <a:ext cx="3988200" cy="16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1"/>
                </a:solidFill>
              </a:rPr>
              <a:t>Let’s</a:t>
            </a:r>
            <a:r>
              <a:rPr lang="en" sz="4800" dirty="0"/>
              <a:t> </a:t>
            </a:r>
            <a:br>
              <a:rPr lang="en" sz="4800" dirty="0"/>
            </a:br>
            <a:r>
              <a:rPr lang="en" sz="4800" dirty="0"/>
              <a:t>Practice</a:t>
            </a:r>
            <a:endParaRPr sz="4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0C04702-0FB4-45B8-A571-584A96861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644" y="760908"/>
            <a:ext cx="2520363" cy="303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73F563D-D19E-40B2-A123-E7D65319F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74" y="719335"/>
            <a:ext cx="5276567" cy="3704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F3D6DF5D-EC73-4802-AAE9-FC0E8432E659}"/>
              </a:ext>
            </a:extLst>
          </p:cNvPr>
          <p:cNvSpPr txBox="1"/>
          <p:nvPr/>
        </p:nvSpPr>
        <p:spPr>
          <a:xfrm>
            <a:off x="5707496" y="719335"/>
            <a:ext cx="321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1-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Jan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shouldn’t have lent</a:t>
            </a:r>
            <a:r>
              <a:rPr lang="en-US" sz="16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April the money.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566232DA-9DB2-499F-9C57-E538F5EEDEF4}"/>
              </a:ext>
            </a:extLst>
          </p:cNvPr>
          <p:cNvSpPr txBox="1"/>
          <p:nvPr/>
        </p:nvSpPr>
        <p:spPr>
          <a:xfrm>
            <a:off x="5707496" y="1219831"/>
            <a:ext cx="321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2-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Brad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had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an extra key.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xmlns="" id="{7F2705F4-839B-475C-B339-AC995965E378}"/>
              </a:ext>
            </a:extLst>
          </p:cNvPr>
          <p:cNvSpPr txBox="1"/>
          <p:nvPr/>
        </p:nvSpPr>
        <p:spPr>
          <a:xfrm>
            <a:off x="5736682" y="1804606"/>
            <a:ext cx="3155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Rita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gone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to the doctor.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9E31BF70-B3FD-4E08-B537-7F5842F77601}"/>
              </a:ext>
            </a:extLst>
          </p:cNvPr>
          <p:cNvSpPr txBox="1"/>
          <p:nvPr/>
        </p:nvSpPr>
        <p:spPr>
          <a:xfrm>
            <a:off x="5751729" y="2420797"/>
            <a:ext cx="339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4-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They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asked 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Emilio to go out with them.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CC8E428C-460D-4F8C-81E9-07267188CE9B}"/>
              </a:ext>
            </a:extLst>
          </p:cNvPr>
          <p:cNvSpPr txBox="1"/>
          <p:nvPr/>
        </p:nvSpPr>
        <p:spPr>
          <a:xfrm>
            <a:off x="5698262" y="3124862"/>
            <a:ext cx="333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5-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We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shouldn’t have gone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to Gino’s Restaurant</a:t>
            </a:r>
            <a:r>
              <a:rPr lang="en-US" sz="16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xmlns="" id="{EF6030EC-8DB2-47FC-AA02-832FBB555B2B}"/>
              </a:ext>
            </a:extLst>
          </p:cNvPr>
          <p:cNvSpPr txBox="1"/>
          <p:nvPr/>
        </p:nvSpPr>
        <p:spPr>
          <a:xfrm>
            <a:off x="5665976" y="3809492"/>
            <a:ext cx="337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6-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Mr. Johnson </a:t>
            </a:r>
            <a:r>
              <a:rPr 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been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at the meeting last night.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4"/>
          <p:cNvSpPr txBox="1">
            <a:spLocks noGrp="1"/>
          </p:cNvSpPr>
          <p:nvPr>
            <p:ph type="title"/>
          </p:nvPr>
        </p:nvSpPr>
        <p:spPr>
          <a:xfrm>
            <a:off x="642776" y="424908"/>
            <a:ext cx="7694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</a:rPr>
              <a:t>Conditional</a:t>
            </a:r>
            <a:r>
              <a:rPr lang="en" sz="2800" dirty="0"/>
              <a:t> Sentences</a:t>
            </a:r>
            <a:endParaRPr sz="28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0F17363-581E-4285-9EE3-5D8BAB674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23" y="1017600"/>
            <a:ext cx="7530353" cy="346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75EE0CC4-42C3-7BD1-0C5C-C841A847D5E5}"/>
              </a:ext>
            </a:extLst>
          </p:cNvPr>
          <p:cNvSpPr txBox="1"/>
          <p:nvPr/>
        </p:nvSpPr>
        <p:spPr>
          <a:xfrm>
            <a:off x="959936" y="1137237"/>
            <a:ext cx="5440864" cy="30736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B1F1632-B63F-E74E-E4E2-B789A90B5BEB}"/>
              </a:ext>
            </a:extLst>
          </p:cNvPr>
          <p:cNvSpPr/>
          <p:nvPr/>
        </p:nvSpPr>
        <p:spPr>
          <a:xfrm>
            <a:off x="947330" y="1544491"/>
            <a:ext cx="7243849" cy="499462"/>
          </a:xfrm>
          <a:prstGeom prst="rect">
            <a:avLst/>
          </a:prstGeom>
          <a:solidFill>
            <a:schemeClr val="accent4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2744B0D2-8CE0-0010-E81D-3AD5286DC3EE}"/>
              </a:ext>
            </a:extLst>
          </p:cNvPr>
          <p:cNvSpPr/>
          <p:nvPr/>
        </p:nvSpPr>
        <p:spPr>
          <a:xfrm>
            <a:off x="930681" y="2718867"/>
            <a:ext cx="7243849" cy="499462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1BACF0B2-2E1E-74F4-2122-4E87F53682A1}"/>
              </a:ext>
            </a:extLst>
          </p:cNvPr>
          <p:cNvSpPr/>
          <p:nvPr/>
        </p:nvSpPr>
        <p:spPr>
          <a:xfrm>
            <a:off x="875612" y="3885560"/>
            <a:ext cx="7243849" cy="499462"/>
          </a:xfrm>
          <a:prstGeom prst="rect">
            <a:avLst/>
          </a:prstGeom>
          <a:solidFill>
            <a:schemeClr val="accent1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Annual SEO Project Report by Slidego">
  <a:themeElements>
    <a:clrScheme name="Simple Light">
      <a:dk1>
        <a:srgbClr val="5B595B"/>
      </a:dk1>
      <a:lt1>
        <a:srgbClr val="FFFFFF"/>
      </a:lt1>
      <a:dk2>
        <a:srgbClr val="000000"/>
      </a:dk2>
      <a:lt2>
        <a:srgbClr val="212323"/>
      </a:lt2>
      <a:accent1>
        <a:srgbClr val="FF22A6"/>
      </a:accent1>
      <a:accent2>
        <a:srgbClr val="52F8EB"/>
      </a:accent2>
      <a:accent3>
        <a:srgbClr val="52F8EB"/>
      </a:accent3>
      <a:accent4>
        <a:srgbClr val="52F8EB"/>
      </a:accent4>
      <a:accent5>
        <a:srgbClr val="52F8EB"/>
      </a:accent5>
      <a:accent6>
        <a:srgbClr val="21232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625</Words>
  <Application>Microsoft Office PowerPoint</Application>
  <PresentationFormat>On-screen Show (16:9)</PresentationFormat>
  <Paragraphs>117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Wingdings</vt:lpstr>
      <vt:lpstr>Arial Nova</vt:lpstr>
      <vt:lpstr>Anton</vt:lpstr>
      <vt:lpstr>Baskerville Old Face</vt:lpstr>
      <vt:lpstr>Lato</vt:lpstr>
      <vt:lpstr>Open Sans</vt:lpstr>
      <vt:lpstr>Times New Roman</vt:lpstr>
      <vt:lpstr>Annual SEO Project Report by Slidego</vt:lpstr>
      <vt:lpstr>Unit 3   If It Hadn’t Happened Grammar  </vt:lpstr>
      <vt:lpstr>03</vt:lpstr>
      <vt:lpstr>Open</vt:lpstr>
      <vt:lpstr>01</vt:lpstr>
      <vt:lpstr>PowerPoint Presentation</vt:lpstr>
      <vt:lpstr>Form : Affermative</vt:lpstr>
      <vt:lpstr>Let’s  Practice</vt:lpstr>
      <vt:lpstr>PowerPoint Presentation</vt:lpstr>
      <vt:lpstr>Conditional Sentences</vt:lpstr>
      <vt:lpstr>Conditional  Sentences</vt:lpstr>
      <vt:lpstr>Conditional  Sentences</vt:lpstr>
      <vt:lpstr>PowerPoint Presentation</vt:lpstr>
      <vt:lpstr>Open</vt:lpstr>
      <vt:lpstr>Let’s Practice </vt:lpstr>
      <vt:lpstr>Let’s  Practice</vt:lpstr>
      <vt:lpstr>PowerPoint Presentation</vt:lpstr>
      <vt:lpstr>PowerPoint Presentation</vt:lpstr>
      <vt:lpstr>PowerPoint Presentation</vt:lpstr>
      <vt:lpstr>PowerPoint Presentation</vt:lpstr>
      <vt:lpstr>From the  Holy Qura’an</vt:lpstr>
      <vt:lpstr>Home work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SEO Project Report</dc:title>
  <dc:creator>ام الوليد</dc:creator>
  <cp:lastModifiedBy>pc</cp:lastModifiedBy>
  <cp:revision>44</cp:revision>
  <dcterms:modified xsi:type="dcterms:W3CDTF">2023-05-03T11:54:29Z</dcterms:modified>
</cp:coreProperties>
</file>