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9"/>
  </p:notesMasterIdLst>
  <p:sldIdLst>
    <p:sldId id="271" r:id="rId2"/>
    <p:sldId id="1983" r:id="rId3"/>
    <p:sldId id="558" r:id="rId4"/>
    <p:sldId id="379" r:id="rId5"/>
    <p:sldId id="2178" r:id="rId6"/>
    <p:sldId id="2192" r:id="rId7"/>
    <p:sldId id="256" r:id="rId8"/>
    <p:sldId id="1856" r:id="rId9"/>
    <p:sldId id="1858" r:id="rId10"/>
    <p:sldId id="351" r:id="rId11"/>
    <p:sldId id="352" r:id="rId12"/>
    <p:sldId id="257" r:id="rId13"/>
    <p:sldId id="335" r:id="rId14"/>
    <p:sldId id="336" r:id="rId15"/>
    <p:sldId id="338" r:id="rId16"/>
    <p:sldId id="1861" r:id="rId17"/>
    <p:sldId id="353" r:id="rId18"/>
    <p:sldId id="354" r:id="rId19"/>
    <p:sldId id="355" r:id="rId20"/>
    <p:sldId id="1859" r:id="rId21"/>
    <p:sldId id="339" r:id="rId22"/>
    <p:sldId id="1860" r:id="rId23"/>
    <p:sldId id="357" r:id="rId24"/>
    <p:sldId id="340" r:id="rId25"/>
    <p:sldId id="341" r:id="rId26"/>
    <p:sldId id="358" r:id="rId27"/>
    <p:sldId id="356" r:id="rId28"/>
    <p:sldId id="369" r:id="rId29"/>
    <p:sldId id="359" r:id="rId30"/>
    <p:sldId id="1845" r:id="rId31"/>
    <p:sldId id="360" r:id="rId32"/>
    <p:sldId id="1862" r:id="rId33"/>
    <p:sldId id="1863" r:id="rId34"/>
    <p:sldId id="370" r:id="rId35"/>
    <p:sldId id="361" r:id="rId36"/>
    <p:sldId id="1864" r:id="rId37"/>
    <p:sldId id="363" r:id="rId38"/>
    <p:sldId id="362" r:id="rId39"/>
    <p:sldId id="371" r:id="rId40"/>
    <p:sldId id="1846" r:id="rId41"/>
    <p:sldId id="364" r:id="rId42"/>
    <p:sldId id="365" r:id="rId43"/>
    <p:sldId id="366" r:id="rId44"/>
    <p:sldId id="367" r:id="rId45"/>
    <p:sldId id="1857" r:id="rId46"/>
    <p:sldId id="2191" r:id="rId47"/>
    <p:sldId id="1354" r:id="rId4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191"/>
    <a:srgbClr val="BC322A"/>
    <a:srgbClr val="F8743D"/>
    <a:srgbClr val="035928"/>
    <a:srgbClr val="F04857"/>
    <a:srgbClr val="D7473E"/>
    <a:srgbClr val="FF7977"/>
    <a:srgbClr val="9CB53A"/>
    <a:srgbClr val="FFFFFF"/>
    <a:srgbClr val="D15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8F354BC-C17D-4D54-A763-82C9537F08EA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D0A7470-DDC1-4B01-B575-852B0FBCD4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30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C6D2-7673-47F7-83E0-C201AB0B6A0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9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3A6F0E-55BD-4733-A422-258AFFC9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85B6EE7-008E-4912-9A84-D1C94366C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3781D1-77DC-4FED-8D5B-184FBDA5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635CB6-4AFD-4F89-8B96-D699C990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1C0A2D-F18F-413D-960C-0F20D804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450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7BFBFC-F9E8-4D06-8C80-83D87A27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CA0A915-563D-4A23-B426-5467CF83B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B10B05-24E2-498E-8053-D37A6DAB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A0F582-67C2-436B-85BF-D1B813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3FC241-06DD-4C66-84D4-A121C422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923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1B6775C-F88E-42BF-A6A3-5BC252D08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A871900-18E6-4A86-A276-E4136AFBC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3AA464-C7D7-4EDD-9B17-DDB273F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73C604-A116-4404-BCD7-79AA7B3B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2B2DDA-5417-4D0A-99DA-5B880054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49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فراغ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EF3B0C-5923-44EE-B26F-EA1D2ADE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9E0AD3-ADEB-41B0-8B91-33CC82D2D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70E67B-06E8-444D-A989-9C66BB38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F85F8F-0D48-4532-9C99-1872880C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038708-D7B3-4970-AF34-00ED73B1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555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311B46-A067-40FB-87FC-D11152AB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65B011-1583-46A4-B237-F135003B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ED5305-A953-4CA6-ABF1-C052F5B3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6BA728-5D86-4F4D-9266-0CB0CDE3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DF46C6-64C9-429B-A944-0F032ACA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11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D062D-8077-41F6-9323-DA64B6C4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4CD5AC-A929-45F4-AB15-7422FFE99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BA94D4D-3D8D-4D98-B7D6-0732774E3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735C21-45C7-466E-B34A-3A6E25B7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B869AA-0040-4361-B439-2C09A698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332958-E94A-41DD-9598-530A28A3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649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744386-DF09-4A2D-BCBE-2ED52A29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5C2BAB-015C-474A-A86B-56BF01F23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8E24E71-EFA9-4D22-85A9-4DF34239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99A46E0-D41B-4849-8DB1-6B571387F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049D4EF-5A36-4C0A-A686-D0BE59FA5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722709B-5164-4B74-B50D-0A50085B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80C6795-05E5-454B-A5BD-41556CB1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F62AC14-DEE4-4D84-9858-698D4BA2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86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0F1E70-6614-4AED-9C15-A6A3520B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ABA1130-0212-45CC-B70D-D3A18658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B911E89-30D2-433C-AB81-CB2E7C7C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01264E2-AE9A-4866-BA05-2580BD6A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65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F9D267B-1F21-4DAD-AD9D-245EF099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6576600-467D-4D28-BFBE-31EB26E4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8067DCC-F0F0-417F-AC07-67D8ED5B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533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8DB50C-F736-4B30-8ED9-E93727E5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730C11-F3FB-45F7-B09F-99263CAAC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89EC8E-20AE-4121-BDF2-3FF78F214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5178FE9-19F0-48EA-889A-F2DB4CBD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3CFE68-7A24-405F-8E5D-5DBB8092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1C36B2-091F-4749-AE48-51088550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4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ED3865-9831-41C5-BAAE-56504733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462513-860B-4F1A-AE30-1ABE40D7A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3A3C3AE-A94D-4F92-81EF-159E02598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945B810-A56D-42B9-8B49-6E0B1C3F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9EB027E-9B1E-4DEA-8EB7-5A5CD10E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824EAE-5F50-421A-9082-98246986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30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7BC8787-B6EC-47A8-B437-25B92283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9D35F7-8482-418D-9596-45949C5B6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A9ECE1-2442-4CA0-BEB0-52B836CDA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39CF45-47F3-472F-A5B3-1E66FA565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E15A9C-24A9-4ED6-9B77-C135B5008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0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5.pn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BCEFD5F-1774-43EA-A5EB-D75BEF3E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70F9136B-20BE-4A5E-A1A3-EA01B5154CBC}"/>
              </a:ext>
            </a:extLst>
          </p:cNvPr>
          <p:cNvSpPr txBox="1">
            <a:spLocks/>
          </p:cNvSpPr>
          <p:nvPr/>
        </p:nvSpPr>
        <p:spPr>
          <a:xfrm>
            <a:off x="3155924" y="1262867"/>
            <a:ext cx="5880152" cy="89700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>
                <a:solidFill>
                  <a:srgbClr val="D4852F"/>
                </a:solidFill>
              </a:rPr>
              <a:t>السلام عليكم ورحمة الله وبركاته </a:t>
            </a:r>
            <a:br>
              <a:rPr lang="ar-SA" sz="4000" b="1" dirty="0">
                <a:solidFill>
                  <a:srgbClr val="D4852F"/>
                </a:solidFill>
              </a:rPr>
            </a:br>
            <a:r>
              <a:rPr lang="ar-SA" sz="4000" b="1" dirty="0">
                <a:solidFill>
                  <a:srgbClr val="D4852F"/>
                </a:solidFill>
              </a:rPr>
              <a:t>كيف حالكم اصدقائي المميزين</a:t>
            </a:r>
          </a:p>
          <a:p>
            <a:pPr algn="ctr"/>
            <a:br>
              <a:rPr lang="ar-SA" sz="4000" b="1" dirty="0">
                <a:solidFill>
                  <a:srgbClr val="D4852F"/>
                </a:solidFill>
              </a:rPr>
            </a:br>
            <a:endParaRPr lang="ar-SA" sz="4000" dirty="0">
              <a:solidFill>
                <a:srgbClr val="D485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1DD7DA-780B-43B0-84D8-CF949348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727B4CD-A230-4A72-AA07-BAD9DDE1F1AB}"/>
              </a:ext>
            </a:extLst>
          </p:cNvPr>
          <p:cNvSpPr txBox="1"/>
          <p:nvPr/>
        </p:nvSpPr>
        <p:spPr>
          <a:xfrm>
            <a:off x="2391571" y="2033054"/>
            <a:ext cx="708090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معلومة</a:t>
            </a:r>
          </a:p>
        </p:txBody>
      </p:sp>
    </p:spTree>
    <p:extLst>
      <p:ext uri="{BB962C8B-B14F-4D97-AF65-F5344CB8AC3E}">
        <p14:creationId xmlns:p14="http://schemas.microsoft.com/office/powerpoint/2010/main" val="2395718940"/>
      </p:ext>
    </p:extLst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E2972FC-7FFC-4878-BD0B-F8DB83A01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244792-9558-4BAB-B5B3-01DB647FF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2" t="10314" r="28608" b="18868"/>
          <a:stretch/>
        </p:blipFill>
        <p:spPr>
          <a:xfrm>
            <a:off x="1388852" y="449280"/>
            <a:ext cx="5650302" cy="51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85192"/>
      </p:ext>
    </p:extLst>
  </p:cSld>
  <p:clrMapOvr>
    <a:masterClrMapping/>
  </p:clrMapOvr>
  <p:transition spd="slow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FBB8F61-721C-4178-8705-748CD71A3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AE3E612-03B8-4634-A1AA-0708A04CC3AA}"/>
              </a:ext>
            </a:extLst>
          </p:cNvPr>
          <p:cNvSpPr txBox="1"/>
          <p:nvPr/>
        </p:nvSpPr>
        <p:spPr>
          <a:xfrm>
            <a:off x="2261986" y="1322648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035928"/>
                </a:solidFill>
                <a:cs typeface="+mj-cs"/>
              </a:rPr>
              <a:t>الفصل الحادي عشر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6176AA1-2EC5-4BC6-BF74-5069B2358DF8}"/>
              </a:ext>
            </a:extLst>
          </p:cNvPr>
          <p:cNvSpPr txBox="1"/>
          <p:nvPr/>
        </p:nvSpPr>
        <p:spPr>
          <a:xfrm>
            <a:off x="2047240" y="2767280"/>
            <a:ext cx="809752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cs typeface="+mj-cs"/>
              </a:rPr>
              <a:t>القوى</a:t>
            </a:r>
          </a:p>
        </p:txBody>
      </p:sp>
    </p:spTree>
    <p:extLst>
      <p:ext uri="{BB962C8B-B14F-4D97-AF65-F5344CB8AC3E}">
        <p14:creationId xmlns:p14="http://schemas.microsoft.com/office/powerpoint/2010/main" val="595387638"/>
      </p:ext>
    </p:extLst>
  </p:cSld>
  <p:clrMapOvr>
    <a:masterClrMapping/>
  </p:clrMapOvr>
  <p:transition spd="slow"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9ED8E170-9093-40CA-8AE6-DE7A272F8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CA24766-4FE2-49EE-9670-57F8232746EE}"/>
              </a:ext>
            </a:extLst>
          </p:cNvPr>
          <p:cNvSpPr txBox="1"/>
          <p:nvPr/>
        </p:nvSpPr>
        <p:spPr>
          <a:xfrm>
            <a:off x="8678173" y="1766003"/>
            <a:ext cx="345066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القوة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6E771C-D9CA-49B2-9109-F89C2A28C685}"/>
              </a:ext>
            </a:extLst>
          </p:cNvPr>
          <p:cNvSpPr txBox="1"/>
          <p:nvPr/>
        </p:nvSpPr>
        <p:spPr>
          <a:xfrm>
            <a:off x="2490064" y="2804987"/>
            <a:ext cx="73728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cs typeface="+mj-cs"/>
              </a:rPr>
              <a:t>إما أنها سحب أو دفع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DD1AF24-EB4D-43CE-8EFB-ADFECAB38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5" t="18450" r="70436" b="69484"/>
          <a:stretch/>
        </p:blipFill>
        <p:spPr>
          <a:xfrm>
            <a:off x="740050" y="2056670"/>
            <a:ext cx="3178161" cy="254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42207"/>
      </p:ext>
    </p:extLst>
  </p:cSld>
  <p:clrMapOvr>
    <a:masterClrMapping/>
  </p:clrMapOvr>
  <p:transition spd="slow"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6E318E6-BFB1-49FD-9868-06AB41E5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DE562A2-6EBF-4A63-B8FF-157EA07E8B51}"/>
              </a:ext>
            </a:extLst>
          </p:cNvPr>
          <p:cNvSpPr txBox="1"/>
          <p:nvPr/>
        </p:nvSpPr>
        <p:spPr>
          <a:xfrm>
            <a:off x="8327271" y="1679739"/>
            <a:ext cx="345066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الجاذبية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96D9D09-727E-4F4D-BDC9-3624FBD32E87}"/>
              </a:ext>
            </a:extLst>
          </p:cNvPr>
          <p:cNvSpPr txBox="1"/>
          <p:nvPr/>
        </p:nvSpPr>
        <p:spPr>
          <a:xfrm>
            <a:off x="4051443" y="2527317"/>
            <a:ext cx="737280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BC322A"/>
                </a:solidFill>
                <a:cs typeface="+mj-cs"/>
              </a:rPr>
              <a:t>قوة تجذب بها الأرض</a:t>
            </a:r>
          </a:p>
          <a:p>
            <a:pPr algn="ctr"/>
            <a:r>
              <a:rPr lang="ar-SA" sz="4400" dirty="0">
                <a:solidFill>
                  <a:srgbClr val="BC322A"/>
                </a:solidFill>
                <a:cs typeface="+mj-cs"/>
              </a:rPr>
              <a:t> الأجسام إليها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47594C6-745A-4D53-9481-8584A3E6D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81" t="30497" r="70560" b="58131"/>
          <a:stretch/>
        </p:blipFill>
        <p:spPr>
          <a:xfrm>
            <a:off x="686569" y="2023119"/>
            <a:ext cx="3178161" cy="2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3970"/>
      </p:ext>
    </p:extLst>
  </p:cSld>
  <p:clrMapOvr>
    <a:masterClrMapping/>
  </p:clrMapOvr>
  <p:transition spd="slow"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C9C45DE-42E6-456B-B472-57FFFF53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ACBF821-5FA4-4628-AC1F-DFD708A95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5" t="59850" r="69026" b="28161"/>
          <a:stretch/>
        </p:blipFill>
        <p:spPr>
          <a:xfrm>
            <a:off x="517583" y="2104846"/>
            <a:ext cx="3596259" cy="2415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CB53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AE27EED-BC6D-4424-AB31-CCA1A554A2A7}"/>
              </a:ext>
            </a:extLst>
          </p:cNvPr>
          <p:cNvSpPr txBox="1"/>
          <p:nvPr/>
        </p:nvSpPr>
        <p:spPr>
          <a:xfrm>
            <a:off x="8445260" y="1766003"/>
            <a:ext cx="345066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الاحتكاك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7181363-C1B6-41D4-B3CD-048D69D68E5A}"/>
              </a:ext>
            </a:extLst>
          </p:cNvPr>
          <p:cNvSpPr txBox="1"/>
          <p:nvPr/>
        </p:nvSpPr>
        <p:spPr>
          <a:xfrm>
            <a:off x="3746741" y="2796361"/>
            <a:ext cx="73728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376191"/>
                </a:solidFill>
                <a:cs typeface="+mj-cs"/>
              </a:rPr>
              <a:t>قوة تقلل من سرعة الأجسام المتحركة</a:t>
            </a:r>
          </a:p>
        </p:txBody>
      </p:sp>
    </p:spTree>
    <p:extLst>
      <p:ext uri="{BB962C8B-B14F-4D97-AF65-F5344CB8AC3E}">
        <p14:creationId xmlns:p14="http://schemas.microsoft.com/office/powerpoint/2010/main" val="2190031722"/>
      </p:ext>
    </p:extLst>
  </p:cSld>
  <p:clrMapOvr>
    <a:masterClrMapping/>
  </p:clrMapOvr>
  <p:transition spd="slow"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6E318E6-BFB1-49FD-9868-06AB41E5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DE562A2-6EBF-4A63-B8FF-157EA07E8B51}"/>
              </a:ext>
            </a:extLst>
          </p:cNvPr>
          <p:cNvSpPr txBox="1"/>
          <p:nvPr/>
        </p:nvSpPr>
        <p:spPr>
          <a:xfrm>
            <a:off x="8327271" y="1679739"/>
            <a:ext cx="345066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الوزن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96D9D09-727E-4F4D-BDC9-3624FBD32E87}"/>
              </a:ext>
            </a:extLst>
          </p:cNvPr>
          <p:cNvSpPr txBox="1"/>
          <p:nvPr/>
        </p:nvSpPr>
        <p:spPr>
          <a:xfrm>
            <a:off x="4051443" y="2527317"/>
            <a:ext cx="737280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BC322A"/>
                </a:solidFill>
                <a:cs typeface="+mj-cs"/>
              </a:rPr>
              <a:t>مقدار قوة جذب الأرض</a:t>
            </a:r>
          </a:p>
          <a:p>
            <a:pPr algn="ctr"/>
            <a:r>
              <a:rPr lang="ar-SA" sz="4400" dirty="0">
                <a:solidFill>
                  <a:srgbClr val="BC322A"/>
                </a:solidFill>
                <a:cs typeface="+mj-cs"/>
              </a:rPr>
              <a:t>للجسم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47594C6-745A-4D53-9481-8584A3E6D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81" t="30497" r="70560" b="58131"/>
          <a:stretch/>
        </p:blipFill>
        <p:spPr>
          <a:xfrm>
            <a:off x="686569" y="2023119"/>
            <a:ext cx="3178161" cy="2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48786"/>
      </p:ext>
    </p:extLst>
  </p:cSld>
  <p:clrMapOvr>
    <a:masterClrMapping/>
  </p:clrMapOvr>
  <p:transition spd="slow"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8ECE6B69-E06B-4CD4-AF14-54C36BB7C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A25F6EE-8D4F-48DF-B849-B0E3E32C51F0}"/>
              </a:ext>
            </a:extLst>
          </p:cNvPr>
          <p:cNvSpPr txBox="1"/>
          <p:nvPr/>
        </p:nvSpPr>
        <p:spPr>
          <a:xfrm>
            <a:off x="8445260" y="1766003"/>
            <a:ext cx="345066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التجاذب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B79D301-743C-4B22-BB12-6D20B7DED591}"/>
              </a:ext>
            </a:extLst>
          </p:cNvPr>
          <p:cNvSpPr txBox="1"/>
          <p:nvPr/>
        </p:nvSpPr>
        <p:spPr>
          <a:xfrm>
            <a:off x="3030749" y="2796361"/>
            <a:ext cx="73728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BC322A"/>
                </a:solidFill>
                <a:cs typeface="+mj-cs"/>
              </a:rPr>
              <a:t>سحب الأجسام بعضها البعض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40AB19E-3A3D-44D8-9E8D-7C528756E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6" t="53887" r="70505" b="34741"/>
          <a:stretch/>
        </p:blipFill>
        <p:spPr>
          <a:xfrm>
            <a:off x="686569" y="2023119"/>
            <a:ext cx="3178161" cy="2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6958"/>
      </p:ext>
    </p:extLst>
  </p:cSld>
  <p:clrMapOvr>
    <a:masterClrMapping/>
  </p:clrMapOvr>
  <p:transition spd="slow"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FFAD8D-EB8D-47AA-AA0D-0DE89EE6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9F9B7D-E4A0-4792-9780-7909E7245C89}"/>
              </a:ext>
            </a:extLst>
          </p:cNvPr>
          <p:cNvSpPr txBox="1"/>
          <p:nvPr/>
        </p:nvSpPr>
        <p:spPr>
          <a:xfrm>
            <a:off x="7142672" y="1766003"/>
            <a:ext cx="475325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قطبا المغناطيس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B7C7563-06F7-48D4-8D90-620D0FB06080}"/>
              </a:ext>
            </a:extLst>
          </p:cNvPr>
          <p:cNvSpPr txBox="1"/>
          <p:nvPr/>
        </p:nvSpPr>
        <p:spPr>
          <a:xfrm>
            <a:off x="5848709" y="2779635"/>
            <a:ext cx="536572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376191"/>
                </a:solidFill>
                <a:cs typeface="+mj-cs"/>
              </a:rPr>
              <a:t>طرفا المغناطيس حيث تكون قوة جذب المغناطيس عندهما أكبر ما يمكن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8FAE03A-D7D5-4CF9-85A4-4243F963D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8" t="67731" r="70393" b="20897"/>
          <a:stretch/>
        </p:blipFill>
        <p:spPr>
          <a:xfrm>
            <a:off x="686569" y="2023119"/>
            <a:ext cx="3178161" cy="2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2190"/>
      </p:ext>
    </p:extLst>
  </p:cSld>
  <p:clrMapOvr>
    <a:masterClrMapping/>
  </p:clrMapOvr>
  <p:transition spd="slow"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4B45505-82CF-4B20-93FC-74733218A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982341E-CEC6-4F34-B27B-FE1C91D1EB8C}"/>
              </a:ext>
            </a:extLst>
          </p:cNvPr>
          <p:cNvSpPr txBox="1"/>
          <p:nvPr/>
        </p:nvSpPr>
        <p:spPr>
          <a:xfrm>
            <a:off x="8445260" y="1766003"/>
            <a:ext cx="345066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التنافر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F5DE033-324D-4B0F-9B53-A10EBF80BEA1}"/>
              </a:ext>
            </a:extLst>
          </p:cNvPr>
          <p:cNvSpPr txBox="1"/>
          <p:nvPr/>
        </p:nvSpPr>
        <p:spPr>
          <a:xfrm>
            <a:off x="3056628" y="3044279"/>
            <a:ext cx="73728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BC322A"/>
                </a:solidFill>
                <a:cs typeface="+mj-cs"/>
              </a:rPr>
              <a:t>تباعد الأجسام بعضها عن بعض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7358185-8796-4AC7-AAB4-1C66749CB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9" t="81403" r="70502" b="7225"/>
          <a:stretch/>
        </p:blipFill>
        <p:spPr>
          <a:xfrm>
            <a:off x="686569" y="2023119"/>
            <a:ext cx="3178161" cy="2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95843"/>
      </p:ext>
    </p:extLst>
  </p:cSld>
  <p:clrMapOvr>
    <a:masterClrMapping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12167101" cy="68580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3469762" y="1925006"/>
            <a:ext cx="6181636" cy="3178334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10014585" y="591591"/>
            <a:ext cx="1903979" cy="487897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10387730" y="49440"/>
            <a:ext cx="11576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10014585" y="1190220"/>
            <a:ext cx="1903979" cy="487897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10014585" y="1827460"/>
            <a:ext cx="1903979" cy="487897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10014585" y="2490470"/>
            <a:ext cx="1903979" cy="487897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10014585" y="3160497"/>
            <a:ext cx="1903979" cy="487897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9998134" y="3735482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الجمعة</a:t>
            </a:r>
            <a:r>
              <a:rPr lang="ar-SA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9998133" y="4326283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8797814" y="18378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7753425" y="18803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6727973" y="1874999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5640983" y="183332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4600568" y="183563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3556839" y="18560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8834257" y="25148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7782699" y="2503308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6732814" y="253129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5620874" y="2477182"/>
            <a:ext cx="8947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4568865" y="2501335"/>
            <a:ext cx="89282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3489914" y="2489611"/>
            <a:ext cx="848942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8769294" y="3180525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7728294" y="315759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6664902" y="316153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5547137" y="314942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4531967" y="3165232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3489606" y="314616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8732367" y="3841850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7724878" y="3783178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6626922" y="383714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5565095" y="380736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4502721" y="380417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3463481" y="3812605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8687224" y="450317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7689391" y="450295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26</a:t>
            </a:r>
            <a:endParaRPr lang="ar-SA" sz="32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6598756" y="4534913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5551185" y="4470181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4523520" y="4462604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3442447" y="4483287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887989" y="634052"/>
            <a:ext cx="1425166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887989" y="1296656"/>
            <a:ext cx="1425166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889309" y="1994516"/>
            <a:ext cx="1440201" cy="569645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906431" y="3965268"/>
            <a:ext cx="1440201" cy="569645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905111" y="3301550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5 جُماد أول </a:t>
            </a:r>
            <a:endParaRPr lang="ar-SA" sz="20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889308" y="2644867"/>
            <a:ext cx="1440201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126727" y="599994"/>
            <a:ext cx="1440201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57851" y="1293971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70638" y="1988821"/>
            <a:ext cx="1440201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73740" y="4004586"/>
            <a:ext cx="1685325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</a:t>
            </a:r>
            <a:r>
              <a:rPr lang="ar-S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20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113664" y="3363571"/>
            <a:ext cx="1552458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73806" y="2661788"/>
            <a:ext cx="1440201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417677" y="91718"/>
            <a:ext cx="23663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5758021" y="5277021"/>
            <a:ext cx="6384180" cy="152934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324746" y="5291810"/>
            <a:ext cx="6384180" cy="1505753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5136998" y="790110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3716862" y="1105554"/>
            <a:ext cx="4503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2">
                    <a:lumMod val="25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462094" y="4729048"/>
            <a:ext cx="32576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9128096" y="5296058"/>
            <a:ext cx="1341572" cy="975453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10736324" y="5320509"/>
            <a:ext cx="1081131" cy="1100396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6448975" y="5372718"/>
            <a:ext cx="1087972" cy="1016050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7801531" y="5365033"/>
            <a:ext cx="1376645" cy="95328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10366901" y="6256603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8695399" y="6240991"/>
            <a:ext cx="23431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6291739" y="6240991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7793269" y="6256603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10630088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9128096" y="5345216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7676184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9168473" y="4822845"/>
            <a:ext cx="26372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4572402" y="5254619"/>
            <a:ext cx="1270195" cy="1083345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3048992" y="5284109"/>
            <a:ext cx="1573536" cy="1145323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262571" y="5187696"/>
            <a:ext cx="1371355" cy="1233209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645792" y="5161229"/>
            <a:ext cx="1250975" cy="1319511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4507769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3005777" y="5354018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553865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4598161" y="6327940"/>
            <a:ext cx="11433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3143336" y="6328370"/>
            <a:ext cx="11576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90721" y="6378245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624336" y="6343982"/>
            <a:ext cx="13269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5142404" y="25203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E2F50A-DC1F-437F-B685-4180A57D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71BFD9-D649-45D4-8AAF-277E73D4A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19" b="72296" l="20063" r="33958">
                        <a14:foregroundMark x1="24792" y1="34741" x2="22208" y2="34741"/>
                        <a14:foregroundMark x1="28396" y1="34370" x2="28396" y2="33519"/>
                        <a14:foregroundMark x1="28604" y1="41630" x2="26479" y2="43704"/>
                        <a14:foregroundMark x1="20917" y1="47296" x2="20104" y2="52852"/>
                        <a14:foregroundMark x1="25188" y1="69296" x2="25875" y2="72333"/>
                        <a14:foregroundMark x1="33958" y1="61444" x2="33563" y2="61074"/>
                        <a14:foregroundMark x1="23292" y1="35000" x2="22333" y2="34630"/>
                        <a14:foregroundMark x1="24250" y1="37148" x2="24250" y2="44778"/>
                        <a14:foregroundMark x1="28667" y1="38481" x2="27500" y2="42370"/>
                        <a14:foregroundMark x1="25479" y1="45259" x2="23500" y2="46963"/>
                        <a14:foregroundMark x1="24792" y1="44296" x2="25938" y2="50222"/>
                        <a14:foregroundMark x1="25542" y1="50815" x2="24792" y2="52519"/>
                        <a14:foregroundMark x1="25667" y1="49852" x2="21188" y2="47222"/>
                        <a14:foregroundMark x1="21188" y1="47222" x2="21125" y2="47074"/>
                        <a14:foregroundMark x1="23354" y1="37037" x2="22896" y2="41630"/>
                        <a14:foregroundMark x1="20583" y1="51667" x2="21333" y2="56481"/>
                        <a14:backgroundMark x1="28875" y1="71704" x2="28604" y2="70037"/>
                        <a14:backgroundMark x1="23500" y1="70037" x2="23563" y2="70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0" t="32369" r="65519" b="24863"/>
          <a:stretch/>
        </p:blipFill>
        <p:spPr>
          <a:xfrm>
            <a:off x="6487065" y="3017960"/>
            <a:ext cx="2346384" cy="372789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0BCF2B1-4FDF-4919-A364-2670B0845BA4}"/>
              </a:ext>
            </a:extLst>
          </p:cNvPr>
          <p:cNvSpPr/>
          <p:nvPr/>
        </p:nvSpPr>
        <p:spPr>
          <a:xfrm>
            <a:off x="2002767" y="2173857"/>
            <a:ext cx="2251494" cy="307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57B1CE1-1003-4F79-B801-18A99474F4BA}"/>
              </a:ext>
            </a:extLst>
          </p:cNvPr>
          <p:cNvSpPr/>
          <p:nvPr/>
        </p:nvSpPr>
        <p:spPr>
          <a:xfrm>
            <a:off x="6487065" y="2757577"/>
            <a:ext cx="2346384" cy="383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20A04C5-7748-4A7B-807A-B4163C2EA9D1}"/>
              </a:ext>
            </a:extLst>
          </p:cNvPr>
          <p:cNvSpPr txBox="1"/>
          <p:nvPr/>
        </p:nvSpPr>
        <p:spPr>
          <a:xfrm>
            <a:off x="2249050" y="1604180"/>
            <a:ext cx="80975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ماذا حدث لمكان الولد ؟</a:t>
            </a:r>
          </a:p>
        </p:txBody>
      </p:sp>
      <p:grpSp>
        <p:nvGrpSpPr>
          <p:cNvPr id="9" name="object 7">
            <a:extLst>
              <a:ext uri="{FF2B5EF4-FFF2-40B4-BE49-F238E27FC236}">
                <a16:creationId xmlns:a16="http://schemas.microsoft.com/office/drawing/2014/main" id="{DFB5CA12-2D51-45C7-95EC-EAFEECB84C50}"/>
              </a:ext>
            </a:extLst>
          </p:cNvPr>
          <p:cNvGrpSpPr/>
          <p:nvPr/>
        </p:nvGrpSpPr>
        <p:grpSpPr>
          <a:xfrm>
            <a:off x="8581030" y="478952"/>
            <a:ext cx="3531079" cy="1833114"/>
            <a:chOff x="4861559" y="2700527"/>
            <a:chExt cx="5805170" cy="3427729"/>
          </a:xfrm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88BF653E-2AE7-4C72-9026-E3F6491AA832}"/>
                </a:ext>
              </a:extLst>
            </p:cNvPr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B871983C-B089-4614-B075-E1E3D377F672}"/>
                </a:ext>
              </a:extLst>
            </p:cNvPr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BC47BCCE-B2FE-4547-BE4C-497A1FBC7BFC}"/>
                </a:ext>
              </a:extLst>
            </p:cNvPr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عنوان 7">
            <a:extLst>
              <a:ext uri="{FF2B5EF4-FFF2-40B4-BE49-F238E27FC236}">
                <a16:creationId xmlns:a16="http://schemas.microsoft.com/office/drawing/2014/main" id="{5E83DE70-73C2-4B23-93A2-F70CD9D758EC}"/>
              </a:ext>
            </a:extLst>
          </p:cNvPr>
          <p:cNvSpPr txBox="1">
            <a:spLocks/>
          </p:cNvSpPr>
          <p:nvPr/>
        </p:nvSpPr>
        <p:spPr>
          <a:xfrm>
            <a:off x="3388850" y="335780"/>
            <a:ext cx="604724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4400" kern="0" dirty="0">
                <a:solidFill>
                  <a:srgbClr val="C00000"/>
                </a:solidFill>
              </a:rPr>
              <a:t>في دقيقة واحدة</a:t>
            </a:r>
          </a:p>
          <a:p>
            <a:pPr algn="ctr"/>
            <a:r>
              <a:rPr lang="ar-SA" sz="3600" dirty="0">
                <a:solidFill>
                  <a:srgbClr val="298A87"/>
                </a:solidFill>
              </a:rPr>
              <a:t>أتناقش مع أصدقائي </a:t>
            </a:r>
          </a:p>
        </p:txBody>
      </p:sp>
    </p:spTree>
    <p:extLst>
      <p:ext uri="{BB962C8B-B14F-4D97-AF65-F5344CB8AC3E}">
        <p14:creationId xmlns:p14="http://schemas.microsoft.com/office/powerpoint/2010/main" val="305962738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330524B-D3D9-461D-9624-C5A266B61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7A75F48-7BC3-4070-9784-867329B70A57}"/>
              </a:ext>
            </a:extLst>
          </p:cNvPr>
          <p:cNvSpPr txBox="1"/>
          <p:nvPr/>
        </p:nvSpPr>
        <p:spPr>
          <a:xfrm>
            <a:off x="2047240" y="1124240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F04857"/>
                </a:solidFill>
                <a:cs typeface="+mj-cs"/>
              </a:rPr>
              <a:t>الدرس الأول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09B6FDC-61F0-4060-A728-7DD2D31E61D2}"/>
              </a:ext>
            </a:extLst>
          </p:cNvPr>
          <p:cNvSpPr txBox="1"/>
          <p:nvPr/>
        </p:nvSpPr>
        <p:spPr>
          <a:xfrm>
            <a:off x="2168010" y="2982328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القوى تحرك الأشياء</a:t>
            </a:r>
          </a:p>
        </p:txBody>
      </p:sp>
    </p:spTree>
    <p:extLst>
      <p:ext uri="{BB962C8B-B14F-4D97-AF65-F5344CB8AC3E}">
        <p14:creationId xmlns:p14="http://schemas.microsoft.com/office/powerpoint/2010/main" val="4264705763"/>
      </p:ext>
    </p:extLst>
  </p:cSld>
  <p:clrMapOvr>
    <a:masterClrMapping/>
  </p:clrMapOvr>
  <p:transition spd="slow"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48C9408-C329-4FDA-82EF-71E972CC2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eta.com-تجارب علمية للأطفال��_�� الحركة-(480p)">
            <a:hlinkClick r:id="" action="ppaction://media"/>
            <a:extLst>
              <a:ext uri="{FF2B5EF4-FFF2-40B4-BE49-F238E27FC236}">
                <a16:creationId xmlns:a16="http://schemas.microsoft.com/office/drawing/2014/main" id="{DD04E269-675B-4CAA-BFF1-53B364D3E4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28" end="3662"/>
                </p14:media>
              </p:ext>
            </p:extLst>
          </p:nvPr>
        </p:nvPicPr>
        <p:blipFill rotWithShape="1">
          <a:blip r:embed="rId5"/>
          <a:srcRect l="3366"/>
          <a:stretch>
            <a:fillRect/>
          </a:stretch>
        </p:blipFill>
        <p:spPr>
          <a:xfrm>
            <a:off x="439338" y="1086748"/>
            <a:ext cx="7860532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6131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F40F26B-BBC4-4527-A983-42228A9F4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A4A29EC-2964-7613-B9F4-8B8470286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9" t="25787" r="31722" b="11320"/>
          <a:stretch/>
        </p:blipFill>
        <p:spPr>
          <a:xfrm>
            <a:off x="1224951" y="733244"/>
            <a:ext cx="6087523" cy="56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66763"/>
      </p:ext>
    </p:extLst>
  </p:cSld>
  <p:clrMapOvr>
    <a:masterClrMapping/>
  </p:clrMapOvr>
  <p:transition spd="slow"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35C790-8009-464B-89EA-733D72B9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2F4ED9-64CD-43DB-972A-06EDC434F00D}"/>
              </a:ext>
            </a:extLst>
          </p:cNvPr>
          <p:cNvSpPr txBox="1"/>
          <p:nvPr/>
        </p:nvSpPr>
        <p:spPr>
          <a:xfrm>
            <a:off x="276045" y="2654524"/>
            <a:ext cx="809752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solidFill>
                  <a:srgbClr val="376191"/>
                </a:solidFill>
                <a:cs typeface="+mj-cs"/>
              </a:rPr>
              <a:t>استكشف </a:t>
            </a:r>
          </a:p>
        </p:txBody>
      </p:sp>
    </p:spTree>
    <p:extLst>
      <p:ext uri="{BB962C8B-B14F-4D97-AF65-F5344CB8AC3E}">
        <p14:creationId xmlns:p14="http://schemas.microsoft.com/office/powerpoint/2010/main" val="2641393569"/>
      </p:ext>
    </p:extLst>
  </p:cSld>
  <p:clrMapOvr>
    <a:masterClrMapping/>
  </p:clrMapOvr>
  <p:transition spd="slow">
    <p:cover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573D5D-A98F-492A-BEC0-282FC5964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AD5727-B353-4D5C-81E7-E90C3EF86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58" t="23412" r="50001" b="23720"/>
          <a:stretch/>
        </p:blipFill>
        <p:spPr>
          <a:xfrm>
            <a:off x="1151492" y="0"/>
            <a:ext cx="612058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E3C55FF-E619-A0BA-4AE0-CBF155DC6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61" t="62466" r="30076" b="34997"/>
          <a:stretch/>
        </p:blipFill>
        <p:spPr>
          <a:xfrm>
            <a:off x="1274619" y="3703782"/>
            <a:ext cx="6120580" cy="24014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37D0BE6-CA15-C0CE-62F2-AABBBC2DD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61" t="76563" r="30076" b="17172"/>
          <a:stretch/>
        </p:blipFill>
        <p:spPr>
          <a:xfrm>
            <a:off x="1274619" y="6264830"/>
            <a:ext cx="6120580" cy="5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346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9D8DC6EB-4FA7-41D9-8247-1E1254B2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04743EB-FE6E-4E13-8E3A-8E6947BC3A9B}"/>
              </a:ext>
            </a:extLst>
          </p:cNvPr>
          <p:cNvSpPr txBox="1"/>
          <p:nvPr/>
        </p:nvSpPr>
        <p:spPr>
          <a:xfrm>
            <a:off x="3303917" y="1904026"/>
            <a:ext cx="809752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solidFill>
                  <a:srgbClr val="376191"/>
                </a:solidFill>
                <a:cs typeface="+mj-cs"/>
              </a:rPr>
              <a:t>أقرأ وأتعلم</a:t>
            </a:r>
          </a:p>
        </p:txBody>
      </p:sp>
    </p:spTree>
    <p:extLst>
      <p:ext uri="{BB962C8B-B14F-4D97-AF65-F5344CB8AC3E}">
        <p14:creationId xmlns:p14="http://schemas.microsoft.com/office/powerpoint/2010/main" val="1267415958"/>
      </p:ext>
    </p:extLst>
  </p:cSld>
  <p:clrMapOvr>
    <a:masterClrMapping/>
  </p:clrMapOvr>
  <p:transition spd="slow">
    <p:cover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84ADAA9-1123-438A-B992-6D0A03E26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AB47486-4198-4401-9996-30CD5784E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36147" r="43500" b="12149"/>
          <a:stretch/>
        </p:blipFill>
        <p:spPr>
          <a:xfrm>
            <a:off x="179307" y="1433011"/>
            <a:ext cx="6445780" cy="4933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C80BB37-77D5-45E0-8584-B86A8A37DF51}"/>
              </a:ext>
            </a:extLst>
          </p:cNvPr>
          <p:cNvSpPr txBox="1"/>
          <p:nvPr/>
        </p:nvSpPr>
        <p:spPr>
          <a:xfrm>
            <a:off x="4546765" y="1959707"/>
            <a:ext cx="69334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rgbClr val="7030A0"/>
                </a:solidFill>
                <a:cs typeface="+mj-cs"/>
              </a:rPr>
              <a:t>ما الذي يحرك الأشياء ؟ </a:t>
            </a:r>
          </a:p>
          <a:p>
            <a:endParaRPr lang="ar-SA" sz="2400" dirty="0">
              <a:cs typeface="+mj-cs"/>
            </a:endParaRPr>
          </a:p>
          <a:p>
            <a:r>
              <a:rPr lang="ar-SA" sz="2800" dirty="0">
                <a:cs typeface="+mj-cs"/>
              </a:rPr>
              <a:t>لا تحرك الأشياء الساكنة مـن تلقاء نفسها . </a:t>
            </a:r>
          </a:p>
          <a:p>
            <a:r>
              <a:rPr lang="ar-SA" sz="2800" dirty="0">
                <a:cs typeface="+mj-cs"/>
              </a:rPr>
              <a:t>لذا علينا دفع الشيء أو سحبه ليتحرك 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EB82B53-12DD-4768-B546-18CFEBBCAA93}"/>
              </a:ext>
            </a:extLst>
          </p:cNvPr>
          <p:cNvSpPr txBox="1"/>
          <p:nvPr/>
        </p:nvSpPr>
        <p:spPr>
          <a:xfrm>
            <a:off x="4856926" y="4220459"/>
            <a:ext cx="7024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cs typeface="+mj-cs"/>
              </a:rPr>
              <a:t>فعندما ألعب كرة القدم مثلا فإنني أركل الكرة ، فتتحرك الكرة في الملعب </a:t>
            </a:r>
          </a:p>
          <a:p>
            <a:r>
              <a:rPr lang="ar-SA" sz="2400" dirty="0">
                <a:cs typeface="+mj-cs"/>
              </a:rPr>
              <a:t>تمثل ركلتي دفعا فإذا لم أركلها فلن تتحرك الكرة وستبقى في مكانها .</a:t>
            </a:r>
          </a:p>
        </p:txBody>
      </p:sp>
    </p:spTree>
    <p:extLst>
      <p:ext uri="{BB962C8B-B14F-4D97-AF65-F5344CB8AC3E}">
        <p14:creationId xmlns:p14="http://schemas.microsoft.com/office/powerpoint/2010/main" val="402373263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D05F3AE-ECB8-4BBA-895D-58A9D1406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مراكز تدريب الأطفال في الحدائق منجم المواهب">
            <a:extLst>
              <a:ext uri="{FF2B5EF4-FFF2-40B4-BE49-F238E27FC236}">
                <a16:creationId xmlns:a16="http://schemas.microsoft.com/office/drawing/2014/main" id="{7A5334FB-774B-46DD-8654-87B89816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49" y="810950"/>
            <a:ext cx="3847380" cy="35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C62DA04-0C92-4E42-9C02-9EDFD6C0A559}"/>
              </a:ext>
            </a:extLst>
          </p:cNvPr>
          <p:cNvSpPr txBox="1"/>
          <p:nvPr/>
        </p:nvSpPr>
        <p:spPr>
          <a:xfrm>
            <a:off x="850780" y="2228671"/>
            <a:ext cx="40867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i="0" dirty="0">
                <a:effectLst/>
                <a:latin typeface="Helvetica Neue"/>
              </a:rPr>
              <a:t>وتماشياً مع رؤية السعودية 2030</a:t>
            </a:r>
          </a:p>
          <a:p>
            <a:pPr algn="ctr"/>
            <a:r>
              <a:rPr lang="ar-SA" sz="2000" b="1" dirty="0">
                <a:latin typeface="Helvetica Neue"/>
              </a:rPr>
              <a:t>في الاهتمام بالرياضة </a:t>
            </a:r>
            <a:endParaRPr lang="ar-SA" sz="2000" b="1" i="0" dirty="0">
              <a:effectLst/>
              <a:latin typeface="Helvetica Neue"/>
            </a:endParaRPr>
          </a:p>
          <a:p>
            <a:pPr algn="ctr"/>
            <a:r>
              <a:rPr lang="ar-SA" sz="2000" b="1" i="0" dirty="0">
                <a:effectLst/>
                <a:latin typeface="Helvetica Neue"/>
              </a:rPr>
              <a:t> فإنها تركز على صناعة</a:t>
            </a:r>
          </a:p>
          <a:p>
            <a:pPr algn="ctr"/>
            <a:r>
              <a:rPr lang="ar-SA" sz="2000" b="1" i="0" dirty="0">
                <a:effectLst/>
                <a:latin typeface="Helvetica Neue"/>
              </a:rPr>
              <a:t> أبطال في مختلف الرياضات</a:t>
            </a:r>
          </a:p>
          <a:p>
            <a:pPr algn="ctr"/>
            <a:r>
              <a:rPr lang="ar-SA" sz="2000" b="1" dirty="0">
                <a:latin typeface="Helvetica Neue"/>
              </a:rPr>
              <a:t>كرة القدم و السباحة و غيرها من الرياضات </a:t>
            </a:r>
            <a:endParaRPr lang="ar-SA" sz="2000" b="1" dirty="0"/>
          </a:p>
        </p:txBody>
      </p:sp>
      <p:pic>
        <p:nvPicPr>
          <p:cNvPr id="1028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EF49697F-9186-4041-A073-CA2B2026F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47" y="810950"/>
            <a:ext cx="1873730" cy="10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23641"/>
      </p:ext>
    </p:extLst>
  </p:cSld>
  <p:clrMapOvr>
    <a:masterClrMapping/>
  </p:clrMapOvr>
  <p:transition spd="slow">
    <p:cover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D8F569D-A3EA-4D3A-B6F5-E64F1A9BF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8165AE-CE49-477C-BC4A-28521FE00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67" t="41635" r="19765" b="7731"/>
          <a:stretch/>
        </p:blipFill>
        <p:spPr>
          <a:xfrm>
            <a:off x="1181819" y="1455086"/>
            <a:ext cx="9031857" cy="3876039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D1A76BDA-7366-4F56-941D-BB89DBD0291C}"/>
              </a:ext>
            </a:extLst>
          </p:cNvPr>
          <p:cNvSpPr/>
          <p:nvPr/>
        </p:nvSpPr>
        <p:spPr>
          <a:xfrm>
            <a:off x="6866626" y="5087429"/>
            <a:ext cx="1940944" cy="577970"/>
          </a:xfrm>
          <a:prstGeom prst="leftArrow">
            <a:avLst/>
          </a:prstGeom>
          <a:solidFill>
            <a:srgbClr val="F87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259F773-BD40-4B51-8DFB-21EB486D0726}"/>
              </a:ext>
            </a:extLst>
          </p:cNvPr>
          <p:cNvSpPr txBox="1"/>
          <p:nvPr/>
        </p:nvSpPr>
        <p:spPr>
          <a:xfrm>
            <a:off x="5348377" y="4317217"/>
            <a:ext cx="80975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BC322A"/>
                </a:solidFill>
                <a:cs typeface="+mj-cs"/>
              </a:rPr>
              <a:t>ما الذي يحرك العربة؟</a:t>
            </a:r>
          </a:p>
        </p:txBody>
      </p:sp>
    </p:spTree>
    <p:extLst>
      <p:ext uri="{BB962C8B-B14F-4D97-AF65-F5344CB8AC3E}">
        <p14:creationId xmlns:p14="http://schemas.microsoft.com/office/powerpoint/2010/main" val="425582532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B2ECC37-3874-451B-98E1-5CB12D24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Cute couple moslem children pray Premium... | Free Vector #Freepik #freevector #people #islamic #children #woman">
            <a:extLst>
              <a:ext uri="{FF2B5EF4-FFF2-40B4-BE49-F238E27FC236}">
                <a16:creationId xmlns:a16="http://schemas.microsoft.com/office/drawing/2014/main" id="{3AA71546-433B-4612-90B7-0D31B5BF9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24590" r="17827" b="30426"/>
          <a:stretch/>
        </p:blipFill>
        <p:spPr bwMode="auto">
          <a:xfrm>
            <a:off x="2128522" y="2855941"/>
            <a:ext cx="2815031" cy="20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5A69C23-8B30-46E9-980B-384CA76EB654}"/>
              </a:ext>
            </a:extLst>
          </p:cNvPr>
          <p:cNvSpPr/>
          <p:nvPr/>
        </p:nvSpPr>
        <p:spPr>
          <a:xfrm>
            <a:off x="5525104" y="1310088"/>
            <a:ext cx="4406165" cy="2423379"/>
          </a:xfrm>
          <a:prstGeom prst="cloudCallout">
            <a:avLst>
              <a:gd name="adj1" fmla="val -70673"/>
              <a:gd name="adj2" fmla="val 60015"/>
            </a:avLst>
          </a:prstGeom>
          <a:solidFill>
            <a:srgbClr val="93B94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219170" rtl="0">
              <a:buClr>
                <a:srgbClr val="000000"/>
              </a:buClr>
            </a:pPr>
            <a:r>
              <a:rPr lang="ar-SA" sz="3285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اللهم علمنا ما ينفعنا</a:t>
            </a:r>
          </a:p>
          <a:p>
            <a:pPr algn="ctr" defTabSz="1219170" rtl="0">
              <a:buClr>
                <a:srgbClr val="000000"/>
              </a:buClr>
            </a:pPr>
            <a:r>
              <a:rPr lang="ar-SA" sz="3285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وانفعنا بما علمتنا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653F121-4CAE-DB1F-00EF-139F39AFBB22}"/>
              </a:ext>
            </a:extLst>
          </p:cNvPr>
          <p:cNvSpPr txBox="1"/>
          <p:nvPr/>
        </p:nvSpPr>
        <p:spPr>
          <a:xfrm>
            <a:off x="3785915" y="141498"/>
            <a:ext cx="3942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ar-SA" sz="4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الخبرة الإسلامية </a:t>
            </a:r>
            <a:br>
              <a:rPr lang="ar-SA" sz="3600" dirty="0">
                <a:solidFill>
                  <a:schemeClr val="bg1"/>
                </a:solidFill>
              </a:rPr>
            </a:br>
            <a:endParaRPr lang="ar-S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7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7BFCAD-C3B0-4AE6-9913-0DFD1C173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, عنصر في الخارج&#10;&#10;تم إنشاء الوصف تلقائياً">
            <a:extLst>
              <a:ext uri="{FF2B5EF4-FFF2-40B4-BE49-F238E27FC236}">
                <a16:creationId xmlns:a16="http://schemas.microsoft.com/office/drawing/2014/main" id="{C657CEA9-32EC-4B8C-8DC9-4D3DF3836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/>
          <a:stretch/>
        </p:blipFill>
        <p:spPr>
          <a:xfrm>
            <a:off x="9169879" y="-77638"/>
            <a:ext cx="3022121" cy="6858000"/>
          </a:xfrm>
          <a:prstGeom prst="rect">
            <a:avLst/>
          </a:prstGeom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87860B-D57F-4D3C-8949-A42396DB6D88}"/>
              </a:ext>
            </a:extLst>
          </p:cNvPr>
          <p:cNvSpPr/>
          <p:nvPr/>
        </p:nvSpPr>
        <p:spPr>
          <a:xfrm>
            <a:off x="4910593" y="391433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٢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>
            <a:extLst>
              <a:ext uri="{FF2B5EF4-FFF2-40B4-BE49-F238E27FC236}">
                <a16:creationId xmlns:a16="http://schemas.microsoft.com/office/drawing/2014/main" id="{3BCF7624-6173-418D-B1A9-F13C3939CB3B}"/>
              </a:ext>
            </a:extLst>
          </p:cNvPr>
          <p:cNvSpPr/>
          <p:nvPr/>
        </p:nvSpPr>
        <p:spPr>
          <a:xfrm>
            <a:off x="1643547" y="391433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r" rtl="1"/>
            <a:r>
              <a:rPr lang="ar-SA" sz="4400" b="1" dirty="0">
                <a:solidFill>
                  <a:srgbClr val="F0E5D2"/>
                </a:solidFill>
              </a:rPr>
              <a:t>القوة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4B5CF4D1-8685-427B-8E2F-7E56AACC7BCF}"/>
              </a:ext>
            </a:extLst>
          </p:cNvPr>
          <p:cNvSpPr/>
          <p:nvPr/>
        </p:nvSpPr>
        <p:spPr>
          <a:xfrm>
            <a:off x="9386623" y="391433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١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_answer">
            <a:extLst>
              <a:ext uri="{FF2B5EF4-FFF2-40B4-BE49-F238E27FC236}">
                <a16:creationId xmlns:a16="http://schemas.microsoft.com/office/drawing/2014/main" id="{E9813138-71A6-4954-A857-8796B805A1E8}"/>
              </a:ext>
            </a:extLst>
          </p:cNvPr>
          <p:cNvSpPr/>
          <p:nvPr/>
        </p:nvSpPr>
        <p:spPr>
          <a:xfrm>
            <a:off x="6119578" y="391433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r" rtl="1"/>
            <a:r>
              <a:rPr lang="ar-SA" sz="3200" b="1" dirty="0">
                <a:solidFill>
                  <a:srgbClr val="F0E5D2"/>
                </a:solidFill>
              </a:rPr>
              <a:t>الاحتكاك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11237130-B137-451C-BBDC-20DA0122F1CF}"/>
              </a:ext>
            </a:extLst>
          </p:cNvPr>
          <p:cNvSpPr/>
          <p:nvPr/>
        </p:nvSpPr>
        <p:spPr>
          <a:xfrm>
            <a:off x="4910593" y="512167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٤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_answer">
            <a:extLst>
              <a:ext uri="{FF2B5EF4-FFF2-40B4-BE49-F238E27FC236}">
                <a16:creationId xmlns:a16="http://schemas.microsoft.com/office/drawing/2014/main" id="{B6AFB7E0-DAE7-4D9E-9510-C2A28107D817}"/>
              </a:ext>
            </a:extLst>
          </p:cNvPr>
          <p:cNvSpPr/>
          <p:nvPr/>
        </p:nvSpPr>
        <p:spPr>
          <a:xfrm>
            <a:off x="1643547" y="5121672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r" rtl="1"/>
            <a:r>
              <a:rPr lang="ar-SA" sz="3600" b="1" dirty="0">
                <a:solidFill>
                  <a:srgbClr val="F0E5D2"/>
                </a:solidFill>
              </a:rPr>
              <a:t>التنافر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0780D5C5-5641-4F8C-A00F-688CA2AF444E}"/>
              </a:ext>
            </a:extLst>
          </p:cNvPr>
          <p:cNvSpPr/>
          <p:nvPr/>
        </p:nvSpPr>
        <p:spPr>
          <a:xfrm>
            <a:off x="9386623" y="512167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٣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_answer">
            <a:extLst>
              <a:ext uri="{FF2B5EF4-FFF2-40B4-BE49-F238E27FC236}">
                <a16:creationId xmlns:a16="http://schemas.microsoft.com/office/drawing/2014/main" id="{EE7A7DFD-A338-4A5E-8B28-696668B019E4}"/>
              </a:ext>
            </a:extLst>
          </p:cNvPr>
          <p:cNvSpPr/>
          <p:nvPr/>
        </p:nvSpPr>
        <p:spPr>
          <a:xfrm>
            <a:off x="6119577" y="5121672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r" rtl="1"/>
            <a:r>
              <a:rPr lang="ar-SA" sz="3200" b="1" dirty="0">
                <a:solidFill>
                  <a:srgbClr val="F0E5D2"/>
                </a:solidFill>
              </a:rPr>
              <a:t>الجاذبية </a:t>
            </a:r>
          </a:p>
        </p:txBody>
      </p:sp>
      <p:sp>
        <p:nvSpPr>
          <p:cNvPr id="13" name="Question box">
            <a:extLst>
              <a:ext uri="{FF2B5EF4-FFF2-40B4-BE49-F238E27FC236}">
                <a16:creationId xmlns:a16="http://schemas.microsoft.com/office/drawing/2014/main" id="{E8E0D6E0-F31D-437F-BE54-48032F782FA7}"/>
              </a:ext>
            </a:extLst>
          </p:cNvPr>
          <p:cNvSpPr/>
          <p:nvPr/>
        </p:nvSpPr>
        <p:spPr>
          <a:xfrm>
            <a:off x="1614973" y="2166996"/>
            <a:ext cx="8640000" cy="1620000"/>
          </a:xfrm>
          <a:prstGeom prst="roundRect">
            <a:avLst/>
          </a:prstGeom>
          <a:solidFill>
            <a:srgbClr val="3A88B5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0E5D2"/>
                </a:solidFill>
              </a:rPr>
              <a:t>يسمى الدفع أو السحب ...........؟</a:t>
            </a:r>
            <a:endParaRPr lang="en-GB" sz="3200" dirty="0">
              <a:solidFill>
                <a:srgbClr val="F0E5D2"/>
              </a:solidFill>
              <a:latin typeface="+mj-lt"/>
            </a:endParaRPr>
          </a:p>
        </p:txBody>
      </p:sp>
      <p:sp>
        <p:nvSpPr>
          <p:cNvPr id="14" name="Google Shape;1625;p34">
            <a:extLst>
              <a:ext uri="{FF2B5EF4-FFF2-40B4-BE49-F238E27FC236}">
                <a16:creationId xmlns:a16="http://schemas.microsoft.com/office/drawing/2014/main" id="{D7455D8E-2175-4ECA-B9DB-E6F5BAC72F07}"/>
              </a:ext>
            </a:extLst>
          </p:cNvPr>
          <p:cNvSpPr txBox="1">
            <a:spLocks/>
          </p:cNvSpPr>
          <p:nvPr/>
        </p:nvSpPr>
        <p:spPr>
          <a:xfrm>
            <a:off x="5410996" y="1124227"/>
            <a:ext cx="5453913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ar-SA" sz="2800" dirty="0">
                <a:solidFill>
                  <a:srgbClr val="18264A"/>
                </a:solidFill>
              </a:rPr>
              <a:t>اختاري الإجابة الصحيحة 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2D69F98-E0FE-4E8E-8C09-DBE1DF4DB5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854011" y="1206263"/>
            <a:ext cx="2677543" cy="26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0306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F387BB8-7D9C-41D7-8B0A-0B8E2D446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AD32554-88B2-4A28-867A-5D73CEF6D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0" t="38816" r="43000" b="17185"/>
          <a:stretch/>
        </p:blipFill>
        <p:spPr>
          <a:xfrm>
            <a:off x="1733813" y="495732"/>
            <a:ext cx="8724373" cy="5501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80AF546-0B73-4302-AAA5-A539EDA407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0" y="-158150"/>
            <a:ext cx="1685025" cy="168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74220"/>
      </p:ext>
    </p:extLst>
  </p:cSld>
  <p:clrMapOvr>
    <a:masterClrMapping/>
  </p:clrMapOvr>
  <p:transition spd="slow">
    <p:cover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2E1AC03-7C30-4875-AC60-579082CD0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5278B5-118F-4F0C-A844-1F910649D13E}"/>
              </a:ext>
            </a:extLst>
          </p:cNvPr>
          <p:cNvSpPr txBox="1"/>
          <p:nvPr/>
        </p:nvSpPr>
        <p:spPr>
          <a:xfrm>
            <a:off x="829634" y="14105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BC322A"/>
                </a:solidFill>
              </a:rPr>
              <a:t>تغير الحركة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C517688-3DD3-E536-23BD-6339891A6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7296" r="32500" b="35597"/>
          <a:stretch/>
        </p:blipFill>
        <p:spPr>
          <a:xfrm>
            <a:off x="6474691" y="848942"/>
            <a:ext cx="4053196" cy="48343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EDA2672-A0A9-95B9-96A5-65113FA66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86" t="19245" r="50000" b="25656"/>
          <a:stretch/>
        </p:blipFill>
        <p:spPr>
          <a:xfrm>
            <a:off x="1887460" y="848942"/>
            <a:ext cx="3082505" cy="516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448"/>
      </p:ext>
    </p:extLst>
  </p:cSld>
  <p:clrMapOvr>
    <a:masterClrMapping/>
  </p:clrMapOvr>
  <p:transition spd="slow">
    <p:cover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2E1AC03-7C30-4875-AC60-579082CD0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5278B5-118F-4F0C-A844-1F910649D13E}"/>
              </a:ext>
            </a:extLst>
          </p:cNvPr>
          <p:cNvSpPr txBox="1"/>
          <p:nvPr/>
        </p:nvSpPr>
        <p:spPr>
          <a:xfrm>
            <a:off x="829634" y="14105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BC322A"/>
                </a:solidFill>
              </a:rPr>
              <a:t>تغير الحركة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C517688-3DD3-E536-23BD-6339891A6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7296" r="32500" b="35597"/>
          <a:stretch/>
        </p:blipFill>
        <p:spPr>
          <a:xfrm>
            <a:off x="6855068" y="848942"/>
            <a:ext cx="4053196" cy="483433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41DF6C0-FB16-835F-244F-68CB02B26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7" t="55220" r="32430" b="16101"/>
          <a:stretch/>
        </p:blipFill>
        <p:spPr>
          <a:xfrm>
            <a:off x="1283736" y="2234637"/>
            <a:ext cx="5332724" cy="238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21698"/>
      </p:ext>
    </p:extLst>
  </p:cSld>
  <p:clrMapOvr>
    <a:masterClrMapping/>
  </p:clrMapOvr>
  <p:transition spd="slow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2271F7-9778-4E91-B823-000D245B0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C7D3BC6-8B4A-4B07-A7B0-DA27E274C0DB}"/>
              </a:ext>
            </a:extLst>
          </p:cNvPr>
          <p:cNvSpPr txBox="1"/>
          <p:nvPr/>
        </p:nvSpPr>
        <p:spPr>
          <a:xfrm>
            <a:off x="0" y="78677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BC322A"/>
                </a:solidFill>
              </a:rPr>
              <a:t>ما بعض أنواع القوى ؟ </a:t>
            </a:r>
          </a:p>
        </p:txBody>
      </p:sp>
      <p:pic>
        <p:nvPicPr>
          <p:cNvPr id="2" name="y2meta.com-القوة-(240p)">
            <a:hlinkClick r:id="" action="ppaction://media"/>
            <a:extLst>
              <a:ext uri="{FF2B5EF4-FFF2-40B4-BE49-F238E27FC236}">
                <a16:creationId xmlns:a16="http://schemas.microsoft.com/office/drawing/2014/main" id="{4C70E3EB-3D5B-4D14-9285-F366528ED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2383" y="1812692"/>
            <a:ext cx="5418376" cy="30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4390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2E1AC03-7C30-4875-AC60-579082CD0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5278B5-118F-4F0C-A844-1F910649D13E}"/>
              </a:ext>
            </a:extLst>
          </p:cNvPr>
          <p:cNvSpPr txBox="1"/>
          <p:nvPr/>
        </p:nvSpPr>
        <p:spPr>
          <a:xfrm>
            <a:off x="1956471" y="10024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BC322A"/>
                </a:solidFill>
              </a:rPr>
              <a:t>ما بعض أنواع القوى ؟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25276AD-1F97-45DF-8F47-73BF26366301}"/>
              </a:ext>
            </a:extLst>
          </p:cNvPr>
          <p:cNvSpPr txBox="1"/>
          <p:nvPr/>
        </p:nvSpPr>
        <p:spPr>
          <a:xfrm>
            <a:off x="6624306" y="2128554"/>
            <a:ext cx="459866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عندما تتحرك الكرة إلى أعلى فإنها تسقط بعد قليل نحو الأرض . </a:t>
            </a:r>
          </a:p>
          <a:p>
            <a:r>
              <a:rPr lang="ar-SA" sz="2000" b="1" dirty="0">
                <a:solidFill>
                  <a:srgbClr val="BC322A"/>
                </a:solidFill>
              </a:rPr>
              <a:t>القوة التي تسحب جميع الأجسـام إلى الأرض هي قوة الجاذبية . </a:t>
            </a:r>
          </a:p>
          <a:p>
            <a:r>
              <a:rPr lang="ar-SA" dirty="0"/>
              <a:t>فعندما أقفز إلى أعلى فإن الجاذبية تُعيدني ثانية إلى الأرض . </a:t>
            </a:r>
          </a:p>
          <a:p>
            <a:r>
              <a:rPr lang="ar-SA" dirty="0"/>
              <a:t>إن قوة الجاذبية تجذب الأجسـام سـواء كانت صلبة أو سـائلة أو غازية . </a:t>
            </a:r>
          </a:p>
          <a:p>
            <a:r>
              <a:rPr lang="ar-SA" sz="2000" b="1" dirty="0">
                <a:solidFill>
                  <a:srgbClr val="BC322A"/>
                </a:solidFill>
              </a:rPr>
              <a:t>ويسمى مقدار القوة التي تسحب الجسم في اتجاه الأرض وزن الجسم </a:t>
            </a:r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2F65DBA-4213-49B2-B5F5-7DADE5F5D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000" t="43704" r="43166" b="8149"/>
          <a:stretch/>
        </p:blipFill>
        <p:spPr>
          <a:xfrm>
            <a:off x="761757" y="1389086"/>
            <a:ext cx="5862549" cy="40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0885"/>
      </p:ext>
    </p:extLst>
  </p:cSld>
  <p:clrMapOvr>
    <a:masterClrMapping/>
  </p:clrMapOvr>
  <p:transition spd="slow">
    <p:cover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2E1AC03-7C30-4875-AC60-579082CD0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5278B5-118F-4F0C-A844-1F910649D13E}"/>
              </a:ext>
            </a:extLst>
          </p:cNvPr>
          <p:cNvSpPr txBox="1"/>
          <p:nvPr/>
        </p:nvSpPr>
        <p:spPr>
          <a:xfrm>
            <a:off x="2159671" y="16033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</a:rPr>
              <a:t>ما بعض أنواع القوى ؟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ECA47FE-5A3C-0378-B182-8150BA5E5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27204" r="30682" b="14618"/>
          <a:stretch/>
        </p:blipFill>
        <p:spPr>
          <a:xfrm>
            <a:off x="3123582" y="1330036"/>
            <a:ext cx="6500944" cy="55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38068"/>
      </p:ext>
    </p:extLst>
  </p:cSld>
  <p:clrMapOvr>
    <a:masterClrMapping/>
  </p:clrMapOvr>
  <p:transition spd="slow">
    <p:cover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819C309-655F-4575-BBD9-23333469F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A0CC939-C8AB-45F6-93C7-916388FC6E71}"/>
              </a:ext>
            </a:extLst>
          </p:cNvPr>
          <p:cNvGrpSpPr/>
          <p:nvPr/>
        </p:nvGrpSpPr>
        <p:grpSpPr>
          <a:xfrm>
            <a:off x="974786" y="483079"/>
            <a:ext cx="6780361" cy="5103987"/>
            <a:chOff x="974786" y="483079"/>
            <a:chExt cx="6780361" cy="5103987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EB34EDF5-0D9F-4AE9-8E08-5D9E492B4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731" t="10692" r="16652" b="6290"/>
            <a:stretch/>
          </p:blipFill>
          <p:spPr>
            <a:xfrm>
              <a:off x="974786" y="530524"/>
              <a:ext cx="6780361" cy="5056542"/>
            </a:xfrm>
            <a:prstGeom prst="rect">
              <a:avLst/>
            </a:prstGeom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F2645049-0D6D-46BC-8B7E-D1364FB67388}"/>
                </a:ext>
              </a:extLst>
            </p:cNvPr>
            <p:cNvSpPr/>
            <p:nvPr/>
          </p:nvSpPr>
          <p:spPr>
            <a:xfrm>
              <a:off x="4416725" y="483079"/>
              <a:ext cx="2967486" cy="552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1150FE7-53BB-40A8-A767-ECC73998D95F}"/>
              </a:ext>
            </a:extLst>
          </p:cNvPr>
          <p:cNvSpPr txBox="1"/>
          <p:nvPr/>
        </p:nvSpPr>
        <p:spPr>
          <a:xfrm>
            <a:off x="2480094" y="1832854"/>
            <a:ext cx="6094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376191"/>
                </a:solidFill>
              </a:rPr>
              <a:t>قوة الجاذبية تسحب جميع الأجسـام إلى الأرض. </a:t>
            </a:r>
          </a:p>
          <a:p>
            <a:r>
              <a:rPr lang="ar-SA" sz="2000" b="1" dirty="0">
                <a:solidFill>
                  <a:srgbClr val="BC322A"/>
                </a:solidFill>
              </a:rPr>
              <a:t>الاحتكاك قوة تبطئ حركة الأجسام أو توقفها</a:t>
            </a:r>
            <a:endParaRPr lang="ar-SA" sz="2000" dirty="0">
              <a:solidFill>
                <a:srgbClr val="376191"/>
              </a:solidFill>
            </a:endParaRPr>
          </a:p>
        </p:txBody>
      </p:sp>
      <p:sp>
        <p:nvSpPr>
          <p:cNvPr id="12" name="سهم: لليسار 11">
            <a:extLst>
              <a:ext uri="{FF2B5EF4-FFF2-40B4-BE49-F238E27FC236}">
                <a16:creationId xmlns:a16="http://schemas.microsoft.com/office/drawing/2014/main" id="{98308CD6-1131-4655-B68C-CA0F0AA02F90}"/>
              </a:ext>
            </a:extLst>
          </p:cNvPr>
          <p:cNvSpPr/>
          <p:nvPr/>
        </p:nvSpPr>
        <p:spPr>
          <a:xfrm>
            <a:off x="7384211" y="1082615"/>
            <a:ext cx="2380891" cy="552091"/>
          </a:xfrm>
          <a:prstGeom prst="leftArrow">
            <a:avLst/>
          </a:prstGeom>
          <a:solidFill>
            <a:srgbClr val="3761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535641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B8DF6E2-D0A6-47A0-8FAF-4A897C69D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D72402B-FECB-4A0D-89C9-43749575226B}"/>
              </a:ext>
            </a:extLst>
          </p:cNvPr>
          <p:cNvSpPr txBox="1"/>
          <p:nvPr/>
        </p:nvSpPr>
        <p:spPr>
          <a:xfrm>
            <a:off x="3824351" y="1924364"/>
            <a:ext cx="58745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/>
              <a:t>إذا كنت أتزلج وأردت أن أتوقف فإنني أجعل الكابح المطاطي يلامس الأرض فيسبب هذا التلامس احتكاكا </a:t>
            </a:r>
          </a:p>
          <a:p>
            <a:pPr algn="ctr"/>
            <a:r>
              <a:rPr lang="ar-SA" sz="2000" b="1" dirty="0"/>
              <a:t> </a:t>
            </a:r>
            <a:r>
              <a:rPr lang="ar-SA" sz="2000" b="1" dirty="0">
                <a:solidFill>
                  <a:srgbClr val="BC322A"/>
                </a:solidFill>
              </a:rPr>
              <a:t>فالاحتكاك قوة تبطئ حركة الأجسام أو توقفها . </a:t>
            </a:r>
          </a:p>
          <a:p>
            <a:pPr algn="ctr"/>
            <a:endParaRPr lang="ar-SA" sz="2000" b="1" dirty="0"/>
          </a:p>
          <a:p>
            <a:pPr algn="ctr"/>
            <a:r>
              <a:rPr lang="ar-SA" sz="2000" b="1" dirty="0"/>
              <a:t>وينشأ الاحتكاك عـن حركة أو محاولة تحريك جسمين متلامسين .</a:t>
            </a:r>
          </a:p>
          <a:p>
            <a:pPr algn="ctr"/>
            <a:endParaRPr lang="ar-SA" sz="2000" b="1" dirty="0"/>
          </a:p>
          <a:p>
            <a:pPr algn="ctr"/>
            <a:r>
              <a:rPr lang="ar-SA" sz="2000" b="1" dirty="0"/>
              <a:t> وتكون قوة الاحتكاك أكبر على السطوح الخشنة ، لذا يصعب دفع أو سحب جسم عبى سطح خشن ؛ لأنه يحتاج إلى قوة أكبر مـن القوة اللازمة لتحريكه على سطح أملس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696F1D0-35F5-4D51-B77E-84A104254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31" t="10692" r="60362" b="31689"/>
          <a:stretch/>
        </p:blipFill>
        <p:spPr>
          <a:xfrm>
            <a:off x="1210520" y="1540643"/>
            <a:ext cx="2613831" cy="448059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1067C3A-9D2A-4DFE-ABB5-3FF6575F77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67" y="3811955"/>
            <a:ext cx="3178833" cy="31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85798"/>
      </p:ext>
    </p:extLst>
  </p:cSld>
  <p:clrMapOvr>
    <a:masterClrMapping/>
  </p:clrMapOvr>
  <p:transition spd="slow">
    <p:cover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2271F7-9778-4E91-B823-000D245B0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y2meta.com-الاحتكاك-(240p)">
            <a:hlinkClick r:id="" action="ppaction://media"/>
            <a:extLst>
              <a:ext uri="{FF2B5EF4-FFF2-40B4-BE49-F238E27FC236}">
                <a16:creationId xmlns:a16="http://schemas.microsoft.com/office/drawing/2014/main" id="{4939F43C-EF21-4403-B1DF-85690A324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4360" y="1423357"/>
            <a:ext cx="5849142" cy="32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419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C3CFF4B-1315-4B8C-B485-B41D3C1E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7171508" y="679268"/>
            <a:ext cx="4824549" cy="4454435"/>
          </a:xfrm>
          <a:prstGeom prst="rect">
            <a:avLst/>
          </a:prstGeom>
        </p:spPr>
      </p:pic>
      <p:pic>
        <p:nvPicPr>
          <p:cNvPr id="5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B9DA1264-77E3-4909-9E09-1B03F68AA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77" y="2260588"/>
            <a:ext cx="5973164" cy="36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2">
            <a:extLst>
              <a:ext uri="{FF2B5EF4-FFF2-40B4-BE49-F238E27FC236}">
                <a16:creationId xmlns:a16="http://schemas.microsoft.com/office/drawing/2014/main" id="{18BE7686-9FC6-4983-826B-F9BB69F616C4}"/>
              </a:ext>
            </a:extLst>
          </p:cNvPr>
          <p:cNvSpPr/>
          <p:nvPr/>
        </p:nvSpPr>
        <p:spPr>
          <a:xfrm flipH="1">
            <a:off x="3834362" y="375998"/>
            <a:ext cx="4523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3D9A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دمت</a:t>
            </a:r>
            <a:r>
              <a:rPr kumimoji="0" lang="ar-SA" sz="4800" b="1" i="0" u="none" strike="noStrike" kern="1200" cap="none" spc="0" normalizeH="0" noProof="0" dirty="0">
                <a:ln>
                  <a:noFill/>
                </a:ln>
                <a:solidFill>
                  <a:srgbClr val="3D9A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شامخًا يا وطني </a:t>
            </a:r>
            <a:endParaRPr kumimoji="0" lang="en-IN" sz="4800" b="1" i="0" u="none" strike="noStrike" kern="1200" cap="none" spc="0" normalizeH="0" baseline="0" noProof="0" dirty="0">
              <a:ln>
                <a:noFill/>
              </a:ln>
              <a:solidFill>
                <a:srgbClr val="3D9A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99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7BFCAD-C3B0-4AE6-9913-0DFD1C173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, عنصر في الخارج&#10;&#10;تم إنشاء الوصف تلقائياً">
            <a:extLst>
              <a:ext uri="{FF2B5EF4-FFF2-40B4-BE49-F238E27FC236}">
                <a16:creationId xmlns:a16="http://schemas.microsoft.com/office/drawing/2014/main" id="{C657CEA9-32EC-4B8C-8DC9-4D3DF3836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/>
          <a:stretch/>
        </p:blipFill>
        <p:spPr>
          <a:xfrm>
            <a:off x="9169879" y="-77638"/>
            <a:ext cx="3022121" cy="6858000"/>
          </a:xfrm>
          <a:prstGeom prst="rect">
            <a:avLst/>
          </a:prstGeom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8DACF83E-E6E1-4D79-AB81-638E246880AB}"/>
              </a:ext>
            </a:extLst>
          </p:cNvPr>
          <p:cNvSpPr/>
          <p:nvPr/>
        </p:nvSpPr>
        <p:spPr>
          <a:xfrm>
            <a:off x="4792440" y="3917459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٢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_answer">
            <a:extLst>
              <a:ext uri="{FF2B5EF4-FFF2-40B4-BE49-F238E27FC236}">
                <a16:creationId xmlns:a16="http://schemas.microsoft.com/office/drawing/2014/main" id="{710CC26B-AECC-4556-BC76-265D7E52F1F3}"/>
              </a:ext>
            </a:extLst>
          </p:cNvPr>
          <p:cNvSpPr/>
          <p:nvPr/>
        </p:nvSpPr>
        <p:spPr>
          <a:xfrm>
            <a:off x="1528745" y="3911172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3300" dirty="0"/>
              <a:t>الاحتكاك</a:t>
            </a:r>
            <a:endParaRPr lang="en-GB" sz="3300" dirty="0">
              <a:latin typeface="+mj-lt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BA41BEFC-C598-4AB1-A357-5AD940976838}"/>
              </a:ext>
            </a:extLst>
          </p:cNvPr>
          <p:cNvSpPr/>
          <p:nvPr/>
        </p:nvSpPr>
        <p:spPr>
          <a:xfrm>
            <a:off x="9190538" y="3911172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١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_answer">
            <a:extLst>
              <a:ext uri="{FF2B5EF4-FFF2-40B4-BE49-F238E27FC236}">
                <a16:creationId xmlns:a16="http://schemas.microsoft.com/office/drawing/2014/main" id="{D5D96E61-D3A5-4F7C-B8B5-CA5D4EE04AB7}"/>
              </a:ext>
            </a:extLst>
          </p:cNvPr>
          <p:cNvSpPr/>
          <p:nvPr/>
        </p:nvSpPr>
        <p:spPr>
          <a:xfrm>
            <a:off x="5923493" y="393169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rtl="1"/>
            <a:r>
              <a:rPr lang="ar-SA" sz="3300" dirty="0"/>
              <a:t>القوة</a:t>
            </a:r>
            <a:endParaRPr lang="en-GB" sz="3300" dirty="0">
              <a:latin typeface="+mj-lt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DCD241E2-14A4-48F1-A5CC-DB948689CD47}"/>
              </a:ext>
            </a:extLst>
          </p:cNvPr>
          <p:cNvSpPr/>
          <p:nvPr/>
        </p:nvSpPr>
        <p:spPr>
          <a:xfrm>
            <a:off x="4766909" y="5115348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٤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_answer">
            <a:extLst>
              <a:ext uri="{FF2B5EF4-FFF2-40B4-BE49-F238E27FC236}">
                <a16:creationId xmlns:a16="http://schemas.microsoft.com/office/drawing/2014/main" id="{B81A0580-4B49-46CD-8A2B-B4F76E782AEE}"/>
              </a:ext>
            </a:extLst>
          </p:cNvPr>
          <p:cNvSpPr/>
          <p:nvPr/>
        </p:nvSpPr>
        <p:spPr>
          <a:xfrm>
            <a:off x="1499864" y="511534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3300" dirty="0"/>
              <a:t>الجاذبية </a:t>
            </a:r>
            <a:endParaRPr lang="en-GB" sz="3300" dirty="0"/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5479BE96-596B-4502-8604-CAAF605FB8C8}"/>
              </a:ext>
            </a:extLst>
          </p:cNvPr>
          <p:cNvSpPr/>
          <p:nvPr/>
        </p:nvSpPr>
        <p:spPr>
          <a:xfrm>
            <a:off x="9202521" y="5115348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3A88B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٣</a:t>
            </a:r>
            <a:endParaRPr lang="en-GB" sz="495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_answer">
            <a:extLst>
              <a:ext uri="{FF2B5EF4-FFF2-40B4-BE49-F238E27FC236}">
                <a16:creationId xmlns:a16="http://schemas.microsoft.com/office/drawing/2014/main" id="{757437E1-A348-4834-93C3-98D32824079C}"/>
              </a:ext>
            </a:extLst>
          </p:cNvPr>
          <p:cNvSpPr/>
          <p:nvPr/>
        </p:nvSpPr>
        <p:spPr>
          <a:xfrm>
            <a:off x="5935476" y="511534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3300" dirty="0"/>
              <a:t>التجاذب</a:t>
            </a:r>
            <a:endParaRPr lang="en-GB" sz="3300" dirty="0">
              <a:latin typeface="+mj-lt"/>
            </a:endParaRPr>
          </a:p>
        </p:txBody>
      </p:sp>
      <p:sp>
        <p:nvSpPr>
          <p:cNvPr id="13" name="Question box">
            <a:extLst>
              <a:ext uri="{FF2B5EF4-FFF2-40B4-BE49-F238E27FC236}">
                <a16:creationId xmlns:a16="http://schemas.microsoft.com/office/drawing/2014/main" id="{0608F9D4-AB2E-42BD-8D7D-57DBADA7C425}"/>
              </a:ext>
            </a:extLst>
          </p:cNvPr>
          <p:cNvSpPr/>
          <p:nvPr/>
        </p:nvSpPr>
        <p:spPr>
          <a:xfrm>
            <a:off x="1536696" y="2166996"/>
            <a:ext cx="8640000" cy="1620000"/>
          </a:xfrm>
          <a:prstGeom prst="roundRect">
            <a:avLst/>
          </a:prstGeom>
          <a:solidFill>
            <a:srgbClr val="3A88B5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القوة التي تسحب جميع الأجسـام إلى الأرض هي قوة .....؟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Google Shape;1625;p34">
            <a:extLst>
              <a:ext uri="{FF2B5EF4-FFF2-40B4-BE49-F238E27FC236}">
                <a16:creationId xmlns:a16="http://schemas.microsoft.com/office/drawing/2014/main" id="{5FA9D6EF-C8E2-4844-AF6B-8E01E9F79C93}"/>
              </a:ext>
            </a:extLst>
          </p:cNvPr>
          <p:cNvSpPr txBox="1">
            <a:spLocks/>
          </p:cNvSpPr>
          <p:nvPr/>
        </p:nvSpPr>
        <p:spPr>
          <a:xfrm>
            <a:off x="5533345" y="1524945"/>
            <a:ext cx="5453913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ar-SA" sz="2800" dirty="0">
                <a:solidFill>
                  <a:srgbClr val="18264A"/>
                </a:solidFill>
              </a:rPr>
              <a:t>اختاري الإجابة الصحيحة 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2D69F98-E0FE-4E8E-8C09-DBE1DF4DB5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676532" y="1019203"/>
            <a:ext cx="2677543" cy="26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6166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330524B-D3D9-461D-9624-C5A266B61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7A75F48-7BC3-4070-9784-867329B70A57}"/>
              </a:ext>
            </a:extLst>
          </p:cNvPr>
          <p:cNvSpPr txBox="1"/>
          <p:nvPr/>
        </p:nvSpPr>
        <p:spPr>
          <a:xfrm>
            <a:off x="1814326" y="1115614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F04857"/>
                </a:solidFill>
                <a:cs typeface="+mj-cs"/>
              </a:rPr>
              <a:t>لنفكر!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09B6FDC-61F0-4060-A728-7DD2D31E61D2}"/>
              </a:ext>
            </a:extLst>
          </p:cNvPr>
          <p:cNvSpPr txBox="1"/>
          <p:nvPr/>
        </p:nvSpPr>
        <p:spPr>
          <a:xfrm>
            <a:off x="2168010" y="2982328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كيف تغير القوى الحركة؟</a:t>
            </a:r>
          </a:p>
        </p:txBody>
      </p:sp>
    </p:spTree>
    <p:extLst>
      <p:ext uri="{BB962C8B-B14F-4D97-AF65-F5344CB8AC3E}">
        <p14:creationId xmlns:p14="http://schemas.microsoft.com/office/powerpoint/2010/main" val="3887606423"/>
      </p:ext>
    </p:extLst>
  </p:cSld>
  <p:clrMapOvr>
    <a:masterClrMapping/>
  </p:clrMapOvr>
  <p:transition spd="slow">
    <p:cover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DD1C53C-B0FF-4325-A664-89E3EBD77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C5B0C68-AD01-464A-AE48-439AF276E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0" t="19556" r="47000" b="9219"/>
          <a:stretch/>
        </p:blipFill>
        <p:spPr>
          <a:xfrm>
            <a:off x="6374537" y="241569"/>
            <a:ext cx="4693920" cy="637486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13E06C-D973-42CC-B42C-B78B74400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19851" r="47667" b="8740"/>
          <a:stretch/>
        </p:blipFill>
        <p:spPr>
          <a:xfrm>
            <a:off x="1314857" y="241569"/>
            <a:ext cx="4968240" cy="63748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EAA50FA-4585-DA5A-A7FF-0B55B3FA25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04" t="36855" r="31580" b="12075"/>
          <a:stretch/>
        </p:blipFill>
        <p:spPr>
          <a:xfrm>
            <a:off x="1561381" y="3114106"/>
            <a:ext cx="4183811" cy="350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4353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9623913-24B9-4CB9-BAE1-974D24CC8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3C7CEF-0794-4141-8541-0AF712A0BAB1}"/>
              </a:ext>
            </a:extLst>
          </p:cNvPr>
          <p:cNvSpPr txBox="1"/>
          <p:nvPr/>
        </p:nvSpPr>
        <p:spPr>
          <a:xfrm>
            <a:off x="1630393" y="1323293"/>
            <a:ext cx="809752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cs typeface="+mj-cs"/>
              </a:rPr>
              <a:t>أفتح كتابي</a:t>
            </a:r>
          </a:p>
          <a:p>
            <a:pPr algn="ctr"/>
            <a:r>
              <a:rPr lang="ar-SA" sz="8000" b="1" dirty="0">
                <a:cs typeface="+mj-cs"/>
              </a:rPr>
              <a:t> صفحة 114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9A31F1D-6C30-47C9-AD33-939F077A92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0" y="1809136"/>
            <a:ext cx="3953314" cy="39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67318"/>
      </p:ext>
    </p:extLst>
  </p:cSld>
  <p:clrMapOvr>
    <a:masterClrMapping/>
  </p:clrMapOvr>
  <p:transition spd="slow">
    <p:cover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DD1C53C-B0FF-4325-A664-89E3EBD77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58CFE18-1ACB-4AEB-A56D-411808F73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4" t="10692" r="33632" b="5535"/>
          <a:stretch/>
        </p:blipFill>
        <p:spPr>
          <a:xfrm>
            <a:off x="6228271" y="175070"/>
            <a:ext cx="4580627" cy="63292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4592AC9-99C3-4630-9AAB-A049BF6F1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71" t="12201" r="32924" b="7296"/>
          <a:stretch/>
        </p:blipFill>
        <p:spPr>
          <a:xfrm>
            <a:off x="1282458" y="175070"/>
            <a:ext cx="4766717" cy="63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07967"/>
      </p:ext>
    </p:extLst>
  </p:cSld>
  <p:clrMapOvr>
    <a:masterClrMapping/>
  </p:clrMapOvr>
  <p:transition spd="slow">
    <p:cover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1065333" y="2733012"/>
            <a:ext cx="9602652" cy="301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3782408" y="3332814"/>
            <a:ext cx="1184365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5495093" y="3332814"/>
            <a:ext cx="1184365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7352922" y="3334628"/>
            <a:ext cx="1184365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9210752" y="3323015"/>
            <a:ext cx="1184365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1837426" y="696221"/>
            <a:ext cx="883055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5400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5400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3200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10667986" y="1871932"/>
            <a:ext cx="874158" cy="244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45" y="1963645"/>
            <a:ext cx="2915189" cy="291518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37" y="4707761"/>
            <a:ext cx="2291472" cy="22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p:transition spd="slow">
    <p:cover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589204" y="1849143"/>
            <a:ext cx="11320947" cy="3985009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914354">
              <a:defRPr/>
            </a:pPr>
            <a:endParaRPr lang="ar-SA" sz="1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8063324" y="386467"/>
            <a:ext cx="282930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54">
              <a:defRPr/>
            </a:pPr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لوحة التعزيز </a:t>
            </a:r>
            <a:endParaRPr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2385938"/>
            <a:ext cx="748271" cy="815412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2385938"/>
            <a:ext cx="748271" cy="815412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10602347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2385938"/>
            <a:ext cx="748271" cy="815412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2385938"/>
            <a:ext cx="748271" cy="815412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9263417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2385938"/>
            <a:ext cx="748271" cy="815412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3999" y="2385938"/>
            <a:ext cx="748271" cy="815412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7953721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27891" y="2385938"/>
            <a:ext cx="748271" cy="815412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7891" y="2385938"/>
            <a:ext cx="748271" cy="815412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6637613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52873" y="2385938"/>
            <a:ext cx="748271" cy="815412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2873" y="2385938"/>
            <a:ext cx="748271" cy="815412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5462595" y="3170232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3548" y="2385938"/>
            <a:ext cx="748271" cy="815412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3548" y="2385938"/>
            <a:ext cx="748271" cy="815412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4223269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170161" y="2385938"/>
            <a:ext cx="748271" cy="815412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70161" y="2385938"/>
            <a:ext cx="748271" cy="815412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879882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824413" y="2385938"/>
            <a:ext cx="748271" cy="815412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4413" y="2385938"/>
            <a:ext cx="748271" cy="815412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534134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6095" y="2385938"/>
            <a:ext cx="748271" cy="815412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6095" y="2385938"/>
            <a:ext cx="748271" cy="815412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235817" y="317023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4103657"/>
            <a:ext cx="748271" cy="815412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4103657"/>
            <a:ext cx="748271" cy="815412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10602347" y="496415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4103657"/>
            <a:ext cx="748271" cy="815412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4103657"/>
            <a:ext cx="748271" cy="815412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9263417" y="496415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4103657"/>
            <a:ext cx="748271" cy="815412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9864" y="4103657"/>
            <a:ext cx="748271" cy="815412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7890808" y="4999738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34303" y="4046308"/>
            <a:ext cx="748271" cy="81541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6651728" y="494050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5415069" y="4964149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4213285" y="4948669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32067" y="4046308"/>
            <a:ext cx="748271" cy="815412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8644" y="4046308"/>
            <a:ext cx="748271" cy="815412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40168" y="4046308"/>
            <a:ext cx="748271" cy="815412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38761" y="4046308"/>
            <a:ext cx="748271" cy="815412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562" y="4055711"/>
            <a:ext cx="748271" cy="81541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957660" y="4948667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55981" y="4016776"/>
            <a:ext cx="748271" cy="815412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3911" y="4016776"/>
            <a:ext cx="748271" cy="81541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605281" y="4968136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003602" y="4036245"/>
            <a:ext cx="748271" cy="815412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1532" y="4036245"/>
            <a:ext cx="748271" cy="81541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310208" y="4911562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08529" y="3979671"/>
            <a:ext cx="748271" cy="815412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459" y="3979671"/>
            <a:ext cx="748271" cy="815412"/>
          </a:xfrm>
          <a:prstGeom prst="rect">
            <a:avLst/>
          </a:prstGeom>
        </p:spPr>
      </p:pic>
      <p:sp>
        <p:nvSpPr>
          <p:cNvPr id="3" name="لوحة تحفيز الطالبات">
            <a:extLst>
              <a:ext uri="{FF2B5EF4-FFF2-40B4-BE49-F238E27FC236}">
                <a16:creationId xmlns:a16="http://schemas.microsoft.com/office/drawing/2014/main" id="{DE9F66CE-B0F6-2F98-5F02-B49C2B15FE7B}"/>
              </a:ext>
            </a:extLst>
          </p:cNvPr>
          <p:cNvSpPr txBox="1"/>
          <p:nvPr/>
        </p:nvSpPr>
        <p:spPr>
          <a:xfrm>
            <a:off x="3918432" y="1139611"/>
            <a:ext cx="4140557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54">
              <a:defRPr/>
            </a:pPr>
            <a:r>
              <a:rPr lang="ar-SA" sz="4800" b="1" dirty="0">
                <a:solidFill>
                  <a:srgbClr val="C00000"/>
                </a:solidFill>
              </a:rPr>
              <a:t>الطالب المميز لليوم</a:t>
            </a:r>
            <a:endParaRPr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392115B7-8010-4C94-BF86-824F66BB0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251508-3E5B-4F86-8351-B10EB8697709}"/>
              </a:ext>
            </a:extLst>
          </p:cNvPr>
          <p:cNvSpPr txBox="1"/>
          <p:nvPr/>
        </p:nvSpPr>
        <p:spPr>
          <a:xfrm>
            <a:off x="3978754" y="2432647"/>
            <a:ext cx="6979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000" b="1" dirty="0">
                <a:solidFill>
                  <a:srgbClr val="C03D54"/>
                </a:solidFill>
              </a:rPr>
              <a:t>الواجب المنزلي </a:t>
            </a:r>
            <a:endParaRPr lang="ar-AE" sz="8000" b="1" dirty="0">
              <a:solidFill>
                <a:srgbClr val="C03D54"/>
              </a:solidFill>
            </a:endParaRPr>
          </a:p>
        </p:txBody>
      </p:sp>
      <p:pic>
        <p:nvPicPr>
          <p:cNvPr id="4" name="صورة 3" descr="صورة تحتوي على لعبة, قصاصة فنية, رسوم المتجهات&#10;&#10;تم إنشاء الوصف تلقائياً">
            <a:extLst>
              <a:ext uri="{FF2B5EF4-FFF2-40B4-BE49-F238E27FC236}">
                <a16:creationId xmlns:a16="http://schemas.microsoft.com/office/drawing/2014/main" id="{4DCA7B47-C8CB-4186-A49A-B8A12AE7B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1"/>
          <a:stretch/>
        </p:blipFill>
        <p:spPr>
          <a:xfrm flipH="1">
            <a:off x="1234004" y="1370640"/>
            <a:ext cx="3777267" cy="34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98622"/>
      </p:ext>
    </p:extLst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589204" y="1529966"/>
            <a:ext cx="11320947" cy="3985009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914354">
              <a:defRPr/>
            </a:pPr>
            <a:endParaRPr lang="ar-SA" sz="1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3918432" y="802005"/>
            <a:ext cx="4198265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54">
              <a:defRPr/>
            </a:pPr>
            <a:r>
              <a:rPr sz="4000" b="1" dirty="0">
                <a:solidFill>
                  <a:srgbClr val="FF0000"/>
                </a:solidFill>
              </a:rPr>
              <a:t> </a:t>
            </a:r>
            <a:r>
              <a:rPr lang="ar-SA" sz="5400" b="1" dirty="0">
                <a:solidFill>
                  <a:schemeClr val="tx1"/>
                </a:solidFill>
              </a:rPr>
              <a:t>الحضور و الغياب</a:t>
            </a:r>
            <a:endParaRPr sz="4000" b="1" dirty="0">
              <a:solidFill>
                <a:schemeClr val="tx1"/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2066761"/>
            <a:ext cx="748271" cy="815412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2066761"/>
            <a:ext cx="748271" cy="815412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10602347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2066761"/>
            <a:ext cx="748271" cy="815412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2066761"/>
            <a:ext cx="748271" cy="815412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9263417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2066761"/>
            <a:ext cx="748271" cy="815412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3999" y="2066761"/>
            <a:ext cx="748271" cy="815412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7953721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27891" y="2066761"/>
            <a:ext cx="748271" cy="815412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7891" y="2066761"/>
            <a:ext cx="748271" cy="815412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6637613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52873" y="2066761"/>
            <a:ext cx="748271" cy="815412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2873" y="2066761"/>
            <a:ext cx="748271" cy="815412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5462595" y="2851055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3548" y="2066761"/>
            <a:ext cx="748271" cy="815412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3548" y="2066761"/>
            <a:ext cx="748271" cy="815412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4223269" y="2851054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170161" y="2066761"/>
            <a:ext cx="748271" cy="815412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70161" y="2066761"/>
            <a:ext cx="748271" cy="815412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879882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824413" y="2066761"/>
            <a:ext cx="748271" cy="815412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4413" y="2066761"/>
            <a:ext cx="748271" cy="815412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534134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6095" y="2066761"/>
            <a:ext cx="748271" cy="815412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6095" y="2066761"/>
            <a:ext cx="748271" cy="815412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235817" y="285105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5" y="3784480"/>
            <a:ext cx="748271" cy="815412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5" y="3784480"/>
            <a:ext cx="748271" cy="815412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10602347" y="464497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5" y="3784480"/>
            <a:ext cx="748271" cy="815412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5" y="3784480"/>
            <a:ext cx="748271" cy="815412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9263417" y="464497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3999" y="3784480"/>
            <a:ext cx="748271" cy="815412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9864" y="3784480"/>
            <a:ext cx="748271" cy="815412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7890808" y="4680561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34303" y="3727131"/>
            <a:ext cx="748271" cy="81541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6651728" y="462132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5415069" y="4644972"/>
            <a:ext cx="14286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4213285" y="4629492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32067" y="3727131"/>
            <a:ext cx="748271" cy="815412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8644" y="3727131"/>
            <a:ext cx="748271" cy="815412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40168" y="3727131"/>
            <a:ext cx="748271" cy="815412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38761" y="3727131"/>
            <a:ext cx="748271" cy="815412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562" y="3736534"/>
            <a:ext cx="748271" cy="81541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957660" y="462949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55981" y="3697599"/>
            <a:ext cx="748271" cy="815412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3911" y="3697599"/>
            <a:ext cx="748271" cy="81541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605281" y="4648959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003602" y="3717068"/>
            <a:ext cx="748271" cy="815412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1532" y="3717068"/>
            <a:ext cx="748271" cy="81541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310208" y="4592385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54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08529" y="3660494"/>
            <a:ext cx="748271" cy="815412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459" y="3660494"/>
            <a:ext cx="748271" cy="8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قرطاسية, أداة كتابة, قلم&#10;&#10;تم إنشاء الوصف تلقائياً">
            <a:extLst>
              <a:ext uri="{FF2B5EF4-FFF2-40B4-BE49-F238E27FC236}">
                <a16:creationId xmlns:a16="http://schemas.microsoft.com/office/drawing/2014/main" id="{089CB0ED-DCE6-7BC3-42B0-34F38A90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C52B8B38-4591-4839-9A39-A1507022250F}"/>
              </a:ext>
            </a:extLst>
          </p:cNvPr>
          <p:cNvSpPr txBox="1"/>
          <p:nvPr/>
        </p:nvSpPr>
        <p:spPr>
          <a:xfrm>
            <a:off x="3341920" y="612782"/>
            <a:ext cx="6091625" cy="15825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189">
              <a:lnSpc>
                <a:spcPct val="150000"/>
              </a:lnSpc>
              <a:defRPr/>
            </a:pPr>
            <a:r>
              <a:rPr lang="ar-SA" sz="7200" b="1" dirty="0">
                <a:solidFill>
                  <a:srgbClr val="F34B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5DECB9A8-CD1D-4214-8581-C2E838B3A15A}"/>
              </a:ext>
            </a:extLst>
          </p:cNvPr>
          <p:cNvGrpSpPr/>
          <p:nvPr/>
        </p:nvGrpSpPr>
        <p:grpSpPr>
          <a:xfrm>
            <a:off x="2751468" y="3097746"/>
            <a:ext cx="7881568" cy="1584203"/>
            <a:chOff x="2264735" y="3293097"/>
            <a:chExt cx="8849277" cy="2338187"/>
          </a:xfrm>
        </p:grpSpPr>
        <p:pic>
          <p:nvPicPr>
            <p:cNvPr id="6" name="Picture 32">
              <a:extLst>
                <a:ext uri="{FF2B5EF4-FFF2-40B4-BE49-F238E27FC236}">
                  <a16:creationId xmlns:a16="http://schemas.microsoft.com/office/drawing/2014/main" id="{85E3D207-5535-4840-A042-0FD37957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7285882" y="3293098"/>
              <a:ext cx="3828130" cy="2338186"/>
            </a:xfrm>
            <a:prstGeom prst="rect">
              <a:avLst/>
            </a:prstGeom>
          </p:spPr>
        </p:pic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D88817B6-0675-482B-8D14-ECAFA3A54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3925450" y="3293097"/>
              <a:ext cx="3828130" cy="2338186"/>
            </a:xfrm>
            <a:prstGeom prst="rect">
              <a:avLst/>
            </a:prstGeom>
          </p:spPr>
        </p:pic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387488AC-6A75-43EE-BC5D-A873DFC8E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373" t="14268" r="18948" b="14645"/>
            <a:stretch/>
          </p:blipFill>
          <p:spPr>
            <a:xfrm>
              <a:off x="2264735" y="3293097"/>
              <a:ext cx="2215032" cy="2338186"/>
            </a:xfrm>
            <a:prstGeom prst="rect">
              <a:avLst/>
            </a:prstGeom>
          </p:spPr>
        </p:pic>
      </p:grpSp>
      <p:sp>
        <p:nvSpPr>
          <p:cNvPr id="9" name="TextBox 36">
            <a:extLst>
              <a:ext uri="{FF2B5EF4-FFF2-40B4-BE49-F238E27FC236}">
                <a16:creationId xmlns:a16="http://schemas.microsoft.com/office/drawing/2014/main" id="{1A490572-76C9-4443-B310-7D8D145DFAAB}"/>
              </a:ext>
            </a:extLst>
          </p:cNvPr>
          <p:cNvSpPr txBox="1"/>
          <p:nvPr/>
        </p:nvSpPr>
        <p:spPr>
          <a:xfrm>
            <a:off x="5201385" y="2165452"/>
            <a:ext cx="585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bdo Logo" panose="02000500030000020004" pitchFamily="2" charset="-78"/>
                <a:cs typeface="Abdo Logo" panose="02000500030000020004" pitchFamily="2" charset="-78"/>
              </a:rPr>
              <a:t>استراتيجية شريط  الذكريات 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  <a:latin typeface="Abdo Logo" panose="02000500030000020004" pitchFamily="2" charset="-78"/>
              <a:cs typeface="Abdo Logo" panose="02000500030000020004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61F3A8B-F61B-45D2-83C8-B908F2D228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2" y="2934893"/>
            <a:ext cx="2589363" cy="24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0A1249D-19C7-4E84-A6A0-F799A7D8E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7A2C7B6-D96A-4FFD-8BB3-E47200DF8201}"/>
              </a:ext>
            </a:extLst>
          </p:cNvPr>
          <p:cNvSpPr txBox="1"/>
          <p:nvPr/>
        </p:nvSpPr>
        <p:spPr>
          <a:xfrm>
            <a:off x="2047240" y="1830417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D1581F"/>
                </a:solidFill>
                <a:cs typeface="+mj-cs"/>
              </a:rPr>
              <a:t>الوحدة السادسة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E0235FA-1BD1-442C-9829-2EAF652C8B7E}"/>
              </a:ext>
            </a:extLst>
          </p:cNvPr>
          <p:cNvSpPr txBox="1"/>
          <p:nvPr/>
        </p:nvSpPr>
        <p:spPr>
          <a:xfrm>
            <a:off x="2047240" y="3579343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cs typeface="+mj-cs"/>
              </a:rPr>
              <a:t>القوى و الطاقة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8FC062E-602E-4569-9883-C0A5275235AD}"/>
              </a:ext>
            </a:extLst>
          </p:cNvPr>
          <p:cNvSpPr txBox="1"/>
          <p:nvPr/>
        </p:nvSpPr>
        <p:spPr>
          <a:xfrm>
            <a:off x="2260025" y="540456"/>
            <a:ext cx="80975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cs typeface="+mj-cs"/>
              </a:rPr>
              <a:t>علوم ثاني ابتدائي</a:t>
            </a:r>
          </a:p>
        </p:txBody>
      </p:sp>
    </p:spTree>
    <p:extLst>
      <p:ext uri="{BB962C8B-B14F-4D97-AF65-F5344CB8AC3E}">
        <p14:creationId xmlns:p14="http://schemas.microsoft.com/office/powerpoint/2010/main" val="2024391756"/>
      </p:ext>
    </p:extLst>
  </p:cSld>
  <p:clrMapOvr>
    <a:masterClrMapping/>
  </p:clrMapOvr>
  <p:transition spd="slow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/>
        </p:nvGraphicFramePr>
        <p:xfrm>
          <a:off x="2225617" y="2024423"/>
          <a:ext cx="7337331" cy="35004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45777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2445777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2445777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941837">
                <a:tc>
                  <a:txBody>
                    <a:bodyPr/>
                    <a:lstStyle/>
                    <a:p>
                      <a:pPr algn="ctr" rtl="1"/>
                      <a:endParaRPr lang="en-SA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5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sz="15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1101447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endParaRPr lang="en-SA" sz="2400" b="1" dirty="0">
                        <a:solidFill>
                          <a:srgbClr val="3A88B5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3369045" y="450269"/>
            <a:ext cx="5453913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2180616" y="1241659"/>
            <a:ext cx="770727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8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89" y="4771845"/>
            <a:ext cx="674371" cy="6743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5" y="3404958"/>
            <a:ext cx="3080828" cy="250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360742-FCF3-4F32-9A18-496A0A9F7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1BFCDB9-2E99-4C68-94E4-78D25A6F25D2}"/>
              </a:ext>
            </a:extLst>
          </p:cNvPr>
          <p:cNvSpPr txBox="1"/>
          <p:nvPr/>
        </p:nvSpPr>
        <p:spPr>
          <a:xfrm>
            <a:off x="2305118" y="580776"/>
            <a:ext cx="80975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chemeClr val="bg1"/>
                </a:solidFill>
                <a:cs typeface="+mj-cs"/>
              </a:rPr>
              <a:t>كراسة الإملاء</a:t>
            </a:r>
          </a:p>
        </p:txBody>
      </p:sp>
    </p:spTree>
    <p:extLst>
      <p:ext uri="{BB962C8B-B14F-4D97-AF65-F5344CB8AC3E}">
        <p14:creationId xmlns:p14="http://schemas.microsoft.com/office/powerpoint/2010/main" val="1708581445"/>
      </p:ext>
    </p:extLst>
  </p:cSld>
  <p:clrMapOvr>
    <a:masterClrMapping/>
  </p:clrMapOvr>
  <p:transition spd="slow">
    <p:cover dir="r"/>
  </p:transition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628</Words>
  <Application>Microsoft Office PowerPoint</Application>
  <PresentationFormat>شاشة عريضة</PresentationFormat>
  <Paragraphs>210</Paragraphs>
  <Slides>47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56" baseType="lpstr">
      <vt:lpstr>Abdo Logo</vt:lpstr>
      <vt:lpstr>Arial</vt:lpstr>
      <vt:lpstr>Calibri</vt:lpstr>
      <vt:lpstr>Calibri Light</vt:lpstr>
      <vt:lpstr>Helvetica Neue</vt:lpstr>
      <vt:lpstr>Montserrat</vt:lpstr>
      <vt:lpstr>Muna Bold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 Alshehri</dc:creator>
  <cp:lastModifiedBy>نوره بنت سعد بن محمد بن سليمان الطبقي  الجهني</cp:lastModifiedBy>
  <cp:revision>7</cp:revision>
  <dcterms:created xsi:type="dcterms:W3CDTF">2022-02-13T11:31:32Z</dcterms:created>
  <dcterms:modified xsi:type="dcterms:W3CDTF">2023-03-11T19:52:40Z</dcterms:modified>
</cp:coreProperties>
</file>