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62" r:id="rId3"/>
    <p:sldId id="258" r:id="rId4"/>
    <p:sldId id="263" r:id="rId5"/>
    <p:sldId id="265" r:id="rId6"/>
    <p:sldId id="266" r:id="rId7"/>
    <p:sldId id="267" r:id="rId8"/>
    <p:sldId id="268" r:id="rId9"/>
    <p:sldId id="269" r:id="rId10"/>
    <p:sldId id="264" r:id="rId11"/>
    <p:sldId id="270" r:id="rId12"/>
    <p:sldId id="271" r:id="rId13"/>
    <p:sldId id="273" r:id="rId14"/>
    <p:sldId id="272" r:id="rId15"/>
    <p:sldId id="274" r:id="rId16"/>
    <p:sldId id="285" r:id="rId17"/>
    <p:sldId id="275" r:id="rId18"/>
    <p:sldId id="276" r:id="rId19"/>
    <p:sldId id="281" r:id="rId20"/>
    <p:sldId id="280" r:id="rId21"/>
    <p:sldId id="277" r:id="rId22"/>
    <p:sldId id="279" r:id="rId23"/>
    <p:sldId id="286" r:id="rId24"/>
    <p:sldId id="278" r:id="rId25"/>
    <p:sldId id="282" r:id="rId26"/>
    <p:sldId id="283" r:id="rId27"/>
    <p:sldId id="284" r:id="rId28"/>
    <p:sldId id="288" r:id="rId29"/>
    <p:sldId id="289" r:id="rId30"/>
    <p:sldId id="292" r:id="rId31"/>
    <p:sldId id="290" r:id="rId32"/>
    <p:sldId id="293" r:id="rId33"/>
    <p:sldId id="294" r:id="rId34"/>
    <p:sldId id="296" r:id="rId35"/>
    <p:sldId id="297" r:id="rId36"/>
    <p:sldId id="298" r:id="rId37"/>
    <p:sldId id="295" r:id="rId38"/>
    <p:sldId id="300" r:id="rId39"/>
    <p:sldId id="299" r:id="rId40"/>
    <p:sldId id="301" r:id="rId41"/>
    <p:sldId id="302" r:id="rId42"/>
    <p:sldId id="303" r:id="rId43"/>
    <p:sldId id="304" r:id="rId44"/>
    <p:sldId id="305" r:id="rId45"/>
    <p:sldId id="287" r:id="rId46"/>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0000CC"/>
    <a:srgbClr val="008000"/>
    <a:srgbClr val="CC0000"/>
    <a:srgbClr val="FF53A9"/>
    <a:srgbClr val="CC0066"/>
    <a:srgbClr val="B7B7E7"/>
    <a:srgbClr val="800000"/>
    <a:srgbClr val="D3BEA6"/>
    <a:srgbClr val="91DB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نمط متوسط 2 - تميي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5" autoAdjust="0"/>
    <p:restoredTop sz="94660"/>
  </p:normalViewPr>
  <p:slideViewPr>
    <p:cSldViewPr snapToGrid="0">
      <p:cViewPr varScale="1">
        <p:scale>
          <a:sx n="82" d="100"/>
          <a:sy n="82" d="100"/>
        </p:scale>
        <p:origin x="72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شريحة عنوان">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88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عنوان ونص عمودي">
    <p:bg>
      <p:bgPr>
        <a:solidFill>
          <a:schemeClr val="accent4">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088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عنوان ونص عموديان">
    <p:bg>
      <p:bgPr>
        <a:solidFill>
          <a:schemeClr val="accent2">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691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تخطيط مخصص">
    <p:bg>
      <p:bgPr>
        <a:solidFill>
          <a:schemeClr val="accent3">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704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تخطيط مخصص">
    <p:bg>
      <p:bgPr>
        <a:solidFill>
          <a:schemeClr val="accent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4139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عنوان ومحتوى">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87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عنوان المقط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374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محتويان">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902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مقارنة">
    <p:bg>
      <p:bgPr>
        <a:solidFill>
          <a:schemeClr val="accent1">
            <a:lumMod val="60000"/>
            <a:lumOff val="4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014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عنوان فقط">
    <p:bg>
      <p:bgPr>
        <a:solidFill>
          <a:schemeClr val="accent2">
            <a:lumMod val="60000"/>
            <a:lumOff val="4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781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bg>
      <p:bgPr>
        <a:solidFill>
          <a:schemeClr val="accent3">
            <a:lumMod val="60000"/>
            <a:lumOff val="4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229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محتوى مع تسمية توضيحية">
    <p:bg>
      <p:bgPr>
        <a:solidFill>
          <a:schemeClr val="accent4">
            <a:lumMod val="60000"/>
            <a:lumOff val="4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913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صورة مع تسمية توضيحية">
    <p:bg>
      <p:bgPr>
        <a:solidFill>
          <a:schemeClr val="tx2">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949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Google Shape;10;p1">
            <a:extLst>
              <a:ext uri="{FF2B5EF4-FFF2-40B4-BE49-F238E27FC236}">
                <a16:creationId xmlns:a16="http://schemas.microsoft.com/office/drawing/2014/main" id="{B01E9C2E-2830-78A1-BA29-1CD50E6CD36C}"/>
              </a:ext>
            </a:extLst>
          </p:cNvPr>
          <p:cNvSpPr/>
          <p:nvPr userDrawn="1"/>
        </p:nvSpPr>
        <p:spPr>
          <a:xfrm rot="5400000">
            <a:off x="3725225" y="-3717730"/>
            <a:ext cx="2061544" cy="9497003"/>
          </a:xfrm>
          <a:custGeom>
            <a:avLst/>
            <a:gdLst/>
            <a:ahLst/>
            <a:cxnLst/>
            <a:rect l="l" t="t" r="r" b="b"/>
            <a:pathLst>
              <a:path w="2537285" h="11688619" extrusionOk="0">
                <a:moveTo>
                  <a:pt x="192626" y="18000"/>
                </a:moveTo>
                <a:lnTo>
                  <a:pt x="2806" y="18000"/>
                </a:lnTo>
                <a:lnTo>
                  <a:pt x="2806" y="0"/>
                </a:lnTo>
                <a:lnTo>
                  <a:pt x="186164" y="0"/>
                </a:lnTo>
                <a:close/>
                <a:moveTo>
                  <a:pt x="273144" y="468764"/>
                </a:moveTo>
                <a:lnTo>
                  <a:pt x="2617" y="468764"/>
                </a:lnTo>
                <a:lnTo>
                  <a:pt x="2692" y="450764"/>
                </a:lnTo>
                <a:lnTo>
                  <a:pt x="270081" y="450764"/>
                </a:lnTo>
                <a:close/>
                <a:moveTo>
                  <a:pt x="613463" y="1370293"/>
                </a:moveTo>
                <a:lnTo>
                  <a:pt x="360018" y="1370293"/>
                </a:lnTo>
                <a:lnTo>
                  <a:pt x="360018" y="1803060"/>
                </a:lnTo>
                <a:lnTo>
                  <a:pt x="540959" y="1803060"/>
                </a:lnTo>
                <a:lnTo>
                  <a:pt x="532269" y="1813419"/>
                </a:lnTo>
                <a:lnTo>
                  <a:pt x="525111" y="1821060"/>
                </a:lnTo>
                <a:lnTo>
                  <a:pt x="360018" y="1821060"/>
                </a:lnTo>
                <a:lnTo>
                  <a:pt x="360017" y="2253824"/>
                </a:lnTo>
                <a:lnTo>
                  <a:pt x="523454" y="2253824"/>
                </a:lnTo>
                <a:lnTo>
                  <a:pt x="499838" y="2271824"/>
                </a:lnTo>
                <a:lnTo>
                  <a:pt x="360017" y="2271824"/>
                </a:lnTo>
                <a:lnTo>
                  <a:pt x="360017" y="2369623"/>
                </a:lnTo>
                <a:lnTo>
                  <a:pt x="351075" y="2374911"/>
                </a:lnTo>
                <a:lnTo>
                  <a:pt x="342017" y="2380494"/>
                </a:lnTo>
                <a:lnTo>
                  <a:pt x="342017" y="2271824"/>
                </a:lnTo>
                <a:lnTo>
                  <a:pt x="91" y="2271824"/>
                </a:lnTo>
                <a:lnTo>
                  <a:pt x="91" y="2253824"/>
                </a:lnTo>
                <a:lnTo>
                  <a:pt x="342017" y="2253824"/>
                </a:lnTo>
                <a:lnTo>
                  <a:pt x="342018" y="1821060"/>
                </a:lnTo>
                <a:lnTo>
                  <a:pt x="91" y="1821060"/>
                </a:lnTo>
                <a:lnTo>
                  <a:pt x="91" y="1803060"/>
                </a:lnTo>
                <a:lnTo>
                  <a:pt x="342018" y="1803060"/>
                </a:lnTo>
                <a:lnTo>
                  <a:pt x="342018" y="1370293"/>
                </a:lnTo>
                <a:lnTo>
                  <a:pt x="91" y="1370293"/>
                </a:lnTo>
                <a:lnTo>
                  <a:pt x="91" y="1352293"/>
                </a:lnTo>
                <a:lnTo>
                  <a:pt x="342018" y="1352293"/>
                </a:lnTo>
                <a:lnTo>
                  <a:pt x="342018" y="919529"/>
                </a:lnTo>
                <a:lnTo>
                  <a:pt x="748" y="919529"/>
                </a:lnTo>
                <a:lnTo>
                  <a:pt x="822" y="901529"/>
                </a:lnTo>
                <a:lnTo>
                  <a:pt x="342018" y="901529"/>
                </a:lnTo>
                <a:lnTo>
                  <a:pt x="342018" y="679911"/>
                </a:lnTo>
                <a:lnTo>
                  <a:pt x="354084" y="696724"/>
                </a:lnTo>
                <a:lnTo>
                  <a:pt x="360018" y="710043"/>
                </a:lnTo>
                <a:lnTo>
                  <a:pt x="360018" y="901529"/>
                </a:lnTo>
                <a:lnTo>
                  <a:pt x="404322" y="901529"/>
                </a:lnTo>
                <a:lnTo>
                  <a:pt x="405805" y="906111"/>
                </a:lnTo>
                <a:lnTo>
                  <a:pt x="416950" y="919529"/>
                </a:lnTo>
                <a:lnTo>
                  <a:pt x="360018" y="919529"/>
                </a:lnTo>
                <a:lnTo>
                  <a:pt x="360018" y="1352293"/>
                </a:lnTo>
                <a:lnTo>
                  <a:pt x="605220" y="1352293"/>
                </a:lnTo>
                <a:lnTo>
                  <a:pt x="612949" y="1369049"/>
                </a:lnTo>
                <a:close/>
                <a:moveTo>
                  <a:pt x="757824" y="10836353"/>
                </a:moveTo>
                <a:lnTo>
                  <a:pt x="360017" y="10836353"/>
                </a:lnTo>
                <a:lnTo>
                  <a:pt x="360017" y="11269126"/>
                </a:lnTo>
                <a:lnTo>
                  <a:pt x="757824" y="11269126"/>
                </a:lnTo>
                <a:close/>
                <a:moveTo>
                  <a:pt x="757824" y="10385588"/>
                </a:moveTo>
                <a:lnTo>
                  <a:pt x="360017" y="10385588"/>
                </a:lnTo>
                <a:lnTo>
                  <a:pt x="360017" y="10818353"/>
                </a:lnTo>
                <a:lnTo>
                  <a:pt x="757824" y="10818353"/>
                </a:lnTo>
                <a:close/>
                <a:moveTo>
                  <a:pt x="757824" y="9934823"/>
                </a:moveTo>
                <a:lnTo>
                  <a:pt x="360017" y="9934823"/>
                </a:lnTo>
                <a:lnTo>
                  <a:pt x="360017" y="10367588"/>
                </a:lnTo>
                <a:lnTo>
                  <a:pt x="757824" y="10367588"/>
                </a:lnTo>
                <a:close/>
                <a:moveTo>
                  <a:pt x="757824" y="9484058"/>
                </a:moveTo>
                <a:lnTo>
                  <a:pt x="360017" y="9484058"/>
                </a:lnTo>
                <a:lnTo>
                  <a:pt x="360017" y="9916823"/>
                </a:lnTo>
                <a:lnTo>
                  <a:pt x="757824" y="9916823"/>
                </a:lnTo>
                <a:close/>
                <a:moveTo>
                  <a:pt x="757824" y="9033293"/>
                </a:moveTo>
                <a:lnTo>
                  <a:pt x="360017" y="9033293"/>
                </a:lnTo>
                <a:lnTo>
                  <a:pt x="360017" y="9466058"/>
                </a:lnTo>
                <a:lnTo>
                  <a:pt x="757824" y="9466058"/>
                </a:lnTo>
                <a:close/>
                <a:moveTo>
                  <a:pt x="757824" y="8582528"/>
                </a:moveTo>
                <a:lnTo>
                  <a:pt x="360017" y="8582528"/>
                </a:lnTo>
                <a:lnTo>
                  <a:pt x="360017" y="9015293"/>
                </a:lnTo>
                <a:lnTo>
                  <a:pt x="757824" y="9015293"/>
                </a:lnTo>
                <a:close/>
                <a:moveTo>
                  <a:pt x="757824" y="8131763"/>
                </a:moveTo>
                <a:lnTo>
                  <a:pt x="360017" y="8131763"/>
                </a:lnTo>
                <a:lnTo>
                  <a:pt x="360017" y="8564528"/>
                </a:lnTo>
                <a:lnTo>
                  <a:pt x="757824" y="8564528"/>
                </a:lnTo>
                <a:close/>
                <a:moveTo>
                  <a:pt x="757824" y="7680999"/>
                </a:moveTo>
                <a:lnTo>
                  <a:pt x="360017" y="7680999"/>
                </a:lnTo>
                <a:lnTo>
                  <a:pt x="360017" y="8113763"/>
                </a:lnTo>
                <a:lnTo>
                  <a:pt x="757824" y="8113763"/>
                </a:lnTo>
                <a:close/>
                <a:moveTo>
                  <a:pt x="757824" y="7230234"/>
                </a:moveTo>
                <a:lnTo>
                  <a:pt x="360017" y="7230234"/>
                </a:lnTo>
                <a:lnTo>
                  <a:pt x="360017" y="7662999"/>
                </a:lnTo>
                <a:lnTo>
                  <a:pt x="757824" y="7662999"/>
                </a:lnTo>
                <a:close/>
                <a:moveTo>
                  <a:pt x="757824" y="6779469"/>
                </a:moveTo>
                <a:lnTo>
                  <a:pt x="360017" y="6779469"/>
                </a:lnTo>
                <a:lnTo>
                  <a:pt x="360017" y="7212234"/>
                </a:lnTo>
                <a:lnTo>
                  <a:pt x="757824" y="7212234"/>
                </a:lnTo>
                <a:close/>
                <a:moveTo>
                  <a:pt x="757824" y="6328704"/>
                </a:moveTo>
                <a:lnTo>
                  <a:pt x="360017" y="6328704"/>
                </a:lnTo>
                <a:lnTo>
                  <a:pt x="360017" y="6761469"/>
                </a:lnTo>
                <a:lnTo>
                  <a:pt x="757824" y="6761469"/>
                </a:lnTo>
                <a:close/>
                <a:moveTo>
                  <a:pt x="757824" y="5877939"/>
                </a:moveTo>
                <a:lnTo>
                  <a:pt x="360017" y="5877939"/>
                </a:lnTo>
                <a:lnTo>
                  <a:pt x="360017" y="6310704"/>
                </a:lnTo>
                <a:lnTo>
                  <a:pt x="757824" y="6310704"/>
                </a:lnTo>
                <a:close/>
                <a:moveTo>
                  <a:pt x="757824" y="5427176"/>
                </a:moveTo>
                <a:lnTo>
                  <a:pt x="360017" y="5427176"/>
                </a:lnTo>
                <a:lnTo>
                  <a:pt x="360017" y="5859939"/>
                </a:lnTo>
                <a:lnTo>
                  <a:pt x="757824" y="5859939"/>
                </a:lnTo>
                <a:close/>
                <a:moveTo>
                  <a:pt x="757824" y="4976410"/>
                </a:moveTo>
                <a:lnTo>
                  <a:pt x="360017" y="4976410"/>
                </a:lnTo>
                <a:lnTo>
                  <a:pt x="360017" y="5409175"/>
                </a:lnTo>
                <a:lnTo>
                  <a:pt x="757824" y="5409175"/>
                </a:lnTo>
                <a:close/>
                <a:moveTo>
                  <a:pt x="757824" y="4525646"/>
                </a:moveTo>
                <a:lnTo>
                  <a:pt x="360017" y="4525646"/>
                </a:lnTo>
                <a:lnTo>
                  <a:pt x="360017" y="4958411"/>
                </a:lnTo>
                <a:lnTo>
                  <a:pt x="757824" y="4958411"/>
                </a:lnTo>
                <a:close/>
                <a:moveTo>
                  <a:pt x="757824" y="3624118"/>
                </a:moveTo>
                <a:lnTo>
                  <a:pt x="360017" y="3624118"/>
                </a:lnTo>
                <a:lnTo>
                  <a:pt x="360017" y="4056879"/>
                </a:lnTo>
                <a:lnTo>
                  <a:pt x="757824" y="4056879"/>
                </a:lnTo>
                <a:close/>
                <a:moveTo>
                  <a:pt x="757824" y="3173355"/>
                </a:moveTo>
                <a:lnTo>
                  <a:pt x="360017" y="3173355"/>
                </a:lnTo>
                <a:lnTo>
                  <a:pt x="360017" y="3606118"/>
                </a:lnTo>
                <a:lnTo>
                  <a:pt x="757824" y="3606118"/>
                </a:lnTo>
                <a:close/>
                <a:moveTo>
                  <a:pt x="1173631" y="10836353"/>
                </a:moveTo>
                <a:lnTo>
                  <a:pt x="775824" y="10836353"/>
                </a:lnTo>
                <a:lnTo>
                  <a:pt x="775824" y="11269126"/>
                </a:lnTo>
                <a:lnTo>
                  <a:pt x="1173631" y="11269126"/>
                </a:lnTo>
                <a:close/>
                <a:moveTo>
                  <a:pt x="1173631" y="10385588"/>
                </a:moveTo>
                <a:lnTo>
                  <a:pt x="775824" y="10385588"/>
                </a:lnTo>
                <a:lnTo>
                  <a:pt x="775824" y="10818353"/>
                </a:lnTo>
                <a:lnTo>
                  <a:pt x="1173631" y="10818353"/>
                </a:lnTo>
                <a:close/>
                <a:moveTo>
                  <a:pt x="1173631" y="9934823"/>
                </a:moveTo>
                <a:lnTo>
                  <a:pt x="775824" y="9934823"/>
                </a:lnTo>
                <a:lnTo>
                  <a:pt x="775824" y="10367588"/>
                </a:lnTo>
                <a:lnTo>
                  <a:pt x="1173631" y="10367588"/>
                </a:lnTo>
                <a:close/>
                <a:moveTo>
                  <a:pt x="1173631" y="9484058"/>
                </a:moveTo>
                <a:lnTo>
                  <a:pt x="775824" y="9484058"/>
                </a:lnTo>
                <a:lnTo>
                  <a:pt x="775824" y="9916823"/>
                </a:lnTo>
                <a:lnTo>
                  <a:pt x="1173631" y="9916823"/>
                </a:lnTo>
                <a:close/>
                <a:moveTo>
                  <a:pt x="1173631" y="9033293"/>
                </a:moveTo>
                <a:lnTo>
                  <a:pt x="775824" y="9033293"/>
                </a:lnTo>
                <a:lnTo>
                  <a:pt x="775824" y="9466058"/>
                </a:lnTo>
                <a:lnTo>
                  <a:pt x="1173631" y="9466058"/>
                </a:lnTo>
                <a:close/>
                <a:moveTo>
                  <a:pt x="1173631" y="8582528"/>
                </a:moveTo>
                <a:lnTo>
                  <a:pt x="775824" y="8582528"/>
                </a:lnTo>
                <a:lnTo>
                  <a:pt x="775824" y="9015293"/>
                </a:lnTo>
                <a:lnTo>
                  <a:pt x="1173631" y="9015293"/>
                </a:lnTo>
                <a:close/>
                <a:moveTo>
                  <a:pt x="1173631" y="8131763"/>
                </a:moveTo>
                <a:lnTo>
                  <a:pt x="775824" y="8131763"/>
                </a:lnTo>
                <a:lnTo>
                  <a:pt x="775824" y="8564528"/>
                </a:lnTo>
                <a:lnTo>
                  <a:pt x="1173631" y="8564528"/>
                </a:lnTo>
                <a:close/>
                <a:moveTo>
                  <a:pt x="1173631" y="7680999"/>
                </a:moveTo>
                <a:lnTo>
                  <a:pt x="775824" y="7680999"/>
                </a:lnTo>
                <a:lnTo>
                  <a:pt x="775824" y="8113763"/>
                </a:lnTo>
                <a:lnTo>
                  <a:pt x="1173631" y="8113763"/>
                </a:lnTo>
                <a:close/>
                <a:moveTo>
                  <a:pt x="1173631" y="7230234"/>
                </a:moveTo>
                <a:lnTo>
                  <a:pt x="775824" y="7230234"/>
                </a:lnTo>
                <a:lnTo>
                  <a:pt x="775824" y="7662999"/>
                </a:lnTo>
                <a:lnTo>
                  <a:pt x="1173631" y="7662999"/>
                </a:lnTo>
                <a:close/>
                <a:moveTo>
                  <a:pt x="1173631" y="6779469"/>
                </a:moveTo>
                <a:lnTo>
                  <a:pt x="775824" y="6779469"/>
                </a:lnTo>
                <a:lnTo>
                  <a:pt x="775824" y="7212234"/>
                </a:lnTo>
                <a:lnTo>
                  <a:pt x="1173631" y="7212234"/>
                </a:lnTo>
                <a:close/>
                <a:moveTo>
                  <a:pt x="1173631" y="6328704"/>
                </a:moveTo>
                <a:lnTo>
                  <a:pt x="775824" y="6328704"/>
                </a:lnTo>
                <a:lnTo>
                  <a:pt x="775824" y="6761469"/>
                </a:lnTo>
                <a:lnTo>
                  <a:pt x="1173631" y="6761469"/>
                </a:lnTo>
                <a:close/>
                <a:moveTo>
                  <a:pt x="1173631" y="5877939"/>
                </a:moveTo>
                <a:lnTo>
                  <a:pt x="775824" y="5877939"/>
                </a:lnTo>
                <a:lnTo>
                  <a:pt x="775824" y="6310704"/>
                </a:lnTo>
                <a:lnTo>
                  <a:pt x="1173631" y="6310704"/>
                </a:lnTo>
                <a:close/>
                <a:moveTo>
                  <a:pt x="1173631" y="5427176"/>
                </a:moveTo>
                <a:lnTo>
                  <a:pt x="775824" y="5427176"/>
                </a:lnTo>
                <a:lnTo>
                  <a:pt x="775824" y="5859939"/>
                </a:lnTo>
                <a:lnTo>
                  <a:pt x="1173631" y="5859939"/>
                </a:lnTo>
                <a:close/>
                <a:moveTo>
                  <a:pt x="1173631" y="4976410"/>
                </a:moveTo>
                <a:lnTo>
                  <a:pt x="775824" y="4976410"/>
                </a:lnTo>
                <a:lnTo>
                  <a:pt x="775824" y="5409175"/>
                </a:lnTo>
                <a:lnTo>
                  <a:pt x="1173631" y="5409175"/>
                </a:lnTo>
                <a:close/>
                <a:moveTo>
                  <a:pt x="1589438" y="10836354"/>
                </a:moveTo>
                <a:lnTo>
                  <a:pt x="1191631" y="10836353"/>
                </a:lnTo>
                <a:lnTo>
                  <a:pt x="1191631" y="11269126"/>
                </a:lnTo>
                <a:lnTo>
                  <a:pt x="1589438" y="11269127"/>
                </a:lnTo>
                <a:close/>
                <a:moveTo>
                  <a:pt x="1589438" y="10385589"/>
                </a:moveTo>
                <a:lnTo>
                  <a:pt x="1191631" y="10385588"/>
                </a:lnTo>
                <a:lnTo>
                  <a:pt x="1191631" y="10818353"/>
                </a:lnTo>
                <a:lnTo>
                  <a:pt x="1589438" y="10818354"/>
                </a:lnTo>
                <a:close/>
                <a:moveTo>
                  <a:pt x="1589438" y="9934824"/>
                </a:moveTo>
                <a:lnTo>
                  <a:pt x="1191631" y="9934823"/>
                </a:lnTo>
                <a:lnTo>
                  <a:pt x="1191631" y="10367588"/>
                </a:lnTo>
                <a:lnTo>
                  <a:pt x="1589438" y="10367589"/>
                </a:lnTo>
                <a:close/>
                <a:moveTo>
                  <a:pt x="1589438" y="9484059"/>
                </a:moveTo>
                <a:lnTo>
                  <a:pt x="1191631" y="9484058"/>
                </a:lnTo>
                <a:lnTo>
                  <a:pt x="1191631" y="9916823"/>
                </a:lnTo>
                <a:lnTo>
                  <a:pt x="1589438" y="9916824"/>
                </a:lnTo>
                <a:close/>
                <a:moveTo>
                  <a:pt x="1589438" y="9033294"/>
                </a:moveTo>
                <a:lnTo>
                  <a:pt x="1191631" y="9033293"/>
                </a:lnTo>
                <a:lnTo>
                  <a:pt x="1191631" y="9466058"/>
                </a:lnTo>
                <a:lnTo>
                  <a:pt x="1589438" y="9466059"/>
                </a:lnTo>
                <a:close/>
                <a:moveTo>
                  <a:pt x="1589438" y="8582529"/>
                </a:moveTo>
                <a:lnTo>
                  <a:pt x="1191631" y="8582528"/>
                </a:lnTo>
                <a:lnTo>
                  <a:pt x="1191631" y="9015293"/>
                </a:lnTo>
                <a:lnTo>
                  <a:pt x="1589438" y="9015294"/>
                </a:lnTo>
                <a:close/>
                <a:moveTo>
                  <a:pt x="1589438" y="8131764"/>
                </a:moveTo>
                <a:lnTo>
                  <a:pt x="1191631" y="8131763"/>
                </a:lnTo>
                <a:lnTo>
                  <a:pt x="1191631" y="8564528"/>
                </a:lnTo>
                <a:lnTo>
                  <a:pt x="1589438" y="8564529"/>
                </a:lnTo>
                <a:close/>
                <a:moveTo>
                  <a:pt x="1589438" y="7680999"/>
                </a:moveTo>
                <a:lnTo>
                  <a:pt x="1191631" y="7680999"/>
                </a:lnTo>
                <a:lnTo>
                  <a:pt x="1191631" y="8113763"/>
                </a:lnTo>
                <a:lnTo>
                  <a:pt x="1589438" y="8113764"/>
                </a:lnTo>
                <a:close/>
                <a:moveTo>
                  <a:pt x="1589438" y="7230234"/>
                </a:moveTo>
                <a:lnTo>
                  <a:pt x="1191631" y="7230234"/>
                </a:lnTo>
                <a:lnTo>
                  <a:pt x="1191631" y="7662999"/>
                </a:lnTo>
                <a:lnTo>
                  <a:pt x="1589438" y="7662999"/>
                </a:lnTo>
                <a:close/>
                <a:moveTo>
                  <a:pt x="1589438" y="6779469"/>
                </a:moveTo>
                <a:lnTo>
                  <a:pt x="1191631" y="6779469"/>
                </a:lnTo>
                <a:lnTo>
                  <a:pt x="1191631" y="7212234"/>
                </a:lnTo>
                <a:lnTo>
                  <a:pt x="1589438" y="7212234"/>
                </a:lnTo>
                <a:close/>
                <a:moveTo>
                  <a:pt x="2005245" y="10836354"/>
                </a:moveTo>
                <a:lnTo>
                  <a:pt x="1607438" y="10836354"/>
                </a:lnTo>
                <a:lnTo>
                  <a:pt x="1607438" y="11269127"/>
                </a:lnTo>
                <a:lnTo>
                  <a:pt x="2005245" y="11269127"/>
                </a:lnTo>
                <a:close/>
                <a:moveTo>
                  <a:pt x="2005245" y="10385589"/>
                </a:moveTo>
                <a:lnTo>
                  <a:pt x="1607438" y="10385589"/>
                </a:lnTo>
                <a:lnTo>
                  <a:pt x="1607438" y="10818354"/>
                </a:lnTo>
                <a:lnTo>
                  <a:pt x="2005245" y="10818354"/>
                </a:lnTo>
                <a:close/>
                <a:moveTo>
                  <a:pt x="2005245" y="9934824"/>
                </a:moveTo>
                <a:lnTo>
                  <a:pt x="1607438" y="9934824"/>
                </a:lnTo>
                <a:lnTo>
                  <a:pt x="1607438" y="10367589"/>
                </a:lnTo>
                <a:lnTo>
                  <a:pt x="2005245" y="10367589"/>
                </a:lnTo>
                <a:close/>
                <a:moveTo>
                  <a:pt x="2005245" y="9033294"/>
                </a:moveTo>
                <a:lnTo>
                  <a:pt x="1607438" y="9033294"/>
                </a:lnTo>
                <a:lnTo>
                  <a:pt x="1607438" y="9466059"/>
                </a:lnTo>
                <a:lnTo>
                  <a:pt x="2005245" y="9466059"/>
                </a:lnTo>
                <a:close/>
                <a:moveTo>
                  <a:pt x="2439053" y="10493016"/>
                </a:moveTo>
                <a:lnTo>
                  <a:pt x="2439053" y="10601711"/>
                </a:lnTo>
                <a:lnTo>
                  <a:pt x="2421053" y="10605039"/>
                </a:lnTo>
                <a:lnTo>
                  <a:pt x="2421053" y="10488480"/>
                </a:lnTo>
                <a:close/>
                <a:moveTo>
                  <a:pt x="2537285" y="11287127"/>
                </a:moveTo>
                <a:lnTo>
                  <a:pt x="2439053" y="11287127"/>
                </a:lnTo>
                <a:lnTo>
                  <a:pt x="2439053" y="11682594"/>
                </a:lnTo>
                <a:lnTo>
                  <a:pt x="2438219" y="11682648"/>
                </a:lnTo>
                <a:lnTo>
                  <a:pt x="2421053" y="11682780"/>
                </a:lnTo>
                <a:lnTo>
                  <a:pt x="2421053" y="11287127"/>
                </a:lnTo>
                <a:lnTo>
                  <a:pt x="2023245" y="11287127"/>
                </a:lnTo>
                <a:lnTo>
                  <a:pt x="2023245" y="11684306"/>
                </a:lnTo>
                <a:lnTo>
                  <a:pt x="2005245" y="11684253"/>
                </a:lnTo>
                <a:lnTo>
                  <a:pt x="2005245" y="11287127"/>
                </a:lnTo>
                <a:lnTo>
                  <a:pt x="1607438" y="11287127"/>
                </a:lnTo>
                <a:lnTo>
                  <a:pt x="1607438" y="11683598"/>
                </a:lnTo>
                <a:lnTo>
                  <a:pt x="1589438" y="11683807"/>
                </a:lnTo>
                <a:lnTo>
                  <a:pt x="1589438" y="11287127"/>
                </a:lnTo>
                <a:lnTo>
                  <a:pt x="1191631" y="11287126"/>
                </a:lnTo>
                <a:lnTo>
                  <a:pt x="1191631" y="11688410"/>
                </a:lnTo>
                <a:lnTo>
                  <a:pt x="1173631" y="11688619"/>
                </a:lnTo>
                <a:lnTo>
                  <a:pt x="1173631" y="11287126"/>
                </a:lnTo>
                <a:lnTo>
                  <a:pt x="775824" y="11287126"/>
                </a:lnTo>
                <a:lnTo>
                  <a:pt x="775824" y="11688345"/>
                </a:lnTo>
                <a:lnTo>
                  <a:pt x="757824" y="11688249"/>
                </a:lnTo>
                <a:lnTo>
                  <a:pt x="757824" y="11287126"/>
                </a:lnTo>
                <a:lnTo>
                  <a:pt x="360017" y="11287126"/>
                </a:lnTo>
                <a:lnTo>
                  <a:pt x="360017" y="11686116"/>
                </a:lnTo>
                <a:lnTo>
                  <a:pt x="354536" y="11686087"/>
                </a:lnTo>
                <a:lnTo>
                  <a:pt x="342017" y="11685993"/>
                </a:lnTo>
                <a:lnTo>
                  <a:pt x="342017" y="11287126"/>
                </a:lnTo>
                <a:lnTo>
                  <a:pt x="453" y="11287126"/>
                </a:lnTo>
                <a:lnTo>
                  <a:pt x="453" y="11269126"/>
                </a:lnTo>
                <a:lnTo>
                  <a:pt x="342017" y="11269126"/>
                </a:lnTo>
                <a:lnTo>
                  <a:pt x="342017" y="10836353"/>
                </a:lnTo>
                <a:lnTo>
                  <a:pt x="418" y="10836353"/>
                </a:lnTo>
                <a:lnTo>
                  <a:pt x="404" y="10818353"/>
                </a:lnTo>
                <a:lnTo>
                  <a:pt x="342017" y="10818353"/>
                </a:lnTo>
                <a:lnTo>
                  <a:pt x="342017" y="10385588"/>
                </a:lnTo>
                <a:lnTo>
                  <a:pt x="63" y="10385588"/>
                </a:lnTo>
                <a:lnTo>
                  <a:pt x="48" y="10367588"/>
                </a:lnTo>
                <a:lnTo>
                  <a:pt x="342017" y="10367588"/>
                </a:lnTo>
                <a:lnTo>
                  <a:pt x="342017" y="9934823"/>
                </a:lnTo>
                <a:lnTo>
                  <a:pt x="0" y="9934823"/>
                </a:lnTo>
                <a:lnTo>
                  <a:pt x="0" y="9916823"/>
                </a:lnTo>
                <a:lnTo>
                  <a:pt x="342017" y="9916823"/>
                </a:lnTo>
                <a:lnTo>
                  <a:pt x="342017" y="9484058"/>
                </a:lnTo>
                <a:lnTo>
                  <a:pt x="0" y="9484058"/>
                </a:lnTo>
                <a:lnTo>
                  <a:pt x="0" y="9466058"/>
                </a:lnTo>
                <a:lnTo>
                  <a:pt x="342017" y="9466058"/>
                </a:lnTo>
                <a:lnTo>
                  <a:pt x="342017" y="9033293"/>
                </a:lnTo>
                <a:lnTo>
                  <a:pt x="0" y="9033293"/>
                </a:lnTo>
                <a:lnTo>
                  <a:pt x="0" y="9015293"/>
                </a:lnTo>
                <a:lnTo>
                  <a:pt x="342017" y="9015293"/>
                </a:lnTo>
                <a:lnTo>
                  <a:pt x="342017" y="8582528"/>
                </a:lnTo>
                <a:lnTo>
                  <a:pt x="0" y="8582528"/>
                </a:lnTo>
                <a:lnTo>
                  <a:pt x="0" y="8564528"/>
                </a:lnTo>
                <a:lnTo>
                  <a:pt x="342017" y="8564528"/>
                </a:lnTo>
                <a:lnTo>
                  <a:pt x="342017" y="8131763"/>
                </a:lnTo>
                <a:lnTo>
                  <a:pt x="40" y="8131763"/>
                </a:lnTo>
                <a:lnTo>
                  <a:pt x="43" y="8113763"/>
                </a:lnTo>
                <a:lnTo>
                  <a:pt x="342017" y="8113763"/>
                </a:lnTo>
                <a:lnTo>
                  <a:pt x="342017" y="7680999"/>
                </a:lnTo>
                <a:lnTo>
                  <a:pt x="91" y="7680999"/>
                </a:lnTo>
                <a:lnTo>
                  <a:pt x="91" y="7662999"/>
                </a:lnTo>
                <a:lnTo>
                  <a:pt x="342017" y="7662999"/>
                </a:lnTo>
                <a:lnTo>
                  <a:pt x="342017" y="7230234"/>
                </a:lnTo>
                <a:lnTo>
                  <a:pt x="91" y="7230234"/>
                </a:lnTo>
                <a:lnTo>
                  <a:pt x="91" y="7212234"/>
                </a:lnTo>
                <a:lnTo>
                  <a:pt x="342017" y="7212234"/>
                </a:lnTo>
                <a:lnTo>
                  <a:pt x="342017" y="6779469"/>
                </a:lnTo>
                <a:lnTo>
                  <a:pt x="91" y="6779469"/>
                </a:lnTo>
                <a:lnTo>
                  <a:pt x="91" y="6761469"/>
                </a:lnTo>
                <a:lnTo>
                  <a:pt x="342017" y="6761469"/>
                </a:lnTo>
                <a:lnTo>
                  <a:pt x="342017" y="6328704"/>
                </a:lnTo>
                <a:lnTo>
                  <a:pt x="91" y="6328704"/>
                </a:lnTo>
                <a:lnTo>
                  <a:pt x="91" y="6310704"/>
                </a:lnTo>
                <a:lnTo>
                  <a:pt x="342017" y="6310704"/>
                </a:lnTo>
                <a:lnTo>
                  <a:pt x="342017" y="5877939"/>
                </a:lnTo>
                <a:lnTo>
                  <a:pt x="91" y="5877939"/>
                </a:lnTo>
                <a:lnTo>
                  <a:pt x="91" y="5859939"/>
                </a:lnTo>
                <a:lnTo>
                  <a:pt x="342017" y="5859939"/>
                </a:lnTo>
                <a:lnTo>
                  <a:pt x="342017" y="5427176"/>
                </a:lnTo>
                <a:lnTo>
                  <a:pt x="91" y="5427176"/>
                </a:lnTo>
                <a:lnTo>
                  <a:pt x="91" y="5409175"/>
                </a:lnTo>
                <a:lnTo>
                  <a:pt x="342017" y="5409175"/>
                </a:lnTo>
                <a:lnTo>
                  <a:pt x="342017" y="4976410"/>
                </a:lnTo>
                <a:lnTo>
                  <a:pt x="91" y="4976410"/>
                </a:lnTo>
                <a:lnTo>
                  <a:pt x="91" y="4958411"/>
                </a:lnTo>
                <a:lnTo>
                  <a:pt x="342017" y="4958411"/>
                </a:lnTo>
                <a:lnTo>
                  <a:pt x="342017" y="4525646"/>
                </a:lnTo>
                <a:lnTo>
                  <a:pt x="91" y="4525646"/>
                </a:lnTo>
                <a:lnTo>
                  <a:pt x="91" y="4507646"/>
                </a:lnTo>
                <a:lnTo>
                  <a:pt x="342017" y="4507646"/>
                </a:lnTo>
                <a:lnTo>
                  <a:pt x="342017" y="4074880"/>
                </a:lnTo>
                <a:lnTo>
                  <a:pt x="91" y="4074880"/>
                </a:lnTo>
                <a:lnTo>
                  <a:pt x="91" y="4056879"/>
                </a:lnTo>
                <a:lnTo>
                  <a:pt x="342017" y="4056879"/>
                </a:lnTo>
                <a:lnTo>
                  <a:pt x="342017" y="3624118"/>
                </a:lnTo>
                <a:lnTo>
                  <a:pt x="91" y="3624118"/>
                </a:lnTo>
                <a:lnTo>
                  <a:pt x="91" y="3606118"/>
                </a:lnTo>
                <a:lnTo>
                  <a:pt x="342017" y="3606118"/>
                </a:lnTo>
                <a:lnTo>
                  <a:pt x="342017" y="3173355"/>
                </a:lnTo>
                <a:lnTo>
                  <a:pt x="91" y="3173355"/>
                </a:lnTo>
                <a:lnTo>
                  <a:pt x="91" y="3155355"/>
                </a:lnTo>
                <a:lnTo>
                  <a:pt x="342017" y="3155355"/>
                </a:lnTo>
                <a:lnTo>
                  <a:pt x="342017" y="2722589"/>
                </a:lnTo>
                <a:lnTo>
                  <a:pt x="91" y="2722589"/>
                </a:lnTo>
                <a:lnTo>
                  <a:pt x="91" y="2704588"/>
                </a:lnTo>
                <a:lnTo>
                  <a:pt x="342017" y="2704588"/>
                </a:lnTo>
                <a:lnTo>
                  <a:pt x="342017" y="2516134"/>
                </a:lnTo>
                <a:lnTo>
                  <a:pt x="360017" y="2520389"/>
                </a:lnTo>
                <a:lnTo>
                  <a:pt x="360017" y="2704588"/>
                </a:lnTo>
                <a:lnTo>
                  <a:pt x="530880" y="2704588"/>
                </a:lnTo>
                <a:lnTo>
                  <a:pt x="535603" y="2722589"/>
                </a:lnTo>
                <a:lnTo>
                  <a:pt x="360017" y="2722589"/>
                </a:lnTo>
                <a:lnTo>
                  <a:pt x="360017" y="3155355"/>
                </a:lnTo>
                <a:lnTo>
                  <a:pt x="757824" y="3155355"/>
                </a:lnTo>
                <a:lnTo>
                  <a:pt x="757824" y="2883578"/>
                </a:lnTo>
                <a:lnTo>
                  <a:pt x="762793" y="2886702"/>
                </a:lnTo>
                <a:lnTo>
                  <a:pt x="775824" y="2905961"/>
                </a:lnTo>
                <a:lnTo>
                  <a:pt x="775824" y="3155355"/>
                </a:lnTo>
                <a:lnTo>
                  <a:pt x="908096" y="3155355"/>
                </a:lnTo>
                <a:lnTo>
                  <a:pt x="929885" y="3173355"/>
                </a:lnTo>
                <a:lnTo>
                  <a:pt x="775824" y="3173355"/>
                </a:lnTo>
                <a:lnTo>
                  <a:pt x="775824" y="3606118"/>
                </a:lnTo>
                <a:lnTo>
                  <a:pt x="1087966" y="3606118"/>
                </a:lnTo>
                <a:lnTo>
                  <a:pt x="1094359" y="3621144"/>
                </a:lnTo>
                <a:lnTo>
                  <a:pt x="1096960" y="3624118"/>
                </a:lnTo>
                <a:lnTo>
                  <a:pt x="775824" y="3624118"/>
                </a:lnTo>
                <a:lnTo>
                  <a:pt x="775824" y="4056879"/>
                </a:lnTo>
                <a:lnTo>
                  <a:pt x="970886" y="4056879"/>
                </a:lnTo>
                <a:lnTo>
                  <a:pt x="957959" y="4068758"/>
                </a:lnTo>
                <a:lnTo>
                  <a:pt x="953424" y="4074880"/>
                </a:lnTo>
                <a:lnTo>
                  <a:pt x="775824" y="4074880"/>
                </a:lnTo>
                <a:lnTo>
                  <a:pt x="775824" y="4274500"/>
                </a:lnTo>
                <a:lnTo>
                  <a:pt x="761152" y="4283170"/>
                </a:lnTo>
                <a:lnTo>
                  <a:pt x="757824" y="4285215"/>
                </a:lnTo>
                <a:lnTo>
                  <a:pt x="757824" y="4074880"/>
                </a:lnTo>
                <a:lnTo>
                  <a:pt x="360017" y="4074880"/>
                </a:lnTo>
                <a:lnTo>
                  <a:pt x="360017" y="4507646"/>
                </a:lnTo>
                <a:lnTo>
                  <a:pt x="757824" y="4507646"/>
                </a:lnTo>
                <a:lnTo>
                  <a:pt x="757824" y="4415182"/>
                </a:lnTo>
                <a:lnTo>
                  <a:pt x="775824" y="4421074"/>
                </a:lnTo>
                <a:lnTo>
                  <a:pt x="775824" y="4507646"/>
                </a:lnTo>
                <a:lnTo>
                  <a:pt x="897188" y="4507646"/>
                </a:lnTo>
                <a:lnTo>
                  <a:pt x="898968" y="4510457"/>
                </a:lnTo>
                <a:lnTo>
                  <a:pt x="909752" y="4525646"/>
                </a:lnTo>
                <a:lnTo>
                  <a:pt x="775824" y="4525646"/>
                </a:lnTo>
                <a:lnTo>
                  <a:pt x="775824" y="4958411"/>
                </a:lnTo>
                <a:lnTo>
                  <a:pt x="1173631" y="4958411"/>
                </a:lnTo>
                <a:lnTo>
                  <a:pt x="1173631" y="4738608"/>
                </a:lnTo>
                <a:lnTo>
                  <a:pt x="1191631" y="4749701"/>
                </a:lnTo>
                <a:lnTo>
                  <a:pt x="1191631" y="4958411"/>
                </a:lnTo>
                <a:lnTo>
                  <a:pt x="1213407" y="4958411"/>
                </a:lnTo>
                <a:lnTo>
                  <a:pt x="1222273" y="4976410"/>
                </a:lnTo>
                <a:lnTo>
                  <a:pt x="1191631" y="4976410"/>
                </a:lnTo>
                <a:lnTo>
                  <a:pt x="1191631" y="5409175"/>
                </a:lnTo>
                <a:lnTo>
                  <a:pt x="1234122" y="5409175"/>
                </a:lnTo>
                <a:lnTo>
                  <a:pt x="1236391" y="5427176"/>
                </a:lnTo>
                <a:lnTo>
                  <a:pt x="1191631" y="5427176"/>
                </a:lnTo>
                <a:lnTo>
                  <a:pt x="1191631" y="5859939"/>
                </a:lnTo>
                <a:lnTo>
                  <a:pt x="1589438" y="5859939"/>
                </a:lnTo>
                <a:lnTo>
                  <a:pt x="1589438" y="5841839"/>
                </a:lnTo>
                <a:lnTo>
                  <a:pt x="1607438" y="5849890"/>
                </a:lnTo>
                <a:lnTo>
                  <a:pt x="1607438" y="5859939"/>
                </a:lnTo>
                <a:lnTo>
                  <a:pt x="1622192" y="5859939"/>
                </a:lnTo>
                <a:lnTo>
                  <a:pt x="1633713" y="5872283"/>
                </a:lnTo>
                <a:lnTo>
                  <a:pt x="1634740" y="5877939"/>
                </a:lnTo>
                <a:lnTo>
                  <a:pt x="1607438" y="5877939"/>
                </a:lnTo>
                <a:lnTo>
                  <a:pt x="1607438" y="5977807"/>
                </a:lnTo>
                <a:lnTo>
                  <a:pt x="1589438" y="6019125"/>
                </a:lnTo>
                <a:lnTo>
                  <a:pt x="1589438" y="5877939"/>
                </a:lnTo>
                <a:lnTo>
                  <a:pt x="1191631" y="5877939"/>
                </a:lnTo>
                <a:lnTo>
                  <a:pt x="1191631" y="6310704"/>
                </a:lnTo>
                <a:lnTo>
                  <a:pt x="1589438" y="6310704"/>
                </a:lnTo>
                <a:lnTo>
                  <a:pt x="1589438" y="6157511"/>
                </a:lnTo>
                <a:lnTo>
                  <a:pt x="1590091" y="6159323"/>
                </a:lnTo>
                <a:cubicBezTo>
                  <a:pt x="1595477" y="6171657"/>
                  <a:pt x="1601501" y="6183893"/>
                  <a:pt x="1607407" y="6196157"/>
                </a:cubicBezTo>
                <a:lnTo>
                  <a:pt x="1607438" y="6196231"/>
                </a:lnTo>
                <a:lnTo>
                  <a:pt x="1607438" y="6310704"/>
                </a:lnTo>
                <a:lnTo>
                  <a:pt x="1633192" y="6310704"/>
                </a:lnTo>
                <a:lnTo>
                  <a:pt x="1625206" y="6328704"/>
                </a:lnTo>
                <a:lnTo>
                  <a:pt x="1607438" y="6328704"/>
                </a:lnTo>
                <a:lnTo>
                  <a:pt x="1607438" y="6355269"/>
                </a:lnTo>
                <a:lnTo>
                  <a:pt x="1589438" y="6376686"/>
                </a:lnTo>
                <a:lnTo>
                  <a:pt x="1589438" y="6328704"/>
                </a:lnTo>
                <a:lnTo>
                  <a:pt x="1191631" y="6328704"/>
                </a:lnTo>
                <a:lnTo>
                  <a:pt x="1191631" y="6761469"/>
                </a:lnTo>
                <a:lnTo>
                  <a:pt x="1589438" y="6761469"/>
                </a:lnTo>
                <a:lnTo>
                  <a:pt x="1589438" y="6607793"/>
                </a:lnTo>
                <a:lnTo>
                  <a:pt x="1592430" y="6612169"/>
                </a:lnTo>
                <a:cubicBezTo>
                  <a:pt x="1607662" y="6647741"/>
                  <a:pt x="1598582" y="6682548"/>
                  <a:pt x="1598718" y="6719952"/>
                </a:cubicBezTo>
                <a:cubicBezTo>
                  <a:pt x="1598483" y="6747332"/>
                  <a:pt x="1600121" y="6774703"/>
                  <a:pt x="1603606" y="6801866"/>
                </a:cubicBezTo>
                <a:lnTo>
                  <a:pt x="1607438" y="6819943"/>
                </a:lnTo>
                <a:lnTo>
                  <a:pt x="1607438" y="7212234"/>
                </a:lnTo>
                <a:lnTo>
                  <a:pt x="1763489" y="7212234"/>
                </a:lnTo>
                <a:lnTo>
                  <a:pt x="1759287" y="7226549"/>
                </a:lnTo>
                <a:lnTo>
                  <a:pt x="1758406" y="7230234"/>
                </a:lnTo>
                <a:lnTo>
                  <a:pt x="1607438" y="7230234"/>
                </a:lnTo>
                <a:lnTo>
                  <a:pt x="1607438" y="7662999"/>
                </a:lnTo>
                <a:lnTo>
                  <a:pt x="1875914" y="7662999"/>
                </a:lnTo>
                <a:lnTo>
                  <a:pt x="1885355" y="7679287"/>
                </a:lnTo>
                <a:lnTo>
                  <a:pt x="1885975" y="7680999"/>
                </a:lnTo>
                <a:lnTo>
                  <a:pt x="1607438" y="7680999"/>
                </a:lnTo>
                <a:lnTo>
                  <a:pt x="1607438" y="8113764"/>
                </a:lnTo>
                <a:lnTo>
                  <a:pt x="1929442" y="8113764"/>
                </a:lnTo>
                <a:lnTo>
                  <a:pt x="1934833" y="8131764"/>
                </a:lnTo>
                <a:lnTo>
                  <a:pt x="1607438" y="8131764"/>
                </a:lnTo>
                <a:lnTo>
                  <a:pt x="1607438" y="8564529"/>
                </a:lnTo>
                <a:lnTo>
                  <a:pt x="1965200" y="8564529"/>
                </a:lnTo>
                <a:lnTo>
                  <a:pt x="1969525" y="8573787"/>
                </a:lnTo>
                <a:lnTo>
                  <a:pt x="1975365" y="8582529"/>
                </a:lnTo>
                <a:lnTo>
                  <a:pt x="1607438" y="8582529"/>
                </a:lnTo>
                <a:lnTo>
                  <a:pt x="1607438" y="9015294"/>
                </a:lnTo>
                <a:lnTo>
                  <a:pt x="2005245" y="9015294"/>
                </a:lnTo>
                <a:lnTo>
                  <a:pt x="2005245" y="8632121"/>
                </a:lnTo>
                <a:lnTo>
                  <a:pt x="2016296" y="8654358"/>
                </a:lnTo>
                <a:cubicBezTo>
                  <a:pt x="2028074" y="8697503"/>
                  <a:pt x="2017246" y="8745344"/>
                  <a:pt x="2015889" y="8789062"/>
                </a:cubicBezTo>
                <a:lnTo>
                  <a:pt x="2023245" y="8859998"/>
                </a:lnTo>
                <a:lnTo>
                  <a:pt x="2023245" y="9015294"/>
                </a:lnTo>
                <a:lnTo>
                  <a:pt x="2064350" y="9015294"/>
                </a:lnTo>
                <a:lnTo>
                  <a:pt x="2069169" y="9033294"/>
                </a:lnTo>
                <a:lnTo>
                  <a:pt x="2023245" y="9033294"/>
                </a:lnTo>
                <a:lnTo>
                  <a:pt x="2023245" y="9466059"/>
                </a:lnTo>
                <a:lnTo>
                  <a:pt x="2101815" y="9466059"/>
                </a:lnTo>
                <a:lnTo>
                  <a:pt x="2083646" y="9484059"/>
                </a:lnTo>
                <a:lnTo>
                  <a:pt x="2023245" y="9484059"/>
                </a:lnTo>
                <a:lnTo>
                  <a:pt x="2023245" y="9511026"/>
                </a:lnTo>
                <a:lnTo>
                  <a:pt x="2005245" y="9518935"/>
                </a:lnTo>
                <a:lnTo>
                  <a:pt x="2005245" y="9484059"/>
                </a:lnTo>
                <a:lnTo>
                  <a:pt x="1607438" y="9484059"/>
                </a:lnTo>
                <a:lnTo>
                  <a:pt x="1607438" y="9916824"/>
                </a:lnTo>
                <a:lnTo>
                  <a:pt x="2005245" y="9916824"/>
                </a:lnTo>
                <a:lnTo>
                  <a:pt x="2005245" y="9746088"/>
                </a:lnTo>
                <a:lnTo>
                  <a:pt x="2023245" y="9780519"/>
                </a:lnTo>
                <a:lnTo>
                  <a:pt x="2023245" y="9916824"/>
                </a:lnTo>
                <a:lnTo>
                  <a:pt x="2090706" y="9916824"/>
                </a:lnTo>
                <a:lnTo>
                  <a:pt x="2091467" y="9919559"/>
                </a:lnTo>
                <a:lnTo>
                  <a:pt x="2093894" y="9934824"/>
                </a:lnTo>
                <a:lnTo>
                  <a:pt x="2023245" y="9934824"/>
                </a:lnTo>
                <a:lnTo>
                  <a:pt x="2023245" y="10367589"/>
                </a:lnTo>
                <a:lnTo>
                  <a:pt x="2297519" y="10367589"/>
                </a:lnTo>
                <a:lnTo>
                  <a:pt x="2306043" y="10379786"/>
                </a:lnTo>
                <a:lnTo>
                  <a:pt x="2311172" y="10385589"/>
                </a:lnTo>
                <a:lnTo>
                  <a:pt x="2023245" y="10385589"/>
                </a:lnTo>
                <a:lnTo>
                  <a:pt x="2023245" y="10818354"/>
                </a:lnTo>
                <a:lnTo>
                  <a:pt x="2265064" y="10818354"/>
                </a:lnTo>
                <a:lnTo>
                  <a:pt x="2270039" y="10836354"/>
                </a:lnTo>
                <a:lnTo>
                  <a:pt x="2023245" y="10836354"/>
                </a:lnTo>
                <a:lnTo>
                  <a:pt x="2023245" y="11269127"/>
                </a:lnTo>
                <a:lnTo>
                  <a:pt x="2421053" y="11269127"/>
                </a:lnTo>
                <a:lnTo>
                  <a:pt x="2421053" y="11234983"/>
                </a:lnTo>
                <a:lnTo>
                  <a:pt x="2439053" y="11243058"/>
                </a:lnTo>
                <a:lnTo>
                  <a:pt x="2439053" y="11269127"/>
                </a:lnTo>
                <a:lnTo>
                  <a:pt x="2497161" y="11269127"/>
                </a:lnTo>
                <a:close/>
              </a:path>
            </a:pathLst>
          </a:custGeom>
          <a:solidFill>
            <a:srgbClr val="F3F3F3">
              <a:alpha val="659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sp>
        <p:nvSpPr>
          <p:cNvPr id="10" name="Google Shape;10;p1">
            <a:extLst>
              <a:ext uri="{FF2B5EF4-FFF2-40B4-BE49-F238E27FC236}">
                <a16:creationId xmlns:a16="http://schemas.microsoft.com/office/drawing/2014/main" id="{34900BFA-1238-5C5E-BFB2-5584E63D180D}"/>
              </a:ext>
            </a:extLst>
          </p:cNvPr>
          <p:cNvSpPr/>
          <p:nvPr userDrawn="1"/>
        </p:nvSpPr>
        <p:spPr>
          <a:xfrm rot="5400000" flipH="1" flipV="1">
            <a:off x="6412727" y="1078726"/>
            <a:ext cx="2061544" cy="9497003"/>
          </a:xfrm>
          <a:custGeom>
            <a:avLst/>
            <a:gdLst/>
            <a:ahLst/>
            <a:cxnLst/>
            <a:rect l="l" t="t" r="r" b="b"/>
            <a:pathLst>
              <a:path w="2537285" h="11688619" extrusionOk="0">
                <a:moveTo>
                  <a:pt x="192626" y="18000"/>
                </a:moveTo>
                <a:lnTo>
                  <a:pt x="2806" y="18000"/>
                </a:lnTo>
                <a:lnTo>
                  <a:pt x="2806" y="0"/>
                </a:lnTo>
                <a:lnTo>
                  <a:pt x="186164" y="0"/>
                </a:lnTo>
                <a:close/>
                <a:moveTo>
                  <a:pt x="273144" y="468764"/>
                </a:moveTo>
                <a:lnTo>
                  <a:pt x="2617" y="468764"/>
                </a:lnTo>
                <a:lnTo>
                  <a:pt x="2692" y="450764"/>
                </a:lnTo>
                <a:lnTo>
                  <a:pt x="270081" y="450764"/>
                </a:lnTo>
                <a:close/>
                <a:moveTo>
                  <a:pt x="613463" y="1370293"/>
                </a:moveTo>
                <a:lnTo>
                  <a:pt x="360018" y="1370293"/>
                </a:lnTo>
                <a:lnTo>
                  <a:pt x="360018" y="1803060"/>
                </a:lnTo>
                <a:lnTo>
                  <a:pt x="540959" y="1803060"/>
                </a:lnTo>
                <a:lnTo>
                  <a:pt x="532269" y="1813419"/>
                </a:lnTo>
                <a:lnTo>
                  <a:pt x="525111" y="1821060"/>
                </a:lnTo>
                <a:lnTo>
                  <a:pt x="360018" y="1821060"/>
                </a:lnTo>
                <a:lnTo>
                  <a:pt x="360017" y="2253824"/>
                </a:lnTo>
                <a:lnTo>
                  <a:pt x="523454" y="2253824"/>
                </a:lnTo>
                <a:lnTo>
                  <a:pt x="499838" y="2271824"/>
                </a:lnTo>
                <a:lnTo>
                  <a:pt x="360017" y="2271824"/>
                </a:lnTo>
                <a:lnTo>
                  <a:pt x="360017" y="2369623"/>
                </a:lnTo>
                <a:lnTo>
                  <a:pt x="351075" y="2374911"/>
                </a:lnTo>
                <a:lnTo>
                  <a:pt x="342017" y="2380494"/>
                </a:lnTo>
                <a:lnTo>
                  <a:pt x="342017" y="2271824"/>
                </a:lnTo>
                <a:lnTo>
                  <a:pt x="91" y="2271824"/>
                </a:lnTo>
                <a:lnTo>
                  <a:pt x="91" y="2253824"/>
                </a:lnTo>
                <a:lnTo>
                  <a:pt x="342017" y="2253824"/>
                </a:lnTo>
                <a:lnTo>
                  <a:pt x="342018" y="1821060"/>
                </a:lnTo>
                <a:lnTo>
                  <a:pt x="91" y="1821060"/>
                </a:lnTo>
                <a:lnTo>
                  <a:pt x="91" y="1803060"/>
                </a:lnTo>
                <a:lnTo>
                  <a:pt x="342018" y="1803060"/>
                </a:lnTo>
                <a:lnTo>
                  <a:pt x="342018" y="1370293"/>
                </a:lnTo>
                <a:lnTo>
                  <a:pt x="91" y="1370293"/>
                </a:lnTo>
                <a:lnTo>
                  <a:pt x="91" y="1352293"/>
                </a:lnTo>
                <a:lnTo>
                  <a:pt x="342018" y="1352293"/>
                </a:lnTo>
                <a:lnTo>
                  <a:pt x="342018" y="919529"/>
                </a:lnTo>
                <a:lnTo>
                  <a:pt x="748" y="919529"/>
                </a:lnTo>
                <a:lnTo>
                  <a:pt x="822" y="901529"/>
                </a:lnTo>
                <a:lnTo>
                  <a:pt x="342018" y="901529"/>
                </a:lnTo>
                <a:lnTo>
                  <a:pt x="342018" y="679911"/>
                </a:lnTo>
                <a:lnTo>
                  <a:pt x="354084" y="696724"/>
                </a:lnTo>
                <a:lnTo>
                  <a:pt x="360018" y="710043"/>
                </a:lnTo>
                <a:lnTo>
                  <a:pt x="360018" y="901529"/>
                </a:lnTo>
                <a:lnTo>
                  <a:pt x="404322" y="901529"/>
                </a:lnTo>
                <a:lnTo>
                  <a:pt x="405805" y="906111"/>
                </a:lnTo>
                <a:lnTo>
                  <a:pt x="416950" y="919529"/>
                </a:lnTo>
                <a:lnTo>
                  <a:pt x="360018" y="919529"/>
                </a:lnTo>
                <a:lnTo>
                  <a:pt x="360018" y="1352293"/>
                </a:lnTo>
                <a:lnTo>
                  <a:pt x="605220" y="1352293"/>
                </a:lnTo>
                <a:lnTo>
                  <a:pt x="612949" y="1369049"/>
                </a:lnTo>
                <a:close/>
                <a:moveTo>
                  <a:pt x="757824" y="10836353"/>
                </a:moveTo>
                <a:lnTo>
                  <a:pt x="360017" y="10836353"/>
                </a:lnTo>
                <a:lnTo>
                  <a:pt x="360017" y="11269126"/>
                </a:lnTo>
                <a:lnTo>
                  <a:pt x="757824" y="11269126"/>
                </a:lnTo>
                <a:close/>
                <a:moveTo>
                  <a:pt x="757824" y="10385588"/>
                </a:moveTo>
                <a:lnTo>
                  <a:pt x="360017" y="10385588"/>
                </a:lnTo>
                <a:lnTo>
                  <a:pt x="360017" y="10818353"/>
                </a:lnTo>
                <a:lnTo>
                  <a:pt x="757824" y="10818353"/>
                </a:lnTo>
                <a:close/>
                <a:moveTo>
                  <a:pt x="757824" y="9934823"/>
                </a:moveTo>
                <a:lnTo>
                  <a:pt x="360017" y="9934823"/>
                </a:lnTo>
                <a:lnTo>
                  <a:pt x="360017" y="10367588"/>
                </a:lnTo>
                <a:lnTo>
                  <a:pt x="757824" y="10367588"/>
                </a:lnTo>
                <a:close/>
                <a:moveTo>
                  <a:pt x="757824" y="9484058"/>
                </a:moveTo>
                <a:lnTo>
                  <a:pt x="360017" y="9484058"/>
                </a:lnTo>
                <a:lnTo>
                  <a:pt x="360017" y="9916823"/>
                </a:lnTo>
                <a:lnTo>
                  <a:pt x="757824" y="9916823"/>
                </a:lnTo>
                <a:close/>
                <a:moveTo>
                  <a:pt x="757824" y="9033293"/>
                </a:moveTo>
                <a:lnTo>
                  <a:pt x="360017" y="9033293"/>
                </a:lnTo>
                <a:lnTo>
                  <a:pt x="360017" y="9466058"/>
                </a:lnTo>
                <a:lnTo>
                  <a:pt x="757824" y="9466058"/>
                </a:lnTo>
                <a:close/>
                <a:moveTo>
                  <a:pt x="757824" y="8582528"/>
                </a:moveTo>
                <a:lnTo>
                  <a:pt x="360017" y="8582528"/>
                </a:lnTo>
                <a:lnTo>
                  <a:pt x="360017" y="9015293"/>
                </a:lnTo>
                <a:lnTo>
                  <a:pt x="757824" y="9015293"/>
                </a:lnTo>
                <a:close/>
                <a:moveTo>
                  <a:pt x="757824" y="8131763"/>
                </a:moveTo>
                <a:lnTo>
                  <a:pt x="360017" y="8131763"/>
                </a:lnTo>
                <a:lnTo>
                  <a:pt x="360017" y="8564528"/>
                </a:lnTo>
                <a:lnTo>
                  <a:pt x="757824" y="8564528"/>
                </a:lnTo>
                <a:close/>
                <a:moveTo>
                  <a:pt x="757824" y="7680999"/>
                </a:moveTo>
                <a:lnTo>
                  <a:pt x="360017" y="7680999"/>
                </a:lnTo>
                <a:lnTo>
                  <a:pt x="360017" y="8113763"/>
                </a:lnTo>
                <a:lnTo>
                  <a:pt x="757824" y="8113763"/>
                </a:lnTo>
                <a:close/>
                <a:moveTo>
                  <a:pt x="757824" y="7230234"/>
                </a:moveTo>
                <a:lnTo>
                  <a:pt x="360017" y="7230234"/>
                </a:lnTo>
                <a:lnTo>
                  <a:pt x="360017" y="7662999"/>
                </a:lnTo>
                <a:lnTo>
                  <a:pt x="757824" y="7662999"/>
                </a:lnTo>
                <a:close/>
                <a:moveTo>
                  <a:pt x="757824" y="6779469"/>
                </a:moveTo>
                <a:lnTo>
                  <a:pt x="360017" y="6779469"/>
                </a:lnTo>
                <a:lnTo>
                  <a:pt x="360017" y="7212234"/>
                </a:lnTo>
                <a:lnTo>
                  <a:pt x="757824" y="7212234"/>
                </a:lnTo>
                <a:close/>
                <a:moveTo>
                  <a:pt x="757824" y="6328704"/>
                </a:moveTo>
                <a:lnTo>
                  <a:pt x="360017" y="6328704"/>
                </a:lnTo>
                <a:lnTo>
                  <a:pt x="360017" y="6761469"/>
                </a:lnTo>
                <a:lnTo>
                  <a:pt x="757824" y="6761469"/>
                </a:lnTo>
                <a:close/>
                <a:moveTo>
                  <a:pt x="757824" y="5877939"/>
                </a:moveTo>
                <a:lnTo>
                  <a:pt x="360017" y="5877939"/>
                </a:lnTo>
                <a:lnTo>
                  <a:pt x="360017" y="6310704"/>
                </a:lnTo>
                <a:lnTo>
                  <a:pt x="757824" y="6310704"/>
                </a:lnTo>
                <a:close/>
                <a:moveTo>
                  <a:pt x="757824" y="5427176"/>
                </a:moveTo>
                <a:lnTo>
                  <a:pt x="360017" y="5427176"/>
                </a:lnTo>
                <a:lnTo>
                  <a:pt x="360017" y="5859939"/>
                </a:lnTo>
                <a:lnTo>
                  <a:pt x="757824" y="5859939"/>
                </a:lnTo>
                <a:close/>
                <a:moveTo>
                  <a:pt x="757824" y="4976410"/>
                </a:moveTo>
                <a:lnTo>
                  <a:pt x="360017" y="4976410"/>
                </a:lnTo>
                <a:lnTo>
                  <a:pt x="360017" y="5409175"/>
                </a:lnTo>
                <a:lnTo>
                  <a:pt x="757824" y="5409175"/>
                </a:lnTo>
                <a:close/>
                <a:moveTo>
                  <a:pt x="757824" y="4525646"/>
                </a:moveTo>
                <a:lnTo>
                  <a:pt x="360017" y="4525646"/>
                </a:lnTo>
                <a:lnTo>
                  <a:pt x="360017" y="4958411"/>
                </a:lnTo>
                <a:lnTo>
                  <a:pt x="757824" y="4958411"/>
                </a:lnTo>
                <a:close/>
                <a:moveTo>
                  <a:pt x="757824" y="3624118"/>
                </a:moveTo>
                <a:lnTo>
                  <a:pt x="360017" y="3624118"/>
                </a:lnTo>
                <a:lnTo>
                  <a:pt x="360017" y="4056879"/>
                </a:lnTo>
                <a:lnTo>
                  <a:pt x="757824" y="4056879"/>
                </a:lnTo>
                <a:close/>
                <a:moveTo>
                  <a:pt x="757824" y="3173355"/>
                </a:moveTo>
                <a:lnTo>
                  <a:pt x="360017" y="3173355"/>
                </a:lnTo>
                <a:lnTo>
                  <a:pt x="360017" y="3606118"/>
                </a:lnTo>
                <a:lnTo>
                  <a:pt x="757824" y="3606118"/>
                </a:lnTo>
                <a:close/>
                <a:moveTo>
                  <a:pt x="1173631" y="10836353"/>
                </a:moveTo>
                <a:lnTo>
                  <a:pt x="775824" y="10836353"/>
                </a:lnTo>
                <a:lnTo>
                  <a:pt x="775824" y="11269126"/>
                </a:lnTo>
                <a:lnTo>
                  <a:pt x="1173631" y="11269126"/>
                </a:lnTo>
                <a:close/>
                <a:moveTo>
                  <a:pt x="1173631" y="10385588"/>
                </a:moveTo>
                <a:lnTo>
                  <a:pt x="775824" y="10385588"/>
                </a:lnTo>
                <a:lnTo>
                  <a:pt x="775824" y="10818353"/>
                </a:lnTo>
                <a:lnTo>
                  <a:pt x="1173631" y="10818353"/>
                </a:lnTo>
                <a:close/>
                <a:moveTo>
                  <a:pt x="1173631" y="9934823"/>
                </a:moveTo>
                <a:lnTo>
                  <a:pt x="775824" y="9934823"/>
                </a:lnTo>
                <a:lnTo>
                  <a:pt x="775824" y="10367588"/>
                </a:lnTo>
                <a:lnTo>
                  <a:pt x="1173631" y="10367588"/>
                </a:lnTo>
                <a:close/>
                <a:moveTo>
                  <a:pt x="1173631" y="9484058"/>
                </a:moveTo>
                <a:lnTo>
                  <a:pt x="775824" y="9484058"/>
                </a:lnTo>
                <a:lnTo>
                  <a:pt x="775824" y="9916823"/>
                </a:lnTo>
                <a:lnTo>
                  <a:pt x="1173631" y="9916823"/>
                </a:lnTo>
                <a:close/>
                <a:moveTo>
                  <a:pt x="1173631" y="9033293"/>
                </a:moveTo>
                <a:lnTo>
                  <a:pt x="775824" y="9033293"/>
                </a:lnTo>
                <a:lnTo>
                  <a:pt x="775824" y="9466058"/>
                </a:lnTo>
                <a:lnTo>
                  <a:pt x="1173631" y="9466058"/>
                </a:lnTo>
                <a:close/>
                <a:moveTo>
                  <a:pt x="1173631" y="8582528"/>
                </a:moveTo>
                <a:lnTo>
                  <a:pt x="775824" y="8582528"/>
                </a:lnTo>
                <a:lnTo>
                  <a:pt x="775824" y="9015293"/>
                </a:lnTo>
                <a:lnTo>
                  <a:pt x="1173631" y="9015293"/>
                </a:lnTo>
                <a:close/>
                <a:moveTo>
                  <a:pt x="1173631" y="8131763"/>
                </a:moveTo>
                <a:lnTo>
                  <a:pt x="775824" y="8131763"/>
                </a:lnTo>
                <a:lnTo>
                  <a:pt x="775824" y="8564528"/>
                </a:lnTo>
                <a:lnTo>
                  <a:pt x="1173631" y="8564528"/>
                </a:lnTo>
                <a:close/>
                <a:moveTo>
                  <a:pt x="1173631" y="7680999"/>
                </a:moveTo>
                <a:lnTo>
                  <a:pt x="775824" y="7680999"/>
                </a:lnTo>
                <a:lnTo>
                  <a:pt x="775824" y="8113763"/>
                </a:lnTo>
                <a:lnTo>
                  <a:pt x="1173631" y="8113763"/>
                </a:lnTo>
                <a:close/>
                <a:moveTo>
                  <a:pt x="1173631" y="7230234"/>
                </a:moveTo>
                <a:lnTo>
                  <a:pt x="775824" y="7230234"/>
                </a:lnTo>
                <a:lnTo>
                  <a:pt x="775824" y="7662999"/>
                </a:lnTo>
                <a:lnTo>
                  <a:pt x="1173631" y="7662999"/>
                </a:lnTo>
                <a:close/>
                <a:moveTo>
                  <a:pt x="1173631" y="6779469"/>
                </a:moveTo>
                <a:lnTo>
                  <a:pt x="775824" y="6779469"/>
                </a:lnTo>
                <a:lnTo>
                  <a:pt x="775824" y="7212234"/>
                </a:lnTo>
                <a:lnTo>
                  <a:pt x="1173631" y="7212234"/>
                </a:lnTo>
                <a:close/>
                <a:moveTo>
                  <a:pt x="1173631" y="6328704"/>
                </a:moveTo>
                <a:lnTo>
                  <a:pt x="775824" y="6328704"/>
                </a:lnTo>
                <a:lnTo>
                  <a:pt x="775824" y="6761469"/>
                </a:lnTo>
                <a:lnTo>
                  <a:pt x="1173631" y="6761469"/>
                </a:lnTo>
                <a:close/>
                <a:moveTo>
                  <a:pt x="1173631" y="5877939"/>
                </a:moveTo>
                <a:lnTo>
                  <a:pt x="775824" y="5877939"/>
                </a:lnTo>
                <a:lnTo>
                  <a:pt x="775824" y="6310704"/>
                </a:lnTo>
                <a:lnTo>
                  <a:pt x="1173631" y="6310704"/>
                </a:lnTo>
                <a:close/>
                <a:moveTo>
                  <a:pt x="1173631" y="5427176"/>
                </a:moveTo>
                <a:lnTo>
                  <a:pt x="775824" y="5427176"/>
                </a:lnTo>
                <a:lnTo>
                  <a:pt x="775824" y="5859939"/>
                </a:lnTo>
                <a:lnTo>
                  <a:pt x="1173631" y="5859939"/>
                </a:lnTo>
                <a:close/>
                <a:moveTo>
                  <a:pt x="1173631" y="4976410"/>
                </a:moveTo>
                <a:lnTo>
                  <a:pt x="775824" y="4976410"/>
                </a:lnTo>
                <a:lnTo>
                  <a:pt x="775824" y="5409175"/>
                </a:lnTo>
                <a:lnTo>
                  <a:pt x="1173631" y="5409175"/>
                </a:lnTo>
                <a:close/>
                <a:moveTo>
                  <a:pt x="1589438" y="10836354"/>
                </a:moveTo>
                <a:lnTo>
                  <a:pt x="1191631" y="10836353"/>
                </a:lnTo>
                <a:lnTo>
                  <a:pt x="1191631" y="11269126"/>
                </a:lnTo>
                <a:lnTo>
                  <a:pt x="1589438" y="11269127"/>
                </a:lnTo>
                <a:close/>
                <a:moveTo>
                  <a:pt x="1589438" y="10385589"/>
                </a:moveTo>
                <a:lnTo>
                  <a:pt x="1191631" y="10385588"/>
                </a:lnTo>
                <a:lnTo>
                  <a:pt x="1191631" y="10818353"/>
                </a:lnTo>
                <a:lnTo>
                  <a:pt x="1589438" y="10818354"/>
                </a:lnTo>
                <a:close/>
                <a:moveTo>
                  <a:pt x="1589438" y="9934824"/>
                </a:moveTo>
                <a:lnTo>
                  <a:pt x="1191631" y="9934823"/>
                </a:lnTo>
                <a:lnTo>
                  <a:pt x="1191631" y="10367588"/>
                </a:lnTo>
                <a:lnTo>
                  <a:pt x="1589438" y="10367589"/>
                </a:lnTo>
                <a:close/>
                <a:moveTo>
                  <a:pt x="1589438" y="9484059"/>
                </a:moveTo>
                <a:lnTo>
                  <a:pt x="1191631" y="9484058"/>
                </a:lnTo>
                <a:lnTo>
                  <a:pt x="1191631" y="9916823"/>
                </a:lnTo>
                <a:lnTo>
                  <a:pt x="1589438" y="9916824"/>
                </a:lnTo>
                <a:close/>
                <a:moveTo>
                  <a:pt x="1589438" y="9033294"/>
                </a:moveTo>
                <a:lnTo>
                  <a:pt x="1191631" y="9033293"/>
                </a:lnTo>
                <a:lnTo>
                  <a:pt x="1191631" y="9466058"/>
                </a:lnTo>
                <a:lnTo>
                  <a:pt x="1589438" y="9466059"/>
                </a:lnTo>
                <a:close/>
                <a:moveTo>
                  <a:pt x="1589438" y="8582529"/>
                </a:moveTo>
                <a:lnTo>
                  <a:pt x="1191631" y="8582528"/>
                </a:lnTo>
                <a:lnTo>
                  <a:pt x="1191631" y="9015293"/>
                </a:lnTo>
                <a:lnTo>
                  <a:pt x="1589438" y="9015294"/>
                </a:lnTo>
                <a:close/>
                <a:moveTo>
                  <a:pt x="1589438" y="8131764"/>
                </a:moveTo>
                <a:lnTo>
                  <a:pt x="1191631" y="8131763"/>
                </a:lnTo>
                <a:lnTo>
                  <a:pt x="1191631" y="8564528"/>
                </a:lnTo>
                <a:lnTo>
                  <a:pt x="1589438" y="8564529"/>
                </a:lnTo>
                <a:close/>
                <a:moveTo>
                  <a:pt x="1589438" y="7680999"/>
                </a:moveTo>
                <a:lnTo>
                  <a:pt x="1191631" y="7680999"/>
                </a:lnTo>
                <a:lnTo>
                  <a:pt x="1191631" y="8113763"/>
                </a:lnTo>
                <a:lnTo>
                  <a:pt x="1589438" y="8113764"/>
                </a:lnTo>
                <a:close/>
                <a:moveTo>
                  <a:pt x="1589438" y="7230234"/>
                </a:moveTo>
                <a:lnTo>
                  <a:pt x="1191631" y="7230234"/>
                </a:lnTo>
                <a:lnTo>
                  <a:pt x="1191631" y="7662999"/>
                </a:lnTo>
                <a:lnTo>
                  <a:pt x="1589438" y="7662999"/>
                </a:lnTo>
                <a:close/>
                <a:moveTo>
                  <a:pt x="1589438" y="6779469"/>
                </a:moveTo>
                <a:lnTo>
                  <a:pt x="1191631" y="6779469"/>
                </a:lnTo>
                <a:lnTo>
                  <a:pt x="1191631" y="7212234"/>
                </a:lnTo>
                <a:lnTo>
                  <a:pt x="1589438" y="7212234"/>
                </a:lnTo>
                <a:close/>
                <a:moveTo>
                  <a:pt x="2005245" y="10836354"/>
                </a:moveTo>
                <a:lnTo>
                  <a:pt x="1607438" y="10836354"/>
                </a:lnTo>
                <a:lnTo>
                  <a:pt x="1607438" y="11269127"/>
                </a:lnTo>
                <a:lnTo>
                  <a:pt x="2005245" y="11269127"/>
                </a:lnTo>
                <a:close/>
                <a:moveTo>
                  <a:pt x="2005245" y="10385589"/>
                </a:moveTo>
                <a:lnTo>
                  <a:pt x="1607438" y="10385589"/>
                </a:lnTo>
                <a:lnTo>
                  <a:pt x="1607438" y="10818354"/>
                </a:lnTo>
                <a:lnTo>
                  <a:pt x="2005245" y="10818354"/>
                </a:lnTo>
                <a:close/>
                <a:moveTo>
                  <a:pt x="2005245" y="9934824"/>
                </a:moveTo>
                <a:lnTo>
                  <a:pt x="1607438" y="9934824"/>
                </a:lnTo>
                <a:lnTo>
                  <a:pt x="1607438" y="10367589"/>
                </a:lnTo>
                <a:lnTo>
                  <a:pt x="2005245" y="10367589"/>
                </a:lnTo>
                <a:close/>
                <a:moveTo>
                  <a:pt x="2005245" y="9033294"/>
                </a:moveTo>
                <a:lnTo>
                  <a:pt x="1607438" y="9033294"/>
                </a:lnTo>
                <a:lnTo>
                  <a:pt x="1607438" y="9466059"/>
                </a:lnTo>
                <a:lnTo>
                  <a:pt x="2005245" y="9466059"/>
                </a:lnTo>
                <a:close/>
                <a:moveTo>
                  <a:pt x="2439053" y="10493016"/>
                </a:moveTo>
                <a:lnTo>
                  <a:pt x="2439053" y="10601711"/>
                </a:lnTo>
                <a:lnTo>
                  <a:pt x="2421053" y="10605039"/>
                </a:lnTo>
                <a:lnTo>
                  <a:pt x="2421053" y="10488480"/>
                </a:lnTo>
                <a:close/>
                <a:moveTo>
                  <a:pt x="2537285" y="11287127"/>
                </a:moveTo>
                <a:lnTo>
                  <a:pt x="2439053" y="11287127"/>
                </a:lnTo>
                <a:lnTo>
                  <a:pt x="2439053" y="11682594"/>
                </a:lnTo>
                <a:lnTo>
                  <a:pt x="2438219" y="11682648"/>
                </a:lnTo>
                <a:lnTo>
                  <a:pt x="2421053" y="11682780"/>
                </a:lnTo>
                <a:lnTo>
                  <a:pt x="2421053" y="11287127"/>
                </a:lnTo>
                <a:lnTo>
                  <a:pt x="2023245" y="11287127"/>
                </a:lnTo>
                <a:lnTo>
                  <a:pt x="2023245" y="11684306"/>
                </a:lnTo>
                <a:lnTo>
                  <a:pt x="2005245" y="11684253"/>
                </a:lnTo>
                <a:lnTo>
                  <a:pt x="2005245" y="11287127"/>
                </a:lnTo>
                <a:lnTo>
                  <a:pt x="1607438" y="11287127"/>
                </a:lnTo>
                <a:lnTo>
                  <a:pt x="1607438" y="11683598"/>
                </a:lnTo>
                <a:lnTo>
                  <a:pt x="1589438" y="11683807"/>
                </a:lnTo>
                <a:lnTo>
                  <a:pt x="1589438" y="11287127"/>
                </a:lnTo>
                <a:lnTo>
                  <a:pt x="1191631" y="11287126"/>
                </a:lnTo>
                <a:lnTo>
                  <a:pt x="1191631" y="11688410"/>
                </a:lnTo>
                <a:lnTo>
                  <a:pt x="1173631" y="11688619"/>
                </a:lnTo>
                <a:lnTo>
                  <a:pt x="1173631" y="11287126"/>
                </a:lnTo>
                <a:lnTo>
                  <a:pt x="775824" y="11287126"/>
                </a:lnTo>
                <a:lnTo>
                  <a:pt x="775824" y="11688345"/>
                </a:lnTo>
                <a:lnTo>
                  <a:pt x="757824" y="11688249"/>
                </a:lnTo>
                <a:lnTo>
                  <a:pt x="757824" y="11287126"/>
                </a:lnTo>
                <a:lnTo>
                  <a:pt x="360017" y="11287126"/>
                </a:lnTo>
                <a:lnTo>
                  <a:pt x="360017" y="11686116"/>
                </a:lnTo>
                <a:lnTo>
                  <a:pt x="354536" y="11686087"/>
                </a:lnTo>
                <a:lnTo>
                  <a:pt x="342017" y="11685993"/>
                </a:lnTo>
                <a:lnTo>
                  <a:pt x="342017" y="11287126"/>
                </a:lnTo>
                <a:lnTo>
                  <a:pt x="453" y="11287126"/>
                </a:lnTo>
                <a:lnTo>
                  <a:pt x="453" y="11269126"/>
                </a:lnTo>
                <a:lnTo>
                  <a:pt x="342017" y="11269126"/>
                </a:lnTo>
                <a:lnTo>
                  <a:pt x="342017" y="10836353"/>
                </a:lnTo>
                <a:lnTo>
                  <a:pt x="418" y="10836353"/>
                </a:lnTo>
                <a:lnTo>
                  <a:pt x="404" y="10818353"/>
                </a:lnTo>
                <a:lnTo>
                  <a:pt x="342017" y="10818353"/>
                </a:lnTo>
                <a:lnTo>
                  <a:pt x="342017" y="10385588"/>
                </a:lnTo>
                <a:lnTo>
                  <a:pt x="63" y="10385588"/>
                </a:lnTo>
                <a:lnTo>
                  <a:pt x="48" y="10367588"/>
                </a:lnTo>
                <a:lnTo>
                  <a:pt x="342017" y="10367588"/>
                </a:lnTo>
                <a:lnTo>
                  <a:pt x="342017" y="9934823"/>
                </a:lnTo>
                <a:lnTo>
                  <a:pt x="0" y="9934823"/>
                </a:lnTo>
                <a:lnTo>
                  <a:pt x="0" y="9916823"/>
                </a:lnTo>
                <a:lnTo>
                  <a:pt x="342017" y="9916823"/>
                </a:lnTo>
                <a:lnTo>
                  <a:pt x="342017" y="9484058"/>
                </a:lnTo>
                <a:lnTo>
                  <a:pt x="0" y="9484058"/>
                </a:lnTo>
                <a:lnTo>
                  <a:pt x="0" y="9466058"/>
                </a:lnTo>
                <a:lnTo>
                  <a:pt x="342017" y="9466058"/>
                </a:lnTo>
                <a:lnTo>
                  <a:pt x="342017" y="9033293"/>
                </a:lnTo>
                <a:lnTo>
                  <a:pt x="0" y="9033293"/>
                </a:lnTo>
                <a:lnTo>
                  <a:pt x="0" y="9015293"/>
                </a:lnTo>
                <a:lnTo>
                  <a:pt x="342017" y="9015293"/>
                </a:lnTo>
                <a:lnTo>
                  <a:pt x="342017" y="8582528"/>
                </a:lnTo>
                <a:lnTo>
                  <a:pt x="0" y="8582528"/>
                </a:lnTo>
                <a:lnTo>
                  <a:pt x="0" y="8564528"/>
                </a:lnTo>
                <a:lnTo>
                  <a:pt x="342017" y="8564528"/>
                </a:lnTo>
                <a:lnTo>
                  <a:pt x="342017" y="8131763"/>
                </a:lnTo>
                <a:lnTo>
                  <a:pt x="40" y="8131763"/>
                </a:lnTo>
                <a:lnTo>
                  <a:pt x="43" y="8113763"/>
                </a:lnTo>
                <a:lnTo>
                  <a:pt x="342017" y="8113763"/>
                </a:lnTo>
                <a:lnTo>
                  <a:pt x="342017" y="7680999"/>
                </a:lnTo>
                <a:lnTo>
                  <a:pt x="91" y="7680999"/>
                </a:lnTo>
                <a:lnTo>
                  <a:pt x="91" y="7662999"/>
                </a:lnTo>
                <a:lnTo>
                  <a:pt x="342017" y="7662999"/>
                </a:lnTo>
                <a:lnTo>
                  <a:pt x="342017" y="7230234"/>
                </a:lnTo>
                <a:lnTo>
                  <a:pt x="91" y="7230234"/>
                </a:lnTo>
                <a:lnTo>
                  <a:pt x="91" y="7212234"/>
                </a:lnTo>
                <a:lnTo>
                  <a:pt x="342017" y="7212234"/>
                </a:lnTo>
                <a:lnTo>
                  <a:pt x="342017" y="6779469"/>
                </a:lnTo>
                <a:lnTo>
                  <a:pt x="91" y="6779469"/>
                </a:lnTo>
                <a:lnTo>
                  <a:pt x="91" y="6761469"/>
                </a:lnTo>
                <a:lnTo>
                  <a:pt x="342017" y="6761469"/>
                </a:lnTo>
                <a:lnTo>
                  <a:pt x="342017" y="6328704"/>
                </a:lnTo>
                <a:lnTo>
                  <a:pt x="91" y="6328704"/>
                </a:lnTo>
                <a:lnTo>
                  <a:pt x="91" y="6310704"/>
                </a:lnTo>
                <a:lnTo>
                  <a:pt x="342017" y="6310704"/>
                </a:lnTo>
                <a:lnTo>
                  <a:pt x="342017" y="5877939"/>
                </a:lnTo>
                <a:lnTo>
                  <a:pt x="91" y="5877939"/>
                </a:lnTo>
                <a:lnTo>
                  <a:pt x="91" y="5859939"/>
                </a:lnTo>
                <a:lnTo>
                  <a:pt x="342017" y="5859939"/>
                </a:lnTo>
                <a:lnTo>
                  <a:pt x="342017" y="5427176"/>
                </a:lnTo>
                <a:lnTo>
                  <a:pt x="91" y="5427176"/>
                </a:lnTo>
                <a:lnTo>
                  <a:pt x="91" y="5409175"/>
                </a:lnTo>
                <a:lnTo>
                  <a:pt x="342017" y="5409175"/>
                </a:lnTo>
                <a:lnTo>
                  <a:pt x="342017" y="4976410"/>
                </a:lnTo>
                <a:lnTo>
                  <a:pt x="91" y="4976410"/>
                </a:lnTo>
                <a:lnTo>
                  <a:pt x="91" y="4958411"/>
                </a:lnTo>
                <a:lnTo>
                  <a:pt x="342017" y="4958411"/>
                </a:lnTo>
                <a:lnTo>
                  <a:pt x="342017" y="4525646"/>
                </a:lnTo>
                <a:lnTo>
                  <a:pt x="91" y="4525646"/>
                </a:lnTo>
                <a:lnTo>
                  <a:pt x="91" y="4507646"/>
                </a:lnTo>
                <a:lnTo>
                  <a:pt x="342017" y="4507646"/>
                </a:lnTo>
                <a:lnTo>
                  <a:pt x="342017" y="4074880"/>
                </a:lnTo>
                <a:lnTo>
                  <a:pt x="91" y="4074880"/>
                </a:lnTo>
                <a:lnTo>
                  <a:pt x="91" y="4056879"/>
                </a:lnTo>
                <a:lnTo>
                  <a:pt x="342017" y="4056879"/>
                </a:lnTo>
                <a:lnTo>
                  <a:pt x="342017" y="3624118"/>
                </a:lnTo>
                <a:lnTo>
                  <a:pt x="91" y="3624118"/>
                </a:lnTo>
                <a:lnTo>
                  <a:pt x="91" y="3606118"/>
                </a:lnTo>
                <a:lnTo>
                  <a:pt x="342017" y="3606118"/>
                </a:lnTo>
                <a:lnTo>
                  <a:pt x="342017" y="3173355"/>
                </a:lnTo>
                <a:lnTo>
                  <a:pt x="91" y="3173355"/>
                </a:lnTo>
                <a:lnTo>
                  <a:pt x="91" y="3155355"/>
                </a:lnTo>
                <a:lnTo>
                  <a:pt x="342017" y="3155355"/>
                </a:lnTo>
                <a:lnTo>
                  <a:pt x="342017" y="2722589"/>
                </a:lnTo>
                <a:lnTo>
                  <a:pt x="91" y="2722589"/>
                </a:lnTo>
                <a:lnTo>
                  <a:pt x="91" y="2704588"/>
                </a:lnTo>
                <a:lnTo>
                  <a:pt x="342017" y="2704588"/>
                </a:lnTo>
                <a:lnTo>
                  <a:pt x="342017" y="2516134"/>
                </a:lnTo>
                <a:lnTo>
                  <a:pt x="360017" y="2520389"/>
                </a:lnTo>
                <a:lnTo>
                  <a:pt x="360017" y="2704588"/>
                </a:lnTo>
                <a:lnTo>
                  <a:pt x="530880" y="2704588"/>
                </a:lnTo>
                <a:lnTo>
                  <a:pt x="535603" y="2722589"/>
                </a:lnTo>
                <a:lnTo>
                  <a:pt x="360017" y="2722589"/>
                </a:lnTo>
                <a:lnTo>
                  <a:pt x="360017" y="3155355"/>
                </a:lnTo>
                <a:lnTo>
                  <a:pt x="757824" y="3155355"/>
                </a:lnTo>
                <a:lnTo>
                  <a:pt x="757824" y="2883578"/>
                </a:lnTo>
                <a:lnTo>
                  <a:pt x="762793" y="2886702"/>
                </a:lnTo>
                <a:lnTo>
                  <a:pt x="775824" y="2905961"/>
                </a:lnTo>
                <a:lnTo>
                  <a:pt x="775824" y="3155355"/>
                </a:lnTo>
                <a:lnTo>
                  <a:pt x="908096" y="3155355"/>
                </a:lnTo>
                <a:lnTo>
                  <a:pt x="929885" y="3173355"/>
                </a:lnTo>
                <a:lnTo>
                  <a:pt x="775824" y="3173355"/>
                </a:lnTo>
                <a:lnTo>
                  <a:pt x="775824" y="3606118"/>
                </a:lnTo>
                <a:lnTo>
                  <a:pt x="1087966" y="3606118"/>
                </a:lnTo>
                <a:lnTo>
                  <a:pt x="1094359" y="3621144"/>
                </a:lnTo>
                <a:lnTo>
                  <a:pt x="1096960" y="3624118"/>
                </a:lnTo>
                <a:lnTo>
                  <a:pt x="775824" y="3624118"/>
                </a:lnTo>
                <a:lnTo>
                  <a:pt x="775824" y="4056879"/>
                </a:lnTo>
                <a:lnTo>
                  <a:pt x="970886" y="4056879"/>
                </a:lnTo>
                <a:lnTo>
                  <a:pt x="957959" y="4068758"/>
                </a:lnTo>
                <a:lnTo>
                  <a:pt x="953424" y="4074880"/>
                </a:lnTo>
                <a:lnTo>
                  <a:pt x="775824" y="4074880"/>
                </a:lnTo>
                <a:lnTo>
                  <a:pt x="775824" y="4274500"/>
                </a:lnTo>
                <a:lnTo>
                  <a:pt x="761152" y="4283170"/>
                </a:lnTo>
                <a:lnTo>
                  <a:pt x="757824" y="4285215"/>
                </a:lnTo>
                <a:lnTo>
                  <a:pt x="757824" y="4074880"/>
                </a:lnTo>
                <a:lnTo>
                  <a:pt x="360017" y="4074880"/>
                </a:lnTo>
                <a:lnTo>
                  <a:pt x="360017" y="4507646"/>
                </a:lnTo>
                <a:lnTo>
                  <a:pt x="757824" y="4507646"/>
                </a:lnTo>
                <a:lnTo>
                  <a:pt x="757824" y="4415182"/>
                </a:lnTo>
                <a:lnTo>
                  <a:pt x="775824" y="4421074"/>
                </a:lnTo>
                <a:lnTo>
                  <a:pt x="775824" y="4507646"/>
                </a:lnTo>
                <a:lnTo>
                  <a:pt x="897188" y="4507646"/>
                </a:lnTo>
                <a:lnTo>
                  <a:pt x="898968" y="4510457"/>
                </a:lnTo>
                <a:lnTo>
                  <a:pt x="909752" y="4525646"/>
                </a:lnTo>
                <a:lnTo>
                  <a:pt x="775824" y="4525646"/>
                </a:lnTo>
                <a:lnTo>
                  <a:pt x="775824" y="4958411"/>
                </a:lnTo>
                <a:lnTo>
                  <a:pt x="1173631" y="4958411"/>
                </a:lnTo>
                <a:lnTo>
                  <a:pt x="1173631" y="4738608"/>
                </a:lnTo>
                <a:lnTo>
                  <a:pt x="1191631" y="4749701"/>
                </a:lnTo>
                <a:lnTo>
                  <a:pt x="1191631" y="4958411"/>
                </a:lnTo>
                <a:lnTo>
                  <a:pt x="1213407" y="4958411"/>
                </a:lnTo>
                <a:lnTo>
                  <a:pt x="1222273" y="4976410"/>
                </a:lnTo>
                <a:lnTo>
                  <a:pt x="1191631" y="4976410"/>
                </a:lnTo>
                <a:lnTo>
                  <a:pt x="1191631" y="5409175"/>
                </a:lnTo>
                <a:lnTo>
                  <a:pt x="1234122" y="5409175"/>
                </a:lnTo>
                <a:lnTo>
                  <a:pt x="1236391" y="5427176"/>
                </a:lnTo>
                <a:lnTo>
                  <a:pt x="1191631" y="5427176"/>
                </a:lnTo>
                <a:lnTo>
                  <a:pt x="1191631" y="5859939"/>
                </a:lnTo>
                <a:lnTo>
                  <a:pt x="1589438" y="5859939"/>
                </a:lnTo>
                <a:lnTo>
                  <a:pt x="1589438" y="5841839"/>
                </a:lnTo>
                <a:lnTo>
                  <a:pt x="1607438" y="5849890"/>
                </a:lnTo>
                <a:lnTo>
                  <a:pt x="1607438" y="5859939"/>
                </a:lnTo>
                <a:lnTo>
                  <a:pt x="1622192" y="5859939"/>
                </a:lnTo>
                <a:lnTo>
                  <a:pt x="1633713" y="5872283"/>
                </a:lnTo>
                <a:lnTo>
                  <a:pt x="1634740" y="5877939"/>
                </a:lnTo>
                <a:lnTo>
                  <a:pt x="1607438" y="5877939"/>
                </a:lnTo>
                <a:lnTo>
                  <a:pt x="1607438" y="5977807"/>
                </a:lnTo>
                <a:lnTo>
                  <a:pt x="1589438" y="6019125"/>
                </a:lnTo>
                <a:lnTo>
                  <a:pt x="1589438" y="5877939"/>
                </a:lnTo>
                <a:lnTo>
                  <a:pt x="1191631" y="5877939"/>
                </a:lnTo>
                <a:lnTo>
                  <a:pt x="1191631" y="6310704"/>
                </a:lnTo>
                <a:lnTo>
                  <a:pt x="1589438" y="6310704"/>
                </a:lnTo>
                <a:lnTo>
                  <a:pt x="1589438" y="6157511"/>
                </a:lnTo>
                <a:lnTo>
                  <a:pt x="1590091" y="6159323"/>
                </a:lnTo>
                <a:cubicBezTo>
                  <a:pt x="1595477" y="6171657"/>
                  <a:pt x="1601501" y="6183893"/>
                  <a:pt x="1607407" y="6196157"/>
                </a:cubicBezTo>
                <a:lnTo>
                  <a:pt x="1607438" y="6196231"/>
                </a:lnTo>
                <a:lnTo>
                  <a:pt x="1607438" y="6310704"/>
                </a:lnTo>
                <a:lnTo>
                  <a:pt x="1633192" y="6310704"/>
                </a:lnTo>
                <a:lnTo>
                  <a:pt x="1625206" y="6328704"/>
                </a:lnTo>
                <a:lnTo>
                  <a:pt x="1607438" y="6328704"/>
                </a:lnTo>
                <a:lnTo>
                  <a:pt x="1607438" y="6355269"/>
                </a:lnTo>
                <a:lnTo>
                  <a:pt x="1589438" y="6376686"/>
                </a:lnTo>
                <a:lnTo>
                  <a:pt x="1589438" y="6328704"/>
                </a:lnTo>
                <a:lnTo>
                  <a:pt x="1191631" y="6328704"/>
                </a:lnTo>
                <a:lnTo>
                  <a:pt x="1191631" y="6761469"/>
                </a:lnTo>
                <a:lnTo>
                  <a:pt x="1589438" y="6761469"/>
                </a:lnTo>
                <a:lnTo>
                  <a:pt x="1589438" y="6607793"/>
                </a:lnTo>
                <a:lnTo>
                  <a:pt x="1592430" y="6612169"/>
                </a:lnTo>
                <a:cubicBezTo>
                  <a:pt x="1607662" y="6647741"/>
                  <a:pt x="1598582" y="6682548"/>
                  <a:pt x="1598718" y="6719952"/>
                </a:cubicBezTo>
                <a:cubicBezTo>
                  <a:pt x="1598483" y="6747332"/>
                  <a:pt x="1600121" y="6774703"/>
                  <a:pt x="1603606" y="6801866"/>
                </a:cubicBezTo>
                <a:lnTo>
                  <a:pt x="1607438" y="6819943"/>
                </a:lnTo>
                <a:lnTo>
                  <a:pt x="1607438" y="7212234"/>
                </a:lnTo>
                <a:lnTo>
                  <a:pt x="1763489" y="7212234"/>
                </a:lnTo>
                <a:lnTo>
                  <a:pt x="1759287" y="7226549"/>
                </a:lnTo>
                <a:lnTo>
                  <a:pt x="1758406" y="7230234"/>
                </a:lnTo>
                <a:lnTo>
                  <a:pt x="1607438" y="7230234"/>
                </a:lnTo>
                <a:lnTo>
                  <a:pt x="1607438" y="7662999"/>
                </a:lnTo>
                <a:lnTo>
                  <a:pt x="1875914" y="7662999"/>
                </a:lnTo>
                <a:lnTo>
                  <a:pt x="1885355" y="7679287"/>
                </a:lnTo>
                <a:lnTo>
                  <a:pt x="1885975" y="7680999"/>
                </a:lnTo>
                <a:lnTo>
                  <a:pt x="1607438" y="7680999"/>
                </a:lnTo>
                <a:lnTo>
                  <a:pt x="1607438" y="8113764"/>
                </a:lnTo>
                <a:lnTo>
                  <a:pt x="1929442" y="8113764"/>
                </a:lnTo>
                <a:lnTo>
                  <a:pt x="1934833" y="8131764"/>
                </a:lnTo>
                <a:lnTo>
                  <a:pt x="1607438" y="8131764"/>
                </a:lnTo>
                <a:lnTo>
                  <a:pt x="1607438" y="8564529"/>
                </a:lnTo>
                <a:lnTo>
                  <a:pt x="1965200" y="8564529"/>
                </a:lnTo>
                <a:lnTo>
                  <a:pt x="1969525" y="8573787"/>
                </a:lnTo>
                <a:lnTo>
                  <a:pt x="1975365" y="8582529"/>
                </a:lnTo>
                <a:lnTo>
                  <a:pt x="1607438" y="8582529"/>
                </a:lnTo>
                <a:lnTo>
                  <a:pt x="1607438" y="9015294"/>
                </a:lnTo>
                <a:lnTo>
                  <a:pt x="2005245" y="9015294"/>
                </a:lnTo>
                <a:lnTo>
                  <a:pt x="2005245" y="8632121"/>
                </a:lnTo>
                <a:lnTo>
                  <a:pt x="2016296" y="8654358"/>
                </a:lnTo>
                <a:cubicBezTo>
                  <a:pt x="2028074" y="8697503"/>
                  <a:pt x="2017246" y="8745344"/>
                  <a:pt x="2015889" y="8789062"/>
                </a:cubicBezTo>
                <a:lnTo>
                  <a:pt x="2023245" y="8859998"/>
                </a:lnTo>
                <a:lnTo>
                  <a:pt x="2023245" y="9015294"/>
                </a:lnTo>
                <a:lnTo>
                  <a:pt x="2064350" y="9015294"/>
                </a:lnTo>
                <a:lnTo>
                  <a:pt x="2069169" y="9033294"/>
                </a:lnTo>
                <a:lnTo>
                  <a:pt x="2023245" y="9033294"/>
                </a:lnTo>
                <a:lnTo>
                  <a:pt x="2023245" y="9466059"/>
                </a:lnTo>
                <a:lnTo>
                  <a:pt x="2101815" y="9466059"/>
                </a:lnTo>
                <a:lnTo>
                  <a:pt x="2083646" y="9484059"/>
                </a:lnTo>
                <a:lnTo>
                  <a:pt x="2023245" y="9484059"/>
                </a:lnTo>
                <a:lnTo>
                  <a:pt x="2023245" y="9511026"/>
                </a:lnTo>
                <a:lnTo>
                  <a:pt x="2005245" y="9518935"/>
                </a:lnTo>
                <a:lnTo>
                  <a:pt x="2005245" y="9484059"/>
                </a:lnTo>
                <a:lnTo>
                  <a:pt x="1607438" y="9484059"/>
                </a:lnTo>
                <a:lnTo>
                  <a:pt x="1607438" y="9916824"/>
                </a:lnTo>
                <a:lnTo>
                  <a:pt x="2005245" y="9916824"/>
                </a:lnTo>
                <a:lnTo>
                  <a:pt x="2005245" y="9746088"/>
                </a:lnTo>
                <a:lnTo>
                  <a:pt x="2023245" y="9780519"/>
                </a:lnTo>
                <a:lnTo>
                  <a:pt x="2023245" y="9916824"/>
                </a:lnTo>
                <a:lnTo>
                  <a:pt x="2090706" y="9916824"/>
                </a:lnTo>
                <a:lnTo>
                  <a:pt x="2091467" y="9919559"/>
                </a:lnTo>
                <a:lnTo>
                  <a:pt x="2093894" y="9934824"/>
                </a:lnTo>
                <a:lnTo>
                  <a:pt x="2023245" y="9934824"/>
                </a:lnTo>
                <a:lnTo>
                  <a:pt x="2023245" y="10367589"/>
                </a:lnTo>
                <a:lnTo>
                  <a:pt x="2297519" y="10367589"/>
                </a:lnTo>
                <a:lnTo>
                  <a:pt x="2306043" y="10379786"/>
                </a:lnTo>
                <a:lnTo>
                  <a:pt x="2311172" y="10385589"/>
                </a:lnTo>
                <a:lnTo>
                  <a:pt x="2023245" y="10385589"/>
                </a:lnTo>
                <a:lnTo>
                  <a:pt x="2023245" y="10818354"/>
                </a:lnTo>
                <a:lnTo>
                  <a:pt x="2265064" y="10818354"/>
                </a:lnTo>
                <a:lnTo>
                  <a:pt x="2270039" y="10836354"/>
                </a:lnTo>
                <a:lnTo>
                  <a:pt x="2023245" y="10836354"/>
                </a:lnTo>
                <a:lnTo>
                  <a:pt x="2023245" y="11269127"/>
                </a:lnTo>
                <a:lnTo>
                  <a:pt x="2421053" y="11269127"/>
                </a:lnTo>
                <a:lnTo>
                  <a:pt x="2421053" y="11234983"/>
                </a:lnTo>
                <a:lnTo>
                  <a:pt x="2439053" y="11243058"/>
                </a:lnTo>
                <a:lnTo>
                  <a:pt x="2439053" y="11269127"/>
                </a:lnTo>
                <a:lnTo>
                  <a:pt x="2497161" y="11269127"/>
                </a:lnTo>
                <a:close/>
              </a:path>
            </a:pathLst>
          </a:custGeom>
          <a:solidFill>
            <a:srgbClr val="F3F3F3">
              <a:alpha val="659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pic>
        <p:nvPicPr>
          <p:cNvPr id="2" name="صورة 1" descr="صورة تحتوي على شعار, التصميم, الخط, الطباعة&#10;&#10;تم إنشاء الوصف تلقائياً">
            <a:extLst>
              <a:ext uri="{FF2B5EF4-FFF2-40B4-BE49-F238E27FC236}">
                <a16:creationId xmlns:a16="http://schemas.microsoft.com/office/drawing/2014/main" id="{3737BB78-94B3-FDDF-F672-9580E263691A}"/>
              </a:ext>
            </a:extLst>
          </p:cNvPr>
          <p:cNvPicPr>
            <a:picLocks noChangeAspect="1"/>
          </p:cNvPicPr>
          <p:nvPr userDrawn="1"/>
        </p:nvPicPr>
        <p:blipFill rotWithShape="1">
          <a:blip r:embed="rId15">
            <a:clrChange>
              <a:clrFrom>
                <a:srgbClr val="FFFFFF"/>
              </a:clrFrom>
              <a:clrTo>
                <a:srgbClr val="FFFFFF">
                  <a:alpha val="0"/>
                </a:srgbClr>
              </a:clrTo>
            </a:clrChange>
            <a:alphaModFix amt="70000"/>
            <a:extLst>
              <a:ext uri="{28A0092B-C50C-407E-A947-70E740481C1C}">
                <a14:useLocalDpi xmlns:a14="http://schemas.microsoft.com/office/drawing/2010/main" val="0"/>
              </a:ext>
            </a:extLst>
          </a:blip>
          <a:srcRect l="34097" t="27449" r="33921" b="28442"/>
          <a:stretch/>
        </p:blipFill>
        <p:spPr>
          <a:xfrm>
            <a:off x="221673" y="5827227"/>
            <a:ext cx="720437" cy="796063"/>
          </a:xfrm>
          <a:prstGeom prst="rect">
            <a:avLst/>
          </a:prstGeom>
        </p:spPr>
      </p:pic>
    </p:spTree>
    <p:extLst>
      <p:ext uri="{BB962C8B-B14F-4D97-AF65-F5344CB8AC3E}">
        <p14:creationId xmlns:p14="http://schemas.microsoft.com/office/powerpoint/2010/main" val="2684576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fif"/><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3;p7">
            <a:extLst>
              <a:ext uri="{FF2B5EF4-FFF2-40B4-BE49-F238E27FC236}">
                <a16:creationId xmlns:a16="http://schemas.microsoft.com/office/drawing/2014/main" id="{99BD6CFC-6B7B-F253-657C-7BD9726C83A5}"/>
              </a:ext>
            </a:extLst>
          </p:cNvPr>
          <p:cNvSpPr/>
          <p:nvPr/>
        </p:nvSpPr>
        <p:spPr>
          <a:xfrm>
            <a:off x="3112303" y="1069131"/>
            <a:ext cx="5967394" cy="4719737"/>
          </a:xfrm>
          <a:prstGeom prst="rect">
            <a:avLst/>
          </a:prstGeom>
          <a:solidFill>
            <a:schemeClr val="bg1"/>
          </a:solidFill>
          <a:ln>
            <a:noFill/>
          </a:ln>
          <a:effectLst>
            <a:outerShdw dist="95250" dir="2700000" algn="bl" rotWithShape="0">
              <a:schemeClr val="accent4">
                <a:lumMod val="75000"/>
              </a:schemeClr>
            </a:outerShdw>
          </a:effectLst>
        </p:spPr>
        <p:txBody>
          <a:bodyPr spcFirstLastPara="1" wrap="square" lIns="137150" tIns="137150" rIns="137150" bIns="13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Questrial"/>
              <a:ea typeface="Questrial"/>
              <a:cs typeface="Questrial"/>
              <a:sym typeface="Questrial"/>
            </a:endParaRPr>
          </a:p>
        </p:txBody>
      </p:sp>
      <p:sp>
        <p:nvSpPr>
          <p:cNvPr id="3" name="Google Shape;93;p7">
            <a:extLst>
              <a:ext uri="{FF2B5EF4-FFF2-40B4-BE49-F238E27FC236}">
                <a16:creationId xmlns:a16="http://schemas.microsoft.com/office/drawing/2014/main" id="{AD366493-F77D-ABF4-C205-6107422DFBD4}"/>
              </a:ext>
            </a:extLst>
          </p:cNvPr>
          <p:cNvSpPr/>
          <p:nvPr/>
        </p:nvSpPr>
        <p:spPr>
          <a:xfrm rot="20244453">
            <a:off x="1399592" y="2505269"/>
            <a:ext cx="643812" cy="494522"/>
          </a:xfrm>
          <a:prstGeom prst="rect">
            <a:avLst/>
          </a:prstGeom>
          <a:solidFill>
            <a:srgbClr val="F3F3F3"/>
          </a:solidFill>
          <a:ln>
            <a:noFill/>
          </a:ln>
          <a:effectLst>
            <a:outerShdw dist="95250" dir="2700000" algn="bl" rotWithShape="0">
              <a:schemeClr val="accent4">
                <a:lumMod val="75000"/>
              </a:schemeClr>
            </a:outerShdw>
          </a:effectLst>
        </p:spPr>
        <p:txBody>
          <a:bodyPr spcFirstLastPara="1" wrap="square" lIns="137150" tIns="137150" rIns="137150" bIns="13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Questrial"/>
              <a:ea typeface="Questrial"/>
              <a:cs typeface="Questrial"/>
              <a:sym typeface="Questrial"/>
            </a:endParaRPr>
          </a:p>
        </p:txBody>
      </p:sp>
      <p:sp>
        <p:nvSpPr>
          <p:cNvPr id="4" name="Google Shape;93;p7">
            <a:extLst>
              <a:ext uri="{FF2B5EF4-FFF2-40B4-BE49-F238E27FC236}">
                <a16:creationId xmlns:a16="http://schemas.microsoft.com/office/drawing/2014/main" id="{E12F9CD6-DECB-5E6B-A6A6-C9F7C4F94A63}"/>
              </a:ext>
            </a:extLst>
          </p:cNvPr>
          <p:cNvSpPr/>
          <p:nvPr/>
        </p:nvSpPr>
        <p:spPr>
          <a:xfrm rot="20244453">
            <a:off x="1399591" y="3348134"/>
            <a:ext cx="643812" cy="494522"/>
          </a:xfrm>
          <a:prstGeom prst="rect">
            <a:avLst/>
          </a:prstGeom>
          <a:solidFill>
            <a:srgbClr val="F3F3F3"/>
          </a:solidFill>
          <a:ln>
            <a:noFill/>
          </a:ln>
          <a:effectLst>
            <a:outerShdw dist="95250" dir="2700000" algn="bl" rotWithShape="0">
              <a:schemeClr val="accent4">
                <a:lumMod val="75000"/>
              </a:schemeClr>
            </a:outerShdw>
          </a:effectLst>
        </p:spPr>
        <p:txBody>
          <a:bodyPr spcFirstLastPara="1" wrap="square" lIns="137150" tIns="137150" rIns="137150" bIns="13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Questrial"/>
              <a:ea typeface="Questrial"/>
              <a:cs typeface="Questrial"/>
              <a:sym typeface="Questrial"/>
            </a:endParaRPr>
          </a:p>
        </p:txBody>
      </p:sp>
      <p:sp>
        <p:nvSpPr>
          <p:cNvPr id="5" name="Google Shape;93;p7">
            <a:extLst>
              <a:ext uri="{FF2B5EF4-FFF2-40B4-BE49-F238E27FC236}">
                <a16:creationId xmlns:a16="http://schemas.microsoft.com/office/drawing/2014/main" id="{4097D8BE-A4C9-37D9-8760-93D6247871DA}"/>
              </a:ext>
            </a:extLst>
          </p:cNvPr>
          <p:cNvSpPr/>
          <p:nvPr/>
        </p:nvSpPr>
        <p:spPr>
          <a:xfrm rot="20244453">
            <a:off x="400979" y="2996179"/>
            <a:ext cx="643812" cy="494522"/>
          </a:xfrm>
          <a:prstGeom prst="rect">
            <a:avLst/>
          </a:prstGeom>
          <a:solidFill>
            <a:srgbClr val="F3F3F3"/>
          </a:solidFill>
          <a:ln>
            <a:noFill/>
          </a:ln>
          <a:effectLst>
            <a:outerShdw dist="95250" dir="2700000" algn="bl" rotWithShape="0">
              <a:schemeClr val="accent4">
                <a:lumMod val="75000"/>
              </a:schemeClr>
            </a:outerShdw>
          </a:effectLst>
        </p:spPr>
        <p:txBody>
          <a:bodyPr spcFirstLastPara="1" wrap="square" lIns="137150" tIns="137150" rIns="137150" bIns="13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Questrial"/>
              <a:ea typeface="Questrial"/>
              <a:cs typeface="Questrial"/>
              <a:sym typeface="Questrial"/>
            </a:endParaRPr>
          </a:p>
        </p:txBody>
      </p:sp>
      <p:sp>
        <p:nvSpPr>
          <p:cNvPr id="6" name="مستطيل 5">
            <a:extLst>
              <a:ext uri="{FF2B5EF4-FFF2-40B4-BE49-F238E27FC236}">
                <a16:creationId xmlns:a16="http://schemas.microsoft.com/office/drawing/2014/main" id="{B2CCD748-2FD4-9F90-CE3A-F1DE03217858}"/>
              </a:ext>
            </a:extLst>
          </p:cNvPr>
          <p:cNvSpPr/>
          <p:nvPr/>
        </p:nvSpPr>
        <p:spPr>
          <a:xfrm>
            <a:off x="3440390" y="1479828"/>
            <a:ext cx="5311220" cy="3527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rPr>
              <a:t>ليس الإبداع مجرد إنتاج فني فحسب، بل يساعدك أيضا على التخلص من المشاعر والأفكار الضارة بطريقة إيجابية وصحية. الإبداع هو هواية تعبر عن المشاعر بدون  سلوكيات مدمرة للذات </a:t>
            </a:r>
          </a:p>
          <a:p>
            <a:pPr algn="ctr"/>
            <a:r>
              <a:rPr lang="ar-SA" sz="2800" b="1" dirty="0">
                <a:solidFill>
                  <a:schemeClr val="tx1"/>
                </a:solidFill>
              </a:rPr>
              <a:t>اعثر على هواية تسمح لك بإن تتنفس على مشاعرك القوية بطريقة صحية</a:t>
            </a:r>
          </a:p>
        </p:txBody>
      </p:sp>
      <p:pic>
        <p:nvPicPr>
          <p:cNvPr id="7" name="صورة 6" descr="صورة تحتوي على شعار, التصميم, الخط, الطباعة&#10;&#10;تم إنشاء الوصف تلقائياً">
            <a:extLst>
              <a:ext uri="{FF2B5EF4-FFF2-40B4-BE49-F238E27FC236}">
                <a16:creationId xmlns:a16="http://schemas.microsoft.com/office/drawing/2014/main" id="{3737BB78-94B3-FDDF-F672-9580E263691A}"/>
              </a:ext>
            </a:extLst>
          </p:cNvPr>
          <p:cNvPicPr>
            <a:picLocks noChangeAspect="1"/>
          </p:cNvPicPr>
          <p:nvPr/>
        </p:nvPicPr>
        <p:blipFill rotWithShape="1">
          <a:blip r:embed="rId2">
            <a:clrChange>
              <a:clrFrom>
                <a:srgbClr val="FFFFFF"/>
              </a:clrFrom>
              <a:clrTo>
                <a:srgbClr val="FFFFFF">
                  <a:alpha val="0"/>
                </a:srgbClr>
              </a:clrTo>
            </a:clrChange>
            <a:alphaModFix amt="70000"/>
            <a:extLst>
              <a:ext uri="{28A0092B-C50C-407E-A947-70E740481C1C}">
                <a14:useLocalDpi xmlns:a14="http://schemas.microsoft.com/office/drawing/2010/main" val="0"/>
              </a:ext>
            </a:extLst>
          </a:blip>
          <a:srcRect l="34097" t="27449" r="33921" b="28442"/>
          <a:stretch/>
        </p:blipFill>
        <p:spPr>
          <a:xfrm>
            <a:off x="3440390" y="4869099"/>
            <a:ext cx="720437" cy="796063"/>
          </a:xfrm>
          <a:prstGeom prst="rect">
            <a:avLst/>
          </a:prstGeom>
        </p:spPr>
      </p:pic>
    </p:spTree>
    <p:extLst>
      <p:ext uri="{BB962C8B-B14F-4D97-AF65-F5344CB8AC3E}">
        <p14:creationId xmlns:p14="http://schemas.microsoft.com/office/powerpoint/2010/main" val="4206978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3;p9">
            <a:extLst>
              <a:ext uri="{FF2B5EF4-FFF2-40B4-BE49-F238E27FC236}">
                <a16:creationId xmlns:a16="http://schemas.microsoft.com/office/drawing/2014/main" id="{001C4D1C-7E82-6A45-77B2-DF8E757D30F0}"/>
              </a:ext>
            </a:extLst>
          </p:cNvPr>
          <p:cNvSpPr/>
          <p:nvPr/>
        </p:nvSpPr>
        <p:spPr>
          <a:xfrm>
            <a:off x="4823292" y="1073519"/>
            <a:ext cx="7145017" cy="4571501"/>
          </a:xfrm>
          <a:prstGeom prst="rect">
            <a:avLst/>
          </a:prstGeom>
          <a:solidFill>
            <a:schemeClr val="bg1"/>
          </a:solidFill>
          <a:ln>
            <a:noFill/>
          </a:ln>
          <a:effectLst>
            <a:outerShdw dist="95250" dir="2700000" algn="bl" rotWithShape="0">
              <a:schemeClr val="accent3"/>
            </a:outerShdw>
          </a:effectLst>
        </p:spPr>
        <p:txBody>
          <a:bodyPr spcFirstLastPara="1" wrap="square" lIns="91425" tIns="91425" rIns="91425" bIns="91425" anchor="ctr" anchorCtr="0">
            <a:noAutofit/>
          </a:bodyPr>
          <a:lstStyle/>
          <a:p>
            <a:pPr marL="0" marR="0" lvl="0" indent="0" algn="ctr">
              <a:lnSpc>
                <a:spcPct val="100000"/>
              </a:lnSpc>
              <a:spcBef>
                <a:spcPts val="0"/>
              </a:spcBef>
              <a:spcAft>
                <a:spcPts val="0"/>
              </a:spcAft>
              <a:buNone/>
            </a:pPr>
            <a:endParaRPr sz="2800" b="1" dirty="0">
              <a:latin typeface="Arial" panose="020B0604020202020204" pitchFamily="34" charset="0"/>
              <a:ea typeface="Questrial"/>
              <a:cs typeface="Arial" panose="020B0604020202020204" pitchFamily="34" charset="0"/>
              <a:sym typeface="Questrial"/>
            </a:endParaRPr>
          </a:p>
        </p:txBody>
      </p:sp>
      <p:sp>
        <p:nvSpPr>
          <p:cNvPr id="3" name="Google Shape;114;p9">
            <a:extLst>
              <a:ext uri="{FF2B5EF4-FFF2-40B4-BE49-F238E27FC236}">
                <a16:creationId xmlns:a16="http://schemas.microsoft.com/office/drawing/2014/main" id="{CF3FEEB8-5C0F-C9BB-4381-A10C8109CFD5}"/>
              </a:ext>
            </a:extLst>
          </p:cNvPr>
          <p:cNvSpPr/>
          <p:nvPr/>
        </p:nvSpPr>
        <p:spPr>
          <a:xfrm>
            <a:off x="10842171" y="91082"/>
            <a:ext cx="1208242" cy="366118"/>
          </a:xfrm>
          <a:prstGeom prst="rect">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ar-SA" sz="2000" b="1" dirty="0"/>
              <a:t>التهيئة</a:t>
            </a:r>
            <a:endParaRPr sz="2000" b="1" dirty="0"/>
          </a:p>
        </p:txBody>
      </p:sp>
      <p:sp>
        <p:nvSpPr>
          <p:cNvPr id="9" name="مستطيل 8">
            <a:extLst>
              <a:ext uri="{FF2B5EF4-FFF2-40B4-BE49-F238E27FC236}">
                <a16:creationId xmlns:a16="http://schemas.microsoft.com/office/drawing/2014/main" id="{AACB6191-2E2B-6C3E-2DBE-8D44A2AA09E1}"/>
              </a:ext>
            </a:extLst>
          </p:cNvPr>
          <p:cNvSpPr/>
          <p:nvPr/>
        </p:nvSpPr>
        <p:spPr>
          <a:xfrm>
            <a:off x="5955155" y="4207093"/>
            <a:ext cx="5057192" cy="1178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هل فكرتي يوم كيف تحدث هذه التفاعلات؟</a:t>
            </a:r>
          </a:p>
          <a:p>
            <a:pPr algn="ctr"/>
            <a:r>
              <a:rPr lang="ar-SA" sz="2800" b="1" dirty="0">
                <a:solidFill>
                  <a:srgbClr val="FF0000"/>
                </a:solidFill>
              </a:rPr>
              <a:t>وما هي فائدة تعلم كيف تحدث </a:t>
            </a:r>
          </a:p>
        </p:txBody>
      </p:sp>
      <p:sp>
        <p:nvSpPr>
          <p:cNvPr id="12" name="مستطيل 11">
            <a:extLst>
              <a:ext uri="{FF2B5EF4-FFF2-40B4-BE49-F238E27FC236}">
                <a16:creationId xmlns:a16="http://schemas.microsoft.com/office/drawing/2014/main" id="{53C91D38-63A4-63B5-740E-581E6E7DFF64}"/>
              </a:ext>
            </a:extLst>
          </p:cNvPr>
          <p:cNvSpPr/>
          <p:nvPr/>
        </p:nvSpPr>
        <p:spPr>
          <a:xfrm>
            <a:off x="5068747" y="1094689"/>
            <a:ext cx="6830008" cy="1620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rPr>
              <a:t>جمع الأشياء من حولنا تتكون من ومواد كيميائية </a:t>
            </a:r>
          </a:p>
          <a:p>
            <a:pPr algn="ctr"/>
            <a:r>
              <a:rPr lang="ar-SA" sz="2800" b="1" dirty="0">
                <a:solidFill>
                  <a:srgbClr val="0000CC"/>
                </a:solidFill>
              </a:rPr>
              <a:t>ويتم تحضيرها من خلال تفاعلات كيميائية </a:t>
            </a:r>
          </a:p>
          <a:p>
            <a:pPr algn="ctr"/>
            <a:r>
              <a:rPr lang="ar-SA" sz="2800" b="1" dirty="0">
                <a:solidFill>
                  <a:srgbClr val="0000CC"/>
                </a:solidFill>
              </a:rPr>
              <a:t>حتى في أجسامنا هناك تفاعلات كيميائية</a:t>
            </a:r>
          </a:p>
        </p:txBody>
      </p:sp>
      <p:pic>
        <p:nvPicPr>
          <p:cNvPr id="15" name="صورة 14" descr="صورة تحتوي على ترس, معادن, الصدأ, المواصلات&#10;&#10;تم إنشاء الوصف تلقائياً">
            <a:extLst>
              <a:ext uri="{FF2B5EF4-FFF2-40B4-BE49-F238E27FC236}">
                <a16:creationId xmlns:a16="http://schemas.microsoft.com/office/drawing/2014/main" id="{44D39975-58B7-C016-A4D4-86EB040AA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245" y="2255499"/>
            <a:ext cx="4928702" cy="2347001"/>
          </a:xfrm>
          <a:prstGeom prst="rect">
            <a:avLst/>
          </a:prstGeom>
        </p:spPr>
      </p:pic>
      <p:sp>
        <p:nvSpPr>
          <p:cNvPr id="16" name="مستطيل 15">
            <a:extLst>
              <a:ext uri="{FF2B5EF4-FFF2-40B4-BE49-F238E27FC236}">
                <a16:creationId xmlns:a16="http://schemas.microsoft.com/office/drawing/2014/main" id="{E0926269-C088-8124-3954-8E1B39EAD285}"/>
              </a:ext>
            </a:extLst>
          </p:cNvPr>
          <p:cNvSpPr/>
          <p:nvPr/>
        </p:nvSpPr>
        <p:spPr>
          <a:xfrm>
            <a:off x="5611167" y="2827176"/>
            <a:ext cx="6091223" cy="1352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كيف يمكن يفسر العلماء الكيميائيين ما حدث لهذه الالة الحديدية عند تعرضها للرطوبة والهواء المحمل بغاز الأكسجين؟</a:t>
            </a:r>
          </a:p>
        </p:txBody>
      </p:sp>
    </p:spTree>
    <p:extLst>
      <p:ext uri="{BB962C8B-B14F-4D97-AF65-F5344CB8AC3E}">
        <p14:creationId xmlns:p14="http://schemas.microsoft.com/office/powerpoint/2010/main" val="358899307"/>
      </p:ext>
    </p:extLst>
  </p:cSld>
  <p:clrMapOvr>
    <a:masterClrMapping/>
  </p:clrMapOvr>
  <p:transition spd="slow">
    <p:cover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33F07525-C5F1-1550-D89D-C1C81B5F4A1A}"/>
              </a:ext>
            </a:extLst>
          </p:cNvPr>
          <p:cNvSpPr/>
          <p:nvPr/>
        </p:nvSpPr>
        <p:spPr>
          <a:xfrm>
            <a:off x="1962538" y="2649894"/>
            <a:ext cx="8266923" cy="1558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6000" b="1" dirty="0"/>
              <a:t>تمثيل التفاعلات الكيميائية </a:t>
            </a:r>
          </a:p>
        </p:txBody>
      </p:sp>
      <p:pic>
        <p:nvPicPr>
          <p:cNvPr id="5" name="صورة 4" descr="صورة تحتوي على تلبيس, لعبة, تنورة, شخص&#10;&#10;تم إنشاء الوصف تلقائياً">
            <a:extLst>
              <a:ext uri="{FF2B5EF4-FFF2-40B4-BE49-F238E27FC236}">
                <a16:creationId xmlns:a16="http://schemas.microsoft.com/office/drawing/2014/main" id="{B4CF031D-EA3A-918E-AD72-87EB948C1DA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437" y="1691562"/>
            <a:ext cx="2076450" cy="4762500"/>
          </a:xfrm>
          <a:prstGeom prst="rect">
            <a:avLst/>
          </a:prstGeom>
        </p:spPr>
      </p:pic>
    </p:spTree>
    <p:extLst>
      <p:ext uri="{BB962C8B-B14F-4D97-AF65-F5344CB8AC3E}">
        <p14:creationId xmlns:p14="http://schemas.microsoft.com/office/powerpoint/2010/main" val="743302994"/>
      </p:ext>
    </p:extLst>
  </p:cSld>
  <p:clrMapOvr>
    <a:masterClrMapping/>
  </p:clrMapOvr>
  <p:transition spd="slow">
    <p:wheel spokes="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3;p8">
            <a:extLst>
              <a:ext uri="{FF2B5EF4-FFF2-40B4-BE49-F238E27FC236}">
                <a16:creationId xmlns:a16="http://schemas.microsoft.com/office/drawing/2014/main" id="{43B8EEA4-08A1-570A-7325-401B911ED601}"/>
              </a:ext>
            </a:extLst>
          </p:cNvPr>
          <p:cNvSpPr/>
          <p:nvPr/>
        </p:nvSpPr>
        <p:spPr>
          <a:xfrm flipH="1">
            <a:off x="2800784" y="1404388"/>
            <a:ext cx="6590431" cy="3718117"/>
          </a:xfrm>
          <a:prstGeom prst="rect">
            <a:avLst/>
          </a:prstGeom>
          <a:solidFill>
            <a:schemeClr val="bg1"/>
          </a:solidFill>
          <a:ln>
            <a:noFill/>
          </a:ln>
          <a:effectLst>
            <a:outerShdw dist="95250" dir="2700000" algn="bl" rotWithShape="0">
              <a:schemeClr val="accent1">
                <a:lumMod val="50000"/>
              </a:schemeClr>
            </a:outerShdw>
          </a:effectLst>
        </p:spPr>
        <p:txBody>
          <a:bodyPr spcFirstLastPara="1" wrap="square" lIns="137150" tIns="137150" rIns="137150" bIns="137150"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4" name="مستطيل 3">
            <a:extLst>
              <a:ext uri="{FF2B5EF4-FFF2-40B4-BE49-F238E27FC236}">
                <a16:creationId xmlns:a16="http://schemas.microsoft.com/office/drawing/2014/main" id="{FF94196D-BC3B-F431-C677-E38987D1B8CE}"/>
              </a:ext>
            </a:extLst>
          </p:cNvPr>
          <p:cNvSpPr/>
          <p:nvPr/>
        </p:nvSpPr>
        <p:spPr>
          <a:xfrm>
            <a:off x="10823510" y="111967"/>
            <a:ext cx="1259633"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117</a:t>
            </a:r>
          </a:p>
        </p:txBody>
      </p:sp>
      <p:sp>
        <p:nvSpPr>
          <p:cNvPr id="5" name="مستطيل 4">
            <a:extLst>
              <a:ext uri="{FF2B5EF4-FFF2-40B4-BE49-F238E27FC236}">
                <a16:creationId xmlns:a16="http://schemas.microsoft.com/office/drawing/2014/main" id="{9520CC1E-9EA3-5D36-4EDA-7D547D12B183}"/>
              </a:ext>
            </a:extLst>
          </p:cNvPr>
          <p:cNvSpPr/>
          <p:nvPr/>
        </p:nvSpPr>
        <p:spPr>
          <a:xfrm>
            <a:off x="3842656" y="1735494"/>
            <a:ext cx="4506686" cy="6206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ما هو المقصود بالمعادلة الكيميائية؟</a:t>
            </a:r>
          </a:p>
        </p:txBody>
      </p:sp>
      <p:sp>
        <p:nvSpPr>
          <p:cNvPr id="6" name="مستطيل 5">
            <a:extLst>
              <a:ext uri="{FF2B5EF4-FFF2-40B4-BE49-F238E27FC236}">
                <a16:creationId xmlns:a16="http://schemas.microsoft.com/office/drawing/2014/main" id="{C77934DD-2568-770F-CB55-550B2C76381D}"/>
              </a:ext>
            </a:extLst>
          </p:cNvPr>
          <p:cNvSpPr/>
          <p:nvPr/>
        </p:nvSpPr>
        <p:spPr>
          <a:xfrm>
            <a:off x="3553405" y="2534329"/>
            <a:ext cx="5085185" cy="6206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rPr>
              <a:t>وصف دقيق وموجز للتفاعل الكيميائي.</a:t>
            </a:r>
          </a:p>
        </p:txBody>
      </p:sp>
      <p:sp>
        <p:nvSpPr>
          <p:cNvPr id="7" name="مستطيل 6">
            <a:extLst>
              <a:ext uri="{FF2B5EF4-FFF2-40B4-BE49-F238E27FC236}">
                <a16:creationId xmlns:a16="http://schemas.microsoft.com/office/drawing/2014/main" id="{0E37987F-9A5A-6DDB-C777-CC9EA2EDB729}"/>
              </a:ext>
            </a:extLst>
          </p:cNvPr>
          <p:cNvSpPr/>
          <p:nvPr/>
        </p:nvSpPr>
        <p:spPr>
          <a:xfrm>
            <a:off x="3254827" y="3333165"/>
            <a:ext cx="5682343" cy="1054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rPr>
              <a:t>يستخدم الكيميائيون المعادلات لتمثيل التفاعلات الكيميائية </a:t>
            </a:r>
          </a:p>
        </p:txBody>
      </p:sp>
    </p:spTree>
    <p:extLst>
      <p:ext uri="{BB962C8B-B14F-4D97-AF65-F5344CB8AC3E}">
        <p14:creationId xmlns:p14="http://schemas.microsoft.com/office/powerpoint/2010/main" val="3175681492"/>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3;p8">
            <a:extLst>
              <a:ext uri="{FF2B5EF4-FFF2-40B4-BE49-F238E27FC236}">
                <a16:creationId xmlns:a16="http://schemas.microsoft.com/office/drawing/2014/main" id="{3F4C6577-2115-BAB0-CB8D-C30E5D3B3A59}"/>
              </a:ext>
            </a:extLst>
          </p:cNvPr>
          <p:cNvSpPr/>
          <p:nvPr/>
        </p:nvSpPr>
        <p:spPr>
          <a:xfrm flipH="1">
            <a:off x="4713558" y="751245"/>
            <a:ext cx="5531454" cy="4399253"/>
          </a:xfrm>
          <a:prstGeom prst="wedgeEllipseCallout">
            <a:avLst>
              <a:gd name="adj1" fmla="val 80039"/>
              <a:gd name="adj2" fmla="val -9825"/>
            </a:avLst>
          </a:prstGeom>
          <a:solidFill>
            <a:schemeClr val="accent1">
              <a:lumMod val="75000"/>
            </a:schemeClr>
          </a:solidFill>
          <a:ln>
            <a:noFill/>
          </a:ln>
          <a:effectLst/>
        </p:spPr>
        <p:txBody>
          <a:bodyPr spcFirstLastPara="1" wrap="square" lIns="137150" tIns="137150" rIns="137150" bIns="137150" anchor="ctr" anchorCtr="0">
            <a:noAutofit/>
          </a:bodyPr>
          <a:lstStyle/>
          <a:p>
            <a:pPr marL="0" marR="0" lvl="0" indent="0" algn="ctr">
              <a:lnSpc>
                <a:spcPct val="100000"/>
              </a:lnSpc>
              <a:spcBef>
                <a:spcPts val="0"/>
              </a:spcBef>
              <a:spcAft>
                <a:spcPts val="0"/>
              </a:spcAft>
              <a:buNone/>
            </a:pPr>
            <a:r>
              <a:rPr lang="ar-SA" sz="2800" b="1" dirty="0">
                <a:latin typeface="Arial" panose="020B0604020202020204" pitchFamily="34" charset="0"/>
                <a:ea typeface="Questrial"/>
                <a:cs typeface="Arial" panose="020B0604020202020204" pitchFamily="34" charset="0"/>
                <a:sym typeface="Questrial"/>
              </a:rPr>
              <a:t>هيا لمعرفة </a:t>
            </a:r>
          </a:p>
          <a:p>
            <a:pPr marL="0" marR="0" lvl="0" indent="0" algn="ctr">
              <a:lnSpc>
                <a:spcPct val="100000"/>
              </a:lnSpc>
              <a:spcBef>
                <a:spcPts val="0"/>
              </a:spcBef>
              <a:spcAft>
                <a:spcPts val="0"/>
              </a:spcAft>
              <a:buNone/>
            </a:pPr>
            <a:r>
              <a:rPr lang="ar-SA" sz="2800" b="1" dirty="0">
                <a:latin typeface="Arial" panose="020B0604020202020204" pitchFamily="34" charset="0"/>
                <a:ea typeface="Questrial"/>
                <a:cs typeface="Arial" panose="020B0604020202020204" pitchFamily="34" charset="0"/>
                <a:sym typeface="Questrial"/>
              </a:rPr>
              <a:t>كيف يتم تمثيل التفاعلات الكيميائية </a:t>
            </a:r>
          </a:p>
          <a:p>
            <a:pPr marL="0" marR="0" lvl="0" indent="0" algn="ctr">
              <a:lnSpc>
                <a:spcPct val="100000"/>
              </a:lnSpc>
              <a:spcBef>
                <a:spcPts val="0"/>
              </a:spcBef>
              <a:spcAft>
                <a:spcPts val="0"/>
              </a:spcAft>
              <a:buNone/>
            </a:pPr>
            <a:r>
              <a:rPr lang="ar-SA" sz="2800" b="1" dirty="0">
                <a:latin typeface="Arial" panose="020B0604020202020204" pitchFamily="34" charset="0"/>
                <a:ea typeface="Questrial"/>
                <a:cs typeface="Arial" panose="020B0604020202020204" pitchFamily="34" charset="0"/>
                <a:sym typeface="Questrial"/>
              </a:rPr>
              <a:t>صفحة 117 و 118 و 119 </a:t>
            </a:r>
            <a:endParaRPr sz="2800" b="1" dirty="0">
              <a:latin typeface="Arial" panose="020B0604020202020204" pitchFamily="34" charset="0"/>
              <a:ea typeface="Questrial"/>
              <a:cs typeface="Arial" panose="020B0604020202020204" pitchFamily="34" charset="0"/>
              <a:sym typeface="Questrial"/>
            </a:endParaRPr>
          </a:p>
        </p:txBody>
      </p:sp>
      <p:pic>
        <p:nvPicPr>
          <p:cNvPr id="4" name="صورة 3" descr="صورة تحتوي على لعبة, رسوم متحركة, تمثال صغير, أنيميشن&#10;&#10;تم إنشاء الوصف تلقائياً">
            <a:extLst>
              <a:ext uri="{FF2B5EF4-FFF2-40B4-BE49-F238E27FC236}">
                <a16:creationId xmlns:a16="http://schemas.microsoft.com/office/drawing/2014/main" id="{8E0455E3-9668-5BA0-015F-21C480C5A062}"/>
              </a:ext>
            </a:extLst>
          </p:cNvPr>
          <p:cNvPicPr>
            <a:picLocks noChangeAspect="1"/>
          </p:cNvPicPr>
          <p:nvPr/>
        </p:nvPicPr>
        <p:blipFill rotWithShape="1">
          <a:blip r:embed="rId2">
            <a:extLst>
              <a:ext uri="{28A0092B-C50C-407E-A947-70E740481C1C}">
                <a14:useLocalDpi xmlns:a14="http://schemas.microsoft.com/office/drawing/2010/main" val="0"/>
              </a:ext>
            </a:extLst>
          </a:blip>
          <a:srcRect l="14769" r="10432"/>
          <a:stretch/>
        </p:blipFill>
        <p:spPr>
          <a:xfrm>
            <a:off x="130627" y="65315"/>
            <a:ext cx="3433665" cy="6858000"/>
          </a:xfrm>
          <a:prstGeom prst="rect">
            <a:avLst/>
          </a:prstGeom>
        </p:spPr>
      </p:pic>
      <p:sp>
        <p:nvSpPr>
          <p:cNvPr id="5" name="مستطيل 4">
            <a:extLst>
              <a:ext uri="{FF2B5EF4-FFF2-40B4-BE49-F238E27FC236}">
                <a16:creationId xmlns:a16="http://schemas.microsoft.com/office/drawing/2014/main" id="{7C04D103-E496-0145-93B3-E3B095A10DD7}"/>
              </a:ext>
            </a:extLst>
          </p:cNvPr>
          <p:cNvSpPr/>
          <p:nvPr/>
        </p:nvSpPr>
        <p:spPr>
          <a:xfrm>
            <a:off x="9675845" y="6279502"/>
            <a:ext cx="2385529"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استراتيجية القراءة الموجهة</a:t>
            </a:r>
          </a:p>
        </p:txBody>
      </p:sp>
    </p:spTree>
    <p:extLst>
      <p:ext uri="{BB962C8B-B14F-4D97-AF65-F5344CB8AC3E}">
        <p14:creationId xmlns:p14="http://schemas.microsoft.com/office/powerpoint/2010/main" val="438681972"/>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3;p8">
            <a:extLst>
              <a:ext uri="{FF2B5EF4-FFF2-40B4-BE49-F238E27FC236}">
                <a16:creationId xmlns:a16="http://schemas.microsoft.com/office/drawing/2014/main" id="{43B8EEA4-08A1-570A-7325-401B911ED601}"/>
              </a:ext>
            </a:extLst>
          </p:cNvPr>
          <p:cNvSpPr/>
          <p:nvPr/>
        </p:nvSpPr>
        <p:spPr>
          <a:xfrm flipH="1">
            <a:off x="1365379" y="186613"/>
            <a:ext cx="9461242" cy="6158204"/>
          </a:xfrm>
          <a:prstGeom prst="rect">
            <a:avLst/>
          </a:prstGeom>
          <a:solidFill>
            <a:schemeClr val="bg1"/>
          </a:solidFill>
          <a:ln>
            <a:noFill/>
          </a:ln>
          <a:effectLst>
            <a:outerShdw dist="95250" dir="2700000" algn="bl" rotWithShape="0">
              <a:schemeClr val="accent1">
                <a:lumMod val="50000"/>
              </a:schemeClr>
            </a:outerShdw>
          </a:effectLst>
        </p:spPr>
        <p:txBody>
          <a:bodyPr spcFirstLastPara="1" wrap="square" lIns="137150" tIns="137150" rIns="137150" bIns="137150"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4" name="مستطيل 3">
            <a:extLst>
              <a:ext uri="{FF2B5EF4-FFF2-40B4-BE49-F238E27FC236}">
                <a16:creationId xmlns:a16="http://schemas.microsoft.com/office/drawing/2014/main" id="{FF94196D-BC3B-F431-C677-E38987D1B8CE}"/>
              </a:ext>
            </a:extLst>
          </p:cNvPr>
          <p:cNvSpPr/>
          <p:nvPr/>
        </p:nvSpPr>
        <p:spPr>
          <a:xfrm>
            <a:off x="10944808" y="111967"/>
            <a:ext cx="1138335"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117</a:t>
            </a:r>
          </a:p>
        </p:txBody>
      </p:sp>
      <p:sp>
        <p:nvSpPr>
          <p:cNvPr id="5" name="مستطيل 4">
            <a:extLst>
              <a:ext uri="{FF2B5EF4-FFF2-40B4-BE49-F238E27FC236}">
                <a16:creationId xmlns:a16="http://schemas.microsoft.com/office/drawing/2014/main" id="{1CCE3630-1F40-62DB-D501-B703D3427D1F}"/>
              </a:ext>
            </a:extLst>
          </p:cNvPr>
          <p:cNvSpPr/>
          <p:nvPr/>
        </p:nvSpPr>
        <p:spPr>
          <a:xfrm>
            <a:off x="2369976" y="438538"/>
            <a:ext cx="7613780" cy="7184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bg1"/>
                </a:solidFill>
              </a:rPr>
              <a:t>الناتج 2 + الناتج 1</a:t>
            </a:r>
            <a:r>
              <a:rPr lang="ar-SA" sz="3200" b="1" dirty="0">
                <a:solidFill>
                  <a:schemeClr val="bg1"/>
                </a:solidFill>
                <a:latin typeface="Arial" panose="020B0604020202020204" pitchFamily="34" charset="0"/>
                <a:cs typeface="Arial" panose="020B0604020202020204" pitchFamily="34" charset="0"/>
              </a:rPr>
              <a:t>→ المتفاعل 2 + المتفاعل 1</a:t>
            </a:r>
            <a:r>
              <a:rPr lang="ar-SA" sz="3200" b="1" dirty="0">
                <a:solidFill>
                  <a:schemeClr val="bg1"/>
                </a:solidFill>
              </a:rPr>
              <a:t> </a:t>
            </a:r>
          </a:p>
        </p:txBody>
      </p:sp>
      <p:sp>
        <p:nvSpPr>
          <p:cNvPr id="6" name="مستطيل 5">
            <a:extLst>
              <a:ext uri="{FF2B5EF4-FFF2-40B4-BE49-F238E27FC236}">
                <a16:creationId xmlns:a16="http://schemas.microsoft.com/office/drawing/2014/main" id="{F743CD17-8D55-623F-F662-CED57969D8BB}"/>
              </a:ext>
            </a:extLst>
          </p:cNvPr>
          <p:cNvSpPr/>
          <p:nvPr/>
        </p:nvSpPr>
        <p:spPr>
          <a:xfrm>
            <a:off x="2369976" y="1223864"/>
            <a:ext cx="7613780" cy="7184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ما هو المقصود بالمتفاعلات والنواتج؟</a:t>
            </a:r>
          </a:p>
        </p:txBody>
      </p:sp>
      <p:sp>
        <p:nvSpPr>
          <p:cNvPr id="7" name="مستطيل 6">
            <a:extLst>
              <a:ext uri="{FF2B5EF4-FFF2-40B4-BE49-F238E27FC236}">
                <a16:creationId xmlns:a16="http://schemas.microsoft.com/office/drawing/2014/main" id="{C7D9E53E-000A-1D7C-BCA3-D9FB347375E1}"/>
              </a:ext>
            </a:extLst>
          </p:cNvPr>
          <p:cNvSpPr/>
          <p:nvPr/>
        </p:nvSpPr>
        <p:spPr>
          <a:xfrm>
            <a:off x="3035559" y="1942321"/>
            <a:ext cx="6120881" cy="1965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rPr>
              <a:t>المتفاعلات </a:t>
            </a:r>
          </a:p>
          <a:p>
            <a:pPr algn="ctr"/>
            <a:r>
              <a:rPr lang="ar-SA" sz="2800" b="1" dirty="0">
                <a:solidFill>
                  <a:srgbClr val="0000CC"/>
                </a:solidFill>
              </a:rPr>
              <a:t>هي المواد التي توجد</a:t>
            </a:r>
          </a:p>
          <a:p>
            <a:pPr algn="ctr"/>
            <a:r>
              <a:rPr lang="ar-SA" sz="2800" b="1" dirty="0">
                <a:solidFill>
                  <a:srgbClr val="0000CC"/>
                </a:solidFill>
              </a:rPr>
              <a:t>عند بداية التفاعل وقد تكون مادتين أو أكثر أو أقل</a:t>
            </a:r>
          </a:p>
          <a:p>
            <a:pPr algn="ctr"/>
            <a:r>
              <a:rPr lang="ar-SA" sz="2800" b="1" dirty="0">
                <a:solidFill>
                  <a:srgbClr val="0000CC"/>
                </a:solidFill>
              </a:rPr>
              <a:t>وتكتب المتفاعلات عن يسار السهم</a:t>
            </a:r>
          </a:p>
        </p:txBody>
      </p:sp>
      <p:sp>
        <p:nvSpPr>
          <p:cNvPr id="8" name="مستطيل 7">
            <a:extLst>
              <a:ext uri="{FF2B5EF4-FFF2-40B4-BE49-F238E27FC236}">
                <a16:creationId xmlns:a16="http://schemas.microsoft.com/office/drawing/2014/main" id="{D3A73E2C-7B96-1C68-F25E-0DF327BD702D}"/>
              </a:ext>
            </a:extLst>
          </p:cNvPr>
          <p:cNvSpPr/>
          <p:nvPr/>
        </p:nvSpPr>
        <p:spPr>
          <a:xfrm>
            <a:off x="2951584" y="4143569"/>
            <a:ext cx="6120881" cy="1965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8000"/>
                </a:solidFill>
              </a:rPr>
              <a:t>النواتج </a:t>
            </a:r>
          </a:p>
          <a:p>
            <a:pPr algn="ctr"/>
            <a:r>
              <a:rPr lang="ar-SA" sz="2800" b="1" dirty="0">
                <a:solidFill>
                  <a:srgbClr val="008000"/>
                </a:solidFill>
              </a:rPr>
              <a:t>هي المواد المتكونة</a:t>
            </a:r>
          </a:p>
          <a:p>
            <a:pPr algn="ctr"/>
            <a:r>
              <a:rPr lang="ar-SA" sz="2800" b="1" dirty="0">
                <a:solidFill>
                  <a:srgbClr val="008000"/>
                </a:solidFill>
              </a:rPr>
              <a:t>خلال التفاعل وقد تكون مادتين أو أكثر أو أقل</a:t>
            </a:r>
          </a:p>
          <a:p>
            <a:pPr algn="ctr"/>
            <a:r>
              <a:rPr lang="ar-SA" sz="2800" b="1" dirty="0">
                <a:solidFill>
                  <a:srgbClr val="008000"/>
                </a:solidFill>
              </a:rPr>
              <a:t>وتكتب النواتج عن يمين السهم</a:t>
            </a:r>
          </a:p>
          <a:p>
            <a:pPr algn="ctr"/>
            <a:endParaRPr lang="ar-SA" sz="2800" b="1" dirty="0">
              <a:solidFill>
                <a:srgbClr val="008000"/>
              </a:solidFill>
            </a:endParaRPr>
          </a:p>
        </p:txBody>
      </p:sp>
    </p:spTree>
    <p:extLst>
      <p:ext uri="{BB962C8B-B14F-4D97-AF65-F5344CB8AC3E}">
        <p14:creationId xmlns:p14="http://schemas.microsoft.com/office/powerpoint/2010/main" val="1190430699"/>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34E96D6-4EB2-246A-2F77-BFCD3CBEF6D1}"/>
              </a:ext>
            </a:extLst>
          </p:cNvPr>
          <p:cNvSpPr/>
          <p:nvPr/>
        </p:nvSpPr>
        <p:spPr>
          <a:xfrm>
            <a:off x="10944808" y="111967"/>
            <a:ext cx="1138335"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117</a:t>
            </a:r>
          </a:p>
        </p:txBody>
      </p:sp>
      <p:pic>
        <p:nvPicPr>
          <p:cNvPr id="4" name="صورة 3" descr="صورة تحتوي على نص, لقطة شاشة, الخط, رقم&#10;&#10;تم إنشاء الوصف تلقائياً">
            <a:extLst>
              <a:ext uri="{FF2B5EF4-FFF2-40B4-BE49-F238E27FC236}">
                <a16:creationId xmlns:a16="http://schemas.microsoft.com/office/drawing/2014/main" id="{31878E35-2E8B-2B29-3421-0667C1B01DEA}"/>
              </a:ext>
            </a:extLst>
          </p:cNvPr>
          <p:cNvPicPr>
            <a:picLocks noChangeAspect="1"/>
          </p:cNvPicPr>
          <p:nvPr/>
        </p:nvPicPr>
        <p:blipFill rotWithShape="1">
          <a:blip r:embed="rId2">
            <a:extLst>
              <a:ext uri="{28A0092B-C50C-407E-A947-70E740481C1C}">
                <a14:useLocalDpi xmlns:a14="http://schemas.microsoft.com/office/drawing/2010/main" val="0"/>
              </a:ext>
            </a:extLst>
          </a:blip>
          <a:srcRect l="1275" t="1487" r="2577" b="1038"/>
          <a:stretch/>
        </p:blipFill>
        <p:spPr>
          <a:xfrm>
            <a:off x="2541037" y="151768"/>
            <a:ext cx="7109926" cy="6554464"/>
          </a:xfrm>
          <a:prstGeom prst="rect">
            <a:avLst/>
          </a:prstGeom>
        </p:spPr>
      </p:pic>
      <p:sp>
        <p:nvSpPr>
          <p:cNvPr id="5" name="مستطيل 4">
            <a:extLst>
              <a:ext uri="{FF2B5EF4-FFF2-40B4-BE49-F238E27FC236}">
                <a16:creationId xmlns:a16="http://schemas.microsoft.com/office/drawing/2014/main" id="{4376C2AA-9FA8-F733-F541-22AAC73BCEA8}"/>
              </a:ext>
            </a:extLst>
          </p:cNvPr>
          <p:cNvSpPr/>
          <p:nvPr/>
        </p:nvSpPr>
        <p:spPr>
          <a:xfrm>
            <a:off x="3172408" y="1663959"/>
            <a:ext cx="4332516" cy="743339"/>
          </a:xfrm>
          <a:prstGeom prst="rect">
            <a:avLst/>
          </a:prstGeom>
          <a:ln>
            <a:noFill/>
          </a:ln>
        </p:spPr>
        <p:style>
          <a:lnRef idx="2">
            <a:schemeClr val="accent5"/>
          </a:lnRef>
          <a:fillRef idx="1">
            <a:schemeClr val="lt1"/>
          </a:fillRef>
          <a:effectRef idx="0">
            <a:schemeClr val="accent5"/>
          </a:effectRef>
          <a:fontRef idx="minor">
            <a:schemeClr val="dk1"/>
          </a:fontRef>
        </p:style>
        <p:txBody>
          <a:bodyPr rtlCol="1" anchor="ctr"/>
          <a:lstStyle/>
          <a:p>
            <a:pPr algn="ctr"/>
            <a:endParaRPr lang="ar-SA" dirty="0"/>
          </a:p>
        </p:txBody>
      </p:sp>
      <p:sp>
        <p:nvSpPr>
          <p:cNvPr id="6" name="مستطيل 5">
            <a:extLst>
              <a:ext uri="{FF2B5EF4-FFF2-40B4-BE49-F238E27FC236}">
                <a16:creationId xmlns:a16="http://schemas.microsoft.com/office/drawing/2014/main" id="{D426183F-9768-3AFC-A92A-ACD3B8AC6B75}"/>
              </a:ext>
            </a:extLst>
          </p:cNvPr>
          <p:cNvSpPr/>
          <p:nvPr/>
        </p:nvSpPr>
        <p:spPr>
          <a:xfrm>
            <a:off x="3172408" y="2516155"/>
            <a:ext cx="4332516" cy="469641"/>
          </a:xfrm>
          <a:prstGeom prst="rect">
            <a:avLst/>
          </a:prstGeom>
          <a:solidFill>
            <a:srgbClr val="F0F7E7"/>
          </a:solidFill>
          <a:ln>
            <a:noFill/>
          </a:ln>
        </p:spPr>
        <p:style>
          <a:lnRef idx="2">
            <a:schemeClr val="accent5"/>
          </a:lnRef>
          <a:fillRef idx="1">
            <a:schemeClr val="lt1"/>
          </a:fillRef>
          <a:effectRef idx="0">
            <a:schemeClr val="accent5"/>
          </a:effectRef>
          <a:fontRef idx="minor">
            <a:schemeClr val="dk1"/>
          </a:fontRef>
        </p:style>
        <p:txBody>
          <a:bodyPr rtlCol="1" anchor="ctr"/>
          <a:lstStyle/>
          <a:p>
            <a:pPr algn="ctr"/>
            <a:endParaRPr lang="ar-SA" dirty="0"/>
          </a:p>
        </p:txBody>
      </p:sp>
      <p:sp>
        <p:nvSpPr>
          <p:cNvPr id="7" name="مستطيل 6">
            <a:extLst>
              <a:ext uri="{FF2B5EF4-FFF2-40B4-BE49-F238E27FC236}">
                <a16:creationId xmlns:a16="http://schemas.microsoft.com/office/drawing/2014/main" id="{30948EBE-2B92-D933-DA99-C82488EB03A0}"/>
              </a:ext>
            </a:extLst>
          </p:cNvPr>
          <p:cNvSpPr/>
          <p:nvPr/>
        </p:nvSpPr>
        <p:spPr>
          <a:xfrm>
            <a:off x="3240833" y="3176150"/>
            <a:ext cx="4332516" cy="985303"/>
          </a:xfrm>
          <a:prstGeom prst="rect">
            <a:avLst/>
          </a:prstGeom>
          <a:ln>
            <a:noFill/>
          </a:ln>
        </p:spPr>
        <p:style>
          <a:lnRef idx="2">
            <a:schemeClr val="accent5"/>
          </a:lnRef>
          <a:fillRef idx="1">
            <a:schemeClr val="lt1"/>
          </a:fillRef>
          <a:effectRef idx="0">
            <a:schemeClr val="accent5"/>
          </a:effectRef>
          <a:fontRef idx="minor">
            <a:schemeClr val="dk1"/>
          </a:fontRef>
        </p:style>
        <p:txBody>
          <a:bodyPr rtlCol="1" anchor="ctr"/>
          <a:lstStyle/>
          <a:p>
            <a:pPr algn="ctr"/>
            <a:endParaRPr lang="ar-SA" dirty="0"/>
          </a:p>
        </p:txBody>
      </p:sp>
      <p:sp>
        <p:nvSpPr>
          <p:cNvPr id="8" name="مستطيل 7">
            <a:extLst>
              <a:ext uri="{FF2B5EF4-FFF2-40B4-BE49-F238E27FC236}">
                <a16:creationId xmlns:a16="http://schemas.microsoft.com/office/drawing/2014/main" id="{6D5B1FBE-72D8-3898-FAC9-8509A5B78732}"/>
              </a:ext>
            </a:extLst>
          </p:cNvPr>
          <p:cNvSpPr/>
          <p:nvPr/>
        </p:nvSpPr>
        <p:spPr>
          <a:xfrm>
            <a:off x="3172408" y="4351807"/>
            <a:ext cx="4332516" cy="469641"/>
          </a:xfrm>
          <a:prstGeom prst="rect">
            <a:avLst/>
          </a:prstGeom>
          <a:solidFill>
            <a:srgbClr val="F0F7E7"/>
          </a:solidFill>
          <a:ln>
            <a:noFill/>
          </a:ln>
        </p:spPr>
        <p:style>
          <a:lnRef idx="2">
            <a:schemeClr val="accent5"/>
          </a:lnRef>
          <a:fillRef idx="1">
            <a:schemeClr val="lt1"/>
          </a:fillRef>
          <a:effectRef idx="0">
            <a:schemeClr val="accent5"/>
          </a:effectRef>
          <a:fontRef idx="minor">
            <a:schemeClr val="dk1"/>
          </a:fontRef>
        </p:style>
        <p:txBody>
          <a:bodyPr rtlCol="1" anchor="ctr"/>
          <a:lstStyle/>
          <a:p>
            <a:pPr algn="ctr"/>
            <a:endParaRPr lang="ar-SA" dirty="0"/>
          </a:p>
        </p:txBody>
      </p:sp>
      <p:sp>
        <p:nvSpPr>
          <p:cNvPr id="9" name="مستطيل 8">
            <a:extLst>
              <a:ext uri="{FF2B5EF4-FFF2-40B4-BE49-F238E27FC236}">
                <a16:creationId xmlns:a16="http://schemas.microsoft.com/office/drawing/2014/main" id="{BADE73E4-1229-7209-25E9-D81067CC3FA5}"/>
              </a:ext>
            </a:extLst>
          </p:cNvPr>
          <p:cNvSpPr/>
          <p:nvPr/>
        </p:nvSpPr>
        <p:spPr>
          <a:xfrm>
            <a:off x="3240833" y="4941191"/>
            <a:ext cx="4332516" cy="395919"/>
          </a:xfrm>
          <a:prstGeom prst="rect">
            <a:avLst/>
          </a:prstGeom>
          <a:ln>
            <a:noFill/>
          </a:ln>
        </p:spPr>
        <p:style>
          <a:lnRef idx="2">
            <a:schemeClr val="accent5"/>
          </a:lnRef>
          <a:fillRef idx="1">
            <a:schemeClr val="lt1"/>
          </a:fillRef>
          <a:effectRef idx="0">
            <a:schemeClr val="accent5"/>
          </a:effectRef>
          <a:fontRef idx="minor">
            <a:schemeClr val="dk1"/>
          </a:fontRef>
        </p:style>
        <p:txBody>
          <a:bodyPr rtlCol="1" anchor="ctr"/>
          <a:lstStyle/>
          <a:p>
            <a:pPr algn="ctr"/>
            <a:endParaRPr lang="ar-SA" dirty="0"/>
          </a:p>
        </p:txBody>
      </p:sp>
      <p:sp>
        <p:nvSpPr>
          <p:cNvPr id="10" name="مستطيل 9">
            <a:extLst>
              <a:ext uri="{FF2B5EF4-FFF2-40B4-BE49-F238E27FC236}">
                <a16:creationId xmlns:a16="http://schemas.microsoft.com/office/drawing/2014/main" id="{A1E67FB6-9E10-398C-4F43-A6CBF0F12B10}"/>
              </a:ext>
            </a:extLst>
          </p:cNvPr>
          <p:cNvSpPr/>
          <p:nvPr/>
        </p:nvSpPr>
        <p:spPr>
          <a:xfrm>
            <a:off x="3172408" y="5527464"/>
            <a:ext cx="4332516" cy="469641"/>
          </a:xfrm>
          <a:prstGeom prst="rect">
            <a:avLst/>
          </a:prstGeom>
          <a:solidFill>
            <a:srgbClr val="F0F7E7"/>
          </a:solidFill>
          <a:ln>
            <a:noFill/>
          </a:ln>
        </p:spPr>
        <p:style>
          <a:lnRef idx="2">
            <a:schemeClr val="accent5"/>
          </a:lnRef>
          <a:fillRef idx="1">
            <a:schemeClr val="lt1"/>
          </a:fillRef>
          <a:effectRef idx="0">
            <a:schemeClr val="accent5"/>
          </a:effectRef>
          <a:fontRef idx="minor">
            <a:schemeClr val="dk1"/>
          </a:fontRef>
        </p:style>
        <p:txBody>
          <a:bodyPr rtlCol="1" anchor="ctr"/>
          <a:lstStyle/>
          <a:p>
            <a:pPr algn="ctr"/>
            <a:endParaRPr lang="ar-SA" dirty="0"/>
          </a:p>
        </p:txBody>
      </p:sp>
      <p:sp>
        <p:nvSpPr>
          <p:cNvPr id="11" name="مستطيل 10">
            <a:extLst>
              <a:ext uri="{FF2B5EF4-FFF2-40B4-BE49-F238E27FC236}">
                <a16:creationId xmlns:a16="http://schemas.microsoft.com/office/drawing/2014/main" id="{DEA7C7E3-AD1B-EC4C-35C2-244098827135}"/>
              </a:ext>
            </a:extLst>
          </p:cNvPr>
          <p:cNvSpPr/>
          <p:nvPr/>
        </p:nvSpPr>
        <p:spPr>
          <a:xfrm>
            <a:off x="3172408" y="6166782"/>
            <a:ext cx="4332516" cy="395919"/>
          </a:xfrm>
          <a:prstGeom prst="rect">
            <a:avLst/>
          </a:prstGeom>
          <a:ln>
            <a:noFill/>
          </a:ln>
        </p:spPr>
        <p:style>
          <a:lnRef idx="2">
            <a:schemeClr val="accent5"/>
          </a:lnRef>
          <a:fillRef idx="1">
            <a:schemeClr val="lt1"/>
          </a:fillRef>
          <a:effectRef idx="0">
            <a:schemeClr val="accent5"/>
          </a:effectRef>
          <a:fontRef idx="minor">
            <a:schemeClr val="dk1"/>
          </a:fontRef>
        </p:style>
        <p:txBody>
          <a:bodyPr rtlCol="1" anchor="ctr"/>
          <a:lstStyle/>
          <a:p>
            <a:pPr algn="ctr"/>
            <a:endParaRPr lang="ar-SA" dirty="0"/>
          </a:p>
        </p:txBody>
      </p:sp>
      <p:sp>
        <p:nvSpPr>
          <p:cNvPr id="12" name="مستطيل 11">
            <a:extLst>
              <a:ext uri="{FF2B5EF4-FFF2-40B4-BE49-F238E27FC236}">
                <a16:creationId xmlns:a16="http://schemas.microsoft.com/office/drawing/2014/main" id="{07C6159B-EC3B-866B-D90A-153063BDD6B3}"/>
              </a:ext>
            </a:extLst>
          </p:cNvPr>
          <p:cNvSpPr/>
          <p:nvPr/>
        </p:nvSpPr>
        <p:spPr>
          <a:xfrm>
            <a:off x="8042988" y="3093414"/>
            <a:ext cx="1138335" cy="50353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sz="2400" b="1" dirty="0"/>
              <a:t>↔</a:t>
            </a:r>
          </a:p>
        </p:txBody>
      </p:sp>
      <p:sp>
        <p:nvSpPr>
          <p:cNvPr id="13" name="مستطيل 12">
            <a:extLst>
              <a:ext uri="{FF2B5EF4-FFF2-40B4-BE49-F238E27FC236}">
                <a16:creationId xmlns:a16="http://schemas.microsoft.com/office/drawing/2014/main" id="{26D60745-211A-C638-6DD8-44BB174A3748}"/>
              </a:ext>
            </a:extLst>
          </p:cNvPr>
          <p:cNvSpPr/>
          <p:nvPr/>
        </p:nvSpPr>
        <p:spPr>
          <a:xfrm>
            <a:off x="2324877" y="4161453"/>
            <a:ext cx="5382209" cy="2338412"/>
          </a:xfrm>
          <a:prstGeom prst="rect">
            <a:avLst/>
          </a:prstGeom>
          <a:solidFill>
            <a:schemeClr val="accent1">
              <a:lumMod val="50000"/>
            </a:schemeClr>
          </a:solid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sz="2000" b="1" dirty="0">
                <a:solidFill>
                  <a:schemeClr val="bg1"/>
                </a:solidFill>
              </a:rPr>
              <a:t>وتستخدم الرموز في المعادلات لتوضيح الحالة</a:t>
            </a:r>
          </a:p>
          <a:p>
            <a:pPr algn="ctr"/>
            <a:r>
              <a:rPr lang="ar-SA" sz="2000" b="1" dirty="0">
                <a:solidFill>
                  <a:schemeClr val="bg1"/>
                </a:solidFill>
              </a:rPr>
              <a:t>الفيزيائية لكل مادة متفاعلة أو ناتجة؛ والتي قد تكون</a:t>
            </a:r>
          </a:p>
          <a:p>
            <a:pPr algn="ctr"/>
            <a:r>
              <a:rPr lang="ar-SA" sz="2000" b="1" dirty="0">
                <a:solidFill>
                  <a:schemeClr val="bg1"/>
                </a:solidFill>
              </a:rPr>
              <a:t>في الحالة الصلبة أو السائلة أو الغازية أو مذابة في الماء،</a:t>
            </a:r>
          </a:p>
          <a:p>
            <a:pPr algn="ctr"/>
            <a:r>
              <a:rPr lang="ar-SA" sz="2000" b="1" dirty="0">
                <a:solidFill>
                  <a:schemeClr val="bg1"/>
                </a:solidFill>
              </a:rPr>
              <a:t>كما هو مبين في الجدول ومن المهم توضيح هذه </a:t>
            </a:r>
          </a:p>
          <a:p>
            <a:pPr algn="ctr"/>
            <a:r>
              <a:rPr lang="ar-SA" sz="2000" b="1" dirty="0">
                <a:solidFill>
                  <a:schemeClr val="bg1"/>
                </a:solidFill>
              </a:rPr>
              <a:t>الرموز حيث توضع بين أقواس وتكتب أسفل صيغة</a:t>
            </a:r>
          </a:p>
          <a:p>
            <a:pPr algn="ctr"/>
            <a:r>
              <a:rPr lang="ar-SA" sz="2000" b="1" dirty="0">
                <a:solidFill>
                  <a:schemeClr val="bg1"/>
                </a:solidFill>
              </a:rPr>
              <a:t>كل عنصر أو مركب في التفاعل الكيميائي؛ لأنها</a:t>
            </a:r>
          </a:p>
          <a:p>
            <a:pPr algn="ctr"/>
            <a:r>
              <a:rPr lang="ar-SA" sz="2000" b="1" dirty="0">
                <a:solidFill>
                  <a:schemeClr val="bg1"/>
                </a:solidFill>
              </a:rPr>
              <a:t>تعطي أدلة على كيفية حدوث التفاعل الكيميائي</a:t>
            </a:r>
          </a:p>
        </p:txBody>
      </p:sp>
      <p:sp>
        <p:nvSpPr>
          <p:cNvPr id="14" name="مستطيل 13">
            <a:extLst>
              <a:ext uri="{FF2B5EF4-FFF2-40B4-BE49-F238E27FC236}">
                <a16:creationId xmlns:a16="http://schemas.microsoft.com/office/drawing/2014/main" id="{B3C15FDB-660E-68CD-B2AD-F50BCEF23899}"/>
              </a:ext>
            </a:extLst>
          </p:cNvPr>
          <p:cNvSpPr/>
          <p:nvPr/>
        </p:nvSpPr>
        <p:spPr>
          <a:xfrm>
            <a:off x="155510" y="2527041"/>
            <a:ext cx="3243943" cy="515662"/>
          </a:xfrm>
          <a:prstGeom prst="rect">
            <a:avLst/>
          </a:prstGeom>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b="1" dirty="0"/>
              <a:t>ويطلق عليه التفاعل التام</a:t>
            </a:r>
          </a:p>
        </p:txBody>
      </p:sp>
      <p:sp>
        <p:nvSpPr>
          <p:cNvPr id="15" name="مستطيل 14">
            <a:extLst>
              <a:ext uri="{FF2B5EF4-FFF2-40B4-BE49-F238E27FC236}">
                <a16:creationId xmlns:a16="http://schemas.microsoft.com/office/drawing/2014/main" id="{390A2E2D-5444-42D9-2408-05A59451DBC3}"/>
              </a:ext>
            </a:extLst>
          </p:cNvPr>
          <p:cNvSpPr/>
          <p:nvPr/>
        </p:nvSpPr>
        <p:spPr>
          <a:xfrm>
            <a:off x="242596" y="3414337"/>
            <a:ext cx="3243943" cy="515662"/>
          </a:xfrm>
          <a:prstGeom prst="rect">
            <a:avLst/>
          </a:prstGeom>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b="1" dirty="0"/>
              <a:t>ويطلق عليه التفاعل غير التام</a:t>
            </a:r>
          </a:p>
        </p:txBody>
      </p:sp>
    </p:spTree>
    <p:extLst>
      <p:ext uri="{BB962C8B-B14F-4D97-AF65-F5344CB8AC3E}">
        <p14:creationId xmlns:p14="http://schemas.microsoft.com/office/powerpoint/2010/main" val="3883831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14"/>
                                        </p:tgtEl>
                                      </p:cBhvr>
                                    </p:animEffect>
                                    <p:set>
                                      <p:cBhvr>
                                        <p:cTn id="17" dur="1" fill="hold">
                                          <p:stCondLst>
                                            <p:cond delay="19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7"/>
                                        </p:tgtEl>
                                      </p:cBhvr>
                                    </p:animEffect>
                                    <p:set>
                                      <p:cBhvr>
                                        <p:cTn id="22" dur="1" fill="hold">
                                          <p:stCondLst>
                                            <p:cond delay="19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15"/>
                                        </p:tgtEl>
                                      </p:cBhvr>
                                    </p:animEffect>
                                    <p:set>
                                      <p:cBhvr>
                                        <p:cTn id="27" dur="1" fill="hold">
                                          <p:stCondLst>
                                            <p:cond delay="19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0" nodeType="clickEffect">
                                  <p:stCondLst>
                                    <p:cond delay="0"/>
                                  </p:stCondLst>
                                  <p:childTnLst>
                                    <p:animEffect transition="out" filter="circle(out)">
                                      <p:cBhvr>
                                        <p:cTn id="31" dur="2000"/>
                                        <p:tgtEl>
                                          <p:spTgt spid="8"/>
                                        </p:tgtEl>
                                      </p:cBhvr>
                                    </p:animEffect>
                                    <p:set>
                                      <p:cBhvr>
                                        <p:cTn id="32" dur="1" fill="hold">
                                          <p:stCondLst>
                                            <p:cond delay="19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grpId="0" nodeType="clickEffect">
                                  <p:stCondLst>
                                    <p:cond delay="0"/>
                                  </p:stCondLst>
                                  <p:childTnLst>
                                    <p:animEffect transition="out" filter="circle(out)">
                                      <p:cBhvr>
                                        <p:cTn id="36" dur="2000"/>
                                        <p:tgtEl>
                                          <p:spTgt spid="9"/>
                                        </p:tgtEl>
                                      </p:cBhvr>
                                    </p:animEffect>
                                    <p:set>
                                      <p:cBhvr>
                                        <p:cTn id="37" dur="1" fill="hold">
                                          <p:stCondLst>
                                            <p:cond delay="19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 presetClass="exit" presetSubtype="32" fill="hold" grpId="0" nodeType="clickEffect">
                                  <p:stCondLst>
                                    <p:cond delay="0"/>
                                  </p:stCondLst>
                                  <p:childTnLst>
                                    <p:animEffect transition="out" filter="circle(out)">
                                      <p:cBhvr>
                                        <p:cTn id="41" dur="2000"/>
                                        <p:tgtEl>
                                          <p:spTgt spid="10"/>
                                        </p:tgtEl>
                                      </p:cBhvr>
                                    </p:animEffect>
                                    <p:set>
                                      <p:cBhvr>
                                        <p:cTn id="42" dur="1" fill="hold">
                                          <p:stCondLst>
                                            <p:cond delay="1999"/>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grpId="0" nodeType="clickEffect">
                                  <p:stCondLst>
                                    <p:cond delay="0"/>
                                  </p:stCondLst>
                                  <p:childTnLst>
                                    <p:animEffect transition="out" filter="circle(out)">
                                      <p:cBhvr>
                                        <p:cTn id="46" dur="2000"/>
                                        <p:tgtEl>
                                          <p:spTgt spid="11"/>
                                        </p:tgtEl>
                                      </p:cBhvr>
                                    </p:animEffect>
                                    <p:set>
                                      <p:cBhvr>
                                        <p:cTn id="47" dur="1" fill="hold">
                                          <p:stCondLst>
                                            <p:cond delay="1999"/>
                                          </p:stCondLst>
                                        </p:cTn>
                                        <p:tgtEl>
                                          <p:spTgt spid="1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6" presetClass="exit" presetSubtype="32" fill="hold" grpId="0" nodeType="clickEffect">
                                  <p:stCondLst>
                                    <p:cond delay="0"/>
                                  </p:stCondLst>
                                  <p:childTnLst>
                                    <p:animEffect transition="out" filter="circle(out)">
                                      <p:cBhvr>
                                        <p:cTn id="51" dur="2000"/>
                                        <p:tgtEl>
                                          <p:spTgt spid="12"/>
                                        </p:tgtEl>
                                      </p:cBhvr>
                                    </p:animEffect>
                                    <p:set>
                                      <p:cBhvr>
                                        <p:cTn id="52" dur="1" fill="hold">
                                          <p:stCondLst>
                                            <p:cond delay="1999"/>
                                          </p:stCondLst>
                                        </p:cTn>
                                        <p:tgtEl>
                                          <p:spTgt spid="1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circle(in)">
                                      <p:cBhvr>
                                        <p:cTn id="5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1E993A3-239B-EFB3-83E1-159A50C1BBD1}"/>
              </a:ext>
            </a:extLst>
          </p:cNvPr>
          <p:cNvSpPr/>
          <p:nvPr/>
        </p:nvSpPr>
        <p:spPr>
          <a:xfrm>
            <a:off x="10944808" y="111967"/>
            <a:ext cx="1138335"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تقويم</a:t>
            </a:r>
          </a:p>
        </p:txBody>
      </p:sp>
      <p:sp>
        <p:nvSpPr>
          <p:cNvPr id="3" name="Google Shape;103;p8">
            <a:extLst>
              <a:ext uri="{FF2B5EF4-FFF2-40B4-BE49-F238E27FC236}">
                <a16:creationId xmlns:a16="http://schemas.microsoft.com/office/drawing/2014/main" id="{C0AA61FD-B6A1-E254-AD89-AE33028C0D07}"/>
              </a:ext>
            </a:extLst>
          </p:cNvPr>
          <p:cNvSpPr/>
          <p:nvPr/>
        </p:nvSpPr>
        <p:spPr>
          <a:xfrm flipH="1">
            <a:off x="1365379" y="569167"/>
            <a:ext cx="9461242" cy="4851919"/>
          </a:xfrm>
          <a:prstGeom prst="rect">
            <a:avLst/>
          </a:prstGeom>
          <a:solidFill>
            <a:schemeClr val="bg1"/>
          </a:solidFill>
          <a:ln>
            <a:noFill/>
          </a:ln>
          <a:effectLst>
            <a:outerShdw dist="95250" dir="2700000" algn="bl" rotWithShape="0">
              <a:schemeClr val="accent1">
                <a:lumMod val="50000"/>
              </a:schemeClr>
            </a:outerShdw>
          </a:effectLst>
        </p:spPr>
        <p:txBody>
          <a:bodyPr spcFirstLastPara="1" wrap="square" lIns="137150" tIns="137150" rIns="137150" bIns="137150"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4" name="مستطيل 3">
            <a:extLst>
              <a:ext uri="{FF2B5EF4-FFF2-40B4-BE49-F238E27FC236}">
                <a16:creationId xmlns:a16="http://schemas.microsoft.com/office/drawing/2014/main" id="{6726DB02-42C3-BBF9-75A1-44CA6F2B31FB}"/>
              </a:ext>
            </a:extLst>
          </p:cNvPr>
          <p:cNvSpPr/>
          <p:nvPr/>
        </p:nvSpPr>
        <p:spPr>
          <a:xfrm>
            <a:off x="1931437" y="923732"/>
            <a:ext cx="8360227" cy="2118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صفحة 146 </a:t>
            </a:r>
          </a:p>
          <a:p>
            <a:pPr algn="ctr"/>
            <a:r>
              <a:rPr lang="ar-SA" sz="2800" b="1" dirty="0">
                <a:solidFill>
                  <a:srgbClr val="FF0000"/>
                </a:solidFill>
              </a:rPr>
              <a:t>سؤال 68 </a:t>
            </a:r>
          </a:p>
          <a:p>
            <a:pPr algn="ctr"/>
            <a:r>
              <a:rPr lang="ar-SA" sz="2800" b="1" dirty="0">
                <a:solidFill>
                  <a:srgbClr val="FF0000"/>
                </a:solidFill>
              </a:rPr>
              <a:t>حدِّد المتفاعلات في التفاعل الآتي: عند إضافة البوتاسيوم إلى محلول نترات الخارصين، يتكون الخارصين ومحلول نترات البوتاسيوم</a:t>
            </a:r>
          </a:p>
        </p:txBody>
      </p:sp>
      <p:sp>
        <p:nvSpPr>
          <p:cNvPr id="5" name="مستطيل 4">
            <a:extLst>
              <a:ext uri="{FF2B5EF4-FFF2-40B4-BE49-F238E27FC236}">
                <a16:creationId xmlns:a16="http://schemas.microsoft.com/office/drawing/2014/main" id="{1528DB3A-FC89-03AC-29B7-E184A64B449E}"/>
              </a:ext>
            </a:extLst>
          </p:cNvPr>
          <p:cNvSpPr/>
          <p:nvPr/>
        </p:nvSpPr>
        <p:spPr>
          <a:xfrm>
            <a:off x="2425960" y="3099319"/>
            <a:ext cx="7016620" cy="1593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latin typeface="Arial" panose="020B0604020202020204" pitchFamily="34" charset="0"/>
                <a:cs typeface="Arial" panose="020B0604020202020204" pitchFamily="34" charset="0"/>
              </a:rPr>
              <a:t>المتفاعلات </a:t>
            </a:r>
          </a:p>
          <a:p>
            <a:pPr algn="ctr"/>
            <a:r>
              <a:rPr lang="ar-SA" sz="2800" b="1" dirty="0">
                <a:solidFill>
                  <a:srgbClr val="0000CC"/>
                </a:solidFill>
                <a:latin typeface="Arial" panose="020B0604020202020204" pitchFamily="34" charset="0"/>
                <a:cs typeface="Arial" panose="020B0604020202020204" pitchFamily="34" charset="0"/>
              </a:rPr>
              <a:t>هي البوتاسيوم </a:t>
            </a:r>
            <a:r>
              <a:rPr lang="en-US" sz="2800" b="1" dirty="0">
                <a:solidFill>
                  <a:srgbClr val="0000CC"/>
                </a:solidFill>
                <a:latin typeface="Arial" panose="020B0604020202020204" pitchFamily="34" charset="0"/>
                <a:cs typeface="Arial" panose="020B0604020202020204" pitchFamily="34" charset="0"/>
              </a:rPr>
              <a:t>K</a:t>
            </a:r>
            <a:r>
              <a:rPr lang="ar-SA" sz="2800" b="1" dirty="0">
                <a:solidFill>
                  <a:srgbClr val="0000CC"/>
                </a:solidFill>
                <a:latin typeface="Arial" panose="020B0604020202020204" pitchFamily="34" charset="0"/>
                <a:cs typeface="Arial" panose="020B0604020202020204" pitchFamily="34" charset="0"/>
              </a:rPr>
              <a:t> ونترات الخارصين </a:t>
            </a:r>
            <a:r>
              <a:rPr lang="en-US" sz="2800" b="1" dirty="0">
                <a:solidFill>
                  <a:srgbClr val="0000CC"/>
                </a:solidFill>
                <a:latin typeface="Arial" panose="020B0604020202020204" pitchFamily="34" charset="0"/>
                <a:cs typeface="Arial" panose="020B0604020202020204" pitchFamily="34" charset="0"/>
              </a:rPr>
              <a:t>Zn (NO</a:t>
            </a:r>
            <a:r>
              <a:rPr lang="en-US" sz="2800" b="1" baseline="-25000" dirty="0">
                <a:solidFill>
                  <a:srgbClr val="0000CC"/>
                </a:solidFill>
                <a:latin typeface="Arial" panose="020B0604020202020204" pitchFamily="34" charset="0"/>
                <a:cs typeface="Arial" panose="020B0604020202020204" pitchFamily="34" charset="0"/>
              </a:rPr>
              <a:t>3</a:t>
            </a:r>
            <a:r>
              <a:rPr lang="en-US" sz="2800" b="1" dirty="0">
                <a:solidFill>
                  <a:srgbClr val="0000CC"/>
                </a:solidFill>
                <a:latin typeface="Arial" panose="020B0604020202020204" pitchFamily="34" charset="0"/>
                <a:cs typeface="Arial" panose="020B0604020202020204" pitchFamily="34" charset="0"/>
              </a:rPr>
              <a:t>)</a:t>
            </a:r>
            <a:r>
              <a:rPr lang="en-US" sz="2800" b="1" baseline="-25000" dirty="0">
                <a:solidFill>
                  <a:srgbClr val="0000CC"/>
                </a:solidFill>
                <a:latin typeface="Arial" panose="020B0604020202020204" pitchFamily="34" charset="0"/>
                <a:cs typeface="Arial" panose="020B0604020202020204" pitchFamily="34" charset="0"/>
              </a:rPr>
              <a:t>2</a:t>
            </a:r>
            <a:endParaRPr lang="ar-SA" sz="2800" b="1" baseline="-25000"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5110564"/>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EF8614E-5640-BA0B-7348-BF182379ACB4}"/>
              </a:ext>
            </a:extLst>
          </p:cNvPr>
          <p:cNvSpPr/>
          <p:nvPr/>
        </p:nvSpPr>
        <p:spPr>
          <a:xfrm>
            <a:off x="1962538" y="2649894"/>
            <a:ext cx="8266923" cy="1558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6000" b="1" dirty="0"/>
              <a:t>أنواع المعادلات الكيميائية</a:t>
            </a:r>
          </a:p>
        </p:txBody>
      </p:sp>
      <p:pic>
        <p:nvPicPr>
          <p:cNvPr id="4" name="صورة 3" descr="صورة تحتوي على رسوم متحركة, رسم, فن, توضيح&#10;&#10;تم إنشاء الوصف تلقائياً">
            <a:extLst>
              <a:ext uri="{FF2B5EF4-FFF2-40B4-BE49-F238E27FC236}">
                <a16:creationId xmlns:a16="http://schemas.microsoft.com/office/drawing/2014/main" id="{BDB60EFF-8255-BAC9-E550-5E39C58F4C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314" y="2967134"/>
            <a:ext cx="3293706" cy="3293706"/>
          </a:xfrm>
          <a:prstGeom prst="rect">
            <a:avLst/>
          </a:prstGeom>
        </p:spPr>
      </p:pic>
    </p:spTree>
    <p:extLst>
      <p:ext uri="{BB962C8B-B14F-4D97-AF65-F5344CB8AC3E}">
        <p14:creationId xmlns:p14="http://schemas.microsoft.com/office/powerpoint/2010/main" val="3943328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1;p10">
            <a:extLst>
              <a:ext uri="{FF2B5EF4-FFF2-40B4-BE49-F238E27FC236}">
                <a16:creationId xmlns:a16="http://schemas.microsoft.com/office/drawing/2014/main" id="{CEDE11CC-85BE-3465-F513-67B8F9DC0A64}"/>
              </a:ext>
            </a:extLst>
          </p:cNvPr>
          <p:cNvSpPr>
            <a:spLocks noGrp="1" noRot="1" noMove="1" noResize="1" noEditPoints="1" noAdjustHandles="1" noChangeArrowheads="1" noChangeShapeType="1"/>
          </p:cNvSpPr>
          <p:nvPr/>
        </p:nvSpPr>
        <p:spPr>
          <a:xfrm>
            <a:off x="231710" y="634480"/>
            <a:ext cx="11728579" cy="5934271"/>
          </a:xfrm>
          <a:prstGeom prst="rect">
            <a:avLst/>
          </a:prstGeom>
          <a:solidFill>
            <a:schemeClr val="bg1"/>
          </a:solidFill>
          <a:ln>
            <a:noFill/>
          </a:ln>
          <a:effectLst>
            <a:outerShdw dist="95250" dir="2700000" algn="bl" rotWithShape="0">
              <a:schemeClr val="accent2">
                <a:lumMod val="50000"/>
              </a:scheme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3" name="مستطيل 2">
            <a:extLst>
              <a:ext uri="{FF2B5EF4-FFF2-40B4-BE49-F238E27FC236}">
                <a16:creationId xmlns:a16="http://schemas.microsoft.com/office/drawing/2014/main" id="{1CD252BB-AF6C-38E9-152B-2A837DD76361}"/>
              </a:ext>
            </a:extLst>
          </p:cNvPr>
          <p:cNvSpPr/>
          <p:nvPr/>
        </p:nvSpPr>
        <p:spPr>
          <a:xfrm>
            <a:off x="10944808" y="111967"/>
            <a:ext cx="1138335"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118</a:t>
            </a:r>
          </a:p>
        </p:txBody>
      </p:sp>
      <p:sp>
        <p:nvSpPr>
          <p:cNvPr id="4" name="مستطيل 3">
            <a:extLst>
              <a:ext uri="{FF2B5EF4-FFF2-40B4-BE49-F238E27FC236}">
                <a16:creationId xmlns:a16="http://schemas.microsoft.com/office/drawing/2014/main" id="{666409EE-1F89-AC80-CA20-5967C2FA9468}"/>
              </a:ext>
            </a:extLst>
          </p:cNvPr>
          <p:cNvSpPr/>
          <p:nvPr/>
        </p:nvSpPr>
        <p:spPr>
          <a:xfrm>
            <a:off x="2948473" y="701351"/>
            <a:ext cx="6512768" cy="539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lumMod val="95000"/>
                    <a:lumOff val="5000"/>
                  </a:schemeClr>
                </a:solidFill>
              </a:rPr>
              <a:t>يتفاعل البروم مع الألمنيوم لتكوين بروميد الألمنيوم</a:t>
            </a:r>
          </a:p>
        </p:txBody>
      </p:sp>
      <p:sp>
        <p:nvSpPr>
          <p:cNvPr id="5" name="مستطيل 4">
            <a:extLst>
              <a:ext uri="{FF2B5EF4-FFF2-40B4-BE49-F238E27FC236}">
                <a16:creationId xmlns:a16="http://schemas.microsoft.com/office/drawing/2014/main" id="{F2637713-09EE-B675-F3CB-5186A6BBAD1B}"/>
              </a:ext>
            </a:extLst>
          </p:cNvPr>
          <p:cNvSpPr/>
          <p:nvPr/>
        </p:nvSpPr>
        <p:spPr>
          <a:xfrm>
            <a:off x="8416212" y="1506894"/>
            <a:ext cx="3455438" cy="539622"/>
          </a:xfrm>
          <a:prstGeom prst="rect">
            <a:avLst/>
          </a:prstGeom>
          <a:solidFill>
            <a:srgbClr val="80008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bg1"/>
                </a:solidFill>
              </a:rPr>
              <a:t>المعادلة الكيميائية اللفظية</a:t>
            </a:r>
          </a:p>
        </p:txBody>
      </p:sp>
      <p:sp>
        <p:nvSpPr>
          <p:cNvPr id="6" name="مستطيل 5">
            <a:extLst>
              <a:ext uri="{FF2B5EF4-FFF2-40B4-BE49-F238E27FC236}">
                <a16:creationId xmlns:a16="http://schemas.microsoft.com/office/drawing/2014/main" id="{61C4B0EB-8BAB-CC58-7052-3CC4EBC5B3C6}"/>
              </a:ext>
            </a:extLst>
          </p:cNvPr>
          <p:cNvSpPr/>
          <p:nvPr/>
        </p:nvSpPr>
        <p:spPr>
          <a:xfrm>
            <a:off x="8416212" y="2329542"/>
            <a:ext cx="3455438" cy="1962539"/>
          </a:xfrm>
          <a:prstGeom prst="rect">
            <a:avLst/>
          </a:prstGeom>
          <a:solidFill>
            <a:srgbClr val="F5D1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rPr>
              <a:t>معادلة يستخدم فيها اللفظ للتعبير عن كلًا من المواد المتفاعلة والناتجة في التفاعلات الكيميائية</a:t>
            </a:r>
          </a:p>
        </p:txBody>
      </p:sp>
      <p:sp>
        <p:nvSpPr>
          <p:cNvPr id="7" name="مستطيل 6">
            <a:extLst>
              <a:ext uri="{FF2B5EF4-FFF2-40B4-BE49-F238E27FC236}">
                <a16:creationId xmlns:a16="http://schemas.microsoft.com/office/drawing/2014/main" id="{428228F6-2A99-89D4-1C2B-2C275371514A}"/>
              </a:ext>
            </a:extLst>
          </p:cNvPr>
          <p:cNvSpPr/>
          <p:nvPr/>
        </p:nvSpPr>
        <p:spPr>
          <a:xfrm>
            <a:off x="8416212" y="4488023"/>
            <a:ext cx="3455438" cy="653144"/>
          </a:xfrm>
          <a:prstGeom prst="rect">
            <a:avLst/>
          </a:prstGeom>
          <a:solidFill>
            <a:srgbClr val="F5D1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latin typeface="Arial" panose="020B0604020202020204" pitchFamily="34" charset="0"/>
                <a:cs typeface="Arial" panose="020B0604020202020204" pitchFamily="34" charset="0"/>
              </a:rPr>
              <a:t>بروميد الألمنيوم →بروم + الألمنيوم</a:t>
            </a:r>
          </a:p>
        </p:txBody>
      </p:sp>
      <p:sp>
        <p:nvSpPr>
          <p:cNvPr id="8" name="مستطيل 7">
            <a:extLst>
              <a:ext uri="{FF2B5EF4-FFF2-40B4-BE49-F238E27FC236}">
                <a16:creationId xmlns:a16="http://schemas.microsoft.com/office/drawing/2014/main" id="{44309441-AE37-94E3-DF34-3E80B57A96B3}"/>
              </a:ext>
            </a:extLst>
          </p:cNvPr>
          <p:cNvSpPr/>
          <p:nvPr/>
        </p:nvSpPr>
        <p:spPr>
          <a:xfrm>
            <a:off x="4368280" y="1506894"/>
            <a:ext cx="3455438" cy="539622"/>
          </a:xfrm>
          <a:prstGeom prst="rect">
            <a:avLst/>
          </a:prstGeom>
          <a:solidFill>
            <a:srgbClr val="333399"/>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bg1"/>
                </a:solidFill>
              </a:rPr>
              <a:t>المعادلة الكيميائية الرمزية</a:t>
            </a:r>
          </a:p>
        </p:txBody>
      </p:sp>
      <p:sp>
        <p:nvSpPr>
          <p:cNvPr id="9" name="مستطيل 8">
            <a:extLst>
              <a:ext uri="{FF2B5EF4-FFF2-40B4-BE49-F238E27FC236}">
                <a16:creationId xmlns:a16="http://schemas.microsoft.com/office/drawing/2014/main" id="{82FA2BBC-F929-F4D1-F5CC-B86C8B61BFAC}"/>
              </a:ext>
            </a:extLst>
          </p:cNvPr>
          <p:cNvSpPr/>
          <p:nvPr/>
        </p:nvSpPr>
        <p:spPr>
          <a:xfrm>
            <a:off x="4368280" y="2329541"/>
            <a:ext cx="3455438" cy="1962539"/>
          </a:xfrm>
          <a:prstGeom prst="rect">
            <a:avLst/>
          </a:prstGeom>
          <a:solidFill>
            <a:srgbClr val="A8B7F6"/>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rPr>
              <a:t>وصف موجز للتغير الكيميائي باستعمال الرموز والأرقام للمتفاعلات والنواتج</a:t>
            </a:r>
          </a:p>
        </p:txBody>
      </p:sp>
      <p:sp>
        <p:nvSpPr>
          <p:cNvPr id="10" name="مستطيل 9">
            <a:extLst>
              <a:ext uri="{FF2B5EF4-FFF2-40B4-BE49-F238E27FC236}">
                <a16:creationId xmlns:a16="http://schemas.microsoft.com/office/drawing/2014/main" id="{EA3FE7C9-8290-FC9E-8EAF-6F1FC5A63800}"/>
              </a:ext>
            </a:extLst>
          </p:cNvPr>
          <p:cNvSpPr/>
          <p:nvPr/>
        </p:nvSpPr>
        <p:spPr>
          <a:xfrm>
            <a:off x="8416212" y="5337109"/>
            <a:ext cx="3455438" cy="1054360"/>
          </a:xfrm>
          <a:prstGeom prst="rect">
            <a:avLst/>
          </a:prstGeom>
          <a:solidFill>
            <a:srgbClr val="F5D1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latin typeface="Arial" panose="020B0604020202020204" pitchFamily="34" charset="0"/>
              </a:rPr>
              <a:t>تقرأ هذه المعادلة على النحو التالي:</a:t>
            </a:r>
          </a:p>
          <a:p>
            <a:pPr algn="ctr"/>
            <a:r>
              <a:rPr lang="ar-SA" sz="2000" b="1" dirty="0">
                <a:solidFill>
                  <a:schemeClr val="tx1"/>
                </a:solidFill>
                <a:latin typeface="Arial" panose="020B0604020202020204" pitchFamily="34" charset="0"/>
              </a:rPr>
              <a:t>الألومنيوم والبروم يتفاعلان لإنتاج بروميد الألومنيوم.</a:t>
            </a:r>
          </a:p>
        </p:txBody>
      </p:sp>
      <p:sp>
        <p:nvSpPr>
          <p:cNvPr id="11" name="مستطيل 10">
            <a:extLst>
              <a:ext uri="{FF2B5EF4-FFF2-40B4-BE49-F238E27FC236}">
                <a16:creationId xmlns:a16="http://schemas.microsoft.com/office/drawing/2014/main" id="{23448073-5F45-6E3F-7370-048A9263061C}"/>
              </a:ext>
            </a:extLst>
          </p:cNvPr>
          <p:cNvSpPr/>
          <p:nvPr/>
        </p:nvSpPr>
        <p:spPr>
          <a:xfrm>
            <a:off x="4368280" y="4488022"/>
            <a:ext cx="3455438" cy="653145"/>
          </a:xfrm>
          <a:prstGeom prst="rect">
            <a:avLst/>
          </a:prstGeom>
          <a:solidFill>
            <a:srgbClr val="A8B7F6"/>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b="1" dirty="0">
                <a:solidFill>
                  <a:schemeClr val="tx1"/>
                </a:solidFill>
                <a:latin typeface="Arial" panose="020B0604020202020204" pitchFamily="34" charset="0"/>
                <a:cs typeface="Arial" panose="020B0604020202020204" pitchFamily="34" charset="0"/>
              </a:rPr>
              <a:t>Al</a:t>
            </a:r>
            <a:r>
              <a:rPr lang="en-US" sz="2000" b="1" baseline="-25000" dirty="0">
                <a:solidFill>
                  <a:schemeClr val="tx1"/>
                </a:solidFill>
                <a:latin typeface="Arial" panose="020B0604020202020204" pitchFamily="34" charset="0"/>
                <a:cs typeface="Arial" panose="020B0604020202020204" pitchFamily="34" charset="0"/>
              </a:rPr>
              <a:t>(s) </a:t>
            </a:r>
            <a:r>
              <a:rPr lang="en-US" sz="2000" b="1" dirty="0">
                <a:solidFill>
                  <a:schemeClr val="tx1"/>
                </a:solidFill>
                <a:latin typeface="Arial" panose="020B0604020202020204" pitchFamily="34" charset="0"/>
                <a:cs typeface="Arial" panose="020B0604020202020204" pitchFamily="34" charset="0"/>
              </a:rPr>
              <a:t>+ Br</a:t>
            </a:r>
            <a:r>
              <a:rPr lang="en-US" sz="2000" b="1" baseline="-25000" dirty="0">
                <a:solidFill>
                  <a:schemeClr val="tx1"/>
                </a:solidFill>
                <a:latin typeface="Arial" panose="020B0604020202020204" pitchFamily="34" charset="0"/>
                <a:cs typeface="Arial" panose="020B0604020202020204" pitchFamily="34" charset="0"/>
              </a:rPr>
              <a:t>2(l) </a:t>
            </a:r>
            <a:r>
              <a:rPr lang="en-US" sz="2000" b="1" dirty="0">
                <a:solidFill>
                  <a:schemeClr val="tx1"/>
                </a:solidFill>
                <a:latin typeface="Arial" panose="020B0604020202020204" pitchFamily="34" charset="0"/>
                <a:cs typeface="Arial" panose="020B0604020202020204" pitchFamily="34" charset="0"/>
              </a:rPr>
              <a:t>→ AlBr</a:t>
            </a:r>
            <a:r>
              <a:rPr lang="en-US" sz="2000" b="1" baseline="-25000" dirty="0">
                <a:solidFill>
                  <a:schemeClr val="tx1"/>
                </a:solidFill>
                <a:latin typeface="Arial" panose="020B0604020202020204" pitchFamily="34" charset="0"/>
                <a:cs typeface="Arial" panose="020B0604020202020204" pitchFamily="34" charset="0"/>
              </a:rPr>
              <a:t>3(s)</a:t>
            </a:r>
            <a:endParaRPr lang="ar-SA" sz="2000" b="1" baseline="-25000" dirty="0">
              <a:solidFill>
                <a:schemeClr val="tx1"/>
              </a:solidFill>
              <a:latin typeface="Arial" panose="020B0604020202020204" pitchFamily="34" charset="0"/>
              <a:cs typeface="Arial" panose="020B0604020202020204" pitchFamily="34" charset="0"/>
            </a:endParaRPr>
          </a:p>
        </p:txBody>
      </p:sp>
      <p:sp>
        <p:nvSpPr>
          <p:cNvPr id="14" name="مستطيل 13">
            <a:extLst>
              <a:ext uri="{FF2B5EF4-FFF2-40B4-BE49-F238E27FC236}">
                <a16:creationId xmlns:a16="http://schemas.microsoft.com/office/drawing/2014/main" id="{FACF0F94-E1C2-102E-AECC-61DA5F4D1353}"/>
              </a:ext>
            </a:extLst>
          </p:cNvPr>
          <p:cNvSpPr/>
          <p:nvPr/>
        </p:nvSpPr>
        <p:spPr>
          <a:xfrm>
            <a:off x="320350" y="1506894"/>
            <a:ext cx="3455438" cy="539622"/>
          </a:xfrm>
          <a:prstGeom prst="rect">
            <a:avLst/>
          </a:prstGeom>
          <a:solidFill>
            <a:srgbClr val="339966"/>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bg1"/>
                </a:solidFill>
              </a:rPr>
              <a:t>المعادلة الكيميائية الرمزية </a:t>
            </a:r>
            <a:r>
              <a:rPr lang="ar-SA" sz="2000" b="1" dirty="0" err="1">
                <a:solidFill>
                  <a:schemeClr val="bg1"/>
                </a:solidFill>
              </a:rPr>
              <a:t>الموزنة</a:t>
            </a:r>
            <a:endParaRPr lang="ar-SA" sz="2000" b="1" dirty="0">
              <a:solidFill>
                <a:schemeClr val="bg1"/>
              </a:solidFill>
            </a:endParaRPr>
          </a:p>
        </p:txBody>
      </p:sp>
      <p:sp>
        <p:nvSpPr>
          <p:cNvPr id="15" name="مستطيل 14">
            <a:extLst>
              <a:ext uri="{FF2B5EF4-FFF2-40B4-BE49-F238E27FC236}">
                <a16:creationId xmlns:a16="http://schemas.microsoft.com/office/drawing/2014/main" id="{BEA544C7-2A18-FD35-F7E0-9FC0178E7AF6}"/>
              </a:ext>
            </a:extLst>
          </p:cNvPr>
          <p:cNvSpPr/>
          <p:nvPr/>
        </p:nvSpPr>
        <p:spPr>
          <a:xfrm>
            <a:off x="320350" y="2242458"/>
            <a:ext cx="3455438" cy="1962539"/>
          </a:xfrm>
          <a:prstGeom prst="rect">
            <a:avLst/>
          </a:prstGeom>
          <a:solidFill>
            <a:srgbClr val="91DBB6"/>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rPr>
              <a:t>تعبير يستخدم الصيغ الكيميائية لتوضيح أنواع المواد المتضمنة في التفاعل الكيميائي وكمياتها النسبية</a:t>
            </a:r>
          </a:p>
        </p:txBody>
      </p:sp>
      <p:sp>
        <p:nvSpPr>
          <p:cNvPr id="16" name="مستطيل 15">
            <a:extLst>
              <a:ext uri="{FF2B5EF4-FFF2-40B4-BE49-F238E27FC236}">
                <a16:creationId xmlns:a16="http://schemas.microsoft.com/office/drawing/2014/main" id="{656D9E77-0CD5-8F36-52E1-D19FE3EF25F2}"/>
              </a:ext>
            </a:extLst>
          </p:cNvPr>
          <p:cNvSpPr/>
          <p:nvPr/>
        </p:nvSpPr>
        <p:spPr>
          <a:xfrm>
            <a:off x="320350" y="4488022"/>
            <a:ext cx="3455438" cy="653145"/>
          </a:xfrm>
          <a:prstGeom prst="rect">
            <a:avLst/>
          </a:prstGeom>
          <a:solidFill>
            <a:srgbClr val="91DBB6"/>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b="1" dirty="0">
                <a:solidFill>
                  <a:schemeClr val="tx1"/>
                </a:solidFill>
                <a:latin typeface="Arial" panose="020B0604020202020204" pitchFamily="34" charset="0"/>
                <a:cs typeface="Arial" panose="020B0604020202020204" pitchFamily="34" charset="0"/>
              </a:rPr>
              <a:t>2Al</a:t>
            </a:r>
            <a:r>
              <a:rPr lang="en-US" sz="2000" b="1" baseline="-25000" dirty="0">
                <a:solidFill>
                  <a:schemeClr val="tx1"/>
                </a:solidFill>
                <a:latin typeface="Arial" panose="020B0604020202020204" pitchFamily="34" charset="0"/>
                <a:cs typeface="Arial" panose="020B0604020202020204" pitchFamily="34" charset="0"/>
              </a:rPr>
              <a:t>(s) </a:t>
            </a:r>
            <a:r>
              <a:rPr lang="en-US" sz="2000" b="1" dirty="0">
                <a:solidFill>
                  <a:schemeClr val="tx1"/>
                </a:solidFill>
                <a:latin typeface="Arial" panose="020B0604020202020204" pitchFamily="34" charset="0"/>
                <a:cs typeface="Arial" panose="020B0604020202020204" pitchFamily="34" charset="0"/>
              </a:rPr>
              <a:t>+ 3Br</a:t>
            </a:r>
            <a:r>
              <a:rPr lang="en-US" sz="2000" b="1" baseline="-25000" dirty="0">
                <a:solidFill>
                  <a:schemeClr val="tx1"/>
                </a:solidFill>
                <a:latin typeface="Arial" panose="020B0604020202020204" pitchFamily="34" charset="0"/>
                <a:cs typeface="Arial" panose="020B0604020202020204" pitchFamily="34" charset="0"/>
              </a:rPr>
              <a:t>2(l) </a:t>
            </a:r>
            <a:r>
              <a:rPr lang="en-US" sz="2000" b="1" dirty="0">
                <a:solidFill>
                  <a:schemeClr val="tx1"/>
                </a:solidFill>
                <a:latin typeface="Arial" panose="020B0604020202020204" pitchFamily="34" charset="0"/>
                <a:cs typeface="Arial" panose="020B0604020202020204" pitchFamily="34" charset="0"/>
              </a:rPr>
              <a:t>→ 2AlBr</a:t>
            </a:r>
            <a:r>
              <a:rPr lang="en-US" sz="2000" b="1" baseline="-25000" dirty="0">
                <a:solidFill>
                  <a:schemeClr val="tx1"/>
                </a:solidFill>
                <a:latin typeface="Arial" panose="020B0604020202020204" pitchFamily="34" charset="0"/>
                <a:cs typeface="Arial" panose="020B0604020202020204" pitchFamily="34" charset="0"/>
              </a:rPr>
              <a:t>3(s)</a:t>
            </a:r>
            <a:endParaRPr lang="ar-SA" sz="2000" b="1" baseline="-25000" dirty="0">
              <a:solidFill>
                <a:schemeClr val="tx1"/>
              </a:solidFill>
              <a:latin typeface="Arial" panose="020B0604020202020204" pitchFamily="34" charset="0"/>
              <a:cs typeface="Arial" panose="020B0604020202020204" pitchFamily="34" charset="0"/>
            </a:endParaRPr>
          </a:p>
        </p:txBody>
      </p:sp>
      <p:sp>
        <p:nvSpPr>
          <p:cNvPr id="17" name="مستطيل 16">
            <a:extLst>
              <a:ext uri="{FF2B5EF4-FFF2-40B4-BE49-F238E27FC236}">
                <a16:creationId xmlns:a16="http://schemas.microsoft.com/office/drawing/2014/main" id="{8A0EDD82-3F4D-22DF-CADF-02681F5FD1B9}"/>
              </a:ext>
            </a:extLst>
          </p:cNvPr>
          <p:cNvSpPr/>
          <p:nvPr/>
        </p:nvSpPr>
        <p:spPr>
          <a:xfrm>
            <a:off x="320350" y="5327778"/>
            <a:ext cx="3455438" cy="1156997"/>
          </a:xfrm>
          <a:prstGeom prst="rect">
            <a:avLst/>
          </a:prstGeom>
          <a:solidFill>
            <a:srgbClr val="91DBB6"/>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Arial" panose="020B0604020202020204" pitchFamily="34" charset="0"/>
              </a:rPr>
              <a:t>تقرأ هذه المعادلة على النحو التالي:</a:t>
            </a:r>
          </a:p>
          <a:p>
            <a:pPr algn="ctr"/>
            <a:r>
              <a:rPr lang="ar-SA" b="1" dirty="0">
                <a:solidFill>
                  <a:schemeClr val="tx1"/>
                </a:solidFill>
                <a:latin typeface="Arial" panose="020B0604020202020204" pitchFamily="34" charset="0"/>
              </a:rPr>
              <a:t>تتفاعل ذرتان من الألومنيوم مع 3 جزيئات من البروم لإنتاج جزئيان من  بروميد الألومنيوم.</a:t>
            </a:r>
          </a:p>
        </p:txBody>
      </p:sp>
    </p:spTree>
    <p:extLst>
      <p:ext uri="{BB962C8B-B14F-4D97-AF65-F5344CB8AC3E}">
        <p14:creationId xmlns:p14="http://schemas.microsoft.com/office/powerpoint/2010/main" val="1146371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heel(1)">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heel(1)">
                                      <p:cBhvr>
                                        <p:cTn id="42" dur="2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heel(1)">
                                      <p:cBhvr>
                                        <p:cTn id="52" dur="2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heel(1)">
                                      <p:cBhvr>
                                        <p:cTn id="5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4"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A0EFAF0-C57E-014E-54C9-22FFAE7AA849}"/>
              </a:ext>
            </a:extLst>
          </p:cNvPr>
          <p:cNvSpPr/>
          <p:nvPr/>
        </p:nvSpPr>
        <p:spPr>
          <a:xfrm>
            <a:off x="10944808" y="111967"/>
            <a:ext cx="1138335"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118</a:t>
            </a:r>
          </a:p>
        </p:txBody>
      </p:sp>
      <p:pic>
        <p:nvPicPr>
          <p:cNvPr id="4" name="صورة 3" descr="صورة تحتوي على نص, مشروب غازي, اللون الأحمر, طعام&#10;&#10;تم إنشاء الوصف تلقائياً">
            <a:extLst>
              <a:ext uri="{FF2B5EF4-FFF2-40B4-BE49-F238E27FC236}">
                <a16:creationId xmlns:a16="http://schemas.microsoft.com/office/drawing/2014/main" id="{626A8485-DCA5-6C2B-68BB-2BE484E7FED7}"/>
              </a:ext>
            </a:extLst>
          </p:cNvPr>
          <p:cNvPicPr>
            <a:picLocks noChangeAspect="1"/>
          </p:cNvPicPr>
          <p:nvPr/>
        </p:nvPicPr>
        <p:blipFill rotWithShape="1">
          <a:blip r:embed="rId2">
            <a:extLst>
              <a:ext uri="{28A0092B-C50C-407E-A947-70E740481C1C}">
                <a14:useLocalDpi xmlns:a14="http://schemas.microsoft.com/office/drawing/2010/main" val="0"/>
              </a:ext>
            </a:extLst>
          </a:blip>
          <a:srcRect l="6791" t="2606" r="19467" b="38097"/>
          <a:stretch/>
        </p:blipFill>
        <p:spPr>
          <a:xfrm>
            <a:off x="1990531" y="548865"/>
            <a:ext cx="4105469" cy="5177022"/>
          </a:xfrm>
          <a:prstGeom prst="rect">
            <a:avLst/>
          </a:prstGeom>
          <a:ln>
            <a:solidFill>
              <a:schemeClr val="tx1">
                <a:lumMod val="95000"/>
                <a:lumOff val="5000"/>
              </a:schemeClr>
            </a:solidFill>
          </a:ln>
        </p:spPr>
      </p:pic>
      <p:sp>
        <p:nvSpPr>
          <p:cNvPr id="5" name="مستطيل 4">
            <a:extLst>
              <a:ext uri="{FF2B5EF4-FFF2-40B4-BE49-F238E27FC236}">
                <a16:creationId xmlns:a16="http://schemas.microsoft.com/office/drawing/2014/main" id="{F040D0B8-BA34-AA86-1A0F-B341A0AE56A5}"/>
              </a:ext>
            </a:extLst>
          </p:cNvPr>
          <p:cNvSpPr/>
          <p:nvPr/>
        </p:nvSpPr>
        <p:spPr>
          <a:xfrm>
            <a:off x="7081935" y="2044959"/>
            <a:ext cx="3862873" cy="276808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sz="2000" b="1" dirty="0"/>
              <a:t>الشكل 4-5 </a:t>
            </a:r>
          </a:p>
          <a:p>
            <a:pPr algn="ctr"/>
            <a:r>
              <a:rPr lang="ar-SA" sz="2000" b="1" dirty="0"/>
              <a:t>الكيمياء كغيرها من المجالات لها لغة متخصصة تسمح بتواصل معلومات معينة بطريقة منتظمة. فالتفاعل بين الألومنيوم والبروم يمكن وصفه بمعادة لفظية، أو بمعادلة  كيميائية رمزية موزونة</a:t>
            </a:r>
          </a:p>
        </p:txBody>
      </p:sp>
    </p:spTree>
    <p:extLst>
      <p:ext uri="{BB962C8B-B14F-4D97-AF65-F5344CB8AC3E}">
        <p14:creationId xmlns:p14="http://schemas.microsoft.com/office/powerpoint/2010/main" val="1452507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3;p7">
            <a:extLst>
              <a:ext uri="{FF2B5EF4-FFF2-40B4-BE49-F238E27FC236}">
                <a16:creationId xmlns:a16="http://schemas.microsoft.com/office/drawing/2014/main" id="{59D7B04B-E706-B266-3353-5675202A65FA}"/>
              </a:ext>
            </a:extLst>
          </p:cNvPr>
          <p:cNvSpPr/>
          <p:nvPr/>
        </p:nvSpPr>
        <p:spPr>
          <a:xfrm>
            <a:off x="8705462" y="1602259"/>
            <a:ext cx="2220686" cy="1626133"/>
          </a:xfrm>
          <a:prstGeom prst="rect">
            <a:avLst/>
          </a:prstGeom>
          <a:solidFill>
            <a:schemeClr val="bg1"/>
          </a:solidFill>
          <a:ln>
            <a:noFill/>
          </a:ln>
          <a:effectLst>
            <a:outerShdw dist="95250" dir="2700000" algn="bl" rotWithShape="0">
              <a:srgbClr val="BB7B79"/>
            </a:outerShdw>
          </a:effectLst>
        </p:spPr>
        <p:txBody>
          <a:bodyPr spcFirstLastPara="1" wrap="square" lIns="137150" tIns="137150" rIns="137150" bIns="13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Questrial"/>
              <a:ea typeface="Questrial"/>
              <a:cs typeface="Questrial"/>
              <a:sym typeface="Questrial"/>
            </a:endParaRPr>
          </a:p>
        </p:txBody>
      </p:sp>
      <p:sp>
        <p:nvSpPr>
          <p:cNvPr id="3" name="Google Shape;94;p7">
            <a:extLst>
              <a:ext uri="{FF2B5EF4-FFF2-40B4-BE49-F238E27FC236}">
                <a16:creationId xmlns:a16="http://schemas.microsoft.com/office/drawing/2014/main" id="{E2D90F66-0ED9-A39F-DE14-383BFCB034AB}"/>
              </a:ext>
            </a:extLst>
          </p:cNvPr>
          <p:cNvSpPr/>
          <p:nvPr/>
        </p:nvSpPr>
        <p:spPr>
          <a:xfrm>
            <a:off x="4948082" y="131305"/>
            <a:ext cx="2295836" cy="484516"/>
          </a:xfrm>
          <a:prstGeom prst="rect">
            <a:avLst/>
          </a:prstGeom>
          <a:solidFill>
            <a:srgbClr val="BB7B79"/>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ar-SA" sz="2000" b="1" i="0" u="none" strike="noStrike" kern="0" cap="none" spc="0" normalizeH="0" baseline="0" noProof="0" dirty="0">
                <a:ln>
                  <a:noFill/>
                </a:ln>
                <a:solidFill>
                  <a:schemeClr val="bg1"/>
                </a:solidFill>
                <a:effectLst/>
                <a:uLnTx/>
                <a:uFillTx/>
                <a:latin typeface="Arial"/>
                <a:cs typeface="Arial"/>
                <a:sym typeface="Arial"/>
              </a:rPr>
              <a:t>تقويم الدرس السابق</a:t>
            </a:r>
            <a:endParaRPr kumimoji="0" sz="2000" b="1" i="0" u="none" strike="noStrike" kern="0" cap="none" spc="0" normalizeH="0" baseline="0" noProof="0" dirty="0">
              <a:ln>
                <a:noFill/>
              </a:ln>
              <a:solidFill>
                <a:schemeClr val="bg1"/>
              </a:solidFill>
              <a:effectLst/>
              <a:uLnTx/>
              <a:uFillTx/>
              <a:latin typeface="Arial"/>
              <a:cs typeface="Arial"/>
              <a:sym typeface="Arial"/>
            </a:endParaRPr>
          </a:p>
        </p:txBody>
      </p:sp>
      <p:sp>
        <p:nvSpPr>
          <p:cNvPr id="4" name="Google Shape;121;p10">
            <a:extLst>
              <a:ext uri="{FF2B5EF4-FFF2-40B4-BE49-F238E27FC236}">
                <a16:creationId xmlns:a16="http://schemas.microsoft.com/office/drawing/2014/main" id="{3BBA9C25-345F-5CD7-3525-5167739ABAC7}"/>
              </a:ext>
            </a:extLst>
          </p:cNvPr>
          <p:cNvSpPr/>
          <p:nvPr/>
        </p:nvSpPr>
        <p:spPr>
          <a:xfrm>
            <a:off x="6120396" y="1602259"/>
            <a:ext cx="2295837" cy="1626133"/>
          </a:xfrm>
          <a:prstGeom prst="rect">
            <a:avLst/>
          </a:prstGeom>
          <a:solidFill>
            <a:schemeClr val="bg1"/>
          </a:solidFill>
          <a:ln>
            <a:noFill/>
          </a:ln>
          <a:effectLst>
            <a:outerShdw dist="95250" dir="2700000" algn="bl" rotWithShape="0">
              <a:schemeClr val="accent2"/>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5" name="Google Shape;113;p9">
            <a:extLst>
              <a:ext uri="{FF2B5EF4-FFF2-40B4-BE49-F238E27FC236}">
                <a16:creationId xmlns:a16="http://schemas.microsoft.com/office/drawing/2014/main" id="{F7CC6D74-364C-D1EA-6FBF-C37A3E6A50D3}"/>
              </a:ext>
            </a:extLst>
          </p:cNvPr>
          <p:cNvSpPr/>
          <p:nvPr/>
        </p:nvSpPr>
        <p:spPr>
          <a:xfrm>
            <a:off x="3610481" y="1602259"/>
            <a:ext cx="2220686" cy="1626133"/>
          </a:xfrm>
          <a:prstGeom prst="rect">
            <a:avLst/>
          </a:prstGeom>
          <a:solidFill>
            <a:schemeClr val="bg1"/>
          </a:solidFill>
          <a:ln>
            <a:noFill/>
          </a:ln>
          <a:effectLst>
            <a:outerShdw dist="95250" dir="2700000" algn="bl" rotWithShape="0">
              <a:schemeClr val="accent3"/>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6" name="Google Shape;103;p8">
            <a:extLst>
              <a:ext uri="{FF2B5EF4-FFF2-40B4-BE49-F238E27FC236}">
                <a16:creationId xmlns:a16="http://schemas.microsoft.com/office/drawing/2014/main" id="{72A53F1F-8575-E93B-D3CA-5843FEEEF24F}"/>
              </a:ext>
            </a:extLst>
          </p:cNvPr>
          <p:cNvSpPr/>
          <p:nvPr/>
        </p:nvSpPr>
        <p:spPr>
          <a:xfrm flipH="1">
            <a:off x="1100567" y="1602259"/>
            <a:ext cx="2220685" cy="1626133"/>
          </a:xfrm>
          <a:prstGeom prst="rect">
            <a:avLst/>
          </a:prstGeom>
          <a:solidFill>
            <a:schemeClr val="bg1"/>
          </a:solidFill>
          <a:ln>
            <a:noFill/>
          </a:ln>
          <a:effectLst>
            <a:outerShdw dist="95250" dir="2700000" algn="bl" rotWithShape="0">
              <a:schemeClr val="accent1">
                <a:lumMod val="75000"/>
              </a:schemeClr>
            </a:outerShdw>
          </a:effectLst>
        </p:spPr>
        <p:txBody>
          <a:bodyPr spcFirstLastPara="1" wrap="square" lIns="137150" tIns="137150" rIns="137150" bIns="137150"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7" name="مستطيل 6">
            <a:extLst>
              <a:ext uri="{FF2B5EF4-FFF2-40B4-BE49-F238E27FC236}">
                <a16:creationId xmlns:a16="http://schemas.microsoft.com/office/drawing/2014/main" id="{648DB41F-5A81-F101-741E-B5D5C1BA7555}"/>
              </a:ext>
            </a:extLst>
          </p:cNvPr>
          <p:cNvSpPr/>
          <p:nvPr/>
        </p:nvSpPr>
        <p:spPr>
          <a:xfrm>
            <a:off x="10323742" y="2415325"/>
            <a:ext cx="548547"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1</a:t>
            </a:r>
          </a:p>
        </p:txBody>
      </p:sp>
      <p:sp>
        <p:nvSpPr>
          <p:cNvPr id="8" name="مستطيل 7">
            <a:extLst>
              <a:ext uri="{FF2B5EF4-FFF2-40B4-BE49-F238E27FC236}">
                <a16:creationId xmlns:a16="http://schemas.microsoft.com/office/drawing/2014/main" id="{AF0DDA11-0058-948B-B89E-7C700D066D5A}"/>
              </a:ext>
            </a:extLst>
          </p:cNvPr>
          <p:cNvSpPr/>
          <p:nvPr/>
        </p:nvSpPr>
        <p:spPr>
          <a:xfrm>
            <a:off x="7798354" y="2415325"/>
            <a:ext cx="548547"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2</a:t>
            </a:r>
          </a:p>
        </p:txBody>
      </p:sp>
      <p:sp>
        <p:nvSpPr>
          <p:cNvPr id="9" name="مستطيل 8">
            <a:extLst>
              <a:ext uri="{FF2B5EF4-FFF2-40B4-BE49-F238E27FC236}">
                <a16:creationId xmlns:a16="http://schemas.microsoft.com/office/drawing/2014/main" id="{7B855E63-42AE-A33A-A77C-348DFEBB7AA8}"/>
              </a:ext>
            </a:extLst>
          </p:cNvPr>
          <p:cNvSpPr/>
          <p:nvPr/>
        </p:nvSpPr>
        <p:spPr>
          <a:xfrm>
            <a:off x="5272966" y="2415325"/>
            <a:ext cx="548547"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3</a:t>
            </a:r>
          </a:p>
        </p:txBody>
      </p:sp>
      <p:sp>
        <p:nvSpPr>
          <p:cNvPr id="10" name="مستطيل 9">
            <a:extLst>
              <a:ext uri="{FF2B5EF4-FFF2-40B4-BE49-F238E27FC236}">
                <a16:creationId xmlns:a16="http://schemas.microsoft.com/office/drawing/2014/main" id="{F43193A3-C2D5-0D59-BAA2-F726086291B1}"/>
              </a:ext>
            </a:extLst>
          </p:cNvPr>
          <p:cNvSpPr/>
          <p:nvPr/>
        </p:nvSpPr>
        <p:spPr>
          <a:xfrm>
            <a:off x="2747578" y="2415325"/>
            <a:ext cx="548547"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4</a:t>
            </a:r>
          </a:p>
        </p:txBody>
      </p:sp>
      <p:sp>
        <p:nvSpPr>
          <p:cNvPr id="11" name="فقاعة الكلام: مستطيلة مستديرة الزوايا 10">
            <a:extLst>
              <a:ext uri="{FF2B5EF4-FFF2-40B4-BE49-F238E27FC236}">
                <a16:creationId xmlns:a16="http://schemas.microsoft.com/office/drawing/2014/main" id="{483626D7-F1CC-86D4-5704-BEDB43F9819E}"/>
              </a:ext>
            </a:extLst>
          </p:cNvPr>
          <p:cNvSpPr/>
          <p:nvPr/>
        </p:nvSpPr>
        <p:spPr>
          <a:xfrm>
            <a:off x="8797208" y="3740272"/>
            <a:ext cx="2136710" cy="2138014"/>
          </a:xfrm>
          <a:prstGeom prst="wedgeRoundRectCallout">
            <a:avLst>
              <a:gd name="adj1" fmla="val -11663"/>
              <a:gd name="adj2" fmla="val -71573"/>
              <a:gd name="adj3" fmla="val 16667"/>
            </a:avLst>
          </a:prstGeom>
          <a:solidFill>
            <a:srgbClr val="BB7B79"/>
          </a:solidFill>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SA" sz="3200" b="1" dirty="0"/>
              <a:t>هنا</a:t>
            </a:r>
          </a:p>
        </p:txBody>
      </p:sp>
      <p:sp>
        <p:nvSpPr>
          <p:cNvPr id="12" name="فقاعة الكلام: مستطيلة مستديرة الزوايا 11">
            <a:extLst>
              <a:ext uri="{FF2B5EF4-FFF2-40B4-BE49-F238E27FC236}">
                <a16:creationId xmlns:a16="http://schemas.microsoft.com/office/drawing/2014/main" id="{874BE28E-0B95-7434-0B76-9CBD938D4C4D}"/>
              </a:ext>
            </a:extLst>
          </p:cNvPr>
          <p:cNvSpPr/>
          <p:nvPr/>
        </p:nvSpPr>
        <p:spPr>
          <a:xfrm>
            <a:off x="6210191" y="3740272"/>
            <a:ext cx="2136710" cy="2138014"/>
          </a:xfrm>
          <a:prstGeom prst="wedgeRoundRectCallout">
            <a:avLst>
              <a:gd name="adj1" fmla="val -11663"/>
              <a:gd name="adj2" fmla="val -71573"/>
              <a:gd name="adj3" fmla="val 16667"/>
            </a:avLst>
          </a:prstGeom>
          <a:solidFill>
            <a:schemeClr val="accent2">
              <a:lumMod val="75000"/>
            </a:schemeClr>
          </a:solidFill>
          <a:ln>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SA" sz="3200" b="1" dirty="0"/>
              <a:t>هنا</a:t>
            </a:r>
          </a:p>
        </p:txBody>
      </p:sp>
      <p:sp>
        <p:nvSpPr>
          <p:cNvPr id="13" name="فقاعة الكلام: مستطيلة مستديرة الزوايا 12">
            <a:extLst>
              <a:ext uri="{FF2B5EF4-FFF2-40B4-BE49-F238E27FC236}">
                <a16:creationId xmlns:a16="http://schemas.microsoft.com/office/drawing/2014/main" id="{ABC29DD3-7ECA-79B1-8CE1-10AFDC040AFF}"/>
              </a:ext>
            </a:extLst>
          </p:cNvPr>
          <p:cNvSpPr/>
          <p:nvPr/>
        </p:nvSpPr>
        <p:spPr>
          <a:xfrm>
            <a:off x="3610481" y="3740272"/>
            <a:ext cx="2136710" cy="2138014"/>
          </a:xfrm>
          <a:prstGeom prst="wedgeRoundRectCallout">
            <a:avLst>
              <a:gd name="adj1" fmla="val -11663"/>
              <a:gd name="adj2" fmla="val -71573"/>
              <a:gd name="adj3" fmla="val 16667"/>
            </a:avLst>
          </a:prstGeom>
          <a:solidFill>
            <a:schemeClr val="accent3">
              <a:lumMod val="75000"/>
            </a:schemeClr>
          </a:solidFill>
          <a:ln>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SA" sz="3200" b="1" dirty="0"/>
              <a:t>هنا</a:t>
            </a:r>
          </a:p>
        </p:txBody>
      </p:sp>
      <p:sp>
        <p:nvSpPr>
          <p:cNvPr id="14" name="فقاعة الكلام: مستطيلة مستديرة الزوايا 13">
            <a:extLst>
              <a:ext uri="{FF2B5EF4-FFF2-40B4-BE49-F238E27FC236}">
                <a16:creationId xmlns:a16="http://schemas.microsoft.com/office/drawing/2014/main" id="{51BD2555-D503-B5CB-09A0-00AD66412074}"/>
              </a:ext>
            </a:extLst>
          </p:cNvPr>
          <p:cNvSpPr/>
          <p:nvPr/>
        </p:nvSpPr>
        <p:spPr>
          <a:xfrm>
            <a:off x="1023464" y="3740272"/>
            <a:ext cx="2136710" cy="2138014"/>
          </a:xfrm>
          <a:prstGeom prst="wedgeRoundRectCallout">
            <a:avLst>
              <a:gd name="adj1" fmla="val -11663"/>
              <a:gd name="adj2" fmla="val -71573"/>
              <a:gd name="adj3" fmla="val 16667"/>
            </a:avLst>
          </a:prstGeom>
          <a:solidFill>
            <a:schemeClr val="accent1">
              <a:lumMod val="75000"/>
            </a:schemeClr>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SA" sz="3200" b="1" dirty="0"/>
              <a:t>هنا</a:t>
            </a:r>
          </a:p>
        </p:txBody>
      </p:sp>
      <p:sp>
        <p:nvSpPr>
          <p:cNvPr id="15" name="1">
            <a:extLst>
              <a:ext uri="{FF2B5EF4-FFF2-40B4-BE49-F238E27FC236}">
                <a16:creationId xmlns:a16="http://schemas.microsoft.com/office/drawing/2014/main" id="{E3BC6B33-35B1-B31F-452B-71EADBC5867E}"/>
              </a:ext>
            </a:extLst>
          </p:cNvPr>
          <p:cNvSpPr/>
          <p:nvPr/>
        </p:nvSpPr>
        <p:spPr>
          <a:xfrm>
            <a:off x="8929396" y="2761861"/>
            <a:ext cx="230976" cy="254408"/>
          </a:xfrm>
          <a:prstGeom prst="ellipse">
            <a:avLst/>
          </a:prstGeom>
          <a:solidFill>
            <a:srgbClr val="BB7B7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2">
            <a:extLst>
              <a:ext uri="{FF2B5EF4-FFF2-40B4-BE49-F238E27FC236}">
                <a16:creationId xmlns:a16="http://schemas.microsoft.com/office/drawing/2014/main" id="{E1B8DC1C-6AAE-45C7-DD3F-CA1B9938B340}"/>
              </a:ext>
            </a:extLst>
          </p:cNvPr>
          <p:cNvSpPr/>
          <p:nvPr/>
        </p:nvSpPr>
        <p:spPr>
          <a:xfrm>
            <a:off x="6235563" y="2787057"/>
            <a:ext cx="230976" cy="254408"/>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3">
            <a:extLst>
              <a:ext uri="{FF2B5EF4-FFF2-40B4-BE49-F238E27FC236}">
                <a16:creationId xmlns:a16="http://schemas.microsoft.com/office/drawing/2014/main" id="{8754EF6C-A7D8-C9F0-8588-E359E8D36E80}"/>
              </a:ext>
            </a:extLst>
          </p:cNvPr>
          <p:cNvSpPr/>
          <p:nvPr/>
        </p:nvSpPr>
        <p:spPr>
          <a:xfrm>
            <a:off x="3731056" y="2816604"/>
            <a:ext cx="230976" cy="254408"/>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4">
            <a:extLst>
              <a:ext uri="{FF2B5EF4-FFF2-40B4-BE49-F238E27FC236}">
                <a16:creationId xmlns:a16="http://schemas.microsoft.com/office/drawing/2014/main" id="{86CA8D68-3807-E2EC-6CEF-CC1827BBE958}"/>
              </a:ext>
            </a:extLst>
          </p:cNvPr>
          <p:cNvSpPr/>
          <p:nvPr/>
        </p:nvSpPr>
        <p:spPr>
          <a:xfrm>
            <a:off x="1163727" y="2867922"/>
            <a:ext cx="230976" cy="254408"/>
          </a:xfrm>
          <a:prstGeom prst="ellipse">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9" name="صورة 18" descr="صورة تحتوي على طعام, الحلوى, الحلويات, كريم&#10;&#10;تم إنشاء الوصف تلقائياً">
            <a:extLst>
              <a:ext uri="{FF2B5EF4-FFF2-40B4-BE49-F238E27FC236}">
                <a16:creationId xmlns:a16="http://schemas.microsoft.com/office/drawing/2014/main" id="{0CCE1806-3974-DF69-5B9A-664DED45D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5321" y="1645486"/>
            <a:ext cx="878697" cy="1539678"/>
          </a:xfrm>
          <a:prstGeom prst="rect">
            <a:avLst/>
          </a:prstGeom>
        </p:spPr>
      </p:pic>
      <p:pic>
        <p:nvPicPr>
          <p:cNvPr id="20" name="صورة 19" descr="صورة تحتوي على الحلوى, الحلويات, طعام, تجميد&#10;&#10;تم إنشاء الوصف تلقائياً">
            <a:extLst>
              <a:ext uri="{FF2B5EF4-FFF2-40B4-BE49-F238E27FC236}">
                <a16:creationId xmlns:a16="http://schemas.microsoft.com/office/drawing/2014/main" id="{BB922DBE-547C-B389-CC51-F070D2D62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9674" y="1783450"/>
            <a:ext cx="1047367" cy="1334278"/>
          </a:xfrm>
          <a:prstGeom prst="rect">
            <a:avLst/>
          </a:prstGeom>
        </p:spPr>
      </p:pic>
      <p:pic>
        <p:nvPicPr>
          <p:cNvPr id="21" name="صورة 20" descr="صورة تحتوي على الحلوى, الحلويات, طعام, حلويات&#10;&#10;تم إنشاء الوصف تلقائياً">
            <a:extLst>
              <a:ext uri="{FF2B5EF4-FFF2-40B4-BE49-F238E27FC236}">
                <a16:creationId xmlns:a16="http://schemas.microsoft.com/office/drawing/2014/main" id="{2F6FDE94-4FBD-5D64-C573-9A6C23F33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885" y="1570320"/>
            <a:ext cx="1091531" cy="1481883"/>
          </a:xfrm>
          <a:prstGeom prst="rect">
            <a:avLst/>
          </a:prstGeom>
        </p:spPr>
      </p:pic>
      <p:pic>
        <p:nvPicPr>
          <p:cNvPr id="22" name="صورة 21" descr="صورة تحتوي على الحلويات, الحلوى, طعام, كريم&#10;&#10;تم إنشاء الوصف تلقائياً">
            <a:extLst>
              <a:ext uri="{FF2B5EF4-FFF2-40B4-BE49-F238E27FC236}">
                <a16:creationId xmlns:a16="http://schemas.microsoft.com/office/drawing/2014/main" id="{9C70460D-F074-C8EE-5BDF-35287D4E02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481" y="1623124"/>
            <a:ext cx="1092436" cy="1548399"/>
          </a:xfrm>
          <a:prstGeom prst="rect">
            <a:avLst/>
          </a:prstGeom>
        </p:spPr>
      </p:pic>
    </p:spTree>
    <p:extLst>
      <p:ext uri="{BB962C8B-B14F-4D97-AF65-F5344CB8AC3E}">
        <p14:creationId xmlns:p14="http://schemas.microsoft.com/office/powerpoint/2010/main" val="282144236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5"/>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childTnLst>
        </p:cTn>
      </p:par>
    </p:tnLst>
    <p:bldLst>
      <p:bldP spid="11" grpId="0" animBg="1"/>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96C3E474-D2C0-F9E8-6E80-B3C8DC0BEBF7}"/>
              </a:ext>
            </a:extLst>
          </p:cNvPr>
          <p:cNvSpPr/>
          <p:nvPr/>
        </p:nvSpPr>
        <p:spPr>
          <a:xfrm>
            <a:off x="10944808" y="111967"/>
            <a:ext cx="1138335"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تقويم </a:t>
            </a:r>
          </a:p>
        </p:txBody>
      </p:sp>
      <p:sp>
        <p:nvSpPr>
          <p:cNvPr id="3" name="Google Shape;121;p10">
            <a:extLst>
              <a:ext uri="{FF2B5EF4-FFF2-40B4-BE49-F238E27FC236}">
                <a16:creationId xmlns:a16="http://schemas.microsoft.com/office/drawing/2014/main" id="{AB285F27-C756-07EC-A8AE-F56962F6D0E6}"/>
              </a:ext>
            </a:extLst>
          </p:cNvPr>
          <p:cNvSpPr>
            <a:spLocks noGrp="1" noRot="1" noMove="1" noResize="1" noEditPoints="1" noAdjustHandles="1" noChangeArrowheads="1" noChangeShapeType="1"/>
          </p:cNvSpPr>
          <p:nvPr/>
        </p:nvSpPr>
        <p:spPr>
          <a:xfrm>
            <a:off x="231710" y="634480"/>
            <a:ext cx="11728579" cy="5934271"/>
          </a:xfrm>
          <a:prstGeom prst="rect">
            <a:avLst/>
          </a:prstGeom>
          <a:solidFill>
            <a:schemeClr val="bg1"/>
          </a:solidFill>
          <a:ln>
            <a:noFill/>
          </a:ln>
          <a:effectLst>
            <a:outerShdw dist="95250" dir="2700000" algn="bl" rotWithShape="0">
              <a:schemeClr val="accent2">
                <a:lumMod val="50000"/>
              </a:scheme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4" name="مستطيل 3">
            <a:extLst>
              <a:ext uri="{FF2B5EF4-FFF2-40B4-BE49-F238E27FC236}">
                <a16:creationId xmlns:a16="http://schemas.microsoft.com/office/drawing/2014/main" id="{DA1DD87A-D120-8B97-2785-3F20F366C428}"/>
              </a:ext>
            </a:extLst>
          </p:cNvPr>
          <p:cNvSpPr/>
          <p:nvPr/>
        </p:nvSpPr>
        <p:spPr>
          <a:xfrm>
            <a:off x="4917233" y="34564"/>
            <a:ext cx="2873828" cy="53962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bg1"/>
                </a:solidFill>
              </a:rPr>
              <a:t>صفحة 118 </a:t>
            </a:r>
          </a:p>
        </p:txBody>
      </p:sp>
      <p:sp>
        <p:nvSpPr>
          <p:cNvPr id="5" name="مستطيل 4">
            <a:extLst>
              <a:ext uri="{FF2B5EF4-FFF2-40B4-BE49-F238E27FC236}">
                <a16:creationId xmlns:a16="http://schemas.microsoft.com/office/drawing/2014/main" id="{0DF248A3-27A8-24F4-F174-9BB914320183}"/>
              </a:ext>
            </a:extLst>
          </p:cNvPr>
          <p:cNvSpPr/>
          <p:nvPr/>
        </p:nvSpPr>
        <p:spPr>
          <a:xfrm>
            <a:off x="3303037" y="1491704"/>
            <a:ext cx="6102220" cy="539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800" b="1" dirty="0">
                <a:solidFill>
                  <a:schemeClr val="tx1"/>
                </a:solidFill>
              </a:rPr>
              <a:t>1- بروميد الهيدروجين </a:t>
            </a:r>
            <a:r>
              <a:rPr lang="ar-SA" sz="2800" b="1" dirty="0">
                <a:solidFill>
                  <a:schemeClr val="tx1"/>
                </a:solidFill>
                <a:latin typeface="Arial" panose="020B0604020202020204" pitchFamily="34" charset="0"/>
                <a:cs typeface="Arial" panose="020B0604020202020204" pitchFamily="34" charset="0"/>
              </a:rPr>
              <a:t>→ هيدروجين + بروم</a:t>
            </a:r>
            <a:endParaRPr lang="ar-SA" sz="2800" b="1" dirty="0">
              <a:solidFill>
                <a:schemeClr val="tx1"/>
              </a:solidFill>
            </a:endParaRPr>
          </a:p>
        </p:txBody>
      </p:sp>
      <p:sp>
        <p:nvSpPr>
          <p:cNvPr id="7" name="مستطيل 6">
            <a:extLst>
              <a:ext uri="{FF2B5EF4-FFF2-40B4-BE49-F238E27FC236}">
                <a16:creationId xmlns:a16="http://schemas.microsoft.com/office/drawing/2014/main" id="{A9F08190-9C68-7FDB-BCEB-F17A5994EB5A}"/>
              </a:ext>
            </a:extLst>
          </p:cNvPr>
          <p:cNvSpPr/>
          <p:nvPr/>
        </p:nvSpPr>
        <p:spPr>
          <a:xfrm>
            <a:off x="2939142" y="890230"/>
            <a:ext cx="7249886" cy="539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اكتب معادلات كيميائية رمزية للمعادلات اللفظية الآتية</a:t>
            </a:r>
          </a:p>
        </p:txBody>
      </p:sp>
      <p:sp>
        <p:nvSpPr>
          <p:cNvPr id="8" name="مستطيل 7">
            <a:extLst>
              <a:ext uri="{FF2B5EF4-FFF2-40B4-BE49-F238E27FC236}">
                <a16:creationId xmlns:a16="http://schemas.microsoft.com/office/drawing/2014/main" id="{92A26ACB-92D2-D584-EA78-93AC97FC8194}"/>
              </a:ext>
            </a:extLst>
          </p:cNvPr>
          <p:cNvSpPr/>
          <p:nvPr/>
        </p:nvSpPr>
        <p:spPr>
          <a:xfrm>
            <a:off x="3303037" y="2019247"/>
            <a:ext cx="6102220" cy="677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00CC"/>
                </a:solidFill>
                <a:latin typeface="Arial" panose="020B0604020202020204" pitchFamily="34" charset="0"/>
                <a:cs typeface="Arial" panose="020B0604020202020204" pitchFamily="34" charset="0"/>
              </a:rPr>
              <a:t>H</a:t>
            </a:r>
            <a:r>
              <a:rPr lang="en-US" sz="2800" b="1" baseline="-25000" dirty="0">
                <a:solidFill>
                  <a:srgbClr val="0000CC"/>
                </a:solidFill>
                <a:latin typeface="Arial" panose="020B0604020202020204" pitchFamily="34" charset="0"/>
                <a:cs typeface="Arial" panose="020B0604020202020204" pitchFamily="34" charset="0"/>
              </a:rPr>
              <a:t>2(s) </a:t>
            </a:r>
            <a:r>
              <a:rPr lang="en-US" sz="2800" b="1" dirty="0">
                <a:solidFill>
                  <a:srgbClr val="0000CC"/>
                </a:solidFill>
                <a:latin typeface="Arial" panose="020B0604020202020204" pitchFamily="34" charset="0"/>
                <a:cs typeface="Arial" panose="020B0604020202020204" pitchFamily="34" charset="0"/>
              </a:rPr>
              <a:t>+ Br</a:t>
            </a:r>
            <a:r>
              <a:rPr lang="en-US" sz="2800" b="1" baseline="-25000" dirty="0">
                <a:solidFill>
                  <a:srgbClr val="0000CC"/>
                </a:solidFill>
                <a:latin typeface="Arial" panose="020B0604020202020204" pitchFamily="34" charset="0"/>
                <a:cs typeface="Arial" panose="020B0604020202020204" pitchFamily="34" charset="0"/>
              </a:rPr>
              <a:t>2(g) </a:t>
            </a:r>
            <a:r>
              <a:rPr lang="en-US" sz="2800" b="1" dirty="0">
                <a:solidFill>
                  <a:srgbClr val="0000CC"/>
                </a:solidFill>
                <a:latin typeface="Arial" panose="020B0604020202020204" pitchFamily="34" charset="0"/>
                <a:cs typeface="Arial" panose="020B0604020202020204" pitchFamily="34" charset="0"/>
              </a:rPr>
              <a:t>→ HBr</a:t>
            </a:r>
            <a:r>
              <a:rPr lang="en-US" sz="2800" b="1" baseline="-25000" dirty="0">
                <a:solidFill>
                  <a:srgbClr val="0000CC"/>
                </a:solidFill>
                <a:latin typeface="Arial" panose="020B0604020202020204" pitchFamily="34" charset="0"/>
                <a:cs typeface="Arial" panose="020B0604020202020204" pitchFamily="34" charset="0"/>
              </a:rPr>
              <a:t>(g)</a:t>
            </a:r>
            <a:endParaRPr lang="ar-SA" sz="2800" b="1" baseline="-25000" dirty="0">
              <a:solidFill>
                <a:srgbClr val="0000CC"/>
              </a:solidFill>
              <a:latin typeface="Arial" panose="020B0604020202020204" pitchFamily="34" charset="0"/>
              <a:cs typeface="Arial" panose="020B0604020202020204" pitchFamily="34" charset="0"/>
            </a:endParaRPr>
          </a:p>
        </p:txBody>
      </p:sp>
      <p:sp>
        <p:nvSpPr>
          <p:cNvPr id="9" name="مستطيل 8">
            <a:extLst>
              <a:ext uri="{FF2B5EF4-FFF2-40B4-BE49-F238E27FC236}">
                <a16:creationId xmlns:a16="http://schemas.microsoft.com/office/drawing/2014/main" id="{EDFF7343-3A89-3C84-6FB6-0CE4CFE80CAE}"/>
              </a:ext>
            </a:extLst>
          </p:cNvPr>
          <p:cNvSpPr/>
          <p:nvPr/>
        </p:nvSpPr>
        <p:spPr>
          <a:xfrm>
            <a:off x="2394856" y="2688654"/>
            <a:ext cx="7402286" cy="677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cs typeface="Arial" panose="020B0604020202020204" pitchFamily="34" charset="0"/>
              </a:rPr>
              <a:t>المعادلة هنا غير موزونة سوف نتعلم وزنها في الحصة القادمة</a:t>
            </a:r>
            <a:endParaRPr lang="ar-SA" sz="2800" b="1" baseline="-25000" dirty="0">
              <a:solidFill>
                <a:srgbClr val="FF0000"/>
              </a:solidFill>
              <a:latin typeface="Arial" panose="020B0604020202020204" pitchFamily="34" charset="0"/>
              <a:cs typeface="Arial" panose="020B0604020202020204" pitchFamily="34" charset="0"/>
            </a:endParaRPr>
          </a:p>
        </p:txBody>
      </p:sp>
      <p:sp>
        <p:nvSpPr>
          <p:cNvPr id="10" name="مستطيل 9">
            <a:extLst>
              <a:ext uri="{FF2B5EF4-FFF2-40B4-BE49-F238E27FC236}">
                <a16:creationId xmlns:a16="http://schemas.microsoft.com/office/drawing/2014/main" id="{5327A9D5-8083-4919-4047-127D95C65771}"/>
              </a:ext>
            </a:extLst>
          </p:cNvPr>
          <p:cNvSpPr/>
          <p:nvPr/>
        </p:nvSpPr>
        <p:spPr>
          <a:xfrm>
            <a:off x="2719872" y="3415727"/>
            <a:ext cx="6752253" cy="539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800" b="1" dirty="0">
                <a:solidFill>
                  <a:schemeClr val="tx1"/>
                </a:solidFill>
              </a:rPr>
              <a:t>2- ثاني أكسيد الكربون</a:t>
            </a:r>
            <a:r>
              <a:rPr lang="ar-SA" sz="2800" b="1" dirty="0">
                <a:solidFill>
                  <a:schemeClr val="tx1"/>
                </a:solidFill>
                <a:latin typeface="Arial" panose="020B0604020202020204" pitchFamily="34" charset="0"/>
                <a:cs typeface="Arial" panose="020B0604020202020204" pitchFamily="34" charset="0"/>
              </a:rPr>
              <a:t>→ أكسجين + أول أكسيد الكربون</a:t>
            </a:r>
            <a:endParaRPr lang="ar-SA" sz="2800" b="1" dirty="0">
              <a:solidFill>
                <a:schemeClr val="tx1"/>
              </a:solidFill>
            </a:endParaRPr>
          </a:p>
        </p:txBody>
      </p:sp>
      <p:sp>
        <p:nvSpPr>
          <p:cNvPr id="11" name="مستطيل 10">
            <a:extLst>
              <a:ext uri="{FF2B5EF4-FFF2-40B4-BE49-F238E27FC236}">
                <a16:creationId xmlns:a16="http://schemas.microsoft.com/office/drawing/2014/main" id="{0EB0DA6F-E131-7356-BCFB-C2F0D84DCED1}"/>
              </a:ext>
            </a:extLst>
          </p:cNvPr>
          <p:cNvSpPr/>
          <p:nvPr/>
        </p:nvSpPr>
        <p:spPr>
          <a:xfrm>
            <a:off x="3044888" y="3997910"/>
            <a:ext cx="6102220" cy="677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00CC"/>
                </a:solidFill>
                <a:latin typeface="Arial" panose="020B0604020202020204" pitchFamily="34" charset="0"/>
                <a:cs typeface="Arial" panose="020B0604020202020204" pitchFamily="34" charset="0"/>
              </a:rPr>
              <a:t>CO</a:t>
            </a:r>
            <a:r>
              <a:rPr lang="en-US" sz="2800" b="1" baseline="-25000" dirty="0">
                <a:solidFill>
                  <a:srgbClr val="0000CC"/>
                </a:solidFill>
                <a:latin typeface="Arial" panose="020B0604020202020204" pitchFamily="34" charset="0"/>
                <a:cs typeface="Arial" panose="020B0604020202020204" pitchFamily="34" charset="0"/>
              </a:rPr>
              <a:t>(s) </a:t>
            </a:r>
            <a:r>
              <a:rPr lang="en-US" sz="2800" b="1" dirty="0">
                <a:solidFill>
                  <a:srgbClr val="0000CC"/>
                </a:solidFill>
                <a:latin typeface="Arial" panose="020B0604020202020204" pitchFamily="34" charset="0"/>
                <a:cs typeface="Arial" panose="020B0604020202020204" pitchFamily="34" charset="0"/>
              </a:rPr>
              <a:t>+ O</a:t>
            </a:r>
            <a:r>
              <a:rPr lang="en-US" sz="2800" b="1" baseline="-25000" dirty="0">
                <a:solidFill>
                  <a:srgbClr val="0000CC"/>
                </a:solidFill>
                <a:latin typeface="Arial" panose="020B0604020202020204" pitchFamily="34" charset="0"/>
                <a:cs typeface="Arial" panose="020B0604020202020204" pitchFamily="34" charset="0"/>
              </a:rPr>
              <a:t>2(g) </a:t>
            </a:r>
            <a:r>
              <a:rPr lang="en-US" sz="2800" b="1" dirty="0">
                <a:solidFill>
                  <a:srgbClr val="0000CC"/>
                </a:solidFill>
                <a:latin typeface="Arial" panose="020B0604020202020204" pitchFamily="34" charset="0"/>
                <a:cs typeface="Arial" panose="020B0604020202020204" pitchFamily="34" charset="0"/>
              </a:rPr>
              <a:t>→ CO</a:t>
            </a:r>
            <a:r>
              <a:rPr lang="en-US" sz="2800" b="1" baseline="-25000" dirty="0">
                <a:solidFill>
                  <a:srgbClr val="0000CC"/>
                </a:solidFill>
                <a:latin typeface="Arial" panose="020B0604020202020204" pitchFamily="34" charset="0"/>
                <a:cs typeface="Arial" panose="020B0604020202020204" pitchFamily="34" charset="0"/>
              </a:rPr>
              <a:t>2(g)</a:t>
            </a:r>
            <a:endParaRPr lang="ar-SA" sz="2800" b="1" baseline="-25000" dirty="0">
              <a:solidFill>
                <a:srgbClr val="0000CC"/>
              </a:solidFill>
              <a:latin typeface="Arial" panose="020B0604020202020204" pitchFamily="34" charset="0"/>
              <a:cs typeface="Arial" panose="020B0604020202020204" pitchFamily="34" charset="0"/>
            </a:endParaRPr>
          </a:p>
        </p:txBody>
      </p:sp>
      <p:sp>
        <p:nvSpPr>
          <p:cNvPr id="12" name="مستطيل 11">
            <a:extLst>
              <a:ext uri="{FF2B5EF4-FFF2-40B4-BE49-F238E27FC236}">
                <a16:creationId xmlns:a16="http://schemas.microsoft.com/office/drawing/2014/main" id="{484B88EA-CC6B-148B-7F32-A71CB912AA3C}"/>
              </a:ext>
            </a:extLst>
          </p:cNvPr>
          <p:cNvSpPr/>
          <p:nvPr/>
        </p:nvSpPr>
        <p:spPr>
          <a:xfrm>
            <a:off x="2285999" y="4750721"/>
            <a:ext cx="7402286" cy="677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cs typeface="Arial" panose="020B0604020202020204" pitchFamily="34" charset="0"/>
              </a:rPr>
              <a:t>المعادلة هنا غير موزونة سوف نتعلم وزنها في الحصة القادمة</a:t>
            </a:r>
            <a:endParaRPr lang="ar-SA" sz="2800" b="1" baseline="-25000" dirty="0">
              <a:solidFill>
                <a:srgbClr val="FF0000"/>
              </a:solidFill>
              <a:latin typeface="Arial" panose="020B0604020202020204" pitchFamily="34" charset="0"/>
              <a:cs typeface="Arial" panose="020B0604020202020204" pitchFamily="34" charset="0"/>
            </a:endParaRPr>
          </a:p>
        </p:txBody>
      </p:sp>
      <p:pic>
        <p:nvPicPr>
          <p:cNvPr id="6" name="صورة 5" descr="صورة تحتوي على شعار, التصميم, الخط, الطباعة&#10;&#10;تم إنشاء الوصف تلقائياً">
            <a:extLst>
              <a:ext uri="{FF2B5EF4-FFF2-40B4-BE49-F238E27FC236}">
                <a16:creationId xmlns:a16="http://schemas.microsoft.com/office/drawing/2014/main" id="{3737BB78-94B3-FDDF-F672-9580E263691A}"/>
              </a:ext>
            </a:extLst>
          </p:cNvPr>
          <p:cNvPicPr>
            <a:picLocks noChangeAspect="1"/>
          </p:cNvPicPr>
          <p:nvPr/>
        </p:nvPicPr>
        <p:blipFill rotWithShape="1">
          <a:blip r:embed="rId2">
            <a:clrChange>
              <a:clrFrom>
                <a:srgbClr val="FFFFFF"/>
              </a:clrFrom>
              <a:clrTo>
                <a:srgbClr val="FFFFFF">
                  <a:alpha val="0"/>
                </a:srgbClr>
              </a:clrTo>
            </a:clrChange>
            <a:alphaModFix amt="70000"/>
            <a:extLst>
              <a:ext uri="{28A0092B-C50C-407E-A947-70E740481C1C}">
                <a14:useLocalDpi xmlns:a14="http://schemas.microsoft.com/office/drawing/2010/main" val="0"/>
              </a:ext>
            </a:extLst>
          </a:blip>
          <a:srcRect l="34097" t="27449" r="33921" b="28442"/>
          <a:stretch/>
        </p:blipFill>
        <p:spPr>
          <a:xfrm>
            <a:off x="352019" y="5680862"/>
            <a:ext cx="720437" cy="796063"/>
          </a:xfrm>
          <a:prstGeom prst="rect">
            <a:avLst/>
          </a:prstGeom>
        </p:spPr>
      </p:pic>
    </p:spTree>
    <p:extLst>
      <p:ext uri="{BB962C8B-B14F-4D97-AF65-F5344CB8AC3E}">
        <p14:creationId xmlns:p14="http://schemas.microsoft.com/office/powerpoint/2010/main" val="169162347"/>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96C3E474-D2C0-F9E8-6E80-B3C8DC0BEBF7}"/>
              </a:ext>
            </a:extLst>
          </p:cNvPr>
          <p:cNvSpPr/>
          <p:nvPr/>
        </p:nvSpPr>
        <p:spPr>
          <a:xfrm>
            <a:off x="10944808" y="111967"/>
            <a:ext cx="1138335"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تقويم </a:t>
            </a:r>
          </a:p>
        </p:txBody>
      </p:sp>
      <p:sp>
        <p:nvSpPr>
          <p:cNvPr id="3" name="Google Shape;121;p10">
            <a:extLst>
              <a:ext uri="{FF2B5EF4-FFF2-40B4-BE49-F238E27FC236}">
                <a16:creationId xmlns:a16="http://schemas.microsoft.com/office/drawing/2014/main" id="{AB285F27-C756-07EC-A8AE-F56962F6D0E6}"/>
              </a:ext>
            </a:extLst>
          </p:cNvPr>
          <p:cNvSpPr>
            <a:spLocks noGrp="1" noRot="1" noMove="1" noResize="1" noEditPoints="1" noAdjustHandles="1" noChangeArrowheads="1" noChangeShapeType="1"/>
          </p:cNvSpPr>
          <p:nvPr/>
        </p:nvSpPr>
        <p:spPr>
          <a:xfrm>
            <a:off x="231710" y="890229"/>
            <a:ext cx="11728579" cy="4838767"/>
          </a:xfrm>
          <a:prstGeom prst="rect">
            <a:avLst/>
          </a:prstGeom>
          <a:solidFill>
            <a:schemeClr val="bg1"/>
          </a:solidFill>
          <a:ln>
            <a:noFill/>
          </a:ln>
          <a:effectLst>
            <a:outerShdw dist="95250" dir="2700000" algn="bl" rotWithShape="0">
              <a:schemeClr val="accent2">
                <a:lumMod val="50000"/>
              </a:scheme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4" name="مستطيل 3">
            <a:extLst>
              <a:ext uri="{FF2B5EF4-FFF2-40B4-BE49-F238E27FC236}">
                <a16:creationId xmlns:a16="http://schemas.microsoft.com/office/drawing/2014/main" id="{DA1DD87A-D120-8B97-2785-3F20F366C428}"/>
              </a:ext>
            </a:extLst>
          </p:cNvPr>
          <p:cNvSpPr/>
          <p:nvPr/>
        </p:nvSpPr>
        <p:spPr>
          <a:xfrm>
            <a:off x="4917233" y="34564"/>
            <a:ext cx="2873828" cy="53962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bg1"/>
                </a:solidFill>
              </a:rPr>
              <a:t>صفحة 118 </a:t>
            </a:r>
          </a:p>
        </p:txBody>
      </p:sp>
      <p:sp>
        <p:nvSpPr>
          <p:cNvPr id="7" name="مستطيل 6">
            <a:extLst>
              <a:ext uri="{FF2B5EF4-FFF2-40B4-BE49-F238E27FC236}">
                <a16:creationId xmlns:a16="http://schemas.microsoft.com/office/drawing/2014/main" id="{A9F08190-9C68-7FDB-BCEB-F17A5994EB5A}"/>
              </a:ext>
            </a:extLst>
          </p:cNvPr>
          <p:cNvSpPr/>
          <p:nvPr/>
        </p:nvSpPr>
        <p:spPr>
          <a:xfrm>
            <a:off x="849086" y="890229"/>
            <a:ext cx="10795517" cy="1657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cs typeface="Arial" panose="020B0604020202020204" pitchFamily="34" charset="0"/>
              </a:rPr>
              <a:t>سؤال 5 </a:t>
            </a:r>
          </a:p>
          <a:p>
            <a:pPr algn="ctr"/>
            <a:r>
              <a:rPr lang="ar-SA" sz="2800" b="1" dirty="0">
                <a:solidFill>
                  <a:srgbClr val="FF0000"/>
                </a:solidFill>
                <a:latin typeface="Arial" panose="020B0604020202020204" pitchFamily="34" charset="0"/>
                <a:cs typeface="Arial" panose="020B0604020202020204" pitchFamily="34" charset="0"/>
              </a:rPr>
              <a:t>اكتب المعادلة اللفظية والمعادلة الكيميائية الرمزية للتفاعل الآتي: عند تسخين </a:t>
            </a:r>
            <a:r>
              <a:rPr lang="ar-SA" sz="2800" b="1" dirty="0" err="1">
                <a:solidFill>
                  <a:srgbClr val="FF0000"/>
                </a:solidFill>
                <a:latin typeface="Arial" panose="020B0604020202020204" pitchFamily="34" charset="0"/>
                <a:cs typeface="Arial" panose="020B0604020202020204" pitchFamily="34" charset="0"/>
              </a:rPr>
              <a:t>كلورات</a:t>
            </a:r>
            <a:r>
              <a:rPr lang="ar-SA" sz="2800" b="1" dirty="0">
                <a:solidFill>
                  <a:srgbClr val="FF0000"/>
                </a:solidFill>
                <a:latin typeface="Arial" panose="020B0604020202020204" pitchFamily="34" charset="0"/>
                <a:cs typeface="Arial" panose="020B0604020202020204" pitchFamily="34" charset="0"/>
              </a:rPr>
              <a:t> البوتاسيوم  </a:t>
            </a:r>
            <a:r>
              <a:rPr lang="en-US" sz="2800" b="1" dirty="0">
                <a:solidFill>
                  <a:srgbClr val="FF0000"/>
                </a:solidFill>
                <a:latin typeface="Arial" panose="020B0604020202020204" pitchFamily="34" charset="0"/>
                <a:cs typeface="Arial" panose="020B0604020202020204" pitchFamily="34" charset="0"/>
              </a:rPr>
              <a:t>KClO</a:t>
            </a:r>
            <a:r>
              <a:rPr lang="en-US" sz="2800" b="1" baseline="-25000" dirty="0">
                <a:solidFill>
                  <a:srgbClr val="FF0000"/>
                </a:solidFill>
                <a:latin typeface="Arial" panose="020B0604020202020204" pitchFamily="34" charset="0"/>
                <a:cs typeface="Arial" panose="020B0604020202020204" pitchFamily="34" charset="0"/>
              </a:rPr>
              <a:t>3</a:t>
            </a:r>
            <a:r>
              <a:rPr lang="ar-SA" sz="2800" b="1" dirty="0">
                <a:solidFill>
                  <a:srgbClr val="FF0000"/>
                </a:solidFill>
                <a:latin typeface="Arial" panose="020B0604020202020204" pitchFamily="34" charset="0"/>
                <a:cs typeface="Arial" panose="020B0604020202020204" pitchFamily="34" charset="0"/>
              </a:rPr>
              <a:t> الصلبة ينتج كلوريد البوتاسيوم الصلب وغاز الأكسجين.</a:t>
            </a:r>
          </a:p>
        </p:txBody>
      </p:sp>
      <p:sp>
        <p:nvSpPr>
          <p:cNvPr id="8" name="مستطيل 7">
            <a:extLst>
              <a:ext uri="{FF2B5EF4-FFF2-40B4-BE49-F238E27FC236}">
                <a16:creationId xmlns:a16="http://schemas.microsoft.com/office/drawing/2014/main" id="{92A26ACB-92D2-D584-EA78-93AC97FC8194}"/>
              </a:ext>
            </a:extLst>
          </p:cNvPr>
          <p:cNvSpPr/>
          <p:nvPr/>
        </p:nvSpPr>
        <p:spPr>
          <a:xfrm>
            <a:off x="1936101" y="2803005"/>
            <a:ext cx="8621486" cy="677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latin typeface="Arial" panose="020B0604020202020204" pitchFamily="34" charset="0"/>
                <a:cs typeface="Arial" panose="020B0604020202020204" pitchFamily="34" charset="0"/>
              </a:rPr>
              <a:t>كلوريد البوتاسيوم(</a:t>
            </a:r>
            <a:r>
              <a:rPr lang="en-US" sz="2800" b="1" dirty="0">
                <a:solidFill>
                  <a:srgbClr val="0000CC"/>
                </a:solidFill>
                <a:latin typeface="Arial" panose="020B0604020202020204" pitchFamily="34" charset="0"/>
                <a:cs typeface="Arial" panose="020B0604020202020204" pitchFamily="34" charset="0"/>
              </a:rPr>
              <a:t> s</a:t>
            </a:r>
            <a:r>
              <a:rPr lang="ar-SA" sz="2800" b="1" dirty="0">
                <a:solidFill>
                  <a:srgbClr val="0000CC"/>
                </a:solidFill>
                <a:latin typeface="Arial" panose="020B0604020202020204" pitchFamily="34" charset="0"/>
                <a:cs typeface="Arial" panose="020B0604020202020204" pitchFamily="34" charset="0"/>
              </a:rPr>
              <a:t>) + الأكسجين (</a:t>
            </a:r>
            <a:r>
              <a:rPr lang="en-US" sz="2800" b="1" dirty="0">
                <a:solidFill>
                  <a:srgbClr val="0000CC"/>
                </a:solidFill>
                <a:latin typeface="Arial" panose="020B0604020202020204" pitchFamily="34" charset="0"/>
                <a:cs typeface="Arial" panose="020B0604020202020204" pitchFamily="34" charset="0"/>
              </a:rPr>
              <a:t>g</a:t>
            </a:r>
            <a:r>
              <a:rPr lang="ar-SA" sz="2800" b="1" dirty="0">
                <a:solidFill>
                  <a:srgbClr val="0000CC"/>
                </a:solidFill>
                <a:latin typeface="Arial" panose="020B0604020202020204" pitchFamily="34" charset="0"/>
                <a:cs typeface="Arial" panose="020B0604020202020204" pitchFamily="34" charset="0"/>
              </a:rPr>
              <a:t> ) → </a:t>
            </a:r>
            <a:r>
              <a:rPr lang="ar-SA" sz="2800" b="1" dirty="0" err="1">
                <a:solidFill>
                  <a:srgbClr val="0000CC"/>
                </a:solidFill>
                <a:latin typeface="Arial" panose="020B0604020202020204" pitchFamily="34" charset="0"/>
                <a:cs typeface="Arial" panose="020B0604020202020204" pitchFamily="34" charset="0"/>
              </a:rPr>
              <a:t>كلورات</a:t>
            </a:r>
            <a:r>
              <a:rPr lang="ar-SA" sz="2800" b="1" dirty="0">
                <a:solidFill>
                  <a:srgbClr val="0000CC"/>
                </a:solidFill>
                <a:latin typeface="Arial" panose="020B0604020202020204" pitchFamily="34" charset="0"/>
                <a:cs typeface="Arial" panose="020B0604020202020204" pitchFamily="34" charset="0"/>
              </a:rPr>
              <a:t> البوتاسيوم (</a:t>
            </a:r>
            <a:r>
              <a:rPr lang="en-US" sz="2800" b="1" dirty="0">
                <a:solidFill>
                  <a:srgbClr val="0000CC"/>
                </a:solidFill>
                <a:latin typeface="Arial" panose="020B0604020202020204" pitchFamily="34" charset="0"/>
                <a:cs typeface="Arial" panose="020B0604020202020204" pitchFamily="34" charset="0"/>
              </a:rPr>
              <a:t>s</a:t>
            </a:r>
            <a:r>
              <a:rPr lang="ar-SA" sz="2800" b="1" dirty="0">
                <a:solidFill>
                  <a:srgbClr val="0000CC"/>
                </a:solidFill>
                <a:latin typeface="Arial" panose="020B0604020202020204" pitchFamily="34" charset="0"/>
                <a:cs typeface="Arial" panose="020B0604020202020204" pitchFamily="34" charset="0"/>
              </a:rPr>
              <a:t> )</a:t>
            </a:r>
            <a:endParaRPr lang="ar-SA" sz="2800" b="1" baseline="-25000" dirty="0">
              <a:solidFill>
                <a:srgbClr val="0000CC"/>
              </a:solidFill>
              <a:latin typeface="Arial" panose="020B0604020202020204" pitchFamily="34" charset="0"/>
              <a:cs typeface="Arial" panose="020B0604020202020204" pitchFamily="34" charset="0"/>
            </a:endParaRPr>
          </a:p>
        </p:txBody>
      </p:sp>
      <p:sp>
        <p:nvSpPr>
          <p:cNvPr id="9" name="مستطيل 8">
            <a:extLst>
              <a:ext uri="{FF2B5EF4-FFF2-40B4-BE49-F238E27FC236}">
                <a16:creationId xmlns:a16="http://schemas.microsoft.com/office/drawing/2014/main" id="{EDFF7343-3A89-3C84-6FB6-0CE4CFE80CAE}"/>
              </a:ext>
            </a:extLst>
          </p:cNvPr>
          <p:cNvSpPr/>
          <p:nvPr/>
        </p:nvSpPr>
        <p:spPr>
          <a:xfrm>
            <a:off x="2394856" y="4373310"/>
            <a:ext cx="7402286" cy="677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cs typeface="Arial" panose="020B0604020202020204" pitchFamily="34" charset="0"/>
              </a:rPr>
              <a:t>المعادلة هنا غير موزونة سوف نتعلم وزنها في الحصة القادمة</a:t>
            </a:r>
            <a:endParaRPr lang="ar-SA" sz="2800" b="1" baseline="-25000" dirty="0">
              <a:solidFill>
                <a:srgbClr val="FF0000"/>
              </a:solidFill>
              <a:latin typeface="Arial" panose="020B0604020202020204" pitchFamily="34" charset="0"/>
              <a:cs typeface="Arial" panose="020B0604020202020204" pitchFamily="34" charset="0"/>
            </a:endParaRPr>
          </a:p>
        </p:txBody>
      </p:sp>
      <p:sp>
        <p:nvSpPr>
          <p:cNvPr id="14" name="مستطيل 13">
            <a:extLst>
              <a:ext uri="{FF2B5EF4-FFF2-40B4-BE49-F238E27FC236}">
                <a16:creationId xmlns:a16="http://schemas.microsoft.com/office/drawing/2014/main" id="{77918E43-266F-2929-4746-1D1FE61C4F29}"/>
              </a:ext>
            </a:extLst>
          </p:cNvPr>
          <p:cNvSpPr/>
          <p:nvPr/>
        </p:nvSpPr>
        <p:spPr>
          <a:xfrm>
            <a:off x="2979575" y="3661911"/>
            <a:ext cx="6102220" cy="677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00CC"/>
                </a:solidFill>
                <a:latin typeface="Arial" panose="020B0604020202020204" pitchFamily="34" charset="0"/>
                <a:cs typeface="Arial" panose="020B0604020202020204" pitchFamily="34" charset="0"/>
              </a:rPr>
              <a:t>KClO</a:t>
            </a:r>
            <a:r>
              <a:rPr lang="en-US" sz="2800" b="1" baseline="-25000" dirty="0">
                <a:solidFill>
                  <a:srgbClr val="0000CC"/>
                </a:solidFill>
                <a:latin typeface="Arial" panose="020B0604020202020204" pitchFamily="34" charset="0"/>
                <a:cs typeface="Arial" panose="020B0604020202020204" pitchFamily="34" charset="0"/>
              </a:rPr>
              <a:t>3(s) </a:t>
            </a:r>
            <a:r>
              <a:rPr lang="en-US" sz="2800" b="1" dirty="0">
                <a:solidFill>
                  <a:srgbClr val="0000CC"/>
                </a:solidFill>
                <a:latin typeface="Arial" panose="020B0604020202020204" pitchFamily="34" charset="0"/>
                <a:cs typeface="Arial" panose="020B0604020202020204" pitchFamily="34" charset="0"/>
              </a:rPr>
              <a:t>→ </a:t>
            </a:r>
            <a:r>
              <a:rPr lang="en-US" sz="2800" b="1" dirty="0" err="1">
                <a:solidFill>
                  <a:srgbClr val="0000CC"/>
                </a:solidFill>
                <a:latin typeface="Arial" panose="020B0604020202020204" pitchFamily="34" charset="0"/>
                <a:cs typeface="Arial" panose="020B0604020202020204" pitchFamily="34" charset="0"/>
              </a:rPr>
              <a:t>KCl</a:t>
            </a:r>
            <a:r>
              <a:rPr lang="en-US" sz="2800" b="1" baseline="-25000" dirty="0">
                <a:solidFill>
                  <a:srgbClr val="0000CC"/>
                </a:solidFill>
                <a:latin typeface="Arial" panose="020B0604020202020204" pitchFamily="34" charset="0"/>
                <a:cs typeface="Arial" panose="020B0604020202020204" pitchFamily="34" charset="0"/>
              </a:rPr>
              <a:t>(s)</a:t>
            </a:r>
            <a:r>
              <a:rPr lang="en-US" sz="2800" b="1" dirty="0">
                <a:solidFill>
                  <a:srgbClr val="0000CC"/>
                </a:solidFill>
                <a:latin typeface="Arial" panose="020B0604020202020204" pitchFamily="34" charset="0"/>
                <a:cs typeface="Arial" panose="020B0604020202020204" pitchFamily="34" charset="0"/>
              </a:rPr>
              <a:t> + O</a:t>
            </a:r>
            <a:r>
              <a:rPr lang="en-US" sz="2800" b="1" baseline="-25000" dirty="0">
                <a:solidFill>
                  <a:srgbClr val="0000CC"/>
                </a:solidFill>
                <a:latin typeface="Arial" panose="020B0604020202020204" pitchFamily="34" charset="0"/>
                <a:cs typeface="Arial" panose="020B0604020202020204" pitchFamily="34" charset="0"/>
              </a:rPr>
              <a:t>2(g) </a:t>
            </a:r>
            <a:endParaRPr lang="ar-SA" sz="2800" b="1" baseline="-25000"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3900817"/>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96C3E474-D2C0-F9E8-6E80-B3C8DC0BEBF7}"/>
              </a:ext>
            </a:extLst>
          </p:cNvPr>
          <p:cNvSpPr/>
          <p:nvPr/>
        </p:nvSpPr>
        <p:spPr>
          <a:xfrm>
            <a:off x="10944808" y="111967"/>
            <a:ext cx="1138335"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تقويم </a:t>
            </a:r>
          </a:p>
        </p:txBody>
      </p:sp>
      <p:sp>
        <p:nvSpPr>
          <p:cNvPr id="3" name="Google Shape;121;p10">
            <a:extLst>
              <a:ext uri="{FF2B5EF4-FFF2-40B4-BE49-F238E27FC236}">
                <a16:creationId xmlns:a16="http://schemas.microsoft.com/office/drawing/2014/main" id="{AB285F27-C756-07EC-A8AE-F56962F6D0E6}"/>
              </a:ext>
            </a:extLst>
          </p:cNvPr>
          <p:cNvSpPr>
            <a:spLocks noGrp="1" noRot="1" noMove="1" noResize="1" noEditPoints="1" noAdjustHandles="1" noChangeArrowheads="1" noChangeShapeType="1"/>
          </p:cNvSpPr>
          <p:nvPr/>
        </p:nvSpPr>
        <p:spPr>
          <a:xfrm>
            <a:off x="231710" y="746449"/>
            <a:ext cx="11728579" cy="5085184"/>
          </a:xfrm>
          <a:prstGeom prst="rect">
            <a:avLst/>
          </a:prstGeom>
          <a:solidFill>
            <a:schemeClr val="bg1"/>
          </a:solidFill>
          <a:ln>
            <a:noFill/>
          </a:ln>
          <a:effectLst>
            <a:outerShdw dist="95250" dir="2700000" algn="bl" rotWithShape="0">
              <a:schemeClr val="accent2">
                <a:lumMod val="50000"/>
              </a:scheme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4" name="مستطيل 3">
            <a:extLst>
              <a:ext uri="{FF2B5EF4-FFF2-40B4-BE49-F238E27FC236}">
                <a16:creationId xmlns:a16="http://schemas.microsoft.com/office/drawing/2014/main" id="{DA1DD87A-D120-8B97-2785-3F20F366C428}"/>
              </a:ext>
            </a:extLst>
          </p:cNvPr>
          <p:cNvSpPr/>
          <p:nvPr/>
        </p:nvSpPr>
        <p:spPr>
          <a:xfrm>
            <a:off x="4917233" y="34564"/>
            <a:ext cx="2873828" cy="53962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bg1"/>
                </a:solidFill>
              </a:rPr>
              <a:t>صفحة 147 سؤال 76 </a:t>
            </a:r>
          </a:p>
        </p:txBody>
      </p:sp>
      <p:sp>
        <p:nvSpPr>
          <p:cNvPr id="5" name="مستطيل 4">
            <a:extLst>
              <a:ext uri="{FF2B5EF4-FFF2-40B4-BE49-F238E27FC236}">
                <a16:creationId xmlns:a16="http://schemas.microsoft.com/office/drawing/2014/main" id="{0DF248A3-27A8-24F4-F174-9BB914320183}"/>
              </a:ext>
            </a:extLst>
          </p:cNvPr>
          <p:cNvSpPr/>
          <p:nvPr/>
        </p:nvSpPr>
        <p:spPr>
          <a:xfrm>
            <a:off x="1772816" y="1491704"/>
            <a:ext cx="9675845" cy="539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800" b="1" dirty="0">
                <a:solidFill>
                  <a:schemeClr val="tx1"/>
                </a:solidFill>
              </a:rPr>
              <a:t>2- يتفاعل الماغنسيوم الصلب مع غاز النيتروجين لإنتاج </a:t>
            </a:r>
            <a:r>
              <a:rPr lang="ar-SA" sz="2800" b="1" dirty="0" err="1">
                <a:solidFill>
                  <a:schemeClr val="tx1"/>
                </a:solidFill>
              </a:rPr>
              <a:t>نيتريد</a:t>
            </a:r>
            <a:r>
              <a:rPr lang="ar-SA" sz="2800" b="1" dirty="0">
                <a:solidFill>
                  <a:schemeClr val="tx1"/>
                </a:solidFill>
              </a:rPr>
              <a:t> الماغنسيوم الصلب</a:t>
            </a:r>
          </a:p>
        </p:txBody>
      </p:sp>
      <p:sp>
        <p:nvSpPr>
          <p:cNvPr id="7" name="مستطيل 6">
            <a:extLst>
              <a:ext uri="{FF2B5EF4-FFF2-40B4-BE49-F238E27FC236}">
                <a16:creationId xmlns:a16="http://schemas.microsoft.com/office/drawing/2014/main" id="{A9F08190-9C68-7FDB-BCEB-F17A5994EB5A}"/>
              </a:ext>
            </a:extLst>
          </p:cNvPr>
          <p:cNvSpPr/>
          <p:nvPr/>
        </p:nvSpPr>
        <p:spPr>
          <a:xfrm>
            <a:off x="2939142" y="890230"/>
            <a:ext cx="7249886" cy="539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اكتب معادلات كيميائية رمزية للتفاعلات الآتية</a:t>
            </a:r>
          </a:p>
        </p:txBody>
      </p:sp>
      <p:sp>
        <p:nvSpPr>
          <p:cNvPr id="8" name="مستطيل 7">
            <a:extLst>
              <a:ext uri="{FF2B5EF4-FFF2-40B4-BE49-F238E27FC236}">
                <a16:creationId xmlns:a16="http://schemas.microsoft.com/office/drawing/2014/main" id="{92A26ACB-92D2-D584-EA78-93AC97FC8194}"/>
              </a:ext>
            </a:extLst>
          </p:cNvPr>
          <p:cNvSpPr/>
          <p:nvPr/>
        </p:nvSpPr>
        <p:spPr>
          <a:xfrm>
            <a:off x="3303037" y="2019247"/>
            <a:ext cx="6102220" cy="677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00CC"/>
                </a:solidFill>
                <a:latin typeface="Arial" panose="020B0604020202020204" pitchFamily="34" charset="0"/>
                <a:cs typeface="Arial" panose="020B0604020202020204" pitchFamily="34" charset="0"/>
              </a:rPr>
              <a:t>Mg</a:t>
            </a:r>
            <a:r>
              <a:rPr lang="en-US" sz="2800" b="1" baseline="-25000" dirty="0">
                <a:solidFill>
                  <a:srgbClr val="0000CC"/>
                </a:solidFill>
                <a:latin typeface="Arial" panose="020B0604020202020204" pitchFamily="34" charset="0"/>
                <a:cs typeface="Arial" panose="020B0604020202020204" pitchFamily="34" charset="0"/>
              </a:rPr>
              <a:t> (s) </a:t>
            </a:r>
            <a:r>
              <a:rPr lang="en-US" sz="2800" b="1" dirty="0">
                <a:solidFill>
                  <a:srgbClr val="0000CC"/>
                </a:solidFill>
                <a:latin typeface="Arial" panose="020B0604020202020204" pitchFamily="34" charset="0"/>
                <a:cs typeface="Arial" panose="020B0604020202020204" pitchFamily="34" charset="0"/>
              </a:rPr>
              <a:t>+ N</a:t>
            </a:r>
            <a:r>
              <a:rPr lang="en-US" sz="2800" b="1" baseline="-25000" dirty="0">
                <a:solidFill>
                  <a:srgbClr val="0000CC"/>
                </a:solidFill>
                <a:latin typeface="Arial" panose="020B0604020202020204" pitchFamily="34" charset="0"/>
                <a:cs typeface="Arial" panose="020B0604020202020204" pitchFamily="34" charset="0"/>
              </a:rPr>
              <a:t>2(g) </a:t>
            </a:r>
            <a:r>
              <a:rPr lang="en-US" sz="2800" b="1" dirty="0">
                <a:solidFill>
                  <a:srgbClr val="0000CC"/>
                </a:solidFill>
                <a:latin typeface="Arial" panose="020B0604020202020204" pitchFamily="34" charset="0"/>
                <a:cs typeface="Arial" panose="020B0604020202020204" pitchFamily="34" charset="0"/>
              </a:rPr>
              <a:t>→ Mg</a:t>
            </a:r>
            <a:r>
              <a:rPr lang="en-US" sz="2800" b="1" baseline="-25000" dirty="0">
                <a:solidFill>
                  <a:srgbClr val="0000CC"/>
                </a:solidFill>
                <a:latin typeface="Arial" panose="020B0604020202020204" pitchFamily="34" charset="0"/>
                <a:cs typeface="Arial" panose="020B0604020202020204" pitchFamily="34" charset="0"/>
              </a:rPr>
              <a:t>3</a:t>
            </a:r>
            <a:r>
              <a:rPr lang="en-US" sz="2800" b="1" dirty="0">
                <a:solidFill>
                  <a:srgbClr val="0000CC"/>
                </a:solidFill>
                <a:latin typeface="Arial" panose="020B0604020202020204" pitchFamily="34" charset="0"/>
                <a:cs typeface="Arial" panose="020B0604020202020204" pitchFamily="34" charset="0"/>
              </a:rPr>
              <a:t>N</a:t>
            </a:r>
            <a:r>
              <a:rPr lang="en-US" sz="2800" b="1" baseline="-25000" dirty="0">
                <a:solidFill>
                  <a:srgbClr val="0000CC"/>
                </a:solidFill>
                <a:latin typeface="Arial" panose="020B0604020202020204" pitchFamily="34" charset="0"/>
                <a:cs typeface="Arial" panose="020B0604020202020204" pitchFamily="34" charset="0"/>
              </a:rPr>
              <a:t>2(s)</a:t>
            </a:r>
            <a:endParaRPr lang="ar-SA" sz="2800" b="1" baseline="-25000" dirty="0">
              <a:solidFill>
                <a:srgbClr val="0000CC"/>
              </a:solidFill>
              <a:latin typeface="Arial" panose="020B0604020202020204" pitchFamily="34" charset="0"/>
              <a:cs typeface="Arial" panose="020B0604020202020204" pitchFamily="34" charset="0"/>
            </a:endParaRPr>
          </a:p>
        </p:txBody>
      </p:sp>
      <p:sp>
        <p:nvSpPr>
          <p:cNvPr id="9" name="مستطيل 8">
            <a:extLst>
              <a:ext uri="{FF2B5EF4-FFF2-40B4-BE49-F238E27FC236}">
                <a16:creationId xmlns:a16="http://schemas.microsoft.com/office/drawing/2014/main" id="{EDFF7343-3A89-3C84-6FB6-0CE4CFE80CAE}"/>
              </a:ext>
            </a:extLst>
          </p:cNvPr>
          <p:cNvSpPr/>
          <p:nvPr/>
        </p:nvSpPr>
        <p:spPr>
          <a:xfrm>
            <a:off x="2394856" y="2688654"/>
            <a:ext cx="7402286" cy="677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cs typeface="Arial" panose="020B0604020202020204" pitchFamily="34" charset="0"/>
              </a:rPr>
              <a:t>المعادلة هنا غير موزونة سوف نتعلم وزنها في الحصة القادمة</a:t>
            </a:r>
            <a:endParaRPr lang="ar-SA" sz="2800" b="1" baseline="-25000" dirty="0">
              <a:solidFill>
                <a:srgbClr val="FF0000"/>
              </a:solidFill>
              <a:latin typeface="Arial" panose="020B0604020202020204" pitchFamily="34" charset="0"/>
              <a:cs typeface="Arial" panose="020B0604020202020204" pitchFamily="34" charset="0"/>
            </a:endParaRPr>
          </a:p>
        </p:txBody>
      </p:sp>
      <p:sp>
        <p:nvSpPr>
          <p:cNvPr id="10" name="مستطيل 9">
            <a:extLst>
              <a:ext uri="{FF2B5EF4-FFF2-40B4-BE49-F238E27FC236}">
                <a16:creationId xmlns:a16="http://schemas.microsoft.com/office/drawing/2014/main" id="{5327A9D5-8083-4919-4047-127D95C65771}"/>
              </a:ext>
            </a:extLst>
          </p:cNvPr>
          <p:cNvSpPr/>
          <p:nvPr/>
        </p:nvSpPr>
        <p:spPr>
          <a:xfrm>
            <a:off x="1268963" y="3415727"/>
            <a:ext cx="9675845" cy="539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800" b="1" dirty="0">
                <a:solidFill>
                  <a:schemeClr val="tx1"/>
                </a:solidFill>
                <a:latin typeface="Arial" panose="020B0604020202020204" pitchFamily="34" charset="0"/>
                <a:cs typeface="Arial" panose="020B0604020202020204" pitchFamily="34" charset="0"/>
              </a:rPr>
              <a:t>3- عند تسخين غاز ثاني فلوريد الأكسجين </a:t>
            </a:r>
            <a:r>
              <a:rPr lang="en-US" sz="2800" b="1" dirty="0">
                <a:solidFill>
                  <a:schemeClr val="tx1"/>
                </a:solidFill>
                <a:latin typeface="Arial" panose="020B0604020202020204" pitchFamily="34" charset="0"/>
                <a:cs typeface="Arial" panose="020B0604020202020204" pitchFamily="34" charset="0"/>
              </a:rPr>
              <a:t>OF</a:t>
            </a:r>
            <a:r>
              <a:rPr lang="en-US" sz="2800" b="1" baseline="-25000" dirty="0">
                <a:solidFill>
                  <a:schemeClr val="tx1"/>
                </a:solidFill>
                <a:latin typeface="Arial" panose="020B0604020202020204" pitchFamily="34" charset="0"/>
                <a:cs typeface="Arial" panose="020B0604020202020204" pitchFamily="34" charset="0"/>
              </a:rPr>
              <a:t>2</a:t>
            </a:r>
            <a:r>
              <a:rPr lang="ar-SA" sz="2800" b="1" dirty="0">
                <a:solidFill>
                  <a:schemeClr val="tx1"/>
                </a:solidFill>
                <a:latin typeface="Arial" panose="020B0604020202020204" pitchFamily="34" charset="0"/>
                <a:cs typeface="Arial" panose="020B0604020202020204" pitchFamily="34" charset="0"/>
              </a:rPr>
              <a:t> ينتج غاز الأكسجين وغاز الفلور</a:t>
            </a:r>
          </a:p>
        </p:txBody>
      </p:sp>
      <p:sp>
        <p:nvSpPr>
          <p:cNvPr id="11" name="مستطيل 10">
            <a:extLst>
              <a:ext uri="{FF2B5EF4-FFF2-40B4-BE49-F238E27FC236}">
                <a16:creationId xmlns:a16="http://schemas.microsoft.com/office/drawing/2014/main" id="{0EB0DA6F-E131-7356-BCFB-C2F0D84DCED1}"/>
              </a:ext>
            </a:extLst>
          </p:cNvPr>
          <p:cNvSpPr/>
          <p:nvPr/>
        </p:nvSpPr>
        <p:spPr>
          <a:xfrm>
            <a:off x="3044888" y="3997910"/>
            <a:ext cx="6102220" cy="677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00CC"/>
                </a:solidFill>
                <a:latin typeface="Arial" panose="020B0604020202020204" pitchFamily="34" charset="0"/>
                <a:cs typeface="Arial" panose="020B0604020202020204" pitchFamily="34" charset="0"/>
              </a:rPr>
              <a:t>OF</a:t>
            </a:r>
            <a:r>
              <a:rPr lang="en-US" sz="2800" b="1" baseline="-25000" dirty="0">
                <a:solidFill>
                  <a:srgbClr val="0000CC"/>
                </a:solidFill>
                <a:latin typeface="Arial" panose="020B0604020202020204" pitchFamily="34" charset="0"/>
                <a:cs typeface="Arial" panose="020B0604020202020204" pitchFamily="34" charset="0"/>
              </a:rPr>
              <a:t>2(g) </a:t>
            </a:r>
            <a:r>
              <a:rPr lang="en-US" sz="2800" b="1" dirty="0">
                <a:solidFill>
                  <a:srgbClr val="0000CC"/>
                </a:solidFill>
                <a:latin typeface="Arial" panose="020B0604020202020204" pitchFamily="34" charset="0"/>
                <a:cs typeface="Arial" panose="020B0604020202020204" pitchFamily="34" charset="0"/>
              </a:rPr>
              <a:t>→ O</a:t>
            </a:r>
            <a:r>
              <a:rPr lang="en-US" sz="2800" b="1" baseline="-25000" dirty="0">
                <a:solidFill>
                  <a:srgbClr val="0000CC"/>
                </a:solidFill>
                <a:latin typeface="Arial" panose="020B0604020202020204" pitchFamily="34" charset="0"/>
                <a:cs typeface="Arial" panose="020B0604020202020204" pitchFamily="34" charset="0"/>
              </a:rPr>
              <a:t>2(g) </a:t>
            </a:r>
            <a:r>
              <a:rPr lang="en-US" sz="2800" b="1" dirty="0">
                <a:solidFill>
                  <a:srgbClr val="0000CC"/>
                </a:solidFill>
                <a:latin typeface="Arial" panose="020B0604020202020204" pitchFamily="34" charset="0"/>
                <a:cs typeface="Arial" panose="020B0604020202020204" pitchFamily="34" charset="0"/>
              </a:rPr>
              <a:t>+ F</a:t>
            </a:r>
            <a:r>
              <a:rPr lang="en-US" sz="2800" b="1" baseline="-25000" dirty="0">
                <a:solidFill>
                  <a:srgbClr val="0000CC"/>
                </a:solidFill>
                <a:latin typeface="Arial" panose="020B0604020202020204" pitchFamily="34" charset="0"/>
                <a:cs typeface="Arial" panose="020B0604020202020204" pitchFamily="34" charset="0"/>
              </a:rPr>
              <a:t>2(g)</a:t>
            </a:r>
            <a:endParaRPr lang="ar-SA" sz="2800" b="1" baseline="-25000" dirty="0">
              <a:solidFill>
                <a:srgbClr val="0000CC"/>
              </a:solidFill>
              <a:latin typeface="Arial" panose="020B0604020202020204" pitchFamily="34" charset="0"/>
              <a:cs typeface="Arial" panose="020B0604020202020204" pitchFamily="34" charset="0"/>
            </a:endParaRPr>
          </a:p>
        </p:txBody>
      </p:sp>
      <p:sp>
        <p:nvSpPr>
          <p:cNvPr id="12" name="مستطيل 11">
            <a:extLst>
              <a:ext uri="{FF2B5EF4-FFF2-40B4-BE49-F238E27FC236}">
                <a16:creationId xmlns:a16="http://schemas.microsoft.com/office/drawing/2014/main" id="{484B88EA-CC6B-148B-7F32-A71CB912AA3C}"/>
              </a:ext>
            </a:extLst>
          </p:cNvPr>
          <p:cNvSpPr/>
          <p:nvPr/>
        </p:nvSpPr>
        <p:spPr>
          <a:xfrm>
            <a:off x="2285999" y="4750721"/>
            <a:ext cx="7402286" cy="677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Arial" panose="020B0604020202020204" pitchFamily="34" charset="0"/>
                <a:cs typeface="Arial" panose="020B0604020202020204" pitchFamily="34" charset="0"/>
              </a:rPr>
              <a:t>المعادلة هنا غير موزونة سوف نتعلم وزنها في الحصة القادمة</a:t>
            </a:r>
            <a:endParaRPr lang="ar-SA" sz="2800" b="1" baseline="-25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8400967"/>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96C3E474-D2C0-F9E8-6E80-B3C8DC0BEBF7}"/>
              </a:ext>
            </a:extLst>
          </p:cNvPr>
          <p:cNvSpPr/>
          <p:nvPr/>
        </p:nvSpPr>
        <p:spPr>
          <a:xfrm>
            <a:off x="10944808" y="111967"/>
            <a:ext cx="1138335"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تقويم </a:t>
            </a:r>
          </a:p>
        </p:txBody>
      </p:sp>
      <p:sp>
        <p:nvSpPr>
          <p:cNvPr id="3" name="Google Shape;121;p10">
            <a:extLst>
              <a:ext uri="{FF2B5EF4-FFF2-40B4-BE49-F238E27FC236}">
                <a16:creationId xmlns:a16="http://schemas.microsoft.com/office/drawing/2014/main" id="{AB285F27-C756-07EC-A8AE-F56962F6D0E6}"/>
              </a:ext>
            </a:extLst>
          </p:cNvPr>
          <p:cNvSpPr>
            <a:spLocks noGrp="1" noRot="1" noMove="1" noResize="1" noEditPoints="1" noAdjustHandles="1" noChangeArrowheads="1" noChangeShapeType="1"/>
          </p:cNvSpPr>
          <p:nvPr/>
        </p:nvSpPr>
        <p:spPr>
          <a:xfrm>
            <a:off x="231710" y="890230"/>
            <a:ext cx="11728579" cy="4736129"/>
          </a:xfrm>
          <a:prstGeom prst="rect">
            <a:avLst/>
          </a:prstGeom>
          <a:solidFill>
            <a:schemeClr val="bg1"/>
          </a:solidFill>
          <a:ln>
            <a:noFill/>
          </a:ln>
          <a:effectLst>
            <a:outerShdw dist="95250" dir="2700000" algn="bl" rotWithShape="0">
              <a:schemeClr val="accent2">
                <a:lumMod val="50000"/>
              </a:scheme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4" name="مستطيل 3">
            <a:extLst>
              <a:ext uri="{FF2B5EF4-FFF2-40B4-BE49-F238E27FC236}">
                <a16:creationId xmlns:a16="http://schemas.microsoft.com/office/drawing/2014/main" id="{DA1DD87A-D120-8B97-2785-3F20F366C428}"/>
              </a:ext>
            </a:extLst>
          </p:cNvPr>
          <p:cNvSpPr/>
          <p:nvPr/>
        </p:nvSpPr>
        <p:spPr>
          <a:xfrm>
            <a:off x="4264089" y="34564"/>
            <a:ext cx="3526972" cy="53962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bg1"/>
                </a:solidFill>
              </a:rPr>
              <a:t>صفحة 146 سؤال 74 </a:t>
            </a:r>
          </a:p>
        </p:txBody>
      </p:sp>
      <p:sp>
        <p:nvSpPr>
          <p:cNvPr id="7" name="مستطيل 6">
            <a:extLst>
              <a:ext uri="{FF2B5EF4-FFF2-40B4-BE49-F238E27FC236}">
                <a16:creationId xmlns:a16="http://schemas.microsoft.com/office/drawing/2014/main" id="{A9F08190-9C68-7FDB-BCEB-F17A5994EB5A}"/>
              </a:ext>
            </a:extLst>
          </p:cNvPr>
          <p:cNvSpPr/>
          <p:nvPr/>
        </p:nvSpPr>
        <p:spPr>
          <a:xfrm>
            <a:off x="1744824" y="1231641"/>
            <a:ext cx="9069356" cy="1464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اكتب معادلة كيميائية رمزية للتفاعل بين الليثيوم الصلب وغاز الكلور لإنتاج كلوريد الليثيوم الصلب</a:t>
            </a:r>
          </a:p>
        </p:txBody>
      </p:sp>
      <p:sp>
        <p:nvSpPr>
          <p:cNvPr id="6" name="مستطيل 5">
            <a:extLst>
              <a:ext uri="{FF2B5EF4-FFF2-40B4-BE49-F238E27FC236}">
                <a16:creationId xmlns:a16="http://schemas.microsoft.com/office/drawing/2014/main" id="{EB40BCBA-D3F6-024A-F93B-A80FDC70AB38}"/>
              </a:ext>
            </a:extLst>
          </p:cNvPr>
          <p:cNvSpPr/>
          <p:nvPr/>
        </p:nvSpPr>
        <p:spPr>
          <a:xfrm>
            <a:off x="3044889" y="2507065"/>
            <a:ext cx="6102220" cy="677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00CC"/>
                </a:solidFill>
                <a:latin typeface="Arial" panose="020B0604020202020204" pitchFamily="34" charset="0"/>
                <a:cs typeface="Arial" panose="020B0604020202020204" pitchFamily="34" charset="0"/>
              </a:rPr>
              <a:t>Li</a:t>
            </a:r>
            <a:r>
              <a:rPr lang="en-US" sz="2800" b="1" baseline="-25000" dirty="0">
                <a:solidFill>
                  <a:srgbClr val="0000CC"/>
                </a:solidFill>
                <a:latin typeface="Arial" panose="020B0604020202020204" pitchFamily="34" charset="0"/>
                <a:cs typeface="Arial" panose="020B0604020202020204" pitchFamily="34" charset="0"/>
              </a:rPr>
              <a:t> (s) </a:t>
            </a:r>
            <a:r>
              <a:rPr lang="en-US" sz="2800" b="1" dirty="0">
                <a:solidFill>
                  <a:srgbClr val="0000CC"/>
                </a:solidFill>
                <a:latin typeface="Arial" panose="020B0604020202020204" pitchFamily="34" charset="0"/>
                <a:cs typeface="Arial" panose="020B0604020202020204" pitchFamily="34" charset="0"/>
              </a:rPr>
              <a:t>+ Cl</a:t>
            </a:r>
            <a:r>
              <a:rPr lang="en-US" sz="2800" b="1" baseline="-25000" dirty="0">
                <a:solidFill>
                  <a:srgbClr val="0000CC"/>
                </a:solidFill>
                <a:latin typeface="Arial" panose="020B0604020202020204" pitchFamily="34" charset="0"/>
                <a:cs typeface="Arial" panose="020B0604020202020204" pitchFamily="34" charset="0"/>
              </a:rPr>
              <a:t>2(g) </a:t>
            </a:r>
            <a:r>
              <a:rPr lang="en-US" sz="2800" b="1" dirty="0">
                <a:solidFill>
                  <a:srgbClr val="0000CC"/>
                </a:solidFill>
                <a:latin typeface="Arial" panose="020B0604020202020204" pitchFamily="34" charset="0"/>
                <a:cs typeface="Arial" panose="020B0604020202020204" pitchFamily="34" charset="0"/>
              </a:rPr>
              <a:t>→ LiCl</a:t>
            </a:r>
            <a:r>
              <a:rPr lang="en-US" sz="2800" b="1" baseline="-25000" dirty="0">
                <a:solidFill>
                  <a:srgbClr val="0000CC"/>
                </a:solidFill>
                <a:latin typeface="Arial" panose="020B0604020202020204" pitchFamily="34" charset="0"/>
                <a:cs typeface="Arial" panose="020B0604020202020204" pitchFamily="34" charset="0"/>
              </a:rPr>
              <a:t> (s)</a:t>
            </a:r>
            <a:endParaRPr lang="ar-SA" sz="2800" b="1" baseline="-25000" dirty="0">
              <a:solidFill>
                <a:srgbClr val="0000CC"/>
              </a:solidFill>
              <a:latin typeface="Arial" panose="020B0604020202020204" pitchFamily="34" charset="0"/>
              <a:cs typeface="Arial" panose="020B0604020202020204" pitchFamily="34" charset="0"/>
            </a:endParaRPr>
          </a:p>
        </p:txBody>
      </p:sp>
      <p:sp>
        <p:nvSpPr>
          <p:cNvPr id="13" name="مستطيل 12">
            <a:extLst>
              <a:ext uri="{FF2B5EF4-FFF2-40B4-BE49-F238E27FC236}">
                <a16:creationId xmlns:a16="http://schemas.microsoft.com/office/drawing/2014/main" id="{4845A410-A73F-F662-5FB7-EA5A34C07B5F}"/>
              </a:ext>
            </a:extLst>
          </p:cNvPr>
          <p:cNvSpPr/>
          <p:nvPr/>
        </p:nvSpPr>
        <p:spPr>
          <a:xfrm>
            <a:off x="3044889" y="3429000"/>
            <a:ext cx="6102220" cy="1263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00CC"/>
                </a:solidFill>
                <a:latin typeface="Arial" panose="020B0604020202020204" pitchFamily="34" charset="0"/>
                <a:cs typeface="Arial" panose="020B0604020202020204" pitchFamily="34" charset="0"/>
              </a:rPr>
              <a:t>2Li</a:t>
            </a:r>
            <a:r>
              <a:rPr lang="en-US" sz="2800" b="1" baseline="-25000" dirty="0">
                <a:solidFill>
                  <a:srgbClr val="0000CC"/>
                </a:solidFill>
                <a:latin typeface="Arial" panose="020B0604020202020204" pitchFamily="34" charset="0"/>
                <a:cs typeface="Arial" panose="020B0604020202020204" pitchFamily="34" charset="0"/>
              </a:rPr>
              <a:t> (s) </a:t>
            </a:r>
            <a:r>
              <a:rPr lang="en-US" sz="2800" b="1" dirty="0">
                <a:solidFill>
                  <a:srgbClr val="0000CC"/>
                </a:solidFill>
                <a:latin typeface="Arial" panose="020B0604020202020204" pitchFamily="34" charset="0"/>
                <a:cs typeface="Arial" panose="020B0604020202020204" pitchFamily="34" charset="0"/>
              </a:rPr>
              <a:t>+ Cl</a:t>
            </a:r>
            <a:r>
              <a:rPr lang="en-US" sz="2800" b="1" baseline="-25000" dirty="0">
                <a:solidFill>
                  <a:srgbClr val="0000CC"/>
                </a:solidFill>
                <a:latin typeface="Arial" panose="020B0604020202020204" pitchFamily="34" charset="0"/>
                <a:cs typeface="Arial" panose="020B0604020202020204" pitchFamily="34" charset="0"/>
              </a:rPr>
              <a:t>2(g) </a:t>
            </a:r>
            <a:r>
              <a:rPr lang="en-US" sz="2800" b="1" dirty="0">
                <a:solidFill>
                  <a:srgbClr val="0000CC"/>
                </a:solidFill>
                <a:latin typeface="Arial" panose="020B0604020202020204" pitchFamily="34" charset="0"/>
                <a:cs typeface="Arial" panose="020B0604020202020204" pitchFamily="34" charset="0"/>
              </a:rPr>
              <a:t>→ 2 LiCl</a:t>
            </a:r>
            <a:r>
              <a:rPr lang="en-US" sz="2800" b="1" baseline="-25000" dirty="0">
                <a:solidFill>
                  <a:srgbClr val="0000CC"/>
                </a:solidFill>
                <a:latin typeface="Arial" panose="020B0604020202020204" pitchFamily="34" charset="0"/>
                <a:cs typeface="Arial" panose="020B0604020202020204" pitchFamily="34" charset="0"/>
              </a:rPr>
              <a:t> (s)</a:t>
            </a:r>
          </a:p>
          <a:p>
            <a:pPr algn="ctr"/>
            <a:endParaRPr lang="ar-SA" sz="2800" b="1" dirty="0">
              <a:solidFill>
                <a:srgbClr val="0000CC"/>
              </a:solidFill>
              <a:latin typeface="Arial" panose="020B0604020202020204" pitchFamily="34" charset="0"/>
              <a:cs typeface="Arial" panose="020B0604020202020204" pitchFamily="34" charset="0"/>
            </a:endParaRPr>
          </a:p>
          <a:p>
            <a:pPr algn="ctr"/>
            <a:r>
              <a:rPr lang="ar-SA" sz="2800" b="1" dirty="0">
                <a:solidFill>
                  <a:srgbClr val="0000CC"/>
                </a:solidFill>
                <a:latin typeface="Arial" panose="020B0604020202020204" pitchFamily="34" charset="0"/>
                <a:cs typeface="Arial" panose="020B0604020202020204" pitchFamily="34" charset="0"/>
              </a:rPr>
              <a:t>هذه المعادلة الموزونة</a:t>
            </a:r>
          </a:p>
        </p:txBody>
      </p:sp>
    </p:spTree>
    <p:extLst>
      <p:ext uri="{BB962C8B-B14F-4D97-AF65-F5344CB8AC3E}">
        <p14:creationId xmlns:p14="http://schemas.microsoft.com/office/powerpoint/2010/main" val="234585984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96C3E474-D2C0-F9E8-6E80-B3C8DC0BEBF7}"/>
              </a:ext>
            </a:extLst>
          </p:cNvPr>
          <p:cNvSpPr/>
          <p:nvPr/>
        </p:nvSpPr>
        <p:spPr>
          <a:xfrm>
            <a:off x="10944808" y="111967"/>
            <a:ext cx="1138335"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تقويم </a:t>
            </a:r>
          </a:p>
        </p:txBody>
      </p:sp>
      <p:sp>
        <p:nvSpPr>
          <p:cNvPr id="3" name="Google Shape;121;p10">
            <a:extLst>
              <a:ext uri="{FF2B5EF4-FFF2-40B4-BE49-F238E27FC236}">
                <a16:creationId xmlns:a16="http://schemas.microsoft.com/office/drawing/2014/main" id="{AB285F27-C756-07EC-A8AE-F56962F6D0E6}"/>
              </a:ext>
            </a:extLst>
          </p:cNvPr>
          <p:cNvSpPr>
            <a:spLocks noGrp="1" noRot="1" noMove="1" noResize="1" noEditPoints="1" noAdjustHandles="1" noChangeArrowheads="1" noChangeShapeType="1"/>
          </p:cNvSpPr>
          <p:nvPr/>
        </p:nvSpPr>
        <p:spPr>
          <a:xfrm>
            <a:off x="231710" y="634481"/>
            <a:ext cx="11728579" cy="5225144"/>
          </a:xfrm>
          <a:prstGeom prst="rect">
            <a:avLst/>
          </a:prstGeom>
          <a:solidFill>
            <a:schemeClr val="bg1"/>
          </a:solidFill>
          <a:ln>
            <a:noFill/>
          </a:ln>
          <a:effectLst>
            <a:outerShdw dist="95250" dir="2700000" algn="bl" rotWithShape="0">
              <a:schemeClr val="accent2">
                <a:lumMod val="50000"/>
              </a:scheme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4" name="مستطيل 3">
            <a:extLst>
              <a:ext uri="{FF2B5EF4-FFF2-40B4-BE49-F238E27FC236}">
                <a16:creationId xmlns:a16="http://schemas.microsoft.com/office/drawing/2014/main" id="{DA1DD87A-D120-8B97-2785-3F20F366C428}"/>
              </a:ext>
            </a:extLst>
          </p:cNvPr>
          <p:cNvSpPr/>
          <p:nvPr/>
        </p:nvSpPr>
        <p:spPr>
          <a:xfrm>
            <a:off x="4264089" y="34564"/>
            <a:ext cx="3526972" cy="53962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bg1"/>
                </a:solidFill>
              </a:rPr>
              <a:t>صفحة 146 سؤال 70 </a:t>
            </a:r>
          </a:p>
        </p:txBody>
      </p:sp>
      <p:sp>
        <p:nvSpPr>
          <p:cNvPr id="5" name="مستطيل 4">
            <a:extLst>
              <a:ext uri="{FF2B5EF4-FFF2-40B4-BE49-F238E27FC236}">
                <a16:creationId xmlns:a16="http://schemas.microsoft.com/office/drawing/2014/main" id="{0DF248A3-27A8-24F4-F174-9BB914320183}"/>
              </a:ext>
            </a:extLst>
          </p:cNvPr>
          <p:cNvSpPr/>
          <p:nvPr/>
        </p:nvSpPr>
        <p:spPr>
          <a:xfrm>
            <a:off x="2939142" y="1429852"/>
            <a:ext cx="7249886" cy="539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chemeClr val="tx1">
                    <a:lumMod val="95000"/>
                    <a:lumOff val="5000"/>
                  </a:schemeClr>
                </a:solidFill>
                <a:latin typeface="Arial" panose="020B0604020202020204" pitchFamily="34" charset="0"/>
                <a:cs typeface="Arial" panose="020B0604020202020204" pitchFamily="34" charset="0"/>
              </a:rPr>
              <a:t>Cu</a:t>
            </a:r>
            <a:r>
              <a:rPr lang="en-US" sz="2800" b="1" baseline="-25000" dirty="0">
                <a:solidFill>
                  <a:schemeClr val="tx1">
                    <a:lumMod val="95000"/>
                    <a:lumOff val="5000"/>
                  </a:schemeClr>
                </a:solidFill>
                <a:latin typeface="Arial" panose="020B0604020202020204" pitchFamily="34" charset="0"/>
                <a:cs typeface="Arial" panose="020B0604020202020204" pitchFamily="34" charset="0"/>
              </a:rPr>
              <a:t>(s) </a:t>
            </a:r>
            <a:r>
              <a:rPr lang="en-US" sz="2800" b="1" dirty="0">
                <a:solidFill>
                  <a:schemeClr val="tx1">
                    <a:lumMod val="95000"/>
                    <a:lumOff val="5000"/>
                  </a:schemeClr>
                </a:solidFill>
                <a:latin typeface="Arial" panose="020B0604020202020204" pitchFamily="34" charset="0"/>
                <a:cs typeface="Arial" panose="020B0604020202020204" pitchFamily="34" charset="0"/>
              </a:rPr>
              <a:t>+ O</a:t>
            </a:r>
            <a:r>
              <a:rPr lang="en-US" sz="2800" b="1" baseline="-25000" dirty="0">
                <a:solidFill>
                  <a:schemeClr val="tx1">
                    <a:lumMod val="95000"/>
                    <a:lumOff val="5000"/>
                  </a:schemeClr>
                </a:solidFill>
                <a:latin typeface="Arial" panose="020B0604020202020204" pitchFamily="34" charset="0"/>
                <a:cs typeface="Arial" panose="020B0604020202020204" pitchFamily="34" charset="0"/>
              </a:rPr>
              <a:t>2(g) </a:t>
            </a:r>
            <a:r>
              <a:rPr lang="en-US" sz="2800" b="1" dirty="0">
                <a:solidFill>
                  <a:schemeClr val="tx1">
                    <a:lumMod val="95000"/>
                    <a:lumOff val="5000"/>
                  </a:schemeClr>
                </a:solidFill>
                <a:latin typeface="Arial" panose="020B0604020202020204" pitchFamily="34" charset="0"/>
                <a:cs typeface="Arial" panose="020B0604020202020204" pitchFamily="34" charset="0"/>
              </a:rPr>
              <a:t>→ </a:t>
            </a:r>
            <a:r>
              <a:rPr lang="en-US" sz="2800" b="1" dirty="0" err="1">
                <a:solidFill>
                  <a:schemeClr val="tx1">
                    <a:lumMod val="95000"/>
                    <a:lumOff val="5000"/>
                  </a:schemeClr>
                </a:solidFill>
                <a:latin typeface="Arial" panose="020B0604020202020204" pitchFamily="34" charset="0"/>
                <a:cs typeface="Arial" panose="020B0604020202020204" pitchFamily="34" charset="0"/>
              </a:rPr>
              <a:t>CuO</a:t>
            </a:r>
            <a:r>
              <a:rPr lang="en-US" sz="2800" b="1" baseline="-25000" dirty="0">
                <a:solidFill>
                  <a:schemeClr val="tx1">
                    <a:lumMod val="95000"/>
                    <a:lumOff val="5000"/>
                  </a:schemeClr>
                </a:solidFill>
                <a:latin typeface="Arial" panose="020B0604020202020204" pitchFamily="34" charset="0"/>
                <a:cs typeface="Arial" panose="020B0604020202020204" pitchFamily="34" charset="0"/>
              </a:rPr>
              <a:t>(s)</a:t>
            </a:r>
            <a:endParaRPr lang="ar-SA" sz="2800" b="1" baseline="-25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7" name="مستطيل 6">
            <a:extLst>
              <a:ext uri="{FF2B5EF4-FFF2-40B4-BE49-F238E27FC236}">
                <a16:creationId xmlns:a16="http://schemas.microsoft.com/office/drawing/2014/main" id="{A9F08190-9C68-7FDB-BCEB-F17A5994EB5A}"/>
              </a:ext>
            </a:extLst>
          </p:cNvPr>
          <p:cNvSpPr/>
          <p:nvPr/>
        </p:nvSpPr>
        <p:spPr>
          <a:xfrm>
            <a:off x="2939142" y="890230"/>
            <a:ext cx="7249886" cy="539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اكتب معادلات لفظية للمعادلات الكيميائية الآتية؟</a:t>
            </a:r>
          </a:p>
        </p:txBody>
      </p:sp>
      <p:sp>
        <p:nvSpPr>
          <p:cNvPr id="8" name="مستطيل 7">
            <a:extLst>
              <a:ext uri="{FF2B5EF4-FFF2-40B4-BE49-F238E27FC236}">
                <a16:creationId xmlns:a16="http://schemas.microsoft.com/office/drawing/2014/main" id="{A09B403D-3E58-B0BE-BC4B-57B7F85C0CC5}"/>
              </a:ext>
            </a:extLst>
          </p:cNvPr>
          <p:cNvSpPr/>
          <p:nvPr/>
        </p:nvSpPr>
        <p:spPr>
          <a:xfrm>
            <a:off x="2939142" y="1969479"/>
            <a:ext cx="7249886" cy="823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latin typeface="Arial" panose="020B0604020202020204" pitchFamily="34" charset="0"/>
                <a:cs typeface="Arial" panose="020B0604020202020204" pitchFamily="34" charset="0"/>
              </a:rPr>
              <a:t>أكسيد النحاس → أكسجين</a:t>
            </a:r>
            <a:r>
              <a:rPr lang="ar-SA" sz="2800" b="1" baseline="-25000" dirty="0">
                <a:solidFill>
                  <a:srgbClr val="0000CC"/>
                </a:solidFill>
                <a:latin typeface="Arial" panose="020B0604020202020204" pitchFamily="34" charset="0"/>
                <a:cs typeface="Arial" panose="020B0604020202020204" pitchFamily="34" charset="0"/>
              </a:rPr>
              <a:t>(</a:t>
            </a:r>
            <a:r>
              <a:rPr lang="en-US" sz="2800" b="1" baseline="-25000" dirty="0">
                <a:solidFill>
                  <a:srgbClr val="0000CC"/>
                </a:solidFill>
                <a:latin typeface="Arial" panose="020B0604020202020204" pitchFamily="34" charset="0"/>
                <a:cs typeface="Arial" panose="020B0604020202020204" pitchFamily="34" charset="0"/>
              </a:rPr>
              <a:t>g</a:t>
            </a:r>
            <a:r>
              <a:rPr lang="ar-SA" sz="2800" b="1" baseline="-25000" dirty="0">
                <a:solidFill>
                  <a:srgbClr val="0000CC"/>
                </a:solidFill>
                <a:latin typeface="Arial" panose="020B0604020202020204" pitchFamily="34" charset="0"/>
                <a:cs typeface="Arial" panose="020B0604020202020204" pitchFamily="34" charset="0"/>
              </a:rPr>
              <a:t> ) </a:t>
            </a:r>
            <a:r>
              <a:rPr lang="ar-SA" sz="2800" b="1" dirty="0">
                <a:solidFill>
                  <a:srgbClr val="0000CC"/>
                </a:solidFill>
                <a:latin typeface="Arial" panose="020B0604020202020204" pitchFamily="34" charset="0"/>
                <a:cs typeface="Arial" panose="020B0604020202020204" pitchFamily="34" charset="0"/>
              </a:rPr>
              <a:t>+ نحاس </a:t>
            </a:r>
            <a:r>
              <a:rPr lang="ar-SA" sz="2800" b="1" baseline="-25000" dirty="0">
                <a:solidFill>
                  <a:srgbClr val="0000CC"/>
                </a:solidFill>
                <a:latin typeface="Arial" panose="020B0604020202020204" pitchFamily="34" charset="0"/>
                <a:cs typeface="Arial" panose="020B0604020202020204" pitchFamily="34" charset="0"/>
              </a:rPr>
              <a:t>(</a:t>
            </a:r>
            <a:r>
              <a:rPr lang="en-US" sz="2800" b="1" baseline="-25000" dirty="0">
                <a:solidFill>
                  <a:srgbClr val="0000CC"/>
                </a:solidFill>
                <a:latin typeface="Arial" panose="020B0604020202020204" pitchFamily="34" charset="0"/>
                <a:cs typeface="Arial" panose="020B0604020202020204" pitchFamily="34" charset="0"/>
              </a:rPr>
              <a:t>s</a:t>
            </a:r>
            <a:r>
              <a:rPr lang="ar-SA" sz="2800" b="1" baseline="-25000" dirty="0">
                <a:solidFill>
                  <a:srgbClr val="0000CC"/>
                </a:solidFill>
                <a:latin typeface="Arial" panose="020B0604020202020204" pitchFamily="34" charset="0"/>
                <a:cs typeface="Arial" panose="020B0604020202020204" pitchFamily="34" charset="0"/>
              </a:rPr>
              <a:t> )</a:t>
            </a:r>
          </a:p>
        </p:txBody>
      </p:sp>
      <p:sp>
        <p:nvSpPr>
          <p:cNvPr id="9" name="مستطيل 8">
            <a:extLst>
              <a:ext uri="{FF2B5EF4-FFF2-40B4-BE49-F238E27FC236}">
                <a16:creationId xmlns:a16="http://schemas.microsoft.com/office/drawing/2014/main" id="{0C2BBD77-7B95-5C7C-B0DF-24AB19B729EE}"/>
              </a:ext>
            </a:extLst>
          </p:cNvPr>
          <p:cNvSpPr/>
          <p:nvPr/>
        </p:nvSpPr>
        <p:spPr>
          <a:xfrm>
            <a:off x="2774301" y="2719465"/>
            <a:ext cx="7249886" cy="539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chemeClr val="tx1">
                    <a:lumMod val="95000"/>
                    <a:lumOff val="5000"/>
                  </a:schemeClr>
                </a:solidFill>
                <a:latin typeface="Arial" panose="020B0604020202020204" pitchFamily="34" charset="0"/>
                <a:cs typeface="Arial" panose="020B0604020202020204" pitchFamily="34" charset="0"/>
              </a:rPr>
              <a:t>K</a:t>
            </a:r>
            <a:r>
              <a:rPr lang="en-US" sz="2800" b="1" baseline="-25000" dirty="0">
                <a:solidFill>
                  <a:schemeClr val="tx1">
                    <a:lumMod val="95000"/>
                    <a:lumOff val="5000"/>
                  </a:schemeClr>
                </a:solidFill>
                <a:latin typeface="Arial" panose="020B0604020202020204" pitchFamily="34" charset="0"/>
                <a:cs typeface="Arial" panose="020B0604020202020204" pitchFamily="34" charset="0"/>
              </a:rPr>
              <a:t>(s) </a:t>
            </a:r>
            <a:r>
              <a:rPr lang="en-US" sz="2800" b="1" dirty="0">
                <a:solidFill>
                  <a:schemeClr val="tx1">
                    <a:lumMod val="95000"/>
                    <a:lumOff val="5000"/>
                  </a:schemeClr>
                </a:solidFill>
                <a:latin typeface="Arial" panose="020B0604020202020204" pitchFamily="34" charset="0"/>
                <a:cs typeface="Arial" panose="020B0604020202020204" pitchFamily="34" charset="0"/>
              </a:rPr>
              <a:t>+ H</a:t>
            </a:r>
            <a:r>
              <a:rPr lang="en-US" sz="2800" b="1" baseline="-25000" dirty="0">
                <a:solidFill>
                  <a:schemeClr val="tx1">
                    <a:lumMod val="95000"/>
                    <a:lumOff val="5000"/>
                  </a:schemeClr>
                </a:solidFill>
                <a:latin typeface="Arial" panose="020B0604020202020204" pitchFamily="34" charset="0"/>
                <a:cs typeface="Arial" panose="020B0604020202020204" pitchFamily="34" charset="0"/>
              </a:rPr>
              <a:t>2</a:t>
            </a:r>
            <a:r>
              <a:rPr lang="en-US" sz="2800" b="1" dirty="0">
                <a:solidFill>
                  <a:schemeClr val="tx1">
                    <a:lumMod val="95000"/>
                    <a:lumOff val="5000"/>
                  </a:schemeClr>
                </a:solidFill>
                <a:latin typeface="Arial" panose="020B0604020202020204" pitchFamily="34" charset="0"/>
                <a:cs typeface="Arial" panose="020B0604020202020204" pitchFamily="34" charset="0"/>
              </a:rPr>
              <a:t>O</a:t>
            </a:r>
            <a:r>
              <a:rPr lang="en-US" sz="2800" b="1" baseline="-25000" dirty="0">
                <a:solidFill>
                  <a:schemeClr val="tx1">
                    <a:lumMod val="95000"/>
                    <a:lumOff val="5000"/>
                  </a:schemeClr>
                </a:solidFill>
                <a:latin typeface="Arial" panose="020B0604020202020204" pitchFamily="34" charset="0"/>
                <a:cs typeface="Arial" panose="020B0604020202020204" pitchFamily="34" charset="0"/>
              </a:rPr>
              <a:t>(l) </a:t>
            </a:r>
            <a:r>
              <a:rPr lang="en-US" sz="2800" b="1" dirty="0">
                <a:solidFill>
                  <a:schemeClr val="tx1">
                    <a:lumMod val="95000"/>
                    <a:lumOff val="5000"/>
                  </a:schemeClr>
                </a:solidFill>
                <a:latin typeface="Arial" panose="020B0604020202020204" pitchFamily="34" charset="0"/>
                <a:cs typeface="Arial" panose="020B0604020202020204" pitchFamily="34" charset="0"/>
              </a:rPr>
              <a:t>→ KOH</a:t>
            </a:r>
            <a:r>
              <a:rPr lang="en-US" sz="2800" b="1" baseline="-25000" dirty="0">
                <a:solidFill>
                  <a:schemeClr val="tx1">
                    <a:lumMod val="95000"/>
                    <a:lumOff val="5000"/>
                  </a:schemeClr>
                </a:solidFill>
                <a:latin typeface="Arial" panose="020B0604020202020204" pitchFamily="34" charset="0"/>
                <a:cs typeface="Arial" panose="020B0604020202020204" pitchFamily="34" charset="0"/>
              </a:rPr>
              <a:t>(</a:t>
            </a:r>
            <a:r>
              <a:rPr lang="en-US" sz="2800" b="1" baseline="-25000" dirty="0" err="1">
                <a:solidFill>
                  <a:schemeClr val="tx1">
                    <a:lumMod val="95000"/>
                    <a:lumOff val="5000"/>
                  </a:schemeClr>
                </a:solidFill>
                <a:latin typeface="Arial" panose="020B0604020202020204" pitchFamily="34" charset="0"/>
                <a:cs typeface="Arial" panose="020B0604020202020204" pitchFamily="34" charset="0"/>
              </a:rPr>
              <a:t>aq</a:t>
            </a:r>
            <a:r>
              <a:rPr lang="en-US" sz="2800" b="1" baseline="-25000" dirty="0">
                <a:solidFill>
                  <a:schemeClr val="tx1">
                    <a:lumMod val="95000"/>
                    <a:lumOff val="5000"/>
                  </a:schemeClr>
                </a:solidFill>
                <a:latin typeface="Arial" panose="020B0604020202020204" pitchFamily="34" charset="0"/>
                <a:cs typeface="Arial" panose="020B0604020202020204" pitchFamily="34" charset="0"/>
              </a:rPr>
              <a:t>)</a:t>
            </a:r>
            <a:r>
              <a:rPr lang="en-US" sz="2800" b="1" dirty="0">
                <a:solidFill>
                  <a:schemeClr val="tx1">
                    <a:lumMod val="95000"/>
                    <a:lumOff val="5000"/>
                  </a:schemeClr>
                </a:solidFill>
                <a:latin typeface="Arial" panose="020B0604020202020204" pitchFamily="34" charset="0"/>
                <a:cs typeface="Arial" panose="020B0604020202020204" pitchFamily="34" charset="0"/>
              </a:rPr>
              <a:t>+H</a:t>
            </a:r>
            <a:r>
              <a:rPr lang="en-US" sz="2800" b="1" baseline="-25000" dirty="0">
                <a:solidFill>
                  <a:schemeClr val="tx1">
                    <a:lumMod val="95000"/>
                    <a:lumOff val="5000"/>
                  </a:schemeClr>
                </a:solidFill>
                <a:latin typeface="Arial" panose="020B0604020202020204" pitchFamily="34" charset="0"/>
                <a:cs typeface="Arial" panose="020B0604020202020204" pitchFamily="34" charset="0"/>
              </a:rPr>
              <a:t>2(g)</a:t>
            </a:r>
            <a:endParaRPr lang="ar-SA" sz="2800" b="1" baseline="-25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0" name="مستطيل 9">
            <a:extLst>
              <a:ext uri="{FF2B5EF4-FFF2-40B4-BE49-F238E27FC236}">
                <a16:creationId xmlns:a16="http://schemas.microsoft.com/office/drawing/2014/main" id="{035C61DB-8C1B-8691-FF28-DE1C6D7336E0}"/>
              </a:ext>
            </a:extLst>
          </p:cNvPr>
          <p:cNvSpPr/>
          <p:nvPr/>
        </p:nvSpPr>
        <p:spPr>
          <a:xfrm>
            <a:off x="1598644" y="3429000"/>
            <a:ext cx="9601200" cy="823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latin typeface="Arial" panose="020B0604020202020204" pitchFamily="34" charset="0"/>
                <a:cs typeface="Arial" panose="020B0604020202020204" pitchFamily="34" charset="0"/>
              </a:rPr>
              <a:t>هيدروجين (</a:t>
            </a:r>
            <a:r>
              <a:rPr lang="en-US" sz="2800" b="1" dirty="0">
                <a:solidFill>
                  <a:srgbClr val="0000CC"/>
                </a:solidFill>
                <a:latin typeface="Arial" panose="020B0604020202020204" pitchFamily="34" charset="0"/>
                <a:cs typeface="Arial" panose="020B0604020202020204" pitchFamily="34" charset="0"/>
              </a:rPr>
              <a:t>g</a:t>
            </a:r>
            <a:r>
              <a:rPr lang="ar-SA" sz="2800" b="1" dirty="0">
                <a:solidFill>
                  <a:srgbClr val="0000CC"/>
                </a:solidFill>
                <a:latin typeface="Arial" panose="020B0604020202020204" pitchFamily="34" charset="0"/>
                <a:cs typeface="Arial" panose="020B0604020202020204" pitchFamily="34" charset="0"/>
              </a:rPr>
              <a:t>) + هيدروكسيد البوتاسيوم (</a:t>
            </a:r>
            <a:r>
              <a:rPr lang="en-US" sz="2800" b="1" dirty="0" err="1">
                <a:solidFill>
                  <a:srgbClr val="0000CC"/>
                </a:solidFill>
                <a:latin typeface="Arial" panose="020B0604020202020204" pitchFamily="34" charset="0"/>
                <a:cs typeface="Arial" panose="020B0604020202020204" pitchFamily="34" charset="0"/>
              </a:rPr>
              <a:t>aq</a:t>
            </a:r>
            <a:r>
              <a:rPr lang="ar-SA" sz="2800" b="1" dirty="0">
                <a:solidFill>
                  <a:srgbClr val="0000CC"/>
                </a:solidFill>
                <a:latin typeface="Arial" panose="020B0604020202020204" pitchFamily="34" charset="0"/>
                <a:cs typeface="Arial" panose="020B0604020202020204" pitchFamily="34" charset="0"/>
              </a:rPr>
              <a:t>) → ماء</a:t>
            </a:r>
            <a:r>
              <a:rPr lang="ar-SA" sz="2800" b="1" baseline="-25000" dirty="0">
                <a:solidFill>
                  <a:srgbClr val="0000CC"/>
                </a:solidFill>
                <a:latin typeface="Arial" panose="020B0604020202020204" pitchFamily="34" charset="0"/>
                <a:cs typeface="Arial" panose="020B0604020202020204" pitchFamily="34" charset="0"/>
              </a:rPr>
              <a:t>(</a:t>
            </a:r>
            <a:r>
              <a:rPr lang="en-US" sz="2800" b="1" baseline="-25000" dirty="0">
                <a:solidFill>
                  <a:srgbClr val="0000CC"/>
                </a:solidFill>
                <a:latin typeface="Arial" panose="020B0604020202020204" pitchFamily="34" charset="0"/>
                <a:cs typeface="Arial" panose="020B0604020202020204" pitchFamily="34" charset="0"/>
              </a:rPr>
              <a:t>l</a:t>
            </a:r>
            <a:r>
              <a:rPr lang="ar-SA" sz="2800" b="1" baseline="-25000" dirty="0">
                <a:solidFill>
                  <a:srgbClr val="0000CC"/>
                </a:solidFill>
                <a:latin typeface="Arial" panose="020B0604020202020204" pitchFamily="34" charset="0"/>
                <a:cs typeface="Arial" panose="020B0604020202020204" pitchFamily="34" charset="0"/>
              </a:rPr>
              <a:t> ) </a:t>
            </a:r>
            <a:r>
              <a:rPr lang="ar-SA" sz="2800" b="1" dirty="0">
                <a:solidFill>
                  <a:srgbClr val="0000CC"/>
                </a:solidFill>
                <a:latin typeface="Arial" panose="020B0604020202020204" pitchFamily="34" charset="0"/>
                <a:cs typeface="Arial" panose="020B0604020202020204" pitchFamily="34" charset="0"/>
              </a:rPr>
              <a:t>+ بوتاسيوم </a:t>
            </a:r>
            <a:r>
              <a:rPr lang="ar-SA" sz="2800" b="1" baseline="-25000" dirty="0">
                <a:solidFill>
                  <a:srgbClr val="0000CC"/>
                </a:solidFill>
                <a:latin typeface="Arial" panose="020B0604020202020204" pitchFamily="34" charset="0"/>
                <a:cs typeface="Arial" panose="020B0604020202020204" pitchFamily="34" charset="0"/>
              </a:rPr>
              <a:t>(</a:t>
            </a:r>
            <a:r>
              <a:rPr lang="en-US" sz="2800" b="1" baseline="-25000" dirty="0">
                <a:solidFill>
                  <a:srgbClr val="0000CC"/>
                </a:solidFill>
                <a:latin typeface="Arial" panose="020B0604020202020204" pitchFamily="34" charset="0"/>
                <a:cs typeface="Arial" panose="020B0604020202020204" pitchFamily="34" charset="0"/>
              </a:rPr>
              <a:t>s</a:t>
            </a:r>
            <a:r>
              <a:rPr lang="ar-SA" sz="2800" b="1" baseline="-25000" dirty="0">
                <a:solidFill>
                  <a:srgbClr val="0000CC"/>
                </a:solidFill>
                <a:latin typeface="Arial" panose="020B0604020202020204" pitchFamily="34" charset="0"/>
                <a:cs typeface="Arial" panose="020B0604020202020204" pitchFamily="34" charset="0"/>
              </a:rPr>
              <a:t> )</a:t>
            </a:r>
          </a:p>
        </p:txBody>
      </p:sp>
      <p:sp>
        <p:nvSpPr>
          <p:cNvPr id="11" name="مستطيل 10">
            <a:extLst>
              <a:ext uri="{FF2B5EF4-FFF2-40B4-BE49-F238E27FC236}">
                <a16:creationId xmlns:a16="http://schemas.microsoft.com/office/drawing/2014/main" id="{A9790321-7DEC-41CD-82A1-5452B44FBA11}"/>
              </a:ext>
            </a:extLst>
          </p:cNvPr>
          <p:cNvSpPr/>
          <p:nvPr/>
        </p:nvSpPr>
        <p:spPr>
          <a:xfrm>
            <a:off x="2637452" y="4278889"/>
            <a:ext cx="7249886" cy="539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err="1">
                <a:solidFill>
                  <a:schemeClr val="tx1">
                    <a:lumMod val="95000"/>
                    <a:lumOff val="5000"/>
                  </a:schemeClr>
                </a:solidFill>
                <a:latin typeface="Arial" panose="020B0604020202020204" pitchFamily="34" charset="0"/>
                <a:cs typeface="Arial" panose="020B0604020202020204" pitchFamily="34" charset="0"/>
              </a:rPr>
              <a:t>CaCl</a:t>
            </a:r>
            <a:r>
              <a:rPr lang="en-US" sz="2800" b="1" baseline="-25000" dirty="0">
                <a:solidFill>
                  <a:schemeClr val="tx1">
                    <a:lumMod val="95000"/>
                    <a:lumOff val="5000"/>
                  </a:schemeClr>
                </a:solidFill>
                <a:latin typeface="Arial" panose="020B0604020202020204" pitchFamily="34" charset="0"/>
                <a:cs typeface="Arial" panose="020B0604020202020204" pitchFamily="34" charset="0"/>
              </a:rPr>
              <a:t>(</a:t>
            </a:r>
            <a:r>
              <a:rPr lang="en-US" sz="2800" b="1" baseline="-25000" dirty="0" err="1">
                <a:solidFill>
                  <a:schemeClr val="tx1">
                    <a:lumMod val="95000"/>
                    <a:lumOff val="5000"/>
                  </a:schemeClr>
                </a:solidFill>
                <a:latin typeface="Arial" panose="020B0604020202020204" pitchFamily="34" charset="0"/>
                <a:cs typeface="Arial" panose="020B0604020202020204" pitchFamily="34" charset="0"/>
              </a:rPr>
              <a:t>aq</a:t>
            </a:r>
            <a:r>
              <a:rPr lang="en-US" sz="2800" b="1" baseline="-25000" dirty="0">
                <a:solidFill>
                  <a:schemeClr val="tx1">
                    <a:lumMod val="95000"/>
                    <a:lumOff val="5000"/>
                  </a:schemeClr>
                </a:solidFill>
                <a:latin typeface="Arial" panose="020B0604020202020204" pitchFamily="34" charset="0"/>
                <a:cs typeface="Arial" panose="020B0604020202020204" pitchFamily="34" charset="0"/>
              </a:rPr>
              <a:t>) </a:t>
            </a:r>
            <a:r>
              <a:rPr lang="en-US" sz="2800" b="1" dirty="0">
                <a:solidFill>
                  <a:schemeClr val="tx1">
                    <a:lumMod val="95000"/>
                    <a:lumOff val="5000"/>
                  </a:schemeClr>
                </a:solidFill>
                <a:latin typeface="Arial" panose="020B0604020202020204" pitchFamily="34" charset="0"/>
                <a:cs typeface="Arial" panose="020B0604020202020204" pitchFamily="34" charset="0"/>
              </a:rPr>
              <a:t>+ Na</a:t>
            </a:r>
            <a:r>
              <a:rPr lang="en-US" sz="2800" b="1" baseline="-25000" dirty="0">
                <a:solidFill>
                  <a:schemeClr val="tx1">
                    <a:lumMod val="95000"/>
                    <a:lumOff val="5000"/>
                  </a:schemeClr>
                </a:solidFill>
                <a:latin typeface="Arial" panose="020B0604020202020204" pitchFamily="34" charset="0"/>
                <a:cs typeface="Arial" panose="020B0604020202020204" pitchFamily="34" charset="0"/>
              </a:rPr>
              <a:t>2</a:t>
            </a:r>
            <a:r>
              <a:rPr lang="en-US" sz="2800" b="1" dirty="0">
                <a:solidFill>
                  <a:schemeClr val="tx1">
                    <a:lumMod val="95000"/>
                    <a:lumOff val="5000"/>
                  </a:schemeClr>
                </a:solidFill>
                <a:latin typeface="Arial" panose="020B0604020202020204" pitchFamily="34" charset="0"/>
                <a:cs typeface="Arial" panose="020B0604020202020204" pitchFamily="34" charset="0"/>
              </a:rPr>
              <a:t>SO</a:t>
            </a:r>
            <a:r>
              <a:rPr lang="en-US" sz="2800" b="1" baseline="-25000" dirty="0">
                <a:solidFill>
                  <a:schemeClr val="tx1">
                    <a:lumMod val="95000"/>
                    <a:lumOff val="5000"/>
                  </a:schemeClr>
                </a:solidFill>
                <a:latin typeface="Arial" panose="020B0604020202020204" pitchFamily="34" charset="0"/>
                <a:cs typeface="Arial" panose="020B0604020202020204" pitchFamily="34" charset="0"/>
              </a:rPr>
              <a:t>4(</a:t>
            </a:r>
            <a:r>
              <a:rPr lang="en-US" sz="2800" b="1" baseline="-25000" dirty="0" err="1">
                <a:solidFill>
                  <a:schemeClr val="tx1">
                    <a:lumMod val="95000"/>
                    <a:lumOff val="5000"/>
                  </a:schemeClr>
                </a:solidFill>
                <a:latin typeface="Arial" panose="020B0604020202020204" pitchFamily="34" charset="0"/>
                <a:cs typeface="Arial" panose="020B0604020202020204" pitchFamily="34" charset="0"/>
              </a:rPr>
              <a:t>aq</a:t>
            </a:r>
            <a:r>
              <a:rPr lang="en-US" sz="2800" b="1" baseline="-25000" dirty="0">
                <a:solidFill>
                  <a:schemeClr val="tx1">
                    <a:lumMod val="95000"/>
                    <a:lumOff val="5000"/>
                  </a:schemeClr>
                </a:solidFill>
                <a:latin typeface="Arial" panose="020B0604020202020204" pitchFamily="34" charset="0"/>
                <a:cs typeface="Arial" panose="020B0604020202020204" pitchFamily="34" charset="0"/>
              </a:rPr>
              <a:t>) </a:t>
            </a:r>
            <a:r>
              <a:rPr lang="en-US" sz="2800" b="1" dirty="0">
                <a:solidFill>
                  <a:schemeClr val="tx1">
                    <a:lumMod val="95000"/>
                    <a:lumOff val="5000"/>
                  </a:schemeClr>
                </a:solidFill>
                <a:latin typeface="Arial" panose="020B0604020202020204" pitchFamily="34" charset="0"/>
                <a:cs typeface="Arial" panose="020B0604020202020204" pitchFamily="34" charset="0"/>
              </a:rPr>
              <a:t>→ CaSO</a:t>
            </a:r>
            <a:r>
              <a:rPr lang="en-US" sz="2800" b="1" baseline="-25000" dirty="0">
                <a:solidFill>
                  <a:schemeClr val="tx1">
                    <a:lumMod val="95000"/>
                    <a:lumOff val="5000"/>
                  </a:schemeClr>
                </a:solidFill>
                <a:latin typeface="Arial" panose="020B0604020202020204" pitchFamily="34" charset="0"/>
                <a:cs typeface="Arial" panose="020B0604020202020204" pitchFamily="34" charset="0"/>
              </a:rPr>
              <a:t>4(s)</a:t>
            </a:r>
            <a:r>
              <a:rPr lang="en-US" sz="2800" b="1" dirty="0">
                <a:solidFill>
                  <a:schemeClr val="tx1">
                    <a:lumMod val="95000"/>
                    <a:lumOff val="5000"/>
                  </a:schemeClr>
                </a:solidFill>
                <a:latin typeface="Arial" panose="020B0604020202020204" pitchFamily="34" charset="0"/>
                <a:cs typeface="Arial" panose="020B0604020202020204" pitchFamily="34" charset="0"/>
              </a:rPr>
              <a:t>+NaCl</a:t>
            </a:r>
            <a:r>
              <a:rPr lang="en-US" sz="2800" b="1" baseline="-25000" dirty="0">
                <a:solidFill>
                  <a:schemeClr val="tx1">
                    <a:lumMod val="95000"/>
                    <a:lumOff val="5000"/>
                  </a:schemeClr>
                </a:solidFill>
                <a:latin typeface="Arial" panose="020B0604020202020204" pitchFamily="34" charset="0"/>
                <a:cs typeface="Arial" panose="020B0604020202020204" pitchFamily="34" charset="0"/>
              </a:rPr>
              <a:t> (</a:t>
            </a:r>
            <a:r>
              <a:rPr lang="en-US" sz="2800" b="1" baseline="-25000" dirty="0" err="1">
                <a:solidFill>
                  <a:schemeClr val="tx1">
                    <a:lumMod val="95000"/>
                    <a:lumOff val="5000"/>
                  </a:schemeClr>
                </a:solidFill>
                <a:latin typeface="Arial" panose="020B0604020202020204" pitchFamily="34" charset="0"/>
                <a:cs typeface="Arial" panose="020B0604020202020204" pitchFamily="34" charset="0"/>
              </a:rPr>
              <a:t>aq</a:t>
            </a:r>
            <a:r>
              <a:rPr lang="en-US" sz="2800" b="1" baseline="-25000" dirty="0">
                <a:solidFill>
                  <a:schemeClr val="tx1">
                    <a:lumMod val="95000"/>
                    <a:lumOff val="5000"/>
                  </a:schemeClr>
                </a:solidFill>
                <a:latin typeface="Arial" panose="020B0604020202020204" pitchFamily="34" charset="0"/>
                <a:cs typeface="Arial" panose="020B0604020202020204" pitchFamily="34" charset="0"/>
              </a:rPr>
              <a:t>)</a:t>
            </a:r>
            <a:endParaRPr lang="ar-SA" sz="2800" b="1" baseline="-25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2" name="مستطيل 11">
            <a:extLst>
              <a:ext uri="{FF2B5EF4-FFF2-40B4-BE49-F238E27FC236}">
                <a16:creationId xmlns:a16="http://schemas.microsoft.com/office/drawing/2014/main" id="{8F247B35-B250-15FA-8F3D-C9759B9589F9}"/>
              </a:ext>
            </a:extLst>
          </p:cNvPr>
          <p:cNvSpPr/>
          <p:nvPr/>
        </p:nvSpPr>
        <p:spPr>
          <a:xfrm>
            <a:off x="615820" y="4844544"/>
            <a:ext cx="11187403" cy="823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0000CC"/>
                </a:solidFill>
              </a:rPr>
              <a:t>كلوريد الصوديوم (</a:t>
            </a:r>
            <a:r>
              <a:rPr lang="en-US" sz="2400" b="1" dirty="0" err="1">
                <a:solidFill>
                  <a:srgbClr val="0000CC"/>
                </a:solidFill>
              </a:rPr>
              <a:t>aq</a:t>
            </a:r>
            <a:r>
              <a:rPr lang="ar-SA" sz="2400" b="1" dirty="0">
                <a:solidFill>
                  <a:srgbClr val="0000CC"/>
                </a:solidFill>
              </a:rPr>
              <a:t>) + كبريتات الكالسيوم(</a:t>
            </a:r>
            <a:r>
              <a:rPr lang="en-US" sz="2400" b="1" dirty="0">
                <a:solidFill>
                  <a:srgbClr val="0000CC"/>
                </a:solidFill>
              </a:rPr>
              <a:t>s</a:t>
            </a:r>
            <a:r>
              <a:rPr lang="ar-SA" sz="2400" b="1" dirty="0">
                <a:solidFill>
                  <a:srgbClr val="0000CC"/>
                </a:solidFill>
              </a:rPr>
              <a:t>) </a:t>
            </a:r>
            <a:r>
              <a:rPr lang="ar-SA" sz="2400" b="1" dirty="0">
                <a:solidFill>
                  <a:srgbClr val="0000CC"/>
                </a:solidFill>
                <a:latin typeface="Arial" panose="020B0604020202020204" pitchFamily="34" charset="0"/>
              </a:rPr>
              <a:t>→ كبريتات الصوديوم </a:t>
            </a:r>
            <a:r>
              <a:rPr lang="ar-SA" sz="2400" b="1" baseline="-25000" dirty="0">
                <a:solidFill>
                  <a:srgbClr val="0000CC"/>
                </a:solidFill>
                <a:latin typeface="Arial" panose="020B0604020202020204" pitchFamily="34" charset="0"/>
              </a:rPr>
              <a:t>(</a:t>
            </a:r>
            <a:r>
              <a:rPr lang="en-US" sz="2400" b="1" baseline="-25000" dirty="0" err="1">
                <a:solidFill>
                  <a:srgbClr val="0000CC"/>
                </a:solidFill>
                <a:latin typeface="Arial" panose="020B0604020202020204" pitchFamily="34" charset="0"/>
              </a:rPr>
              <a:t>aq</a:t>
            </a:r>
            <a:r>
              <a:rPr lang="ar-SA" sz="2400" b="1" baseline="-25000" dirty="0">
                <a:solidFill>
                  <a:srgbClr val="0000CC"/>
                </a:solidFill>
                <a:latin typeface="Arial" panose="020B0604020202020204" pitchFamily="34" charset="0"/>
              </a:rPr>
              <a:t> ) </a:t>
            </a:r>
            <a:r>
              <a:rPr lang="ar-SA" sz="2400" b="1" dirty="0">
                <a:solidFill>
                  <a:srgbClr val="0000CC"/>
                </a:solidFill>
                <a:latin typeface="Arial" panose="020B0604020202020204" pitchFamily="34" charset="0"/>
              </a:rPr>
              <a:t>+ كلوريد الكالسيوم </a:t>
            </a:r>
            <a:r>
              <a:rPr lang="ar-SA" sz="2400" b="1" baseline="-25000" dirty="0">
                <a:solidFill>
                  <a:srgbClr val="0000CC"/>
                </a:solidFill>
                <a:latin typeface="Arial" panose="020B0604020202020204" pitchFamily="34" charset="0"/>
              </a:rPr>
              <a:t>(</a:t>
            </a:r>
            <a:r>
              <a:rPr lang="en-US" sz="2400" b="1" baseline="-25000" dirty="0" err="1">
                <a:solidFill>
                  <a:srgbClr val="0000CC"/>
                </a:solidFill>
                <a:latin typeface="Arial" panose="020B0604020202020204" pitchFamily="34" charset="0"/>
              </a:rPr>
              <a:t>aq</a:t>
            </a:r>
            <a:r>
              <a:rPr lang="ar-SA" sz="2400" b="1" baseline="-25000" dirty="0">
                <a:solidFill>
                  <a:srgbClr val="0000CC"/>
                </a:solidFill>
                <a:latin typeface="Arial" panose="020B0604020202020204" pitchFamily="34" charset="0"/>
              </a:rPr>
              <a:t> )</a:t>
            </a:r>
            <a:endParaRPr lang="ar-SA" sz="2400" b="1" baseline="-25000" dirty="0">
              <a:solidFill>
                <a:srgbClr val="0000CC"/>
              </a:solidFill>
            </a:endParaRPr>
          </a:p>
        </p:txBody>
      </p:sp>
    </p:spTree>
    <p:extLst>
      <p:ext uri="{BB962C8B-B14F-4D97-AF65-F5344CB8AC3E}">
        <p14:creationId xmlns:p14="http://schemas.microsoft.com/office/powerpoint/2010/main" val="138404606"/>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0066"/>
        </a:solidFill>
        <a:effectLst/>
      </p:bgPr>
    </p:bg>
    <p:spTree>
      <p:nvGrpSpPr>
        <p:cNvPr id="1" name=""/>
        <p:cNvGrpSpPr/>
        <p:nvPr/>
      </p:nvGrpSpPr>
      <p:grpSpPr>
        <a:xfrm>
          <a:off x="0" y="0"/>
          <a:ext cx="0" cy="0"/>
          <a:chOff x="0" y="0"/>
          <a:chExt cx="0" cy="0"/>
        </a:xfrm>
      </p:grpSpPr>
      <p:sp>
        <p:nvSpPr>
          <p:cNvPr id="2" name="Google Shape;113;p9">
            <a:extLst>
              <a:ext uri="{FF2B5EF4-FFF2-40B4-BE49-F238E27FC236}">
                <a16:creationId xmlns:a16="http://schemas.microsoft.com/office/drawing/2014/main" id="{D30BAA2C-6E7C-868D-FE05-5F97AE9A4353}"/>
              </a:ext>
            </a:extLst>
          </p:cNvPr>
          <p:cNvSpPr/>
          <p:nvPr/>
        </p:nvSpPr>
        <p:spPr>
          <a:xfrm>
            <a:off x="4316186" y="2087360"/>
            <a:ext cx="7230375" cy="3155957"/>
          </a:xfrm>
          <a:prstGeom prst="rect">
            <a:avLst/>
          </a:prstGeom>
          <a:solidFill>
            <a:schemeClr val="bg1"/>
          </a:solidFill>
          <a:ln>
            <a:noFill/>
          </a:ln>
          <a:effectLst>
            <a:outerShdw dist="95250" dir="2700000" algn="bl" rotWithShape="0">
              <a:schemeClr val="accent3">
                <a:lumMod val="60000"/>
                <a:lumOff val="40000"/>
              </a:schemeClr>
            </a:outerShdw>
          </a:effectLst>
        </p:spPr>
        <p:txBody>
          <a:bodyPr spcFirstLastPara="1" wrap="square" lIns="91425" tIns="91425" rIns="91425" bIns="91425" anchor="ctr" anchorCtr="0">
            <a:noAutofit/>
          </a:bodyPr>
          <a:lstStyle/>
          <a:p>
            <a:pPr marL="457200" marR="0" lvl="0" indent="-457200">
              <a:lnSpc>
                <a:spcPct val="100000"/>
              </a:lnSpc>
              <a:spcBef>
                <a:spcPts val="0"/>
              </a:spcBef>
              <a:spcAft>
                <a:spcPts val="0"/>
              </a:spcAft>
              <a:buFont typeface="Wingdings" panose="05000000000000000000" pitchFamily="2" charset="2"/>
              <a:buChar char="Ø"/>
            </a:pPr>
            <a:r>
              <a:rPr lang="ar-SA" sz="2700" dirty="0">
                <a:latin typeface="Arial" panose="020B0604020202020204" pitchFamily="34" charset="0"/>
                <a:ea typeface="Questrial"/>
                <a:cs typeface="Arial" panose="020B0604020202020204" pitchFamily="34" charset="0"/>
                <a:sym typeface="Questrial"/>
              </a:rPr>
              <a:t>توفر المعادلات الكيميائية اللفظية والرمزية معلومات مهمة عن التفاعل الكيميائي.</a:t>
            </a:r>
          </a:p>
          <a:p>
            <a:pPr marL="457200" marR="0" lvl="0" indent="-457200">
              <a:lnSpc>
                <a:spcPct val="100000"/>
              </a:lnSpc>
              <a:spcBef>
                <a:spcPts val="0"/>
              </a:spcBef>
              <a:spcAft>
                <a:spcPts val="0"/>
              </a:spcAft>
              <a:buFont typeface="Wingdings" panose="05000000000000000000" pitchFamily="2" charset="2"/>
              <a:buChar char="Ø"/>
            </a:pPr>
            <a:r>
              <a:rPr lang="ar-SA" sz="2700" dirty="0">
                <a:latin typeface="Arial" panose="020B0604020202020204" pitchFamily="34" charset="0"/>
                <a:ea typeface="Questrial"/>
                <a:cs typeface="Arial" panose="020B0604020202020204" pitchFamily="34" charset="0"/>
                <a:sym typeface="Questrial"/>
              </a:rPr>
              <a:t>تمثيل التفاعلات الكيميائية بمعادلات </a:t>
            </a:r>
          </a:p>
        </p:txBody>
      </p:sp>
      <p:sp>
        <p:nvSpPr>
          <p:cNvPr id="3" name="Google Shape;114;p9">
            <a:extLst>
              <a:ext uri="{FF2B5EF4-FFF2-40B4-BE49-F238E27FC236}">
                <a16:creationId xmlns:a16="http://schemas.microsoft.com/office/drawing/2014/main" id="{A198F848-8A36-53F3-FE85-00E9DC7B35C2}"/>
              </a:ext>
            </a:extLst>
          </p:cNvPr>
          <p:cNvSpPr/>
          <p:nvPr/>
        </p:nvSpPr>
        <p:spPr>
          <a:xfrm>
            <a:off x="6416314" y="376261"/>
            <a:ext cx="3030118" cy="853170"/>
          </a:xfrm>
          <a:prstGeom prst="rect">
            <a:avLst/>
          </a:prstGeom>
          <a:solidFill>
            <a:schemeClr val="accent3"/>
          </a:solidFill>
          <a:ln w="19050" cap="flat" cmpd="sng">
            <a:solidFill>
              <a:schemeClr val="accent3"/>
            </a:solidFill>
            <a:prstDash val="solid"/>
            <a:round/>
            <a:headEnd type="none" w="sm" len="sm"/>
            <a:tailEnd type="none" w="sm" len="sm"/>
          </a:ln>
          <a:effectLst>
            <a:outerShdw blurRad="50800" dist="38100" dir="16200000"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3200" b="1" dirty="0">
                <a:solidFill>
                  <a:schemeClr val="bg1"/>
                </a:solidFill>
              </a:rPr>
              <a:t>الخلاصة</a:t>
            </a:r>
            <a:endParaRPr sz="3200" b="1" dirty="0">
              <a:solidFill>
                <a:schemeClr val="bg1"/>
              </a:solidFill>
            </a:endParaRPr>
          </a:p>
        </p:txBody>
      </p:sp>
      <p:sp>
        <p:nvSpPr>
          <p:cNvPr id="4" name="Google Shape;114;p9">
            <a:extLst>
              <a:ext uri="{FF2B5EF4-FFF2-40B4-BE49-F238E27FC236}">
                <a16:creationId xmlns:a16="http://schemas.microsoft.com/office/drawing/2014/main" id="{8F14DE7F-2FA9-F1C5-08A0-0CDE47A5B3B0}"/>
              </a:ext>
            </a:extLst>
          </p:cNvPr>
          <p:cNvSpPr/>
          <p:nvPr/>
        </p:nvSpPr>
        <p:spPr>
          <a:xfrm>
            <a:off x="645439" y="2907967"/>
            <a:ext cx="3030118" cy="1514744"/>
          </a:xfrm>
          <a:prstGeom prst="rect">
            <a:avLst/>
          </a:prstGeom>
          <a:solidFill>
            <a:schemeClr val="accent3"/>
          </a:solidFill>
          <a:ln w="19050" cap="flat" cmpd="sng">
            <a:solidFill>
              <a:schemeClr val="accent3"/>
            </a:solidFill>
            <a:prstDash val="solid"/>
            <a:round/>
            <a:headEnd type="none" w="sm" len="sm"/>
            <a:tailEnd type="none" w="sm" len="sm"/>
          </a:ln>
          <a:effectLst>
            <a:outerShdw blurRad="50800" dist="38100" dir="16200000"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2800" b="1" dirty="0">
                <a:solidFill>
                  <a:schemeClr val="bg1"/>
                </a:solidFill>
              </a:rPr>
              <a:t>ماذا تعلمنا اليوم؟</a:t>
            </a:r>
            <a:endParaRPr sz="2800" b="1" dirty="0">
              <a:solidFill>
                <a:schemeClr val="bg1"/>
              </a:solidFill>
            </a:endParaRPr>
          </a:p>
        </p:txBody>
      </p:sp>
    </p:spTree>
    <p:extLst>
      <p:ext uri="{BB962C8B-B14F-4D97-AF65-F5344CB8AC3E}">
        <p14:creationId xmlns:p14="http://schemas.microsoft.com/office/powerpoint/2010/main" val="22302235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Google Shape;93;p7">
            <a:extLst>
              <a:ext uri="{FF2B5EF4-FFF2-40B4-BE49-F238E27FC236}">
                <a16:creationId xmlns:a16="http://schemas.microsoft.com/office/drawing/2014/main" id="{FEF8AB1F-89B5-7736-5A80-A48882384A88}"/>
              </a:ext>
            </a:extLst>
          </p:cNvPr>
          <p:cNvSpPr>
            <a:spLocks noGrp="1" noRot="1" noMove="1" noResize="1" noEditPoints="1" noAdjustHandles="1" noChangeArrowheads="1" noChangeShapeType="1"/>
          </p:cNvSpPr>
          <p:nvPr/>
        </p:nvSpPr>
        <p:spPr>
          <a:xfrm>
            <a:off x="554704" y="531845"/>
            <a:ext cx="11033916" cy="5915607"/>
          </a:xfrm>
          <a:prstGeom prst="rect">
            <a:avLst/>
          </a:prstGeom>
          <a:solidFill>
            <a:schemeClr val="bg1"/>
          </a:solidFill>
          <a:ln>
            <a:noFill/>
          </a:ln>
          <a:effectLst>
            <a:outerShdw dist="95250" dir="2700000" algn="bl" rotWithShape="0">
              <a:schemeClr val="bg2">
                <a:lumMod val="25000"/>
              </a:schemeClr>
            </a:outerShdw>
          </a:effectLst>
        </p:spPr>
        <p:txBody>
          <a:bodyPr spcFirstLastPara="1" wrap="square" lIns="137150" tIns="137150" rIns="137150" bIns="13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Questrial"/>
              <a:ea typeface="Questrial"/>
              <a:cs typeface="Questrial"/>
              <a:sym typeface="Questrial"/>
            </a:endParaRPr>
          </a:p>
        </p:txBody>
      </p:sp>
      <p:sp>
        <p:nvSpPr>
          <p:cNvPr id="3" name="مستطيل 2">
            <a:extLst>
              <a:ext uri="{FF2B5EF4-FFF2-40B4-BE49-F238E27FC236}">
                <a16:creationId xmlns:a16="http://schemas.microsoft.com/office/drawing/2014/main" id="{71F51955-B9BC-B3CE-9824-2C2A75F1FFCE}"/>
              </a:ext>
            </a:extLst>
          </p:cNvPr>
          <p:cNvSpPr/>
          <p:nvPr/>
        </p:nvSpPr>
        <p:spPr>
          <a:xfrm>
            <a:off x="10944808" y="111967"/>
            <a:ext cx="1138335"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تقويم </a:t>
            </a:r>
          </a:p>
        </p:txBody>
      </p:sp>
      <p:sp>
        <p:nvSpPr>
          <p:cNvPr id="4" name="مستطيل 3">
            <a:extLst>
              <a:ext uri="{FF2B5EF4-FFF2-40B4-BE49-F238E27FC236}">
                <a16:creationId xmlns:a16="http://schemas.microsoft.com/office/drawing/2014/main" id="{C02E634D-C607-6532-9196-072EA78B2204}"/>
              </a:ext>
            </a:extLst>
          </p:cNvPr>
          <p:cNvSpPr/>
          <p:nvPr/>
        </p:nvSpPr>
        <p:spPr>
          <a:xfrm>
            <a:off x="2883158" y="647634"/>
            <a:ext cx="7249886" cy="5373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يرمز للمادة في الحالة السائلة بالرمز </a:t>
            </a:r>
          </a:p>
        </p:txBody>
      </p:sp>
      <p:graphicFrame>
        <p:nvGraphicFramePr>
          <p:cNvPr id="7" name="جدول 7">
            <a:extLst>
              <a:ext uri="{FF2B5EF4-FFF2-40B4-BE49-F238E27FC236}">
                <a16:creationId xmlns:a16="http://schemas.microsoft.com/office/drawing/2014/main" id="{C3500055-89CD-37C7-35E1-C007063B0119}"/>
              </a:ext>
            </a:extLst>
          </p:cNvPr>
          <p:cNvGraphicFramePr>
            <a:graphicFrameLocks noGrp="1"/>
          </p:cNvGraphicFramePr>
          <p:nvPr>
            <p:extLst>
              <p:ext uri="{D42A27DB-BD31-4B8C-83A1-F6EECF244321}">
                <p14:modId xmlns:p14="http://schemas.microsoft.com/office/powerpoint/2010/main" val="1488598970"/>
              </p:ext>
            </p:extLst>
          </p:nvPr>
        </p:nvGraphicFramePr>
        <p:xfrm>
          <a:off x="2005044" y="1358152"/>
          <a:ext cx="8128000" cy="612000"/>
        </p:xfrm>
        <a:graphic>
          <a:graphicData uri="http://schemas.openxmlformats.org/drawingml/2006/table">
            <a:tbl>
              <a:tblPr rtl="1" firstRow="1" bandRow="1">
                <a:tableStyleId>{5C22544A-7EE6-4342-B048-85BDC9FD1C3A}</a:tableStyleId>
              </a:tblPr>
              <a:tblGrid>
                <a:gridCol w="2032000">
                  <a:extLst>
                    <a:ext uri="{9D8B030D-6E8A-4147-A177-3AD203B41FA5}">
                      <a16:colId xmlns:a16="http://schemas.microsoft.com/office/drawing/2014/main" val="3066365384"/>
                    </a:ext>
                  </a:extLst>
                </a:gridCol>
                <a:gridCol w="2032000">
                  <a:extLst>
                    <a:ext uri="{9D8B030D-6E8A-4147-A177-3AD203B41FA5}">
                      <a16:colId xmlns:a16="http://schemas.microsoft.com/office/drawing/2014/main" val="1142878627"/>
                    </a:ext>
                  </a:extLst>
                </a:gridCol>
                <a:gridCol w="2032000">
                  <a:extLst>
                    <a:ext uri="{9D8B030D-6E8A-4147-A177-3AD203B41FA5}">
                      <a16:colId xmlns:a16="http://schemas.microsoft.com/office/drawing/2014/main" val="4244107652"/>
                    </a:ext>
                  </a:extLst>
                </a:gridCol>
                <a:gridCol w="2032000">
                  <a:extLst>
                    <a:ext uri="{9D8B030D-6E8A-4147-A177-3AD203B41FA5}">
                      <a16:colId xmlns:a16="http://schemas.microsoft.com/office/drawing/2014/main" val="3639188100"/>
                    </a:ext>
                  </a:extLst>
                </a:gridCol>
              </a:tblGrid>
              <a:tr h="612000">
                <a:tc>
                  <a:txBody>
                    <a:bodyPr/>
                    <a:lstStyle/>
                    <a:p>
                      <a:pPr rtl="1"/>
                      <a:r>
                        <a:rPr lang="ar-SA" sz="2800" dirty="0">
                          <a:solidFill>
                            <a:schemeClr val="tx1"/>
                          </a:solidFill>
                          <a:latin typeface="Arial" panose="020B0604020202020204" pitchFamily="34" charset="0"/>
                          <a:cs typeface="Arial" panose="020B0604020202020204" pitchFamily="34" charset="0"/>
                        </a:rPr>
                        <a:t>أ) </a:t>
                      </a:r>
                      <a:r>
                        <a:rPr lang="en-US" sz="2800" dirty="0">
                          <a:solidFill>
                            <a:schemeClr val="tx1"/>
                          </a:solidFill>
                          <a:latin typeface="Arial" panose="020B0604020202020204" pitchFamily="34" charset="0"/>
                          <a:cs typeface="Arial" panose="020B0604020202020204" pitchFamily="34" charset="0"/>
                        </a:rPr>
                        <a:t>s </a:t>
                      </a:r>
                      <a:endParaRPr lang="ar-SA" sz="2800" dirty="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r>
                        <a:rPr lang="ar-SA" sz="2800" dirty="0">
                          <a:solidFill>
                            <a:schemeClr val="tx1"/>
                          </a:solidFill>
                          <a:latin typeface="Arial" panose="020B0604020202020204" pitchFamily="34" charset="0"/>
                          <a:cs typeface="Arial" panose="020B0604020202020204" pitchFamily="34" charset="0"/>
                        </a:rPr>
                        <a:t>ب) </a:t>
                      </a:r>
                      <a:r>
                        <a:rPr lang="en-US" sz="2800" dirty="0">
                          <a:solidFill>
                            <a:schemeClr val="tx1"/>
                          </a:solidFill>
                          <a:latin typeface="Arial" panose="020B0604020202020204" pitchFamily="34" charset="0"/>
                          <a:cs typeface="Arial" panose="020B0604020202020204" pitchFamily="34" charset="0"/>
                        </a:rPr>
                        <a:t>l</a:t>
                      </a:r>
                      <a:r>
                        <a:rPr lang="ar-SA" sz="2800" dirty="0">
                          <a:solidFill>
                            <a:schemeClr val="tx1"/>
                          </a:solidFill>
                          <a:latin typeface="Arial" panose="020B0604020202020204" pitchFamily="34" charset="0"/>
                          <a:cs typeface="Arial" panose="020B0604020202020204" pitchFamily="34" charset="0"/>
                        </a:rPr>
                        <a:t> </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r>
                        <a:rPr lang="ar-SA" sz="2800" dirty="0">
                          <a:solidFill>
                            <a:schemeClr val="tx1"/>
                          </a:solidFill>
                          <a:latin typeface="Arial" panose="020B0604020202020204" pitchFamily="34" charset="0"/>
                          <a:cs typeface="Arial" panose="020B0604020202020204" pitchFamily="34" charset="0"/>
                        </a:rPr>
                        <a:t>ج) </a:t>
                      </a:r>
                      <a:r>
                        <a:rPr lang="en-US" sz="2800" dirty="0">
                          <a:solidFill>
                            <a:schemeClr val="tx1"/>
                          </a:solidFill>
                          <a:latin typeface="Arial" panose="020B0604020202020204" pitchFamily="34" charset="0"/>
                          <a:cs typeface="Arial" panose="020B0604020202020204" pitchFamily="34" charset="0"/>
                        </a:rPr>
                        <a:t>g</a:t>
                      </a:r>
                      <a:endParaRPr lang="ar-SA" sz="2800" dirty="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r>
                        <a:rPr lang="ar-SA" sz="2800" dirty="0">
                          <a:solidFill>
                            <a:schemeClr val="tx1"/>
                          </a:solidFill>
                          <a:latin typeface="Arial" panose="020B0604020202020204" pitchFamily="34" charset="0"/>
                          <a:cs typeface="Arial" panose="020B0604020202020204" pitchFamily="34" charset="0"/>
                        </a:rPr>
                        <a:t>د) </a:t>
                      </a:r>
                      <a:r>
                        <a:rPr lang="en-US" sz="2800" dirty="0" err="1">
                          <a:solidFill>
                            <a:schemeClr val="tx1"/>
                          </a:solidFill>
                          <a:latin typeface="Arial" panose="020B0604020202020204" pitchFamily="34" charset="0"/>
                          <a:cs typeface="Arial" panose="020B0604020202020204" pitchFamily="34" charset="0"/>
                        </a:rPr>
                        <a:t>aq</a:t>
                      </a:r>
                      <a:endParaRPr lang="ar-SA" sz="2800" dirty="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0284343"/>
                  </a:ext>
                </a:extLst>
              </a:tr>
            </a:tbl>
          </a:graphicData>
        </a:graphic>
      </p:graphicFrame>
      <p:sp>
        <p:nvSpPr>
          <p:cNvPr id="8" name="مستطيل 7">
            <a:extLst>
              <a:ext uri="{FF2B5EF4-FFF2-40B4-BE49-F238E27FC236}">
                <a16:creationId xmlns:a16="http://schemas.microsoft.com/office/drawing/2014/main" id="{628435CB-ED3E-75C3-93F9-F3FB36310ECF}"/>
              </a:ext>
            </a:extLst>
          </p:cNvPr>
          <p:cNvSpPr/>
          <p:nvPr/>
        </p:nvSpPr>
        <p:spPr>
          <a:xfrm>
            <a:off x="2606350" y="2259105"/>
            <a:ext cx="7249886" cy="5373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يدل الرمز (       ) في المعادلة الكيميائية على أن </a:t>
            </a:r>
          </a:p>
        </p:txBody>
      </p:sp>
      <p:grpSp>
        <p:nvGrpSpPr>
          <p:cNvPr id="12" name="مجموعة 11">
            <a:extLst>
              <a:ext uri="{FF2B5EF4-FFF2-40B4-BE49-F238E27FC236}">
                <a16:creationId xmlns:a16="http://schemas.microsoft.com/office/drawing/2014/main" id="{7AC8A044-54F9-6F4C-2AFB-BC54559C67A3}"/>
              </a:ext>
            </a:extLst>
          </p:cNvPr>
          <p:cNvGrpSpPr/>
          <p:nvPr/>
        </p:nvGrpSpPr>
        <p:grpSpPr>
          <a:xfrm>
            <a:off x="7137918" y="2432199"/>
            <a:ext cx="429208" cy="279916"/>
            <a:chOff x="9787812" y="2341984"/>
            <a:chExt cx="429208" cy="279916"/>
          </a:xfrm>
        </p:grpSpPr>
        <p:cxnSp>
          <p:nvCxnSpPr>
            <p:cNvPr id="13" name="رابط مستقيم 12">
              <a:extLst>
                <a:ext uri="{FF2B5EF4-FFF2-40B4-BE49-F238E27FC236}">
                  <a16:creationId xmlns:a16="http://schemas.microsoft.com/office/drawing/2014/main" id="{0ECC1892-9D37-DCCC-8627-FEE66D81F6C1}"/>
                </a:ext>
              </a:extLst>
            </p:cNvPr>
            <p:cNvCxnSpPr/>
            <p:nvPr/>
          </p:nvCxnSpPr>
          <p:spPr>
            <a:xfrm>
              <a:off x="9787812" y="2435290"/>
              <a:ext cx="4292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a:extLst>
                <a:ext uri="{FF2B5EF4-FFF2-40B4-BE49-F238E27FC236}">
                  <a16:creationId xmlns:a16="http://schemas.microsoft.com/office/drawing/2014/main" id="{4C9D8349-2717-0B4B-5F8F-F56126CADA46}"/>
                </a:ext>
              </a:extLst>
            </p:cNvPr>
            <p:cNvCxnSpPr/>
            <p:nvPr/>
          </p:nvCxnSpPr>
          <p:spPr>
            <a:xfrm>
              <a:off x="9787812" y="2516153"/>
              <a:ext cx="4292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a:extLst>
                <a:ext uri="{FF2B5EF4-FFF2-40B4-BE49-F238E27FC236}">
                  <a16:creationId xmlns:a16="http://schemas.microsoft.com/office/drawing/2014/main" id="{653A137A-677E-9562-A4B7-5880E040F6D8}"/>
                </a:ext>
              </a:extLst>
            </p:cNvPr>
            <p:cNvCxnSpPr>
              <a:cxnSpLocks/>
            </p:cNvCxnSpPr>
            <p:nvPr/>
          </p:nvCxnSpPr>
          <p:spPr>
            <a:xfrm>
              <a:off x="10002416" y="2341984"/>
              <a:ext cx="214604" cy="933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a:extLst>
                <a:ext uri="{FF2B5EF4-FFF2-40B4-BE49-F238E27FC236}">
                  <a16:creationId xmlns:a16="http://schemas.microsoft.com/office/drawing/2014/main" id="{3B9CE257-E6F0-F981-59DE-B8CF3AE0A60A}"/>
                </a:ext>
              </a:extLst>
            </p:cNvPr>
            <p:cNvCxnSpPr>
              <a:cxnSpLocks/>
            </p:cNvCxnSpPr>
            <p:nvPr/>
          </p:nvCxnSpPr>
          <p:spPr>
            <a:xfrm>
              <a:off x="9787812" y="2528594"/>
              <a:ext cx="214604" cy="933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aphicFrame>
        <p:nvGraphicFramePr>
          <p:cNvPr id="17" name="جدول 7">
            <a:extLst>
              <a:ext uri="{FF2B5EF4-FFF2-40B4-BE49-F238E27FC236}">
                <a16:creationId xmlns:a16="http://schemas.microsoft.com/office/drawing/2014/main" id="{C9076C83-917A-D989-37FA-EE44F62824B1}"/>
              </a:ext>
            </a:extLst>
          </p:cNvPr>
          <p:cNvGraphicFramePr>
            <a:graphicFrameLocks noGrp="1"/>
          </p:cNvGraphicFramePr>
          <p:nvPr>
            <p:extLst>
              <p:ext uri="{D42A27DB-BD31-4B8C-83A1-F6EECF244321}">
                <p14:modId xmlns:p14="http://schemas.microsoft.com/office/powerpoint/2010/main" val="1622827453"/>
              </p:ext>
            </p:extLst>
          </p:nvPr>
        </p:nvGraphicFramePr>
        <p:xfrm>
          <a:off x="1533044" y="2969553"/>
          <a:ext cx="9072000" cy="614122"/>
        </p:xfrm>
        <a:graphic>
          <a:graphicData uri="http://schemas.openxmlformats.org/drawingml/2006/table">
            <a:tbl>
              <a:tblPr rtl="1" firstRow="1" bandRow="1">
                <a:tableStyleId>{5C22544A-7EE6-4342-B048-85BDC9FD1C3A}</a:tableStyleId>
              </a:tblPr>
              <a:tblGrid>
                <a:gridCol w="2268000">
                  <a:extLst>
                    <a:ext uri="{9D8B030D-6E8A-4147-A177-3AD203B41FA5}">
                      <a16:colId xmlns:a16="http://schemas.microsoft.com/office/drawing/2014/main" val="3066365384"/>
                    </a:ext>
                  </a:extLst>
                </a:gridCol>
                <a:gridCol w="2268000">
                  <a:extLst>
                    <a:ext uri="{9D8B030D-6E8A-4147-A177-3AD203B41FA5}">
                      <a16:colId xmlns:a16="http://schemas.microsoft.com/office/drawing/2014/main" val="1142878627"/>
                    </a:ext>
                  </a:extLst>
                </a:gridCol>
                <a:gridCol w="2268000">
                  <a:extLst>
                    <a:ext uri="{9D8B030D-6E8A-4147-A177-3AD203B41FA5}">
                      <a16:colId xmlns:a16="http://schemas.microsoft.com/office/drawing/2014/main" val="4244107652"/>
                    </a:ext>
                  </a:extLst>
                </a:gridCol>
                <a:gridCol w="2268000">
                  <a:extLst>
                    <a:ext uri="{9D8B030D-6E8A-4147-A177-3AD203B41FA5}">
                      <a16:colId xmlns:a16="http://schemas.microsoft.com/office/drawing/2014/main" val="3639188100"/>
                    </a:ext>
                  </a:extLst>
                </a:gridCol>
              </a:tblGrid>
              <a:tr h="614122">
                <a:tc>
                  <a:txBody>
                    <a:bodyPr/>
                    <a:lstStyle/>
                    <a:p>
                      <a:pPr rtl="1"/>
                      <a:r>
                        <a:rPr lang="ar-SA" sz="2800" dirty="0">
                          <a:solidFill>
                            <a:schemeClr val="tx1"/>
                          </a:solidFill>
                          <a:latin typeface="Arial" panose="020B0604020202020204" pitchFamily="34" charset="0"/>
                          <a:cs typeface="Arial" panose="020B0604020202020204" pitchFamily="34" charset="0"/>
                        </a:rPr>
                        <a:t>أ) التفاعل سريع</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r>
                        <a:rPr lang="ar-SA" sz="2800" dirty="0">
                          <a:solidFill>
                            <a:schemeClr val="tx1"/>
                          </a:solidFill>
                          <a:latin typeface="Arial" panose="020B0604020202020204" pitchFamily="34" charset="0"/>
                          <a:cs typeface="Arial" panose="020B0604020202020204" pitchFamily="34" charset="0"/>
                        </a:rPr>
                        <a:t>ب) التفاعل بطيء </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r>
                        <a:rPr lang="ar-SA" sz="2800" dirty="0">
                          <a:solidFill>
                            <a:schemeClr val="tx1"/>
                          </a:solidFill>
                          <a:latin typeface="Arial" panose="020B0604020202020204" pitchFamily="34" charset="0"/>
                          <a:cs typeface="Arial" panose="020B0604020202020204" pitchFamily="34" charset="0"/>
                        </a:rPr>
                        <a:t>ج) التفاعل عكسي</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r>
                        <a:rPr lang="ar-SA" sz="2800" dirty="0">
                          <a:solidFill>
                            <a:schemeClr val="tx1"/>
                          </a:solidFill>
                          <a:latin typeface="Arial" panose="020B0604020202020204" pitchFamily="34" charset="0"/>
                          <a:cs typeface="Arial" panose="020B0604020202020204" pitchFamily="34" charset="0"/>
                        </a:rPr>
                        <a:t>د) التفاعل تام</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0284343"/>
                  </a:ext>
                </a:extLst>
              </a:tr>
            </a:tbl>
          </a:graphicData>
        </a:graphic>
      </p:graphicFrame>
      <p:sp>
        <p:nvSpPr>
          <p:cNvPr id="18" name="مستطيل 17">
            <a:extLst>
              <a:ext uri="{FF2B5EF4-FFF2-40B4-BE49-F238E27FC236}">
                <a16:creationId xmlns:a16="http://schemas.microsoft.com/office/drawing/2014/main" id="{D468CC84-57BC-1EF9-0EC6-D50BD60F45DA}"/>
              </a:ext>
            </a:extLst>
          </p:cNvPr>
          <p:cNvSpPr/>
          <p:nvPr/>
        </p:nvSpPr>
        <p:spPr>
          <a:xfrm>
            <a:off x="8854752" y="1424127"/>
            <a:ext cx="1189082" cy="451325"/>
          </a:xfrm>
          <a:prstGeom prst="rect">
            <a:avLst/>
          </a:prstGeom>
          <a:solidFill>
            <a:srgbClr val="D3BEA6"/>
          </a:solid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 </a:t>
            </a:r>
          </a:p>
        </p:txBody>
      </p:sp>
      <p:sp>
        <p:nvSpPr>
          <p:cNvPr id="19" name="مستطيل 18">
            <a:extLst>
              <a:ext uri="{FF2B5EF4-FFF2-40B4-BE49-F238E27FC236}">
                <a16:creationId xmlns:a16="http://schemas.microsoft.com/office/drawing/2014/main" id="{B3E8D59F-AA94-E2AB-CF99-B46705E1A777}"/>
              </a:ext>
            </a:extLst>
          </p:cNvPr>
          <p:cNvSpPr/>
          <p:nvPr/>
        </p:nvSpPr>
        <p:spPr>
          <a:xfrm>
            <a:off x="4780700" y="1437641"/>
            <a:ext cx="1189082" cy="451325"/>
          </a:xfrm>
          <a:prstGeom prst="rect">
            <a:avLst/>
          </a:prstGeom>
          <a:solidFill>
            <a:srgbClr val="D3BEA6"/>
          </a:solid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 </a:t>
            </a:r>
          </a:p>
        </p:txBody>
      </p:sp>
      <p:sp>
        <p:nvSpPr>
          <p:cNvPr id="20" name="مستطيل 19">
            <a:extLst>
              <a:ext uri="{FF2B5EF4-FFF2-40B4-BE49-F238E27FC236}">
                <a16:creationId xmlns:a16="http://schemas.microsoft.com/office/drawing/2014/main" id="{4CE5C997-DE76-CF1E-1A65-B8B82236BDE1}"/>
              </a:ext>
            </a:extLst>
          </p:cNvPr>
          <p:cNvSpPr/>
          <p:nvPr/>
        </p:nvSpPr>
        <p:spPr>
          <a:xfrm>
            <a:off x="2798331" y="1437641"/>
            <a:ext cx="1189082" cy="451325"/>
          </a:xfrm>
          <a:prstGeom prst="rect">
            <a:avLst/>
          </a:prstGeom>
          <a:solidFill>
            <a:srgbClr val="D3BEA6"/>
          </a:solid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 </a:t>
            </a:r>
          </a:p>
        </p:txBody>
      </p:sp>
      <p:sp>
        <p:nvSpPr>
          <p:cNvPr id="21" name="مستطيل 20">
            <a:extLst>
              <a:ext uri="{FF2B5EF4-FFF2-40B4-BE49-F238E27FC236}">
                <a16:creationId xmlns:a16="http://schemas.microsoft.com/office/drawing/2014/main" id="{B40783CB-1CB0-2FC4-C14C-AD1D01BB9FDD}"/>
              </a:ext>
            </a:extLst>
          </p:cNvPr>
          <p:cNvSpPr/>
          <p:nvPr/>
        </p:nvSpPr>
        <p:spPr>
          <a:xfrm>
            <a:off x="8546841" y="3038323"/>
            <a:ext cx="1955450" cy="451325"/>
          </a:xfrm>
          <a:prstGeom prst="rect">
            <a:avLst/>
          </a:prstGeom>
          <a:solidFill>
            <a:srgbClr val="D3BEA6"/>
          </a:solid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 </a:t>
            </a:r>
          </a:p>
        </p:txBody>
      </p:sp>
      <p:sp>
        <p:nvSpPr>
          <p:cNvPr id="22" name="مستطيل 21">
            <a:extLst>
              <a:ext uri="{FF2B5EF4-FFF2-40B4-BE49-F238E27FC236}">
                <a16:creationId xmlns:a16="http://schemas.microsoft.com/office/drawing/2014/main" id="{053396AB-6551-57FB-A568-EC76650348F5}"/>
              </a:ext>
            </a:extLst>
          </p:cNvPr>
          <p:cNvSpPr/>
          <p:nvPr/>
        </p:nvSpPr>
        <p:spPr>
          <a:xfrm>
            <a:off x="6176865" y="3038322"/>
            <a:ext cx="2153382" cy="451325"/>
          </a:xfrm>
          <a:prstGeom prst="rect">
            <a:avLst/>
          </a:prstGeom>
          <a:solidFill>
            <a:srgbClr val="D3BEA6"/>
          </a:solid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 </a:t>
            </a:r>
          </a:p>
        </p:txBody>
      </p:sp>
      <p:sp>
        <p:nvSpPr>
          <p:cNvPr id="23" name="مستطيل 22">
            <a:extLst>
              <a:ext uri="{FF2B5EF4-FFF2-40B4-BE49-F238E27FC236}">
                <a16:creationId xmlns:a16="http://schemas.microsoft.com/office/drawing/2014/main" id="{A0F590F1-0BE8-BF5B-2ECD-5DAF77A2B17E}"/>
              </a:ext>
            </a:extLst>
          </p:cNvPr>
          <p:cNvSpPr/>
          <p:nvPr/>
        </p:nvSpPr>
        <p:spPr>
          <a:xfrm>
            <a:off x="1586956" y="3038321"/>
            <a:ext cx="2153382" cy="451325"/>
          </a:xfrm>
          <a:prstGeom prst="rect">
            <a:avLst/>
          </a:prstGeom>
          <a:solidFill>
            <a:srgbClr val="D3BEA6"/>
          </a:solid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 </a:t>
            </a:r>
          </a:p>
        </p:txBody>
      </p:sp>
      <p:sp>
        <p:nvSpPr>
          <p:cNvPr id="24" name="مستطيل 23">
            <a:extLst>
              <a:ext uri="{FF2B5EF4-FFF2-40B4-BE49-F238E27FC236}">
                <a16:creationId xmlns:a16="http://schemas.microsoft.com/office/drawing/2014/main" id="{AD83F6F2-E307-FDF4-B26D-A4BA5D37F6A1}"/>
              </a:ext>
            </a:extLst>
          </p:cNvPr>
          <p:cNvSpPr/>
          <p:nvPr/>
        </p:nvSpPr>
        <p:spPr>
          <a:xfrm>
            <a:off x="2471057" y="3772716"/>
            <a:ext cx="7249886" cy="5373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هل الجمل التالية صحيحة أو غير صحيحة</a:t>
            </a:r>
          </a:p>
        </p:txBody>
      </p:sp>
      <p:sp>
        <p:nvSpPr>
          <p:cNvPr id="25" name="مستطيل 24">
            <a:extLst>
              <a:ext uri="{FF2B5EF4-FFF2-40B4-BE49-F238E27FC236}">
                <a16:creationId xmlns:a16="http://schemas.microsoft.com/office/drawing/2014/main" id="{CEB72324-A124-8792-4473-5B8CD67D6A69}"/>
              </a:ext>
            </a:extLst>
          </p:cNvPr>
          <p:cNvSpPr/>
          <p:nvPr/>
        </p:nvSpPr>
        <p:spPr>
          <a:xfrm>
            <a:off x="1343608" y="4444189"/>
            <a:ext cx="10123714" cy="15771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800" b="1" dirty="0">
                <a:solidFill>
                  <a:schemeClr val="tx1"/>
                </a:solidFill>
              </a:rPr>
              <a:t>1- لا توفر المعادلات الكيميائية اللفظية والرمزية معلومات مهمة عن التفاعل الكيميائي.</a:t>
            </a:r>
          </a:p>
          <a:p>
            <a:r>
              <a:rPr lang="ar-SA" sz="2800" b="1" dirty="0">
                <a:solidFill>
                  <a:schemeClr val="tx1"/>
                </a:solidFill>
              </a:rPr>
              <a:t>2- يرمز إلى المادة الصلبة بالرمز (</a:t>
            </a:r>
            <a:r>
              <a:rPr lang="en-US" sz="2800" b="1" dirty="0">
                <a:solidFill>
                  <a:schemeClr val="tx1"/>
                </a:solidFill>
              </a:rPr>
              <a:t>s</a:t>
            </a:r>
            <a:r>
              <a:rPr lang="ar-SA" sz="2800" b="1" dirty="0">
                <a:solidFill>
                  <a:schemeClr val="tx1"/>
                </a:solidFill>
              </a:rPr>
              <a:t> ) </a:t>
            </a:r>
          </a:p>
          <a:p>
            <a:r>
              <a:rPr lang="ar-SA" sz="2800" b="1" dirty="0">
                <a:solidFill>
                  <a:schemeClr val="tx1"/>
                </a:solidFill>
              </a:rPr>
              <a:t>3- يفصل بين مادتين أو أكثر من المتفاعلات أو النواتج بالرمز ( -) </a:t>
            </a:r>
          </a:p>
        </p:txBody>
      </p:sp>
      <p:pic>
        <p:nvPicPr>
          <p:cNvPr id="5" name="صورة 4" descr="صورة تحتوي على شعار, التصميم, الخط, الطباعة&#10;&#10;تم إنشاء الوصف تلقائياً">
            <a:extLst>
              <a:ext uri="{FF2B5EF4-FFF2-40B4-BE49-F238E27FC236}">
                <a16:creationId xmlns:a16="http://schemas.microsoft.com/office/drawing/2014/main" id="{3737BB78-94B3-FDDF-F672-9580E263691A}"/>
              </a:ext>
            </a:extLst>
          </p:cNvPr>
          <p:cNvPicPr>
            <a:picLocks noChangeAspect="1"/>
          </p:cNvPicPr>
          <p:nvPr/>
        </p:nvPicPr>
        <p:blipFill rotWithShape="1">
          <a:blip r:embed="rId2">
            <a:clrChange>
              <a:clrFrom>
                <a:srgbClr val="FFFFFF"/>
              </a:clrFrom>
              <a:clrTo>
                <a:srgbClr val="FFFFFF">
                  <a:alpha val="0"/>
                </a:srgbClr>
              </a:clrTo>
            </a:clrChange>
            <a:alphaModFix amt="70000"/>
            <a:extLst>
              <a:ext uri="{28A0092B-C50C-407E-A947-70E740481C1C}">
                <a14:useLocalDpi xmlns:a14="http://schemas.microsoft.com/office/drawing/2010/main" val="0"/>
              </a:ext>
            </a:extLst>
          </a:blip>
          <a:srcRect l="34097" t="27449" r="33921" b="28442"/>
          <a:stretch/>
        </p:blipFill>
        <p:spPr>
          <a:xfrm>
            <a:off x="629393" y="5530092"/>
            <a:ext cx="720437" cy="796063"/>
          </a:xfrm>
          <a:prstGeom prst="rect">
            <a:avLst/>
          </a:prstGeom>
        </p:spPr>
      </p:pic>
    </p:spTree>
    <p:extLst>
      <p:ext uri="{BB962C8B-B14F-4D97-AF65-F5344CB8AC3E}">
        <p14:creationId xmlns:p14="http://schemas.microsoft.com/office/powerpoint/2010/main" val="3626356163"/>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heel(1)">
                                      <p:cBhvr>
                                        <p:cTn id="13" dur="2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heel(1)">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heel(1)">
                                      <p:cBhvr>
                                        <p:cTn id="23" dur="20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heel(1)">
                                      <p:cBhvr>
                                        <p:cTn id="2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9C86C49-795C-BB32-D332-26F2977AFFBD}"/>
              </a:ext>
            </a:extLst>
          </p:cNvPr>
          <p:cNvSpPr/>
          <p:nvPr/>
        </p:nvSpPr>
        <p:spPr>
          <a:xfrm>
            <a:off x="4089919" y="1175657"/>
            <a:ext cx="3592285" cy="1296956"/>
          </a:xfrm>
          <a:prstGeom prst="rect">
            <a:avLst/>
          </a:prstGeom>
          <a:ln w="76200">
            <a:solidFill>
              <a:srgbClr val="FF0000"/>
            </a:solid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sz="3600" b="1" dirty="0">
                <a:solidFill>
                  <a:srgbClr val="FF0000"/>
                </a:solidFill>
                <a:latin typeface="Arial" panose="020B0604020202020204" pitchFamily="34" charset="0"/>
                <a:cs typeface="Arial" panose="020B0604020202020204" pitchFamily="34" charset="0"/>
              </a:rPr>
              <a:t>الواجب </a:t>
            </a:r>
          </a:p>
        </p:txBody>
      </p:sp>
      <p:sp>
        <p:nvSpPr>
          <p:cNvPr id="3" name="مستطيل 2">
            <a:extLst>
              <a:ext uri="{FF2B5EF4-FFF2-40B4-BE49-F238E27FC236}">
                <a16:creationId xmlns:a16="http://schemas.microsoft.com/office/drawing/2014/main" id="{5C0A37E7-FE00-036F-FCB7-804D8B560A5F}"/>
              </a:ext>
            </a:extLst>
          </p:cNvPr>
          <p:cNvSpPr/>
          <p:nvPr/>
        </p:nvSpPr>
        <p:spPr>
          <a:xfrm>
            <a:off x="3371462" y="2942252"/>
            <a:ext cx="5029200" cy="1835021"/>
          </a:xfrm>
          <a:prstGeom prst="rect">
            <a:avLst/>
          </a:prstGeom>
          <a:ln w="57150">
            <a:solidFill>
              <a:schemeClr val="tx1">
                <a:lumMod val="95000"/>
                <a:lumOff val="5000"/>
              </a:schemeClr>
            </a:solid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sz="2800" b="1" dirty="0"/>
              <a:t>صفحة 146 </a:t>
            </a:r>
          </a:p>
          <a:p>
            <a:pPr algn="ctr"/>
            <a:r>
              <a:rPr lang="ar-SA" sz="2800" b="1" dirty="0"/>
              <a:t>سؤال 73 </a:t>
            </a:r>
          </a:p>
        </p:txBody>
      </p:sp>
      <p:sp>
        <p:nvSpPr>
          <p:cNvPr id="4" name="مستطيل 3">
            <a:hlinkClick r:id="" action="ppaction://hlinkshowjump?jump=lastslide"/>
            <a:extLst>
              <a:ext uri="{FF2B5EF4-FFF2-40B4-BE49-F238E27FC236}">
                <a16:creationId xmlns:a16="http://schemas.microsoft.com/office/drawing/2014/main" id="{39A8ECF5-F8B3-BB4F-284F-91D4F6A20DD3}"/>
              </a:ext>
            </a:extLst>
          </p:cNvPr>
          <p:cNvSpPr/>
          <p:nvPr/>
        </p:nvSpPr>
        <p:spPr>
          <a:xfrm>
            <a:off x="258148" y="6183084"/>
            <a:ext cx="1514668" cy="506965"/>
          </a:xfrm>
          <a:prstGeom prst="rect">
            <a:avLst/>
          </a:prstGeom>
          <a:ln/>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2000" b="1" dirty="0"/>
              <a:t>نهاية الحصة</a:t>
            </a:r>
          </a:p>
        </p:txBody>
      </p:sp>
    </p:spTree>
    <p:extLst>
      <p:ext uri="{BB962C8B-B14F-4D97-AF65-F5344CB8AC3E}">
        <p14:creationId xmlns:p14="http://schemas.microsoft.com/office/powerpoint/2010/main" val="588936991"/>
      </p:ext>
    </p:extLst>
  </p:cSld>
  <p:clrMapOvr>
    <a:masterClrMapping/>
  </p:clrMapOvr>
  <p:transition spd="slow">
    <p:wheel spokes="1"/>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7D1D9C3-5E4B-204D-F218-F6AAE4E37B1D}"/>
              </a:ext>
            </a:extLst>
          </p:cNvPr>
          <p:cNvSpPr/>
          <p:nvPr/>
        </p:nvSpPr>
        <p:spPr>
          <a:xfrm>
            <a:off x="5881397" y="2429069"/>
            <a:ext cx="5029200" cy="1835021"/>
          </a:xfrm>
          <a:prstGeom prst="rect">
            <a:avLst/>
          </a:prstGeom>
          <a:ln w="57150">
            <a:solidFill>
              <a:srgbClr val="B7B7E7"/>
            </a:solid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sz="2800" b="1" dirty="0"/>
              <a:t>كيف نحقق قانون حفظ الكتلة من خلال المعادلة الكيميائية </a:t>
            </a:r>
          </a:p>
        </p:txBody>
      </p:sp>
      <p:sp>
        <p:nvSpPr>
          <p:cNvPr id="3" name="مستطيل 2">
            <a:extLst>
              <a:ext uri="{FF2B5EF4-FFF2-40B4-BE49-F238E27FC236}">
                <a16:creationId xmlns:a16="http://schemas.microsoft.com/office/drawing/2014/main" id="{738CAF4C-66AC-03CE-B370-B2F3D22EAF07}"/>
              </a:ext>
            </a:extLst>
          </p:cNvPr>
          <p:cNvSpPr/>
          <p:nvPr/>
        </p:nvSpPr>
        <p:spPr>
          <a:xfrm>
            <a:off x="9563877" y="127518"/>
            <a:ext cx="2320213" cy="665585"/>
          </a:xfrm>
          <a:prstGeom prst="rect">
            <a:avLst/>
          </a:prstGeom>
          <a:ln w="57150">
            <a:solidFill>
              <a:srgbClr val="B7B7E7"/>
            </a:solid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sz="2800" b="1" dirty="0"/>
              <a:t>التهيئة</a:t>
            </a:r>
          </a:p>
        </p:txBody>
      </p:sp>
      <p:pic>
        <p:nvPicPr>
          <p:cNvPr id="5" name="صورة 4" descr="صورة تحتوي على رسم, رسوم متحركة, توضيح, قصاصة فنية&#10;&#10;تم إنشاء الوصف تلقائياً">
            <a:extLst>
              <a:ext uri="{FF2B5EF4-FFF2-40B4-BE49-F238E27FC236}">
                <a16:creationId xmlns:a16="http://schemas.microsoft.com/office/drawing/2014/main" id="{2EB6DEE2-95F3-9997-BC7B-4E7C807EB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9090" y="568024"/>
            <a:ext cx="3013036" cy="2707918"/>
          </a:xfrm>
          <a:prstGeom prst="rect">
            <a:avLst/>
          </a:prstGeom>
        </p:spPr>
      </p:pic>
      <p:grpSp>
        <p:nvGrpSpPr>
          <p:cNvPr id="9" name="مجموعة 8">
            <a:extLst>
              <a:ext uri="{FF2B5EF4-FFF2-40B4-BE49-F238E27FC236}">
                <a16:creationId xmlns:a16="http://schemas.microsoft.com/office/drawing/2014/main" id="{45772B60-2ECF-98D9-5587-5DCE61577BC5}"/>
              </a:ext>
            </a:extLst>
          </p:cNvPr>
          <p:cNvGrpSpPr/>
          <p:nvPr/>
        </p:nvGrpSpPr>
        <p:grpSpPr>
          <a:xfrm>
            <a:off x="1729273" y="3484984"/>
            <a:ext cx="3439424" cy="3033346"/>
            <a:chOff x="1729273" y="3484984"/>
            <a:chExt cx="3439424" cy="3033346"/>
          </a:xfrm>
        </p:grpSpPr>
        <p:pic>
          <p:nvPicPr>
            <p:cNvPr id="7" name="صورة 6" descr="صورة تحتوي على نص, الخط, شعار, التصميم&#10;&#10;تم إنشاء الوصف تلقائياً">
              <a:extLst>
                <a:ext uri="{FF2B5EF4-FFF2-40B4-BE49-F238E27FC236}">
                  <a16:creationId xmlns:a16="http://schemas.microsoft.com/office/drawing/2014/main" id="{AC25CDBE-5D02-4F05-9F87-049E38A27ED3}"/>
                </a:ext>
              </a:extLst>
            </p:cNvPr>
            <p:cNvPicPr>
              <a:picLocks noChangeAspect="1"/>
            </p:cNvPicPr>
            <p:nvPr/>
          </p:nvPicPr>
          <p:blipFill rotWithShape="1">
            <a:blip r:embed="rId3">
              <a:clrChange>
                <a:clrFrom>
                  <a:srgbClr val="012060"/>
                </a:clrFrom>
                <a:clrTo>
                  <a:srgbClr val="012060">
                    <a:alpha val="0"/>
                  </a:srgbClr>
                </a:clrTo>
              </a:clrChange>
              <a:extLst>
                <a:ext uri="{28A0092B-C50C-407E-A947-70E740481C1C}">
                  <a14:useLocalDpi xmlns:a14="http://schemas.microsoft.com/office/drawing/2010/main" val="0"/>
                </a:ext>
              </a:extLst>
            </a:blip>
            <a:srcRect r="44286"/>
            <a:stretch/>
          </p:blipFill>
          <p:spPr>
            <a:xfrm>
              <a:off x="1729273" y="3484984"/>
              <a:ext cx="3004457" cy="3033346"/>
            </a:xfrm>
            <a:prstGeom prst="rect">
              <a:avLst/>
            </a:prstGeom>
          </p:spPr>
        </p:pic>
        <p:sp>
          <p:nvSpPr>
            <p:cNvPr id="8" name="مستطيل 7">
              <a:extLst>
                <a:ext uri="{FF2B5EF4-FFF2-40B4-BE49-F238E27FC236}">
                  <a16:creationId xmlns:a16="http://schemas.microsoft.com/office/drawing/2014/main" id="{B4532C6C-7EA2-82CA-384C-6E97BC8BBC6A}"/>
                </a:ext>
              </a:extLst>
            </p:cNvPr>
            <p:cNvSpPr/>
            <p:nvPr/>
          </p:nvSpPr>
          <p:spPr>
            <a:xfrm>
              <a:off x="4515555" y="5150496"/>
              <a:ext cx="653142" cy="674915"/>
            </a:xfrm>
            <a:custGeom>
              <a:avLst/>
              <a:gdLst>
                <a:gd name="connsiteX0" fmla="*/ 0 w 653142"/>
                <a:gd name="connsiteY0" fmla="*/ 0 h 665585"/>
                <a:gd name="connsiteX1" fmla="*/ 653142 w 653142"/>
                <a:gd name="connsiteY1" fmla="*/ 0 h 665585"/>
                <a:gd name="connsiteX2" fmla="*/ 653142 w 653142"/>
                <a:gd name="connsiteY2" fmla="*/ 665585 h 665585"/>
                <a:gd name="connsiteX3" fmla="*/ 0 w 653142"/>
                <a:gd name="connsiteY3" fmla="*/ 665585 h 665585"/>
                <a:gd name="connsiteX4" fmla="*/ 0 w 653142"/>
                <a:gd name="connsiteY4" fmla="*/ 0 h 665585"/>
                <a:gd name="connsiteX0" fmla="*/ 158621 w 653142"/>
                <a:gd name="connsiteY0" fmla="*/ 0 h 674915"/>
                <a:gd name="connsiteX1" fmla="*/ 653142 w 653142"/>
                <a:gd name="connsiteY1" fmla="*/ 9330 h 674915"/>
                <a:gd name="connsiteX2" fmla="*/ 653142 w 653142"/>
                <a:gd name="connsiteY2" fmla="*/ 674915 h 674915"/>
                <a:gd name="connsiteX3" fmla="*/ 0 w 653142"/>
                <a:gd name="connsiteY3" fmla="*/ 674915 h 674915"/>
                <a:gd name="connsiteX4" fmla="*/ 158621 w 653142"/>
                <a:gd name="connsiteY4" fmla="*/ 0 h 674915"/>
                <a:gd name="connsiteX0" fmla="*/ 158621 w 653142"/>
                <a:gd name="connsiteY0" fmla="*/ 0 h 674915"/>
                <a:gd name="connsiteX1" fmla="*/ 653142 w 653142"/>
                <a:gd name="connsiteY1" fmla="*/ 9330 h 674915"/>
                <a:gd name="connsiteX2" fmla="*/ 653142 w 653142"/>
                <a:gd name="connsiteY2" fmla="*/ 674915 h 674915"/>
                <a:gd name="connsiteX3" fmla="*/ 0 w 653142"/>
                <a:gd name="connsiteY3" fmla="*/ 674915 h 674915"/>
                <a:gd name="connsiteX4" fmla="*/ 158621 w 653142"/>
                <a:gd name="connsiteY4" fmla="*/ 0 h 674915"/>
                <a:gd name="connsiteX0" fmla="*/ 158621 w 653142"/>
                <a:gd name="connsiteY0" fmla="*/ 0 h 674915"/>
                <a:gd name="connsiteX1" fmla="*/ 653142 w 653142"/>
                <a:gd name="connsiteY1" fmla="*/ 9330 h 674915"/>
                <a:gd name="connsiteX2" fmla="*/ 653142 w 653142"/>
                <a:gd name="connsiteY2" fmla="*/ 674915 h 674915"/>
                <a:gd name="connsiteX3" fmla="*/ 0 w 653142"/>
                <a:gd name="connsiteY3" fmla="*/ 674915 h 674915"/>
                <a:gd name="connsiteX4" fmla="*/ 158621 w 653142"/>
                <a:gd name="connsiteY4" fmla="*/ 0 h 674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142" h="674915">
                  <a:moveTo>
                    <a:pt x="158621" y="0"/>
                  </a:moveTo>
                  <a:lnTo>
                    <a:pt x="653142" y="9330"/>
                  </a:lnTo>
                  <a:lnTo>
                    <a:pt x="653142" y="674915"/>
                  </a:lnTo>
                  <a:lnTo>
                    <a:pt x="0" y="674915"/>
                  </a:lnTo>
                  <a:cubicBezTo>
                    <a:pt x="52874" y="449943"/>
                    <a:pt x="-71534" y="47690"/>
                    <a:pt x="158621" y="0"/>
                  </a:cubicBezTo>
                  <a:close/>
                </a:path>
              </a:pathLst>
            </a:custGeom>
            <a:solidFill>
              <a:srgbClr val="7030A0"/>
            </a:solidFill>
            <a:ln w="57150">
              <a:noFill/>
            </a:ln>
          </p:spPr>
          <p:style>
            <a:lnRef idx="2">
              <a:schemeClr val="accent5"/>
            </a:lnRef>
            <a:fillRef idx="1">
              <a:schemeClr val="lt1"/>
            </a:fillRef>
            <a:effectRef idx="0">
              <a:schemeClr val="accent5"/>
            </a:effectRef>
            <a:fontRef idx="minor">
              <a:schemeClr val="dk1"/>
            </a:fontRef>
          </p:style>
          <p:txBody>
            <a:bodyPr rtlCol="1" anchor="ctr"/>
            <a:lstStyle/>
            <a:p>
              <a:pPr algn="ctr"/>
              <a:endParaRPr lang="ar-SA" sz="2800" b="1" dirty="0"/>
            </a:p>
          </p:txBody>
        </p:sp>
      </p:grpSp>
    </p:spTree>
    <p:extLst>
      <p:ext uri="{BB962C8B-B14F-4D97-AF65-F5344CB8AC3E}">
        <p14:creationId xmlns:p14="http://schemas.microsoft.com/office/powerpoint/2010/main" val="924928028"/>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0D132CD1-EE18-56A2-A04A-9935F3205100}"/>
              </a:ext>
            </a:extLst>
          </p:cNvPr>
          <p:cNvSpPr txBox="1"/>
          <p:nvPr/>
        </p:nvSpPr>
        <p:spPr>
          <a:xfrm>
            <a:off x="2591578" y="2413337"/>
            <a:ext cx="7168242" cy="1015663"/>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6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وزن المعادلات الكيميائية</a:t>
            </a:r>
          </a:p>
        </p:txBody>
      </p:sp>
      <p:pic>
        <p:nvPicPr>
          <p:cNvPr id="7" name="صورة 6" descr="صورة تحتوي على زجاجة, رسوم متحركة, فن&#10;&#10;تم إنشاء الوصف تلقائياً">
            <a:extLst>
              <a:ext uri="{FF2B5EF4-FFF2-40B4-BE49-F238E27FC236}">
                <a16:creationId xmlns:a16="http://schemas.microsoft.com/office/drawing/2014/main" id="{F80A9514-C229-97A9-9A7D-C0E9FB44A67F}"/>
              </a:ext>
            </a:extLst>
          </p:cNvPr>
          <p:cNvPicPr>
            <a:picLocks noChangeAspect="1"/>
          </p:cNvPicPr>
          <p:nvPr/>
        </p:nvPicPr>
        <p:blipFill rotWithShape="1">
          <a:blip r:embed="rId2">
            <a:extLst>
              <a:ext uri="{28A0092B-C50C-407E-A947-70E740481C1C}">
                <a14:useLocalDpi xmlns:a14="http://schemas.microsoft.com/office/drawing/2010/main" val="0"/>
              </a:ext>
            </a:extLst>
          </a:blip>
          <a:srcRect l="9932" t="3240" r="7790" b="20077"/>
          <a:stretch/>
        </p:blipFill>
        <p:spPr>
          <a:xfrm>
            <a:off x="294692" y="3621192"/>
            <a:ext cx="4593771" cy="2854253"/>
          </a:xfrm>
          <a:prstGeom prst="rect">
            <a:avLst/>
          </a:prstGeom>
        </p:spPr>
      </p:pic>
    </p:spTree>
    <p:extLst>
      <p:ext uri="{BB962C8B-B14F-4D97-AF65-F5344CB8AC3E}">
        <p14:creationId xmlns:p14="http://schemas.microsoft.com/office/powerpoint/2010/main" val="36027402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فقاعة الكلام: مستطيلة مستديرة الزوايا 1">
            <a:extLst>
              <a:ext uri="{FF2B5EF4-FFF2-40B4-BE49-F238E27FC236}">
                <a16:creationId xmlns:a16="http://schemas.microsoft.com/office/drawing/2014/main" id="{3F6B1522-4C68-58B9-8B99-BCC5C208F27D}"/>
              </a:ext>
            </a:extLst>
          </p:cNvPr>
          <p:cNvSpPr/>
          <p:nvPr/>
        </p:nvSpPr>
        <p:spPr>
          <a:xfrm>
            <a:off x="7581791" y="2004778"/>
            <a:ext cx="3157744" cy="2138014"/>
          </a:xfrm>
          <a:prstGeom prst="wedgeRoundRectCallout">
            <a:avLst>
              <a:gd name="adj1" fmla="val -11663"/>
              <a:gd name="adj2" fmla="val -71573"/>
              <a:gd name="adj3" fmla="val 16667"/>
            </a:avLst>
          </a:prstGeom>
          <a:solidFill>
            <a:schemeClr val="accent2">
              <a:lumMod val="75000"/>
            </a:schemeClr>
          </a:solidFill>
          <a:ln>
            <a:solidFill>
              <a:schemeClr val="accent2">
                <a:lumMod val="50000"/>
              </a:schemeClr>
            </a:solidFill>
          </a:ln>
          <a:effectLst>
            <a:outerShdw blurRad="63500" sx="102000" sy="102000" algn="ctr" rotWithShape="0">
              <a:schemeClr val="accent5"/>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SA" sz="3200" b="1" dirty="0"/>
              <a:t>ما هو موضوع درسنا اليوم</a:t>
            </a:r>
          </a:p>
        </p:txBody>
      </p:sp>
      <p:sp>
        <p:nvSpPr>
          <p:cNvPr id="3" name="فقاعة الكلام: مستطيلة مستديرة الزوايا 2">
            <a:extLst>
              <a:ext uri="{FF2B5EF4-FFF2-40B4-BE49-F238E27FC236}">
                <a16:creationId xmlns:a16="http://schemas.microsoft.com/office/drawing/2014/main" id="{69288EF4-35CC-99C6-587A-7883A9C9AC7C}"/>
              </a:ext>
            </a:extLst>
          </p:cNvPr>
          <p:cNvSpPr/>
          <p:nvPr/>
        </p:nvSpPr>
        <p:spPr>
          <a:xfrm>
            <a:off x="2938256" y="2004778"/>
            <a:ext cx="3157744" cy="2138014"/>
          </a:xfrm>
          <a:prstGeom prst="wedgeRoundRectCallout">
            <a:avLst>
              <a:gd name="adj1" fmla="val -11663"/>
              <a:gd name="adj2" fmla="val -71573"/>
              <a:gd name="adj3" fmla="val 16667"/>
            </a:avLst>
          </a:prstGeom>
          <a:solidFill>
            <a:schemeClr val="accent2">
              <a:lumMod val="75000"/>
            </a:schemeClr>
          </a:solidFill>
          <a:ln>
            <a:solidFill>
              <a:schemeClr val="accent2">
                <a:lumMod val="50000"/>
              </a:schemeClr>
            </a:solidFill>
          </a:ln>
          <a:effectLst>
            <a:outerShdw blurRad="63500" sx="102000" sy="102000" algn="ctr" rotWithShape="0">
              <a:schemeClr val="accent5"/>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SA" sz="3200" b="1" dirty="0"/>
              <a:t>التفاعلات والمعادلات </a:t>
            </a:r>
          </a:p>
        </p:txBody>
      </p:sp>
    </p:spTree>
    <p:extLst>
      <p:ext uri="{BB962C8B-B14F-4D97-AF65-F5344CB8AC3E}">
        <p14:creationId xmlns:p14="http://schemas.microsoft.com/office/powerpoint/2010/main" val="367379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DACE6D1-5F8A-9712-2017-DA0BB8364FB5}"/>
              </a:ext>
            </a:extLst>
          </p:cNvPr>
          <p:cNvSpPr/>
          <p:nvPr/>
        </p:nvSpPr>
        <p:spPr>
          <a:xfrm>
            <a:off x="718457" y="544286"/>
            <a:ext cx="10552922" cy="1480457"/>
          </a:xfrm>
          <a:prstGeom prst="rect">
            <a:avLst/>
          </a:prstGeom>
          <a:ln w="57150">
            <a:solidFill>
              <a:schemeClr val="accent3">
                <a:lumMod val="50000"/>
              </a:schemeClr>
            </a:solid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sz="2000" b="1" dirty="0"/>
              <a:t>تشبه المعادلات الرمزية المعادلات اللفظية في أنها تفتقر إلى معلومات مهمة عن التفاعلات. </a:t>
            </a:r>
          </a:p>
          <a:p>
            <a:pPr algn="ctr"/>
            <a:r>
              <a:rPr lang="ar-SA" sz="2000" b="1" dirty="0"/>
              <a:t>تذكر مما درست أن قانون حفظ الكتلة ينص على أنه خلال التغير الكيميائي لا تفنى المادة ولا تستحدث إلا بقدرة الله تعالى. لذا فالمعادلات الكيميائية يجب أن تظهر أن المادة محفوظة خلال التفاعل. فالمعادلة الرمزية تفتقر إلى هذه المعلومات.</a:t>
            </a:r>
          </a:p>
        </p:txBody>
      </p:sp>
      <p:sp>
        <p:nvSpPr>
          <p:cNvPr id="3" name="مستطيل 2">
            <a:extLst>
              <a:ext uri="{FF2B5EF4-FFF2-40B4-BE49-F238E27FC236}">
                <a16:creationId xmlns:a16="http://schemas.microsoft.com/office/drawing/2014/main" id="{2CA5DA18-0136-9405-DAFF-FD0E74E5AD6E}"/>
              </a:ext>
            </a:extLst>
          </p:cNvPr>
          <p:cNvSpPr/>
          <p:nvPr/>
        </p:nvSpPr>
        <p:spPr>
          <a:xfrm>
            <a:off x="10944808" y="111967"/>
            <a:ext cx="1138335"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119</a:t>
            </a:r>
          </a:p>
        </p:txBody>
      </p:sp>
      <p:pic>
        <p:nvPicPr>
          <p:cNvPr id="5" name="صورة 4" descr="صورة تحتوي على نص, لقطة شاشة, الخط&#10;&#10;تم إنشاء الوصف تلقائياً">
            <a:extLst>
              <a:ext uri="{FF2B5EF4-FFF2-40B4-BE49-F238E27FC236}">
                <a16:creationId xmlns:a16="http://schemas.microsoft.com/office/drawing/2014/main" id="{B87F0E28-D17C-BD90-AC88-C553ED797FB8}"/>
              </a:ext>
            </a:extLst>
          </p:cNvPr>
          <p:cNvPicPr>
            <a:picLocks noChangeAspect="1"/>
          </p:cNvPicPr>
          <p:nvPr/>
        </p:nvPicPr>
        <p:blipFill rotWithShape="1">
          <a:blip r:embed="rId2">
            <a:extLst>
              <a:ext uri="{28A0092B-C50C-407E-A947-70E740481C1C}">
                <a14:useLocalDpi xmlns:a14="http://schemas.microsoft.com/office/drawing/2010/main" val="0"/>
              </a:ext>
            </a:extLst>
          </a:blip>
          <a:srcRect l="41960" t="13828" r="3707" b="15438"/>
          <a:stretch/>
        </p:blipFill>
        <p:spPr>
          <a:xfrm>
            <a:off x="718457" y="2223797"/>
            <a:ext cx="7444358" cy="2609461"/>
          </a:xfrm>
          <a:prstGeom prst="rect">
            <a:avLst/>
          </a:prstGeom>
          <a:ln>
            <a:solidFill>
              <a:schemeClr val="accent3">
                <a:lumMod val="50000"/>
              </a:schemeClr>
            </a:solidFill>
          </a:ln>
        </p:spPr>
      </p:pic>
      <p:sp>
        <p:nvSpPr>
          <p:cNvPr id="6" name="مستطيل 5">
            <a:extLst>
              <a:ext uri="{FF2B5EF4-FFF2-40B4-BE49-F238E27FC236}">
                <a16:creationId xmlns:a16="http://schemas.microsoft.com/office/drawing/2014/main" id="{E5E0F2C8-FA29-94F9-174D-9F541E4630EE}"/>
              </a:ext>
            </a:extLst>
          </p:cNvPr>
          <p:cNvSpPr/>
          <p:nvPr/>
        </p:nvSpPr>
        <p:spPr>
          <a:xfrm>
            <a:off x="8304244" y="2374316"/>
            <a:ext cx="3331027" cy="230842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sz="2000" dirty="0"/>
              <a:t>الشكل 4-6 </a:t>
            </a:r>
          </a:p>
          <a:p>
            <a:pPr algn="ctr"/>
            <a:r>
              <a:rPr lang="ar-SA" sz="2000" dirty="0"/>
              <a:t>المعلومات التي تزودنا بها المعادلة الكيميائية الرمزية محددة. في هذه الحالة المعادلة الكيميائية الرمزية صحيحة، ولكنها لا توضح العدد الصحيح للذرات المتفاعلة والناتجة</a:t>
            </a:r>
          </a:p>
        </p:txBody>
      </p:sp>
      <p:sp>
        <p:nvSpPr>
          <p:cNvPr id="7" name="مستطيل 6">
            <a:extLst>
              <a:ext uri="{FF2B5EF4-FFF2-40B4-BE49-F238E27FC236}">
                <a16:creationId xmlns:a16="http://schemas.microsoft.com/office/drawing/2014/main" id="{615D8ECB-B89E-477D-B0B3-E4F34B9C4938}"/>
              </a:ext>
            </a:extLst>
          </p:cNvPr>
          <p:cNvSpPr/>
          <p:nvPr/>
        </p:nvSpPr>
        <p:spPr>
          <a:xfrm>
            <a:off x="819539" y="5139288"/>
            <a:ext cx="10552922" cy="1281404"/>
          </a:xfrm>
          <a:prstGeom prst="rect">
            <a:avLst/>
          </a:prstGeom>
          <a:ln w="57150">
            <a:solidFill>
              <a:schemeClr val="accent3">
                <a:lumMod val="50000"/>
              </a:schemeClr>
            </a:solid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sz="2000" b="1" dirty="0"/>
              <a:t>حيث تظهر المعادلة الرمزية للتفاعل بين الألومنيوم والبروم أن ذرة ألومنيوم واحدة تتفاعل مع ذرتي بروم فتنتج مادة تحوي</a:t>
            </a:r>
          </a:p>
          <a:p>
            <a:pPr algn="ctr"/>
            <a:r>
              <a:rPr lang="ar-SA" sz="2000" b="1" dirty="0"/>
              <a:t>ذرة ألومنيوم وثلاث ذرات بروم. </a:t>
            </a:r>
            <a:r>
              <a:rPr lang="ar-SA" sz="2000" b="1" dirty="0">
                <a:solidFill>
                  <a:srgbClr val="FF0000"/>
                </a:solidFill>
              </a:rPr>
              <a:t>هل استحدثت ذرة بروم خلال التفاعل؟ </a:t>
            </a:r>
            <a:r>
              <a:rPr lang="ar-SA" sz="2000" b="1" dirty="0"/>
              <a:t>الذرات لا تستحدث في التفاعلات الكيميائية، كما ينص قانون حفظ الكتلة. ولتوضح ما يحدث بصورة صحيحة نحتاج إلى المزيد من المعلومات.</a:t>
            </a:r>
          </a:p>
        </p:txBody>
      </p:sp>
    </p:spTree>
    <p:extLst>
      <p:ext uri="{BB962C8B-B14F-4D97-AF65-F5344CB8AC3E}">
        <p14:creationId xmlns:p14="http://schemas.microsoft.com/office/powerpoint/2010/main" val="391130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3;p9">
            <a:extLst>
              <a:ext uri="{FF2B5EF4-FFF2-40B4-BE49-F238E27FC236}">
                <a16:creationId xmlns:a16="http://schemas.microsoft.com/office/drawing/2014/main" id="{834EB045-9B1B-F050-AB14-EB77CBDC3F1F}"/>
              </a:ext>
            </a:extLst>
          </p:cNvPr>
          <p:cNvSpPr>
            <a:spLocks noGrp="1" noRot="1" noMove="1" noResize="1" noEditPoints="1" noAdjustHandles="1" noChangeArrowheads="1" noChangeShapeType="1"/>
          </p:cNvSpPr>
          <p:nvPr/>
        </p:nvSpPr>
        <p:spPr>
          <a:xfrm>
            <a:off x="394996" y="545841"/>
            <a:ext cx="11402008" cy="5061857"/>
          </a:xfrm>
          <a:prstGeom prst="rect">
            <a:avLst/>
          </a:prstGeom>
          <a:solidFill>
            <a:schemeClr val="bg1"/>
          </a:solidFill>
          <a:ln>
            <a:noFill/>
          </a:ln>
          <a:effectLst>
            <a:outerShdw dist="95250" dir="2700000" algn="bl" rotWithShape="0">
              <a:schemeClr val="accent3">
                <a:lumMod val="50000"/>
              </a:scheme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3" name="مستطيل 2">
            <a:extLst>
              <a:ext uri="{FF2B5EF4-FFF2-40B4-BE49-F238E27FC236}">
                <a16:creationId xmlns:a16="http://schemas.microsoft.com/office/drawing/2014/main" id="{682AF0D6-7CD8-F5E1-1E1C-157B41695F76}"/>
              </a:ext>
            </a:extLst>
          </p:cNvPr>
          <p:cNvSpPr/>
          <p:nvPr/>
        </p:nvSpPr>
        <p:spPr>
          <a:xfrm>
            <a:off x="10944808" y="111967"/>
            <a:ext cx="1138335"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119</a:t>
            </a:r>
          </a:p>
        </p:txBody>
      </p:sp>
      <p:sp>
        <p:nvSpPr>
          <p:cNvPr id="4" name="مستطيل 3">
            <a:extLst>
              <a:ext uri="{FF2B5EF4-FFF2-40B4-BE49-F238E27FC236}">
                <a16:creationId xmlns:a16="http://schemas.microsoft.com/office/drawing/2014/main" id="{BC448ED8-7425-FCE8-854E-B5EEC2023477}"/>
              </a:ext>
            </a:extLst>
          </p:cNvPr>
          <p:cNvSpPr/>
          <p:nvPr/>
        </p:nvSpPr>
        <p:spPr>
          <a:xfrm>
            <a:off x="3472543" y="1924440"/>
            <a:ext cx="5022980" cy="55672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sz="2800" b="1" dirty="0">
                <a:solidFill>
                  <a:srgbClr val="FF0000"/>
                </a:solidFill>
              </a:rPr>
              <a:t> ما هي المعادلة الكيميائية الموزونة؟</a:t>
            </a:r>
          </a:p>
        </p:txBody>
      </p:sp>
      <p:sp>
        <p:nvSpPr>
          <p:cNvPr id="5" name="مستطيل 4">
            <a:extLst>
              <a:ext uri="{FF2B5EF4-FFF2-40B4-BE49-F238E27FC236}">
                <a16:creationId xmlns:a16="http://schemas.microsoft.com/office/drawing/2014/main" id="{FD2E0358-E00B-403C-5DE4-751255A08D64}"/>
              </a:ext>
            </a:extLst>
          </p:cNvPr>
          <p:cNvSpPr/>
          <p:nvPr/>
        </p:nvSpPr>
        <p:spPr>
          <a:xfrm>
            <a:off x="1240970" y="2733092"/>
            <a:ext cx="9703837" cy="107302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sz="2800" b="1" dirty="0">
                <a:solidFill>
                  <a:srgbClr val="0000CC"/>
                </a:solidFill>
              </a:rPr>
              <a:t>تعبير يستخدم الصيغ الكيميائية لتوضيح أنواع المواد المتضمنة في التفاعل الكيميائي وكمياتها النسبية.</a:t>
            </a:r>
          </a:p>
        </p:txBody>
      </p:sp>
      <p:sp>
        <p:nvSpPr>
          <p:cNvPr id="6" name="مستطيل 5">
            <a:extLst>
              <a:ext uri="{FF2B5EF4-FFF2-40B4-BE49-F238E27FC236}">
                <a16:creationId xmlns:a16="http://schemas.microsoft.com/office/drawing/2014/main" id="{B5472B6A-A205-D6E2-DCBD-318CBBBEF087}"/>
              </a:ext>
            </a:extLst>
          </p:cNvPr>
          <p:cNvSpPr/>
          <p:nvPr/>
        </p:nvSpPr>
        <p:spPr>
          <a:xfrm>
            <a:off x="1240971" y="3859765"/>
            <a:ext cx="9703837" cy="107302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sz="2800" b="1" dirty="0">
                <a:solidFill>
                  <a:srgbClr val="0000CC"/>
                </a:solidFill>
              </a:rPr>
              <a:t>أهميتها:</a:t>
            </a:r>
          </a:p>
          <a:p>
            <a:pPr algn="ctr"/>
            <a:r>
              <a:rPr lang="ar-SA" sz="2800" b="1" dirty="0">
                <a:solidFill>
                  <a:srgbClr val="0000CC"/>
                </a:solidFill>
              </a:rPr>
              <a:t>تحقيق قانون حفظ الكتلة ( كتلة المواد المتفاعلة = كتلة المواد الناتجة ) .</a:t>
            </a:r>
          </a:p>
        </p:txBody>
      </p:sp>
      <p:sp>
        <p:nvSpPr>
          <p:cNvPr id="7" name="مستطيل 6">
            <a:extLst>
              <a:ext uri="{FF2B5EF4-FFF2-40B4-BE49-F238E27FC236}">
                <a16:creationId xmlns:a16="http://schemas.microsoft.com/office/drawing/2014/main" id="{C7173277-ED3F-8469-2177-A597232C7BA7}"/>
              </a:ext>
            </a:extLst>
          </p:cNvPr>
          <p:cNvSpPr/>
          <p:nvPr/>
        </p:nvSpPr>
        <p:spPr>
          <a:xfrm>
            <a:off x="1567544" y="689299"/>
            <a:ext cx="9479902" cy="120831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sz="2400" b="1" dirty="0">
                <a:solidFill>
                  <a:schemeClr val="tx1"/>
                </a:solidFill>
              </a:rPr>
              <a:t>لتمثيل التفاعل الكيميائي بمعادلة صحيحة؛ يجب أن تظهر المعادلة أعدادًا متساوية من الذرات لكل من المتفاعلات والنواتج على جانبي السهم. وتسمى مثل هذه المعادلة</a:t>
            </a:r>
          </a:p>
          <a:p>
            <a:pPr algn="ctr"/>
            <a:r>
              <a:rPr lang="ar-SA" sz="2400" b="1" dirty="0">
                <a:solidFill>
                  <a:schemeClr val="tx1"/>
                </a:solidFill>
              </a:rPr>
              <a:t> المعادلة الكيميائية الرمزية الموزونة</a:t>
            </a:r>
          </a:p>
        </p:txBody>
      </p:sp>
    </p:spTree>
    <p:extLst>
      <p:ext uri="{BB962C8B-B14F-4D97-AF65-F5344CB8AC3E}">
        <p14:creationId xmlns:p14="http://schemas.microsoft.com/office/powerpoint/2010/main" val="260731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3;p9">
            <a:extLst>
              <a:ext uri="{FF2B5EF4-FFF2-40B4-BE49-F238E27FC236}">
                <a16:creationId xmlns:a16="http://schemas.microsoft.com/office/drawing/2014/main" id="{834EB045-9B1B-F050-AB14-EB77CBDC3F1F}"/>
              </a:ext>
            </a:extLst>
          </p:cNvPr>
          <p:cNvSpPr>
            <a:spLocks noGrp="1" noRot="1" noMove="1" noResize="1" noEditPoints="1" noAdjustHandles="1" noChangeArrowheads="1" noChangeShapeType="1"/>
          </p:cNvSpPr>
          <p:nvPr/>
        </p:nvSpPr>
        <p:spPr>
          <a:xfrm>
            <a:off x="394996" y="545841"/>
            <a:ext cx="11402008" cy="4986281"/>
          </a:xfrm>
          <a:prstGeom prst="rect">
            <a:avLst/>
          </a:prstGeom>
          <a:solidFill>
            <a:schemeClr val="bg1"/>
          </a:solidFill>
          <a:ln>
            <a:noFill/>
          </a:ln>
          <a:effectLst>
            <a:outerShdw dist="95250" dir="2700000" algn="bl" rotWithShape="0">
              <a:schemeClr val="accent3">
                <a:lumMod val="50000"/>
              </a:scheme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3" name="مستطيل 2">
            <a:extLst>
              <a:ext uri="{FF2B5EF4-FFF2-40B4-BE49-F238E27FC236}">
                <a16:creationId xmlns:a16="http://schemas.microsoft.com/office/drawing/2014/main" id="{682AF0D6-7CD8-F5E1-1E1C-157B41695F76}"/>
              </a:ext>
            </a:extLst>
          </p:cNvPr>
          <p:cNvSpPr/>
          <p:nvPr/>
        </p:nvSpPr>
        <p:spPr>
          <a:xfrm>
            <a:off x="10944808" y="111967"/>
            <a:ext cx="1138335"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119</a:t>
            </a:r>
          </a:p>
        </p:txBody>
      </p:sp>
      <p:sp>
        <p:nvSpPr>
          <p:cNvPr id="4" name="مستطيل 3">
            <a:extLst>
              <a:ext uri="{FF2B5EF4-FFF2-40B4-BE49-F238E27FC236}">
                <a16:creationId xmlns:a16="http://schemas.microsoft.com/office/drawing/2014/main" id="{BC448ED8-7425-FCE8-854E-B5EEC2023477}"/>
              </a:ext>
            </a:extLst>
          </p:cNvPr>
          <p:cNvSpPr/>
          <p:nvPr/>
        </p:nvSpPr>
        <p:spPr>
          <a:xfrm>
            <a:off x="3463213" y="1728494"/>
            <a:ext cx="5022980" cy="55672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sz="2800" b="1" dirty="0">
                <a:solidFill>
                  <a:srgbClr val="FF0000"/>
                </a:solidFill>
              </a:rPr>
              <a:t>كيف نزن المعادلة الكيميائية؟</a:t>
            </a:r>
          </a:p>
        </p:txBody>
      </p:sp>
      <p:sp>
        <p:nvSpPr>
          <p:cNvPr id="5" name="مستطيل 4">
            <a:extLst>
              <a:ext uri="{FF2B5EF4-FFF2-40B4-BE49-F238E27FC236}">
                <a16:creationId xmlns:a16="http://schemas.microsoft.com/office/drawing/2014/main" id="{FD2E0358-E00B-403C-5DE4-751255A08D64}"/>
              </a:ext>
            </a:extLst>
          </p:cNvPr>
          <p:cNvSpPr/>
          <p:nvPr/>
        </p:nvSpPr>
        <p:spPr>
          <a:xfrm>
            <a:off x="4449147" y="2372307"/>
            <a:ext cx="3051112" cy="62592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sz="2800" b="1" dirty="0">
                <a:solidFill>
                  <a:srgbClr val="0000CC"/>
                </a:solidFill>
              </a:rPr>
              <a:t>باستخدام المعاملات</a:t>
            </a:r>
          </a:p>
        </p:txBody>
      </p:sp>
      <p:sp>
        <p:nvSpPr>
          <p:cNvPr id="6" name="مستطيل 5">
            <a:extLst>
              <a:ext uri="{FF2B5EF4-FFF2-40B4-BE49-F238E27FC236}">
                <a16:creationId xmlns:a16="http://schemas.microsoft.com/office/drawing/2014/main" id="{B5472B6A-A205-D6E2-DCBD-318CBBBEF087}"/>
              </a:ext>
            </a:extLst>
          </p:cNvPr>
          <p:cNvSpPr/>
          <p:nvPr/>
        </p:nvSpPr>
        <p:spPr>
          <a:xfrm>
            <a:off x="1212979" y="3704874"/>
            <a:ext cx="9703837" cy="182724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sz="2800" b="1" dirty="0">
                <a:solidFill>
                  <a:srgbClr val="0000CC"/>
                </a:solidFill>
              </a:rPr>
              <a:t>المعامل في المعادلة الكيميائية</a:t>
            </a:r>
          </a:p>
          <a:p>
            <a:pPr algn="ctr"/>
            <a:r>
              <a:rPr lang="ar-SA" sz="2800" b="1" dirty="0">
                <a:solidFill>
                  <a:srgbClr val="0000CC"/>
                </a:solidFill>
              </a:rPr>
              <a:t>هو العدد الذي يكتب قبل العناصر والمركبات (المواد المتفاعلة أو الناتجة)  في المعادلة الكيميائية .</a:t>
            </a:r>
          </a:p>
        </p:txBody>
      </p:sp>
      <p:sp>
        <p:nvSpPr>
          <p:cNvPr id="7" name="مستطيل 6">
            <a:extLst>
              <a:ext uri="{FF2B5EF4-FFF2-40B4-BE49-F238E27FC236}">
                <a16:creationId xmlns:a16="http://schemas.microsoft.com/office/drawing/2014/main" id="{C7173277-ED3F-8469-2177-A597232C7BA7}"/>
              </a:ext>
            </a:extLst>
          </p:cNvPr>
          <p:cNvSpPr/>
          <p:nvPr/>
        </p:nvSpPr>
        <p:spPr>
          <a:xfrm>
            <a:off x="858416" y="689299"/>
            <a:ext cx="10412964" cy="90623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sz="2400" b="1" dirty="0">
                <a:solidFill>
                  <a:schemeClr val="tx1"/>
                </a:solidFill>
              </a:rPr>
              <a:t>تتفق معادلة التفاعل الموزونة بين الألومنيوم والبروم المبينة في الشكل 4-6 مع قانون حفظ الكتلة. ولكي تزن المعادلة الكيميائية يجب أن تجد المعاملات الصحيحة للصيغ الكيميائية في المعادلة الرمزية</a:t>
            </a:r>
          </a:p>
        </p:txBody>
      </p:sp>
      <p:sp>
        <p:nvSpPr>
          <p:cNvPr id="9" name="مستطيل 8">
            <a:extLst>
              <a:ext uri="{FF2B5EF4-FFF2-40B4-BE49-F238E27FC236}">
                <a16:creationId xmlns:a16="http://schemas.microsoft.com/office/drawing/2014/main" id="{F3AAF6C5-BDB6-478F-F2A5-98DB151483B3}"/>
              </a:ext>
            </a:extLst>
          </p:cNvPr>
          <p:cNvSpPr/>
          <p:nvPr/>
        </p:nvSpPr>
        <p:spPr>
          <a:xfrm>
            <a:off x="3382348" y="3153126"/>
            <a:ext cx="5022980" cy="55672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sz="2800" b="1" dirty="0">
                <a:solidFill>
                  <a:srgbClr val="FF0000"/>
                </a:solidFill>
              </a:rPr>
              <a:t>ما هو المعامل؟</a:t>
            </a:r>
          </a:p>
        </p:txBody>
      </p:sp>
    </p:spTree>
    <p:extLst>
      <p:ext uri="{BB962C8B-B14F-4D97-AF65-F5344CB8AC3E}">
        <p14:creationId xmlns:p14="http://schemas.microsoft.com/office/powerpoint/2010/main" val="3760130425"/>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3;p9">
            <a:extLst>
              <a:ext uri="{FF2B5EF4-FFF2-40B4-BE49-F238E27FC236}">
                <a16:creationId xmlns:a16="http://schemas.microsoft.com/office/drawing/2014/main" id="{834EB045-9B1B-F050-AB14-EB77CBDC3F1F}"/>
              </a:ext>
            </a:extLst>
          </p:cNvPr>
          <p:cNvSpPr>
            <a:spLocks/>
          </p:cNvSpPr>
          <p:nvPr/>
        </p:nvSpPr>
        <p:spPr>
          <a:xfrm>
            <a:off x="1394925" y="3854588"/>
            <a:ext cx="9703837" cy="2486406"/>
          </a:xfrm>
          <a:prstGeom prst="rect">
            <a:avLst/>
          </a:prstGeom>
          <a:solidFill>
            <a:schemeClr val="bg1"/>
          </a:solidFill>
          <a:ln>
            <a:noFill/>
          </a:ln>
          <a:effectLst>
            <a:outerShdw dist="95250" dir="2700000" algn="bl" rotWithShape="0">
              <a:schemeClr val="accent3">
                <a:lumMod val="50000"/>
              </a:scheme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3" name="مستطيل 2">
            <a:extLst>
              <a:ext uri="{FF2B5EF4-FFF2-40B4-BE49-F238E27FC236}">
                <a16:creationId xmlns:a16="http://schemas.microsoft.com/office/drawing/2014/main" id="{682AF0D6-7CD8-F5E1-1E1C-157B41695F76}"/>
              </a:ext>
            </a:extLst>
          </p:cNvPr>
          <p:cNvSpPr/>
          <p:nvPr/>
        </p:nvSpPr>
        <p:spPr>
          <a:xfrm>
            <a:off x="10944808" y="111967"/>
            <a:ext cx="1138335"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119</a:t>
            </a:r>
          </a:p>
        </p:txBody>
      </p:sp>
      <p:sp>
        <p:nvSpPr>
          <p:cNvPr id="4" name="مستطيل 3">
            <a:extLst>
              <a:ext uri="{FF2B5EF4-FFF2-40B4-BE49-F238E27FC236}">
                <a16:creationId xmlns:a16="http://schemas.microsoft.com/office/drawing/2014/main" id="{BC448ED8-7425-FCE8-854E-B5EEC2023477}"/>
              </a:ext>
            </a:extLst>
          </p:cNvPr>
          <p:cNvSpPr/>
          <p:nvPr/>
        </p:nvSpPr>
        <p:spPr>
          <a:xfrm>
            <a:off x="8668138" y="3957019"/>
            <a:ext cx="1873897" cy="55672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sz="2800" b="1" dirty="0">
                <a:solidFill>
                  <a:srgbClr val="FF0000"/>
                </a:solidFill>
              </a:rPr>
              <a:t>ملاحظة</a:t>
            </a:r>
          </a:p>
        </p:txBody>
      </p:sp>
      <p:sp>
        <p:nvSpPr>
          <p:cNvPr id="6" name="مستطيل 5">
            <a:extLst>
              <a:ext uri="{FF2B5EF4-FFF2-40B4-BE49-F238E27FC236}">
                <a16:creationId xmlns:a16="http://schemas.microsoft.com/office/drawing/2014/main" id="{B5472B6A-A205-D6E2-DCBD-318CBBBEF087}"/>
              </a:ext>
            </a:extLst>
          </p:cNvPr>
          <p:cNvSpPr/>
          <p:nvPr/>
        </p:nvSpPr>
        <p:spPr>
          <a:xfrm>
            <a:off x="2397967" y="4513746"/>
            <a:ext cx="8518848" cy="159780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1" anchor="ctr"/>
          <a:lstStyle/>
          <a:p>
            <a:pPr marL="457200" indent="-457200">
              <a:buFont typeface="Wingdings" panose="05000000000000000000" pitchFamily="2" charset="2"/>
              <a:buChar char="Ø"/>
            </a:pPr>
            <a:r>
              <a:rPr lang="ar-SA" sz="2800" b="1" dirty="0">
                <a:solidFill>
                  <a:srgbClr val="0000CC"/>
                </a:solidFill>
              </a:rPr>
              <a:t>تكون المعاملات عادة أعداد صحيحة.</a:t>
            </a:r>
          </a:p>
          <a:p>
            <a:pPr marL="457200" indent="-457200">
              <a:buFont typeface="Wingdings" panose="05000000000000000000" pitchFamily="2" charset="2"/>
              <a:buChar char="Ø"/>
            </a:pPr>
            <a:r>
              <a:rPr lang="ar-SA" sz="2800" b="1" dirty="0">
                <a:solidFill>
                  <a:srgbClr val="0000CC"/>
                </a:solidFill>
              </a:rPr>
              <a:t>لا تكتب المعاملات إذا كانت قيمتها واحد.</a:t>
            </a:r>
          </a:p>
          <a:p>
            <a:pPr marL="457200" indent="-457200">
              <a:buFont typeface="Wingdings" panose="05000000000000000000" pitchFamily="2" charset="2"/>
              <a:buChar char="Ø"/>
            </a:pPr>
            <a:r>
              <a:rPr lang="ar-SA" sz="2800" b="1" dirty="0">
                <a:solidFill>
                  <a:srgbClr val="0000CC"/>
                </a:solidFill>
              </a:rPr>
              <a:t>تكتب المعاملات في أبسط صورة عددية لكل من المتفاعلات والنواتج.</a:t>
            </a:r>
          </a:p>
        </p:txBody>
      </p:sp>
      <p:pic>
        <p:nvPicPr>
          <p:cNvPr id="10" name="صورة 9" descr="صورة تحتوي على نص, لقطة شاشة, الخط&#10;&#10;تم إنشاء الوصف تلقائياً">
            <a:extLst>
              <a:ext uri="{FF2B5EF4-FFF2-40B4-BE49-F238E27FC236}">
                <a16:creationId xmlns:a16="http://schemas.microsoft.com/office/drawing/2014/main" id="{18DB8C58-079F-ECC0-E9F5-643C6E7EBDAD}"/>
              </a:ext>
            </a:extLst>
          </p:cNvPr>
          <p:cNvPicPr>
            <a:picLocks noChangeAspect="1"/>
          </p:cNvPicPr>
          <p:nvPr/>
        </p:nvPicPr>
        <p:blipFill rotWithShape="1">
          <a:blip r:embed="rId2">
            <a:extLst>
              <a:ext uri="{28A0092B-C50C-407E-A947-70E740481C1C}">
                <a14:useLocalDpi xmlns:a14="http://schemas.microsoft.com/office/drawing/2010/main" val="0"/>
              </a:ext>
            </a:extLst>
          </a:blip>
          <a:srcRect l="38951" t="9972" r="3435" b="12950"/>
          <a:stretch/>
        </p:blipFill>
        <p:spPr>
          <a:xfrm>
            <a:off x="662473" y="588378"/>
            <a:ext cx="7259218" cy="2921716"/>
          </a:xfrm>
          <a:prstGeom prst="rect">
            <a:avLst/>
          </a:prstGeom>
        </p:spPr>
      </p:pic>
      <p:sp>
        <p:nvSpPr>
          <p:cNvPr id="11" name="مستطيل 10">
            <a:extLst>
              <a:ext uri="{FF2B5EF4-FFF2-40B4-BE49-F238E27FC236}">
                <a16:creationId xmlns:a16="http://schemas.microsoft.com/office/drawing/2014/main" id="{D82C4775-B5C3-035F-9568-6DC4D0EBC133}"/>
              </a:ext>
            </a:extLst>
          </p:cNvPr>
          <p:cNvSpPr/>
          <p:nvPr/>
        </p:nvSpPr>
        <p:spPr>
          <a:xfrm>
            <a:off x="8038324" y="824505"/>
            <a:ext cx="3785895" cy="167923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sz="2000" dirty="0"/>
              <a:t>الشكل 4-7 </a:t>
            </a:r>
          </a:p>
          <a:p>
            <a:pPr algn="ctr"/>
            <a:r>
              <a:rPr lang="ar-SA" sz="2000" dirty="0"/>
              <a:t>يتساوى عدد الذرات في كل من المتفاعلات والنواتج في المعادلة الكيميائية الموزونة. وفي هذه الحالة، يتطلب وجود ذراتي الومنيوم وست ذرات بروم في طرفي المعادلة</a:t>
            </a:r>
          </a:p>
        </p:txBody>
      </p:sp>
      <p:sp>
        <p:nvSpPr>
          <p:cNvPr id="14" name="مستطيل 13">
            <a:extLst>
              <a:ext uri="{FF2B5EF4-FFF2-40B4-BE49-F238E27FC236}">
                <a16:creationId xmlns:a16="http://schemas.microsoft.com/office/drawing/2014/main" id="{2198063A-BA87-D8DC-718E-8B5B9C4955B3}"/>
              </a:ext>
            </a:extLst>
          </p:cNvPr>
          <p:cNvSpPr/>
          <p:nvPr/>
        </p:nvSpPr>
        <p:spPr>
          <a:xfrm>
            <a:off x="1031031" y="594738"/>
            <a:ext cx="363894" cy="459533"/>
          </a:xfrm>
          <a:prstGeom prst="rect">
            <a:avLst/>
          </a:prstGeom>
          <a:noFill/>
          <a:ln w="381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مستطيل 14">
            <a:extLst>
              <a:ext uri="{FF2B5EF4-FFF2-40B4-BE49-F238E27FC236}">
                <a16:creationId xmlns:a16="http://schemas.microsoft.com/office/drawing/2014/main" id="{9E07B457-C1FB-9571-3954-86394B89F808}"/>
              </a:ext>
            </a:extLst>
          </p:cNvPr>
          <p:cNvSpPr/>
          <p:nvPr/>
        </p:nvSpPr>
        <p:spPr>
          <a:xfrm>
            <a:off x="3032448" y="594738"/>
            <a:ext cx="363894" cy="459533"/>
          </a:xfrm>
          <a:prstGeom prst="rect">
            <a:avLst/>
          </a:prstGeom>
          <a:noFill/>
          <a:ln w="381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a:extLst>
              <a:ext uri="{FF2B5EF4-FFF2-40B4-BE49-F238E27FC236}">
                <a16:creationId xmlns:a16="http://schemas.microsoft.com/office/drawing/2014/main" id="{D2B4E214-2F78-ED79-30DA-9D63C93AAC9B}"/>
              </a:ext>
            </a:extLst>
          </p:cNvPr>
          <p:cNvSpPr/>
          <p:nvPr/>
        </p:nvSpPr>
        <p:spPr>
          <a:xfrm>
            <a:off x="5882949" y="588378"/>
            <a:ext cx="363894" cy="459533"/>
          </a:xfrm>
          <a:prstGeom prst="rect">
            <a:avLst/>
          </a:prstGeom>
          <a:noFill/>
          <a:ln w="381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18" name="رابط كسهم مستقيم 17">
            <a:extLst>
              <a:ext uri="{FF2B5EF4-FFF2-40B4-BE49-F238E27FC236}">
                <a16:creationId xmlns:a16="http://schemas.microsoft.com/office/drawing/2014/main" id="{92CD1E89-77DF-6051-0823-A47AD8923D32}"/>
              </a:ext>
            </a:extLst>
          </p:cNvPr>
          <p:cNvCxnSpPr>
            <a:stCxn id="14" idx="2"/>
          </p:cNvCxnSpPr>
          <p:nvPr/>
        </p:nvCxnSpPr>
        <p:spPr>
          <a:xfrm>
            <a:off x="1212978" y="1054271"/>
            <a:ext cx="0" cy="754378"/>
          </a:xfrm>
          <a:prstGeom prst="straightConnector1">
            <a:avLst/>
          </a:prstGeom>
          <a:ln w="38100">
            <a:solidFill>
              <a:srgbClr val="CC0000"/>
            </a:solidFill>
            <a:tailEnd type="triangle"/>
          </a:ln>
        </p:spPr>
        <p:style>
          <a:lnRef idx="1">
            <a:schemeClr val="accent1"/>
          </a:lnRef>
          <a:fillRef idx="0">
            <a:schemeClr val="accent1"/>
          </a:fillRef>
          <a:effectRef idx="0">
            <a:schemeClr val="accent1"/>
          </a:effectRef>
          <a:fontRef idx="minor">
            <a:schemeClr val="tx1"/>
          </a:fontRef>
        </p:style>
      </p:cxnSp>
      <p:sp>
        <p:nvSpPr>
          <p:cNvPr id="19" name="مستطيل 18">
            <a:extLst>
              <a:ext uri="{FF2B5EF4-FFF2-40B4-BE49-F238E27FC236}">
                <a16:creationId xmlns:a16="http://schemas.microsoft.com/office/drawing/2014/main" id="{7EFE8ADF-602D-37E7-18B4-49879DFFBB25}"/>
              </a:ext>
            </a:extLst>
          </p:cNvPr>
          <p:cNvSpPr/>
          <p:nvPr/>
        </p:nvSpPr>
        <p:spPr>
          <a:xfrm>
            <a:off x="774439" y="1824869"/>
            <a:ext cx="877078"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sz="2400" b="1" dirty="0">
                <a:solidFill>
                  <a:srgbClr val="CC0000"/>
                </a:solidFill>
              </a:rPr>
              <a:t>معامل</a:t>
            </a:r>
          </a:p>
        </p:txBody>
      </p:sp>
    </p:spTree>
    <p:extLst>
      <p:ext uri="{BB962C8B-B14F-4D97-AF65-F5344CB8AC3E}">
        <p14:creationId xmlns:p14="http://schemas.microsoft.com/office/powerpoint/2010/main" val="2573136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heel(1)">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heel(1)">
                                      <p:cBhvr>
                                        <p:cTn id="17"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133FD70-0F82-CABB-D59A-9D2E7D9DE0EC}"/>
              </a:ext>
            </a:extLst>
          </p:cNvPr>
          <p:cNvSpPr/>
          <p:nvPr/>
        </p:nvSpPr>
        <p:spPr>
          <a:xfrm>
            <a:off x="10944808" y="111967"/>
            <a:ext cx="1138335"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120</a:t>
            </a:r>
          </a:p>
        </p:txBody>
      </p:sp>
      <p:sp>
        <p:nvSpPr>
          <p:cNvPr id="3" name="Google Shape;114;p9">
            <a:extLst>
              <a:ext uri="{FF2B5EF4-FFF2-40B4-BE49-F238E27FC236}">
                <a16:creationId xmlns:a16="http://schemas.microsoft.com/office/drawing/2014/main" id="{6BBBB536-FADF-F605-A1CB-657A67848555}"/>
              </a:ext>
            </a:extLst>
          </p:cNvPr>
          <p:cNvSpPr/>
          <p:nvPr/>
        </p:nvSpPr>
        <p:spPr>
          <a:xfrm>
            <a:off x="4078643" y="1753042"/>
            <a:ext cx="4034713" cy="618046"/>
          </a:xfrm>
          <a:prstGeom prst="rect">
            <a:avLst/>
          </a:prstGeom>
          <a:solidFill>
            <a:schemeClr val="accent3">
              <a:lumMod val="50000"/>
            </a:schemeClr>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ar-SA" sz="2800" b="1" dirty="0">
                <a:solidFill>
                  <a:schemeClr val="bg1"/>
                </a:solidFill>
              </a:rPr>
              <a:t>خطوات وزن المعادلة الكيميائية</a:t>
            </a:r>
          </a:p>
        </p:txBody>
      </p:sp>
      <p:sp>
        <p:nvSpPr>
          <p:cNvPr id="4" name="Google Shape;114;p9">
            <a:extLst>
              <a:ext uri="{FF2B5EF4-FFF2-40B4-BE49-F238E27FC236}">
                <a16:creationId xmlns:a16="http://schemas.microsoft.com/office/drawing/2014/main" id="{B0422EAE-A6F4-E566-2439-415E7D6EA31E}"/>
              </a:ext>
            </a:extLst>
          </p:cNvPr>
          <p:cNvSpPr/>
          <p:nvPr/>
        </p:nvSpPr>
        <p:spPr>
          <a:xfrm>
            <a:off x="3604725" y="2511931"/>
            <a:ext cx="4982547" cy="2405302"/>
          </a:xfrm>
          <a:prstGeom prst="rect">
            <a:avLst/>
          </a:prstGeom>
          <a:solidFill>
            <a:schemeClr val="bg1"/>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ar-SA" sz="2800" b="1" dirty="0"/>
              <a:t>الجدول 4-7 </a:t>
            </a:r>
          </a:p>
          <a:p>
            <a:pPr marL="0" lvl="0" indent="0" algn="ctr">
              <a:spcBef>
                <a:spcPts val="0"/>
              </a:spcBef>
              <a:spcAft>
                <a:spcPts val="0"/>
              </a:spcAft>
              <a:buNone/>
            </a:pPr>
            <a:r>
              <a:rPr lang="ar-SA" sz="2800" b="1" dirty="0"/>
              <a:t>خطوات وزن المعادلة </a:t>
            </a:r>
          </a:p>
          <a:p>
            <a:pPr marL="0" lvl="0" indent="0" algn="ctr">
              <a:spcBef>
                <a:spcPts val="0"/>
              </a:spcBef>
              <a:spcAft>
                <a:spcPts val="0"/>
              </a:spcAft>
              <a:buNone/>
            </a:pPr>
            <a:r>
              <a:rPr lang="ar-SA" sz="2800" b="1" dirty="0"/>
              <a:t>هيا للقراءة </a:t>
            </a:r>
          </a:p>
          <a:p>
            <a:pPr marL="0" lvl="0" indent="0" algn="ctr">
              <a:spcBef>
                <a:spcPts val="0"/>
              </a:spcBef>
              <a:spcAft>
                <a:spcPts val="0"/>
              </a:spcAft>
              <a:buNone/>
            </a:pPr>
            <a:r>
              <a:rPr lang="ar-SA" sz="2800" b="1" dirty="0"/>
              <a:t>تعلم ذاتي </a:t>
            </a:r>
            <a:endParaRPr lang="ar-SA" sz="2400" b="1" dirty="0"/>
          </a:p>
        </p:txBody>
      </p:sp>
    </p:spTree>
    <p:extLst>
      <p:ext uri="{BB962C8B-B14F-4D97-AF65-F5344CB8AC3E}">
        <p14:creationId xmlns:p14="http://schemas.microsoft.com/office/powerpoint/2010/main" val="221650377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133FD70-0F82-CABB-D59A-9D2E7D9DE0EC}"/>
              </a:ext>
            </a:extLst>
          </p:cNvPr>
          <p:cNvSpPr/>
          <p:nvPr/>
        </p:nvSpPr>
        <p:spPr>
          <a:xfrm>
            <a:off x="10944808" y="111967"/>
            <a:ext cx="1138335"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121</a:t>
            </a:r>
          </a:p>
        </p:txBody>
      </p:sp>
      <p:sp>
        <p:nvSpPr>
          <p:cNvPr id="3" name="Google Shape;114;p9">
            <a:extLst>
              <a:ext uri="{FF2B5EF4-FFF2-40B4-BE49-F238E27FC236}">
                <a16:creationId xmlns:a16="http://schemas.microsoft.com/office/drawing/2014/main" id="{6BBBB536-FADF-F605-A1CB-657A67848555}"/>
              </a:ext>
            </a:extLst>
          </p:cNvPr>
          <p:cNvSpPr/>
          <p:nvPr/>
        </p:nvSpPr>
        <p:spPr>
          <a:xfrm>
            <a:off x="4078643" y="1753042"/>
            <a:ext cx="4034713" cy="618046"/>
          </a:xfrm>
          <a:prstGeom prst="rect">
            <a:avLst/>
          </a:prstGeom>
          <a:solidFill>
            <a:schemeClr val="accent3">
              <a:lumMod val="50000"/>
            </a:schemeClr>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ar-SA" sz="2800" b="1" dirty="0">
                <a:solidFill>
                  <a:schemeClr val="bg1"/>
                </a:solidFill>
              </a:rPr>
              <a:t>خطوات وزن المعادلة الكيميائية</a:t>
            </a:r>
          </a:p>
        </p:txBody>
      </p:sp>
      <p:sp>
        <p:nvSpPr>
          <p:cNvPr id="4" name="Google Shape;114;p9">
            <a:extLst>
              <a:ext uri="{FF2B5EF4-FFF2-40B4-BE49-F238E27FC236}">
                <a16:creationId xmlns:a16="http://schemas.microsoft.com/office/drawing/2014/main" id="{B0422EAE-A6F4-E566-2439-415E7D6EA31E}"/>
              </a:ext>
            </a:extLst>
          </p:cNvPr>
          <p:cNvSpPr/>
          <p:nvPr/>
        </p:nvSpPr>
        <p:spPr>
          <a:xfrm>
            <a:off x="3604725" y="2511931"/>
            <a:ext cx="4982547" cy="1668183"/>
          </a:xfrm>
          <a:prstGeom prst="rect">
            <a:avLst/>
          </a:prstGeom>
          <a:solidFill>
            <a:schemeClr val="bg1"/>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ar-SA" sz="2800" b="1" dirty="0"/>
              <a:t>مثال 4-1 </a:t>
            </a:r>
          </a:p>
          <a:p>
            <a:pPr marL="0" lvl="0" indent="0" algn="ctr">
              <a:spcBef>
                <a:spcPts val="0"/>
              </a:spcBef>
              <a:spcAft>
                <a:spcPts val="0"/>
              </a:spcAft>
              <a:buNone/>
            </a:pPr>
            <a:r>
              <a:rPr lang="ar-SA" sz="2800" b="1" dirty="0"/>
              <a:t>تعلم ذاتي </a:t>
            </a:r>
            <a:endParaRPr lang="ar-SA" sz="2400" b="1" dirty="0"/>
          </a:p>
        </p:txBody>
      </p:sp>
    </p:spTree>
    <p:extLst>
      <p:ext uri="{BB962C8B-B14F-4D97-AF65-F5344CB8AC3E}">
        <p14:creationId xmlns:p14="http://schemas.microsoft.com/office/powerpoint/2010/main" val="3525256119"/>
      </p:ext>
    </p:extLst>
  </p:cSld>
  <p:clrMapOvr>
    <a:masterClrMapping/>
  </p:clrMapOvr>
  <p:transition spd="slow">
    <p:cover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133FD70-0F82-CABB-D59A-9D2E7D9DE0EC}"/>
              </a:ext>
            </a:extLst>
          </p:cNvPr>
          <p:cNvSpPr/>
          <p:nvPr/>
        </p:nvSpPr>
        <p:spPr>
          <a:xfrm>
            <a:off x="10944808" y="111967"/>
            <a:ext cx="1138335"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121</a:t>
            </a:r>
          </a:p>
        </p:txBody>
      </p:sp>
      <p:sp>
        <p:nvSpPr>
          <p:cNvPr id="3" name="Google Shape;114;p9">
            <a:extLst>
              <a:ext uri="{FF2B5EF4-FFF2-40B4-BE49-F238E27FC236}">
                <a16:creationId xmlns:a16="http://schemas.microsoft.com/office/drawing/2014/main" id="{6BBBB536-FADF-F605-A1CB-657A67848555}"/>
              </a:ext>
            </a:extLst>
          </p:cNvPr>
          <p:cNvSpPr/>
          <p:nvPr/>
        </p:nvSpPr>
        <p:spPr>
          <a:xfrm>
            <a:off x="4078643" y="1753042"/>
            <a:ext cx="4034713" cy="618046"/>
          </a:xfrm>
          <a:prstGeom prst="rect">
            <a:avLst/>
          </a:prstGeom>
          <a:solidFill>
            <a:schemeClr val="accent3">
              <a:lumMod val="50000"/>
            </a:schemeClr>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ar-SA" sz="2800" b="1" dirty="0">
                <a:solidFill>
                  <a:schemeClr val="bg1"/>
                </a:solidFill>
              </a:rPr>
              <a:t>خطوات وزن المعادلة الكيميائية</a:t>
            </a:r>
          </a:p>
        </p:txBody>
      </p:sp>
      <p:sp>
        <p:nvSpPr>
          <p:cNvPr id="4" name="Google Shape;114;p9">
            <a:extLst>
              <a:ext uri="{FF2B5EF4-FFF2-40B4-BE49-F238E27FC236}">
                <a16:creationId xmlns:a16="http://schemas.microsoft.com/office/drawing/2014/main" id="{B0422EAE-A6F4-E566-2439-415E7D6EA31E}"/>
              </a:ext>
            </a:extLst>
          </p:cNvPr>
          <p:cNvSpPr/>
          <p:nvPr/>
        </p:nvSpPr>
        <p:spPr>
          <a:xfrm>
            <a:off x="2388637" y="2446616"/>
            <a:ext cx="7940351" cy="2517269"/>
          </a:xfrm>
          <a:prstGeom prst="rect">
            <a:avLst/>
          </a:prstGeom>
          <a:solidFill>
            <a:schemeClr val="bg1"/>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ar-SA" sz="2800" b="1" dirty="0">
                <a:solidFill>
                  <a:srgbClr val="FF0000"/>
                </a:solidFill>
              </a:rPr>
              <a:t>ملاحظة</a:t>
            </a:r>
            <a:r>
              <a:rPr lang="ar-SA" sz="2800" b="1" dirty="0"/>
              <a:t> </a:t>
            </a:r>
          </a:p>
          <a:p>
            <a:pPr marL="0" lvl="0" indent="0" algn="ctr">
              <a:spcBef>
                <a:spcPts val="0"/>
              </a:spcBef>
              <a:spcAft>
                <a:spcPts val="0"/>
              </a:spcAft>
              <a:buNone/>
            </a:pPr>
            <a:r>
              <a:rPr lang="ar-SA" sz="2800" b="1" dirty="0"/>
              <a:t>لمعرفة أن الصيغة صحيحة للمركبات والجزيئات</a:t>
            </a:r>
          </a:p>
          <a:p>
            <a:pPr marL="0" lvl="0" indent="0" algn="ctr">
              <a:spcBef>
                <a:spcPts val="0"/>
              </a:spcBef>
              <a:spcAft>
                <a:spcPts val="0"/>
              </a:spcAft>
              <a:buNone/>
            </a:pPr>
            <a:r>
              <a:rPr lang="ar-SA" sz="2800" b="1" dirty="0"/>
              <a:t>لابد معرفة عدد التأكسد</a:t>
            </a:r>
          </a:p>
          <a:p>
            <a:pPr marL="0" lvl="0" indent="0" algn="ctr">
              <a:spcBef>
                <a:spcPts val="0"/>
              </a:spcBef>
              <a:spcAft>
                <a:spcPts val="0"/>
              </a:spcAft>
              <a:buNone/>
            </a:pPr>
            <a:r>
              <a:rPr lang="ar-SA" sz="2800" b="1" dirty="0"/>
              <a:t>من خلال كتابة الصيغ الكيميائية التي تم اخذها في الحصص السابقة    </a:t>
            </a:r>
            <a:endParaRPr lang="ar-SA" sz="2400" b="1" dirty="0"/>
          </a:p>
        </p:txBody>
      </p:sp>
    </p:spTree>
    <p:extLst>
      <p:ext uri="{BB962C8B-B14F-4D97-AF65-F5344CB8AC3E}">
        <p14:creationId xmlns:p14="http://schemas.microsoft.com/office/powerpoint/2010/main" val="971410659"/>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4;p9">
            <a:extLst>
              <a:ext uri="{FF2B5EF4-FFF2-40B4-BE49-F238E27FC236}">
                <a16:creationId xmlns:a16="http://schemas.microsoft.com/office/drawing/2014/main" id="{B305FF8A-8B2A-0A37-D3B8-775626DED344}"/>
              </a:ext>
            </a:extLst>
          </p:cNvPr>
          <p:cNvSpPr/>
          <p:nvPr/>
        </p:nvSpPr>
        <p:spPr>
          <a:xfrm>
            <a:off x="6354148" y="1895112"/>
            <a:ext cx="5326224" cy="1874455"/>
          </a:xfrm>
          <a:prstGeom prst="rect">
            <a:avLst/>
          </a:prstGeom>
          <a:solidFill>
            <a:schemeClr val="bg1"/>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ar-SA" sz="2400" b="1" dirty="0">
                <a:solidFill>
                  <a:srgbClr val="008000"/>
                </a:solidFill>
              </a:rPr>
              <a:t>الخطوة الأولى </a:t>
            </a:r>
          </a:p>
          <a:p>
            <a:pPr marL="0" lvl="0" indent="0" algn="ctr">
              <a:spcBef>
                <a:spcPts val="0"/>
              </a:spcBef>
              <a:spcAft>
                <a:spcPts val="0"/>
              </a:spcAft>
              <a:buNone/>
            </a:pPr>
            <a:r>
              <a:rPr lang="ar-SA" sz="2000" b="1" dirty="0"/>
              <a:t>اكتب معادلة كيميائية غير موزونة.</a:t>
            </a:r>
          </a:p>
          <a:p>
            <a:pPr marL="0" lvl="0" indent="0" algn="ctr">
              <a:spcBef>
                <a:spcPts val="0"/>
              </a:spcBef>
              <a:spcAft>
                <a:spcPts val="0"/>
              </a:spcAft>
              <a:buNone/>
            </a:pPr>
            <a:r>
              <a:rPr lang="ar-SA" sz="2000" b="1" dirty="0"/>
              <a:t>تأكد أن الصيغ الكيميائية للمتفاعلات والنواتج صحيحة، وأن الأسهم تفصل المتفاعلات عن النواتج، واشارة (+) تفصل بين كل من المواد المتفاعلة والمواد الناتجة، ووجود الحالات الفيزيائية للمواد المتفاعلة والمواد الناتجة </a:t>
            </a:r>
          </a:p>
        </p:txBody>
      </p:sp>
      <p:sp>
        <p:nvSpPr>
          <p:cNvPr id="5" name="Google Shape;114;p9">
            <a:extLst>
              <a:ext uri="{FF2B5EF4-FFF2-40B4-BE49-F238E27FC236}">
                <a16:creationId xmlns:a16="http://schemas.microsoft.com/office/drawing/2014/main" id="{B1EC18CD-C853-456D-2E1A-69DF0829E7C8}"/>
              </a:ext>
            </a:extLst>
          </p:cNvPr>
          <p:cNvSpPr/>
          <p:nvPr/>
        </p:nvSpPr>
        <p:spPr>
          <a:xfrm>
            <a:off x="511628" y="129515"/>
            <a:ext cx="11168743" cy="1669068"/>
          </a:xfrm>
          <a:prstGeom prst="rect">
            <a:avLst/>
          </a:prstGeom>
          <a:solidFill>
            <a:schemeClr val="bg1"/>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ar-SA" sz="2800" b="1" dirty="0">
                <a:solidFill>
                  <a:srgbClr val="CC0000"/>
                </a:solidFill>
              </a:rPr>
              <a:t>تطبيق</a:t>
            </a:r>
            <a:r>
              <a:rPr lang="ar-SA" sz="2800" b="1" dirty="0"/>
              <a:t> </a:t>
            </a:r>
          </a:p>
          <a:p>
            <a:pPr marL="0" lvl="0" indent="0" algn="ctr">
              <a:spcBef>
                <a:spcPts val="0"/>
              </a:spcBef>
              <a:spcAft>
                <a:spcPts val="0"/>
              </a:spcAft>
              <a:buNone/>
            </a:pPr>
            <a:r>
              <a:rPr lang="ar-SA" sz="2400" b="1" dirty="0">
                <a:solidFill>
                  <a:srgbClr val="008000"/>
                </a:solidFill>
              </a:rPr>
              <a:t>صفحة 121</a:t>
            </a:r>
          </a:p>
          <a:p>
            <a:pPr marL="0" lvl="0" indent="0" algn="ctr">
              <a:spcBef>
                <a:spcPts val="0"/>
              </a:spcBef>
              <a:spcAft>
                <a:spcPts val="0"/>
              </a:spcAft>
              <a:buNone/>
            </a:pPr>
            <a:r>
              <a:rPr lang="ar-SA" sz="2400" b="1" dirty="0">
                <a:solidFill>
                  <a:srgbClr val="FF0000"/>
                </a:solidFill>
              </a:rPr>
              <a:t>اكتب معادلات كيميائية رمزية موزونة لكل من التفاعلات الآتية</a:t>
            </a:r>
          </a:p>
          <a:p>
            <a:pPr marL="0" lvl="0" indent="0" algn="ctr">
              <a:spcBef>
                <a:spcPts val="0"/>
              </a:spcBef>
              <a:spcAft>
                <a:spcPts val="0"/>
              </a:spcAft>
              <a:buNone/>
            </a:pPr>
            <a:r>
              <a:rPr lang="ar-SA" sz="2400" b="1" dirty="0">
                <a:solidFill>
                  <a:srgbClr val="FF0000"/>
                </a:solidFill>
              </a:rPr>
              <a:t>6- يتفاعل كلوريد الحديد </a:t>
            </a:r>
            <a:r>
              <a:rPr lang="en-US" sz="2400" b="1" dirty="0">
                <a:solidFill>
                  <a:srgbClr val="FF0000"/>
                </a:solidFill>
              </a:rPr>
              <a:t>III</a:t>
            </a:r>
            <a:r>
              <a:rPr lang="ar-SA" sz="2400" b="1" dirty="0">
                <a:solidFill>
                  <a:srgbClr val="FF0000"/>
                </a:solidFill>
              </a:rPr>
              <a:t> مع هيدروكسيد الصوديوم في الماء لإنتاج هيدروكسيد الحديد </a:t>
            </a:r>
            <a:r>
              <a:rPr lang="en-US" sz="2400" b="1" dirty="0">
                <a:solidFill>
                  <a:srgbClr val="FF0000"/>
                </a:solidFill>
              </a:rPr>
              <a:t>III</a:t>
            </a:r>
            <a:r>
              <a:rPr lang="ar-SA" sz="2400" b="1" dirty="0">
                <a:solidFill>
                  <a:srgbClr val="FF0000"/>
                </a:solidFill>
              </a:rPr>
              <a:t> وكلوريد الصوديوم </a:t>
            </a:r>
          </a:p>
        </p:txBody>
      </p:sp>
      <p:sp>
        <p:nvSpPr>
          <p:cNvPr id="6" name="Google Shape;114;p9">
            <a:extLst>
              <a:ext uri="{FF2B5EF4-FFF2-40B4-BE49-F238E27FC236}">
                <a16:creationId xmlns:a16="http://schemas.microsoft.com/office/drawing/2014/main" id="{D7DA31EC-3103-B275-AA64-7B9BB9E77932}"/>
              </a:ext>
            </a:extLst>
          </p:cNvPr>
          <p:cNvSpPr/>
          <p:nvPr/>
        </p:nvSpPr>
        <p:spPr>
          <a:xfrm>
            <a:off x="6354148" y="3866096"/>
            <a:ext cx="5326223" cy="804374"/>
          </a:xfrm>
          <a:prstGeom prst="rect">
            <a:avLst/>
          </a:prstGeom>
          <a:solidFill>
            <a:schemeClr val="bg1"/>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ar-SA" sz="2400" b="1" dirty="0">
                <a:solidFill>
                  <a:srgbClr val="008000"/>
                </a:solidFill>
              </a:rPr>
              <a:t>الخطوة الثانية </a:t>
            </a:r>
          </a:p>
          <a:p>
            <a:pPr marL="0" lvl="0" indent="0" algn="ctr">
              <a:spcBef>
                <a:spcPts val="0"/>
              </a:spcBef>
              <a:spcAft>
                <a:spcPts val="0"/>
              </a:spcAft>
              <a:buNone/>
            </a:pPr>
            <a:r>
              <a:rPr lang="ar-SA" sz="2000" b="1" dirty="0"/>
              <a:t>عد ذرات العناصر في المتفاعلات </a:t>
            </a:r>
          </a:p>
        </p:txBody>
      </p:sp>
      <p:sp>
        <p:nvSpPr>
          <p:cNvPr id="7" name="Google Shape;114;p9">
            <a:extLst>
              <a:ext uri="{FF2B5EF4-FFF2-40B4-BE49-F238E27FC236}">
                <a16:creationId xmlns:a16="http://schemas.microsoft.com/office/drawing/2014/main" id="{AFF10247-737B-B480-1F0B-CAEF2DD3419F}"/>
              </a:ext>
            </a:extLst>
          </p:cNvPr>
          <p:cNvSpPr/>
          <p:nvPr/>
        </p:nvSpPr>
        <p:spPr>
          <a:xfrm>
            <a:off x="6354148" y="4766999"/>
            <a:ext cx="5326223" cy="804374"/>
          </a:xfrm>
          <a:prstGeom prst="rect">
            <a:avLst/>
          </a:prstGeom>
          <a:solidFill>
            <a:schemeClr val="bg1"/>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ar-SA" sz="2400" b="1" dirty="0">
                <a:solidFill>
                  <a:srgbClr val="008000"/>
                </a:solidFill>
              </a:rPr>
              <a:t>الخطوة الثالثة </a:t>
            </a:r>
          </a:p>
          <a:p>
            <a:pPr marL="0" lvl="0" indent="0" algn="ctr">
              <a:spcBef>
                <a:spcPts val="0"/>
              </a:spcBef>
              <a:spcAft>
                <a:spcPts val="0"/>
              </a:spcAft>
              <a:buNone/>
            </a:pPr>
            <a:r>
              <a:rPr lang="ar-SA" sz="2000" b="1" dirty="0"/>
              <a:t>عد ذرات العناصر في النواتج </a:t>
            </a:r>
          </a:p>
        </p:txBody>
      </p:sp>
      <p:sp>
        <p:nvSpPr>
          <p:cNvPr id="3" name="Google Shape;114;p9">
            <a:extLst>
              <a:ext uri="{FF2B5EF4-FFF2-40B4-BE49-F238E27FC236}">
                <a16:creationId xmlns:a16="http://schemas.microsoft.com/office/drawing/2014/main" id="{63CA5BEF-F4BE-8E89-A0CE-A4912B15691B}"/>
              </a:ext>
            </a:extLst>
          </p:cNvPr>
          <p:cNvSpPr/>
          <p:nvPr/>
        </p:nvSpPr>
        <p:spPr>
          <a:xfrm>
            <a:off x="7645658" y="129515"/>
            <a:ext cx="4034713" cy="618046"/>
          </a:xfrm>
          <a:prstGeom prst="rect">
            <a:avLst/>
          </a:prstGeom>
          <a:solidFill>
            <a:schemeClr val="accent3">
              <a:lumMod val="50000"/>
            </a:schemeClr>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ar-SA" sz="2800" b="1" dirty="0">
                <a:solidFill>
                  <a:schemeClr val="bg1"/>
                </a:solidFill>
              </a:rPr>
              <a:t>خطوات وزن المعادلة الكيميائية</a:t>
            </a:r>
          </a:p>
        </p:txBody>
      </p:sp>
      <p:sp>
        <p:nvSpPr>
          <p:cNvPr id="8" name="Google Shape;114;p9">
            <a:extLst>
              <a:ext uri="{FF2B5EF4-FFF2-40B4-BE49-F238E27FC236}">
                <a16:creationId xmlns:a16="http://schemas.microsoft.com/office/drawing/2014/main" id="{28406062-4FB6-FFCA-2B72-152104D28A80}"/>
              </a:ext>
            </a:extLst>
          </p:cNvPr>
          <p:cNvSpPr/>
          <p:nvPr/>
        </p:nvSpPr>
        <p:spPr>
          <a:xfrm>
            <a:off x="511628" y="1895112"/>
            <a:ext cx="5326223" cy="1800309"/>
          </a:xfrm>
          <a:prstGeom prst="rect">
            <a:avLst/>
          </a:prstGeom>
          <a:solidFill>
            <a:schemeClr val="bg1"/>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ar-SA" sz="2400" b="1" dirty="0">
                <a:solidFill>
                  <a:srgbClr val="008000"/>
                </a:solidFill>
              </a:rPr>
              <a:t>الخطوة الرابعة</a:t>
            </a:r>
          </a:p>
          <a:p>
            <a:pPr marL="0" lvl="0" indent="0" algn="ctr">
              <a:spcBef>
                <a:spcPts val="0"/>
              </a:spcBef>
              <a:spcAft>
                <a:spcPts val="0"/>
              </a:spcAft>
              <a:buNone/>
            </a:pPr>
            <a:r>
              <a:rPr lang="ar-SA" sz="2000" b="1" dirty="0"/>
              <a:t>غير المعاملات لتجعل عدد ذرات كل عنصر هو نفسه في طرفي المعادلة. </a:t>
            </a:r>
          </a:p>
          <a:p>
            <a:pPr algn="ctr"/>
            <a:r>
              <a:rPr lang="ar-SA" sz="2000" b="1" dirty="0">
                <a:solidFill>
                  <a:srgbClr val="FF0000"/>
                </a:solidFill>
              </a:rPr>
              <a:t>ولا تغير أبدأً أي رقم ضمن الصيغة الكيميائية لتزن معادلة، </a:t>
            </a:r>
            <a:r>
              <a:rPr lang="ar-SA" sz="2000" b="1" dirty="0">
                <a:solidFill>
                  <a:srgbClr val="0000CC"/>
                </a:solidFill>
              </a:rPr>
              <a:t>لأن ذلك يغير نوع المادة</a:t>
            </a:r>
          </a:p>
        </p:txBody>
      </p:sp>
      <p:sp>
        <p:nvSpPr>
          <p:cNvPr id="10" name="Google Shape;114;p9">
            <a:extLst>
              <a:ext uri="{FF2B5EF4-FFF2-40B4-BE49-F238E27FC236}">
                <a16:creationId xmlns:a16="http://schemas.microsoft.com/office/drawing/2014/main" id="{79176A80-3472-77FA-87F0-8EB900C26F59}"/>
              </a:ext>
            </a:extLst>
          </p:cNvPr>
          <p:cNvSpPr/>
          <p:nvPr/>
        </p:nvSpPr>
        <p:spPr>
          <a:xfrm>
            <a:off x="511628" y="3803507"/>
            <a:ext cx="5326223" cy="1085734"/>
          </a:xfrm>
          <a:prstGeom prst="rect">
            <a:avLst/>
          </a:prstGeom>
          <a:solidFill>
            <a:schemeClr val="bg1"/>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ar-SA" sz="2400" b="1" dirty="0">
                <a:solidFill>
                  <a:srgbClr val="008000"/>
                </a:solidFill>
              </a:rPr>
              <a:t>الخطوة الخامسة</a:t>
            </a:r>
          </a:p>
          <a:p>
            <a:pPr marL="0" lvl="0" indent="0" algn="ctr">
              <a:spcBef>
                <a:spcPts val="0"/>
              </a:spcBef>
              <a:spcAft>
                <a:spcPts val="0"/>
              </a:spcAft>
              <a:buNone/>
            </a:pPr>
            <a:r>
              <a:rPr lang="ar-SA" sz="2000" b="1" dirty="0"/>
              <a:t>اكتب المعاملات في أبسط نسبة ممكنة، بحيث تكون المعاملات أصغر أعداد صحيحة ممكنة.</a:t>
            </a:r>
          </a:p>
        </p:txBody>
      </p:sp>
      <p:sp>
        <p:nvSpPr>
          <p:cNvPr id="11" name="Google Shape;114;p9">
            <a:extLst>
              <a:ext uri="{FF2B5EF4-FFF2-40B4-BE49-F238E27FC236}">
                <a16:creationId xmlns:a16="http://schemas.microsoft.com/office/drawing/2014/main" id="{E20FFA51-81DD-DDD5-72C6-E3235B92DD47}"/>
              </a:ext>
            </a:extLst>
          </p:cNvPr>
          <p:cNvSpPr/>
          <p:nvPr/>
        </p:nvSpPr>
        <p:spPr>
          <a:xfrm>
            <a:off x="511627" y="4997327"/>
            <a:ext cx="5326223" cy="1085734"/>
          </a:xfrm>
          <a:prstGeom prst="rect">
            <a:avLst/>
          </a:prstGeom>
          <a:solidFill>
            <a:schemeClr val="bg1"/>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ar-SA" sz="2400" b="1" dirty="0">
                <a:solidFill>
                  <a:srgbClr val="008000"/>
                </a:solidFill>
              </a:rPr>
              <a:t>الخطوة السادسة</a:t>
            </a:r>
          </a:p>
          <a:p>
            <a:pPr marL="0" lvl="0" indent="0" algn="ctr">
              <a:spcBef>
                <a:spcPts val="0"/>
              </a:spcBef>
              <a:spcAft>
                <a:spcPts val="0"/>
              </a:spcAft>
              <a:buNone/>
            </a:pPr>
            <a:r>
              <a:rPr lang="ar-SA" sz="2000" b="1" dirty="0"/>
              <a:t>تأكد من عملك تأكد أن الصيغ الكيميائية مكتوبة بشكل صحيح، وأن عدد ذرات كل عنصر هو نفسه في طرفي المعادلة </a:t>
            </a:r>
          </a:p>
        </p:txBody>
      </p:sp>
    </p:spTree>
    <p:extLst>
      <p:ext uri="{BB962C8B-B14F-4D97-AF65-F5344CB8AC3E}">
        <p14:creationId xmlns:p14="http://schemas.microsoft.com/office/powerpoint/2010/main" val="2980846687"/>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4;p9">
            <a:extLst>
              <a:ext uri="{FF2B5EF4-FFF2-40B4-BE49-F238E27FC236}">
                <a16:creationId xmlns:a16="http://schemas.microsoft.com/office/drawing/2014/main" id="{209249C1-842B-7692-097C-FD0EDF42DD1D}"/>
              </a:ext>
            </a:extLst>
          </p:cNvPr>
          <p:cNvSpPr/>
          <p:nvPr/>
        </p:nvSpPr>
        <p:spPr>
          <a:xfrm>
            <a:off x="1979900" y="3098147"/>
            <a:ext cx="7698275" cy="661705"/>
          </a:xfrm>
          <a:prstGeom prst="rect">
            <a:avLst/>
          </a:prstGeom>
          <a:solidFill>
            <a:schemeClr val="bg1"/>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ar-SA" sz="2400" b="1" dirty="0"/>
              <a:t>عند الوزن نغير المعاملات فقط ولا نغير الأرقام السفلية في الصيغة الكيميائية</a:t>
            </a:r>
          </a:p>
        </p:txBody>
      </p:sp>
      <p:graphicFrame>
        <p:nvGraphicFramePr>
          <p:cNvPr id="8" name="جدول 8">
            <a:extLst>
              <a:ext uri="{FF2B5EF4-FFF2-40B4-BE49-F238E27FC236}">
                <a16:creationId xmlns:a16="http://schemas.microsoft.com/office/drawing/2014/main" id="{ABD4CAF2-0DC3-FDFE-7303-2A6E083B76C7}"/>
              </a:ext>
            </a:extLst>
          </p:cNvPr>
          <p:cNvGraphicFramePr>
            <a:graphicFrameLocks noGrp="1"/>
          </p:cNvGraphicFramePr>
          <p:nvPr>
            <p:extLst>
              <p:ext uri="{D42A27DB-BD31-4B8C-83A1-F6EECF244321}">
                <p14:modId xmlns:p14="http://schemas.microsoft.com/office/powerpoint/2010/main" val="1396287143"/>
              </p:ext>
            </p:extLst>
          </p:nvPr>
        </p:nvGraphicFramePr>
        <p:xfrm>
          <a:off x="1427584" y="1459354"/>
          <a:ext cx="8751077" cy="1512000"/>
        </p:xfrm>
        <a:graphic>
          <a:graphicData uri="http://schemas.openxmlformats.org/drawingml/2006/table">
            <a:tbl>
              <a:tblPr rtl="1" firstRow="1" bandRow="1">
                <a:tableStyleId>{00A15C55-8517-42AA-B614-E9B94910E393}</a:tableStyleId>
              </a:tblPr>
              <a:tblGrid>
                <a:gridCol w="933150">
                  <a:extLst>
                    <a:ext uri="{9D8B030D-6E8A-4147-A177-3AD203B41FA5}">
                      <a16:colId xmlns:a16="http://schemas.microsoft.com/office/drawing/2014/main" val="3703577530"/>
                    </a:ext>
                  </a:extLst>
                </a:gridCol>
                <a:gridCol w="7817927">
                  <a:extLst>
                    <a:ext uri="{9D8B030D-6E8A-4147-A177-3AD203B41FA5}">
                      <a16:colId xmlns:a16="http://schemas.microsoft.com/office/drawing/2014/main" val="339754586"/>
                    </a:ext>
                  </a:extLst>
                </a:gridCol>
              </a:tblGrid>
              <a:tr h="756000">
                <a:tc>
                  <a:txBody>
                    <a:bodyPr/>
                    <a:lstStyle/>
                    <a:p>
                      <a:pPr rtl="1"/>
                      <a:endParaRPr lang="ar-SA" sz="2800" b="1" dirty="0">
                        <a:solidFill>
                          <a:schemeClr val="bg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60066"/>
                    </a:solidFill>
                  </a:tcPr>
                </a:tc>
                <a:tc>
                  <a:txBody>
                    <a:bodyPr/>
                    <a:lstStyle/>
                    <a:p>
                      <a:pPr algn="l" rtl="1"/>
                      <a:r>
                        <a:rPr lang="en-US" sz="2800" b="1" dirty="0">
                          <a:solidFill>
                            <a:schemeClr val="bg1"/>
                          </a:solidFill>
                          <a:latin typeface="Arial" panose="020B0604020202020204" pitchFamily="34" charset="0"/>
                          <a:cs typeface="Arial" panose="020B0604020202020204" pitchFamily="34" charset="0"/>
                        </a:rPr>
                        <a:t>FeCl</a:t>
                      </a:r>
                      <a:r>
                        <a:rPr lang="en-US" sz="2800" b="1" baseline="-25000" dirty="0">
                          <a:solidFill>
                            <a:schemeClr val="bg1"/>
                          </a:solidFill>
                          <a:latin typeface="Arial" panose="020B0604020202020204" pitchFamily="34" charset="0"/>
                          <a:cs typeface="Arial" panose="020B0604020202020204" pitchFamily="34" charset="0"/>
                        </a:rPr>
                        <a:t>3(</a:t>
                      </a:r>
                      <a:r>
                        <a:rPr lang="en-US" sz="2800" b="1" baseline="-25000" dirty="0" err="1">
                          <a:solidFill>
                            <a:schemeClr val="bg1"/>
                          </a:solidFill>
                          <a:latin typeface="Arial" panose="020B0604020202020204" pitchFamily="34" charset="0"/>
                          <a:cs typeface="Arial" panose="020B0604020202020204" pitchFamily="34" charset="0"/>
                        </a:rPr>
                        <a:t>aq</a:t>
                      </a:r>
                      <a:r>
                        <a:rPr lang="en-US" sz="2800" b="1" baseline="-25000" dirty="0">
                          <a:solidFill>
                            <a:schemeClr val="bg1"/>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+ 3NaOH</a:t>
                      </a:r>
                      <a:r>
                        <a:rPr lang="en-US" sz="2800" b="1" baseline="-25000" dirty="0">
                          <a:solidFill>
                            <a:schemeClr val="bg1"/>
                          </a:solidFill>
                          <a:latin typeface="Arial" panose="020B0604020202020204" pitchFamily="34" charset="0"/>
                          <a:cs typeface="Arial" panose="020B0604020202020204" pitchFamily="34" charset="0"/>
                        </a:rPr>
                        <a:t>(</a:t>
                      </a:r>
                      <a:r>
                        <a:rPr lang="en-US" sz="2800" b="1" baseline="-25000" dirty="0" err="1">
                          <a:solidFill>
                            <a:schemeClr val="bg1"/>
                          </a:solidFill>
                          <a:latin typeface="Arial" panose="020B0604020202020204" pitchFamily="34" charset="0"/>
                          <a:cs typeface="Arial" panose="020B0604020202020204" pitchFamily="34" charset="0"/>
                        </a:rPr>
                        <a:t>aq</a:t>
                      </a:r>
                      <a:r>
                        <a:rPr lang="en-US" sz="2800" b="1" baseline="-25000" dirty="0">
                          <a:solidFill>
                            <a:schemeClr val="bg1"/>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 Fe OH </a:t>
                      </a:r>
                      <a:r>
                        <a:rPr lang="en-US" sz="2800" b="1" baseline="-25000" dirty="0">
                          <a:solidFill>
                            <a:schemeClr val="bg1"/>
                          </a:solidFill>
                          <a:latin typeface="Arial" panose="020B0604020202020204" pitchFamily="34" charset="0"/>
                          <a:cs typeface="Arial" panose="020B0604020202020204" pitchFamily="34" charset="0"/>
                        </a:rPr>
                        <a:t>(s) </a:t>
                      </a:r>
                      <a:r>
                        <a:rPr lang="en-US" sz="2800" b="1" dirty="0">
                          <a:solidFill>
                            <a:schemeClr val="bg1"/>
                          </a:solidFill>
                          <a:latin typeface="Arial" panose="020B0604020202020204" pitchFamily="34" charset="0"/>
                          <a:cs typeface="Arial" panose="020B0604020202020204" pitchFamily="34" charset="0"/>
                        </a:rPr>
                        <a:t>+ NaCl</a:t>
                      </a:r>
                      <a:r>
                        <a:rPr lang="en-US" sz="2800" b="1" baseline="-25000" dirty="0">
                          <a:solidFill>
                            <a:schemeClr val="bg1"/>
                          </a:solidFill>
                          <a:latin typeface="Arial" panose="020B0604020202020204" pitchFamily="34" charset="0"/>
                          <a:cs typeface="Arial" panose="020B0604020202020204" pitchFamily="34" charset="0"/>
                        </a:rPr>
                        <a:t>3(</a:t>
                      </a:r>
                      <a:r>
                        <a:rPr lang="en-US" sz="2800" b="1" baseline="-25000" dirty="0" err="1">
                          <a:solidFill>
                            <a:schemeClr val="bg1"/>
                          </a:solidFill>
                          <a:latin typeface="Arial" panose="020B0604020202020204" pitchFamily="34" charset="0"/>
                          <a:cs typeface="Arial" panose="020B0604020202020204" pitchFamily="34" charset="0"/>
                        </a:rPr>
                        <a:t>aq</a:t>
                      </a:r>
                      <a:r>
                        <a:rPr lang="en-US" sz="2800" b="1" baseline="-25000" dirty="0">
                          <a:solidFill>
                            <a:schemeClr val="bg1"/>
                          </a:solidFill>
                          <a:latin typeface="Arial" panose="020B0604020202020204" pitchFamily="34" charset="0"/>
                          <a:cs typeface="Arial" panose="020B0604020202020204" pitchFamily="34" charset="0"/>
                        </a:rPr>
                        <a:t>)</a:t>
                      </a:r>
                      <a:endParaRPr lang="ar-SA" sz="2800" b="1" baseline="-25000" dirty="0">
                        <a:solidFill>
                          <a:schemeClr val="bg1"/>
                        </a:solidFill>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60066"/>
                    </a:solidFill>
                  </a:tcPr>
                </a:tc>
                <a:extLst>
                  <a:ext uri="{0D108BD9-81ED-4DB2-BD59-A6C34878D82A}">
                    <a16:rowId xmlns:a16="http://schemas.microsoft.com/office/drawing/2014/main" val="1134626480"/>
                  </a:ext>
                </a:extLst>
              </a:tr>
              <a:tr h="756000">
                <a:tc>
                  <a:txBody>
                    <a:bodyPr/>
                    <a:lstStyle/>
                    <a:p>
                      <a:pPr rtl="1"/>
                      <a:endParaRPr lang="ar-SA" sz="2800" b="1" dirty="0">
                        <a:solidFill>
                          <a:schemeClr val="bg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50000"/>
                      </a:schemeClr>
                    </a:solidFill>
                  </a:tcPr>
                </a:tc>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US" sz="2800" b="1" dirty="0">
                          <a:solidFill>
                            <a:schemeClr val="bg1"/>
                          </a:solidFill>
                          <a:latin typeface="Arial" panose="020B0604020202020204" pitchFamily="34" charset="0"/>
                          <a:cs typeface="Arial" panose="020B0604020202020204" pitchFamily="34" charset="0"/>
                        </a:rPr>
                        <a:t>FeCl</a:t>
                      </a:r>
                      <a:r>
                        <a:rPr lang="en-US" sz="2800" b="1" baseline="-25000" dirty="0">
                          <a:solidFill>
                            <a:schemeClr val="bg1"/>
                          </a:solidFill>
                          <a:latin typeface="Arial" panose="020B0604020202020204" pitchFamily="34" charset="0"/>
                          <a:cs typeface="Arial" panose="020B0604020202020204" pitchFamily="34" charset="0"/>
                        </a:rPr>
                        <a:t>3(</a:t>
                      </a:r>
                      <a:r>
                        <a:rPr lang="en-US" sz="2800" b="1" baseline="-25000" dirty="0" err="1">
                          <a:solidFill>
                            <a:schemeClr val="bg1"/>
                          </a:solidFill>
                          <a:latin typeface="Arial" panose="020B0604020202020204" pitchFamily="34" charset="0"/>
                          <a:cs typeface="Arial" panose="020B0604020202020204" pitchFamily="34" charset="0"/>
                        </a:rPr>
                        <a:t>aq</a:t>
                      </a:r>
                      <a:r>
                        <a:rPr lang="en-US" sz="2800" b="1" baseline="-25000" dirty="0">
                          <a:solidFill>
                            <a:schemeClr val="bg1"/>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+ 3NaOH</a:t>
                      </a:r>
                      <a:r>
                        <a:rPr lang="en-US" sz="2800" b="1" baseline="-25000" dirty="0">
                          <a:solidFill>
                            <a:schemeClr val="bg1"/>
                          </a:solidFill>
                          <a:latin typeface="Arial" panose="020B0604020202020204" pitchFamily="34" charset="0"/>
                          <a:cs typeface="Arial" panose="020B0604020202020204" pitchFamily="34" charset="0"/>
                        </a:rPr>
                        <a:t>(</a:t>
                      </a:r>
                      <a:r>
                        <a:rPr lang="en-US" sz="2800" b="1" baseline="-25000" dirty="0" err="1">
                          <a:solidFill>
                            <a:schemeClr val="bg1"/>
                          </a:solidFill>
                          <a:latin typeface="Arial" panose="020B0604020202020204" pitchFamily="34" charset="0"/>
                          <a:cs typeface="Arial" panose="020B0604020202020204" pitchFamily="34" charset="0"/>
                        </a:rPr>
                        <a:t>aq</a:t>
                      </a:r>
                      <a:r>
                        <a:rPr lang="en-US" sz="2800" b="1" baseline="-25000" dirty="0">
                          <a:solidFill>
                            <a:schemeClr val="bg1"/>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 Fe (OH)</a:t>
                      </a:r>
                      <a:r>
                        <a:rPr lang="en-US" sz="2800" b="1" baseline="-25000" dirty="0">
                          <a:solidFill>
                            <a:schemeClr val="bg1"/>
                          </a:solidFill>
                          <a:latin typeface="Arial" panose="020B0604020202020204" pitchFamily="34" charset="0"/>
                          <a:cs typeface="Arial" panose="020B0604020202020204" pitchFamily="34" charset="0"/>
                        </a:rPr>
                        <a:t>3(s) </a:t>
                      </a:r>
                      <a:r>
                        <a:rPr lang="en-US" sz="2800" b="1" dirty="0">
                          <a:solidFill>
                            <a:schemeClr val="bg1"/>
                          </a:solidFill>
                          <a:latin typeface="Arial" panose="020B0604020202020204" pitchFamily="34" charset="0"/>
                          <a:cs typeface="Arial" panose="020B0604020202020204" pitchFamily="34" charset="0"/>
                        </a:rPr>
                        <a:t>+ 3NaCl</a:t>
                      </a:r>
                      <a:r>
                        <a:rPr lang="en-US" sz="2800" b="1" baseline="-25000" dirty="0">
                          <a:solidFill>
                            <a:schemeClr val="bg1"/>
                          </a:solidFill>
                          <a:latin typeface="Arial" panose="020B0604020202020204" pitchFamily="34" charset="0"/>
                          <a:cs typeface="Arial" panose="020B0604020202020204" pitchFamily="34" charset="0"/>
                        </a:rPr>
                        <a:t> (</a:t>
                      </a:r>
                      <a:r>
                        <a:rPr lang="en-US" sz="2800" b="1" baseline="-25000" dirty="0" err="1">
                          <a:solidFill>
                            <a:schemeClr val="bg1"/>
                          </a:solidFill>
                          <a:latin typeface="Arial" panose="020B0604020202020204" pitchFamily="34" charset="0"/>
                          <a:cs typeface="Arial" panose="020B0604020202020204" pitchFamily="34" charset="0"/>
                        </a:rPr>
                        <a:t>aq</a:t>
                      </a:r>
                      <a:r>
                        <a:rPr lang="en-US" sz="2800" b="1" baseline="-25000" dirty="0">
                          <a:solidFill>
                            <a:schemeClr val="bg1"/>
                          </a:solidFill>
                          <a:latin typeface="Arial" panose="020B0604020202020204" pitchFamily="34" charset="0"/>
                          <a:cs typeface="Arial" panose="020B0604020202020204" pitchFamily="34" charset="0"/>
                        </a:rPr>
                        <a:t>)</a:t>
                      </a:r>
                      <a:endParaRPr lang="ar-SA" sz="2800" b="1" baseline="-25000" dirty="0">
                        <a:solidFill>
                          <a:schemeClr val="bg1"/>
                        </a:solidFill>
                        <a:latin typeface="Arial" panose="020B0604020202020204" pitchFamily="34" charset="0"/>
                        <a:cs typeface="+mn-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706301514"/>
                  </a:ext>
                </a:extLst>
              </a:tr>
            </a:tbl>
          </a:graphicData>
        </a:graphic>
      </p:graphicFrame>
      <p:sp>
        <p:nvSpPr>
          <p:cNvPr id="11" name="مستطيل 10">
            <a:extLst>
              <a:ext uri="{FF2B5EF4-FFF2-40B4-BE49-F238E27FC236}">
                <a16:creationId xmlns:a16="http://schemas.microsoft.com/office/drawing/2014/main" id="{2529BF91-DE4D-A49E-BF1B-E8DF729EE500}"/>
              </a:ext>
            </a:extLst>
          </p:cNvPr>
          <p:cNvSpPr/>
          <p:nvPr/>
        </p:nvSpPr>
        <p:spPr>
          <a:xfrm>
            <a:off x="9259075" y="1615760"/>
            <a:ext cx="838200" cy="606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dirty="0">
                <a:solidFill>
                  <a:schemeClr val="bg1"/>
                </a:solidFill>
                <a:latin typeface="Arial" panose="020B0604020202020204" pitchFamily="34" charset="0"/>
                <a:cs typeface="Arial" panose="020B0604020202020204" pitchFamily="34" charset="0"/>
                <a:sym typeface="Wingdings" panose="05000000000000000000" pitchFamily="2" charset="2"/>
              </a:rPr>
              <a:t></a:t>
            </a:r>
            <a:endParaRPr lang="ar-SA" sz="4000" dirty="0">
              <a:solidFill>
                <a:schemeClr val="bg1"/>
              </a:solidFill>
              <a:latin typeface="Arial" panose="020B0604020202020204" pitchFamily="34" charset="0"/>
              <a:cs typeface="Arial" panose="020B0604020202020204" pitchFamily="34" charset="0"/>
            </a:endParaRPr>
          </a:p>
        </p:txBody>
      </p:sp>
      <p:sp>
        <p:nvSpPr>
          <p:cNvPr id="12" name="مستطيل 11">
            <a:extLst>
              <a:ext uri="{FF2B5EF4-FFF2-40B4-BE49-F238E27FC236}">
                <a16:creationId xmlns:a16="http://schemas.microsoft.com/office/drawing/2014/main" id="{B87C09B9-6C39-25B6-5F15-5569D1B88591}"/>
              </a:ext>
            </a:extLst>
          </p:cNvPr>
          <p:cNvSpPr/>
          <p:nvPr/>
        </p:nvSpPr>
        <p:spPr>
          <a:xfrm>
            <a:off x="9259075" y="2364865"/>
            <a:ext cx="838200" cy="606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dirty="0">
                <a:solidFill>
                  <a:schemeClr val="bg1"/>
                </a:solidFill>
                <a:latin typeface="Arial" panose="020B0604020202020204" pitchFamily="34" charset="0"/>
                <a:cs typeface="Arial" panose="020B0604020202020204" pitchFamily="34" charset="0"/>
                <a:sym typeface="Wingdings" panose="05000000000000000000" pitchFamily="2" charset="2"/>
              </a:rPr>
              <a:t></a:t>
            </a:r>
            <a:endParaRPr lang="ar-SA" sz="4000" dirty="0">
              <a:solidFill>
                <a:schemeClr val="bg1"/>
              </a:solidFill>
              <a:latin typeface="Arial" panose="020B0604020202020204" pitchFamily="34" charset="0"/>
              <a:cs typeface="Arial" panose="020B0604020202020204" pitchFamily="34" charset="0"/>
            </a:endParaRPr>
          </a:p>
        </p:txBody>
      </p:sp>
      <p:sp>
        <p:nvSpPr>
          <p:cNvPr id="14" name="Google Shape;114;p9">
            <a:extLst>
              <a:ext uri="{FF2B5EF4-FFF2-40B4-BE49-F238E27FC236}">
                <a16:creationId xmlns:a16="http://schemas.microsoft.com/office/drawing/2014/main" id="{FD5DCC22-938D-015E-0417-43F5D89E6F07}"/>
              </a:ext>
            </a:extLst>
          </p:cNvPr>
          <p:cNvSpPr/>
          <p:nvPr/>
        </p:nvSpPr>
        <p:spPr>
          <a:xfrm>
            <a:off x="2494382" y="158740"/>
            <a:ext cx="7072605" cy="661705"/>
          </a:xfrm>
          <a:prstGeom prst="rect">
            <a:avLst/>
          </a:prstGeom>
          <a:solidFill>
            <a:schemeClr val="bg1"/>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ar-SA" sz="2800" b="1" dirty="0">
                <a:solidFill>
                  <a:srgbClr val="FF0000"/>
                </a:solidFill>
              </a:rPr>
              <a:t>ملاحظات هامة عند وزن المعادلة الكيميائية</a:t>
            </a:r>
          </a:p>
        </p:txBody>
      </p:sp>
      <p:graphicFrame>
        <p:nvGraphicFramePr>
          <p:cNvPr id="16" name="جدول 8">
            <a:extLst>
              <a:ext uri="{FF2B5EF4-FFF2-40B4-BE49-F238E27FC236}">
                <a16:creationId xmlns:a16="http://schemas.microsoft.com/office/drawing/2014/main" id="{5B05EC72-78B2-1B7D-7866-29CC13FBC022}"/>
              </a:ext>
            </a:extLst>
          </p:cNvPr>
          <p:cNvGraphicFramePr>
            <a:graphicFrameLocks noGrp="1"/>
          </p:cNvGraphicFramePr>
          <p:nvPr>
            <p:extLst>
              <p:ext uri="{D42A27DB-BD31-4B8C-83A1-F6EECF244321}">
                <p14:modId xmlns:p14="http://schemas.microsoft.com/office/powerpoint/2010/main" val="2756343901"/>
              </p:ext>
            </p:extLst>
          </p:nvPr>
        </p:nvGraphicFramePr>
        <p:xfrm>
          <a:off x="1453498" y="4170758"/>
          <a:ext cx="8751077" cy="1512000"/>
        </p:xfrm>
        <a:graphic>
          <a:graphicData uri="http://schemas.openxmlformats.org/drawingml/2006/table">
            <a:tbl>
              <a:tblPr rtl="1" firstRow="1" bandRow="1">
                <a:tableStyleId>{00A15C55-8517-42AA-B614-E9B94910E393}</a:tableStyleId>
              </a:tblPr>
              <a:tblGrid>
                <a:gridCol w="933150">
                  <a:extLst>
                    <a:ext uri="{9D8B030D-6E8A-4147-A177-3AD203B41FA5}">
                      <a16:colId xmlns:a16="http://schemas.microsoft.com/office/drawing/2014/main" val="3703577530"/>
                    </a:ext>
                  </a:extLst>
                </a:gridCol>
                <a:gridCol w="7817927">
                  <a:extLst>
                    <a:ext uri="{9D8B030D-6E8A-4147-A177-3AD203B41FA5}">
                      <a16:colId xmlns:a16="http://schemas.microsoft.com/office/drawing/2014/main" val="339754586"/>
                    </a:ext>
                  </a:extLst>
                </a:gridCol>
              </a:tblGrid>
              <a:tr h="756000">
                <a:tc>
                  <a:txBody>
                    <a:bodyPr/>
                    <a:lstStyle/>
                    <a:p>
                      <a:pPr rtl="1"/>
                      <a:endParaRPr lang="ar-SA" sz="2800" b="1" dirty="0">
                        <a:solidFill>
                          <a:schemeClr val="bg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60066"/>
                    </a:solidFill>
                  </a:tcPr>
                </a:tc>
                <a:tc>
                  <a:txBody>
                    <a:bodyPr/>
                    <a:lstStyle/>
                    <a:p>
                      <a:pPr algn="l" rtl="1"/>
                      <a:r>
                        <a:rPr lang="en-US" sz="2800" b="1" dirty="0">
                          <a:solidFill>
                            <a:schemeClr val="bg1"/>
                          </a:solidFill>
                          <a:latin typeface="Arial" panose="020B0604020202020204" pitchFamily="34" charset="0"/>
                          <a:cs typeface="Arial" panose="020B0604020202020204" pitchFamily="34" charset="0"/>
                        </a:rPr>
                        <a:t>FeCl</a:t>
                      </a:r>
                      <a:r>
                        <a:rPr lang="en-US" sz="2800" b="1" baseline="-25000" dirty="0">
                          <a:solidFill>
                            <a:schemeClr val="bg1"/>
                          </a:solidFill>
                          <a:latin typeface="Arial" panose="020B0604020202020204" pitchFamily="34" charset="0"/>
                          <a:cs typeface="Arial" panose="020B0604020202020204" pitchFamily="34" charset="0"/>
                        </a:rPr>
                        <a:t>3(</a:t>
                      </a:r>
                      <a:r>
                        <a:rPr lang="en-US" sz="2800" b="1" baseline="-25000" dirty="0" err="1">
                          <a:solidFill>
                            <a:schemeClr val="bg1"/>
                          </a:solidFill>
                          <a:latin typeface="Arial" panose="020B0604020202020204" pitchFamily="34" charset="0"/>
                          <a:cs typeface="Arial" panose="020B0604020202020204" pitchFamily="34" charset="0"/>
                        </a:rPr>
                        <a:t>aq</a:t>
                      </a:r>
                      <a:r>
                        <a:rPr lang="en-US" sz="2800" b="1" baseline="-25000" dirty="0">
                          <a:solidFill>
                            <a:schemeClr val="bg1"/>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+ 3NaOH</a:t>
                      </a:r>
                      <a:r>
                        <a:rPr lang="en-US" sz="2800" b="1" baseline="-25000" dirty="0">
                          <a:solidFill>
                            <a:schemeClr val="bg1"/>
                          </a:solidFill>
                          <a:latin typeface="Arial" panose="020B0604020202020204" pitchFamily="34" charset="0"/>
                          <a:cs typeface="Arial" panose="020B0604020202020204" pitchFamily="34" charset="0"/>
                        </a:rPr>
                        <a:t>(</a:t>
                      </a:r>
                      <a:r>
                        <a:rPr lang="en-US" sz="2800" b="1" baseline="-25000" dirty="0" err="1">
                          <a:solidFill>
                            <a:schemeClr val="bg1"/>
                          </a:solidFill>
                          <a:latin typeface="Arial" panose="020B0604020202020204" pitchFamily="34" charset="0"/>
                          <a:cs typeface="Arial" panose="020B0604020202020204" pitchFamily="34" charset="0"/>
                        </a:rPr>
                        <a:t>aq</a:t>
                      </a:r>
                      <a:r>
                        <a:rPr lang="en-US" sz="2800" b="1" baseline="-25000" dirty="0">
                          <a:solidFill>
                            <a:schemeClr val="bg1"/>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 Fe OH </a:t>
                      </a:r>
                      <a:r>
                        <a:rPr lang="en-US" sz="2800" b="1" baseline="-25000" dirty="0">
                          <a:solidFill>
                            <a:schemeClr val="bg1"/>
                          </a:solidFill>
                          <a:latin typeface="Arial" panose="020B0604020202020204" pitchFamily="34" charset="0"/>
                          <a:cs typeface="Arial" panose="020B0604020202020204" pitchFamily="34" charset="0"/>
                        </a:rPr>
                        <a:t>(s) </a:t>
                      </a:r>
                      <a:r>
                        <a:rPr lang="en-US" sz="2800" b="1" dirty="0">
                          <a:solidFill>
                            <a:schemeClr val="bg1"/>
                          </a:solidFill>
                          <a:latin typeface="Arial" panose="020B0604020202020204" pitchFamily="34" charset="0"/>
                          <a:cs typeface="Arial" panose="020B0604020202020204" pitchFamily="34" charset="0"/>
                        </a:rPr>
                        <a:t>+ Na</a:t>
                      </a:r>
                      <a:r>
                        <a:rPr lang="en-US" sz="2800" b="1" baseline="-25000" dirty="0">
                          <a:solidFill>
                            <a:schemeClr val="bg1"/>
                          </a:solidFill>
                          <a:latin typeface="Arial" panose="020B0604020202020204" pitchFamily="34" charset="0"/>
                          <a:cs typeface="Arial" panose="020B0604020202020204" pitchFamily="34" charset="0"/>
                        </a:rPr>
                        <a:t>3</a:t>
                      </a:r>
                      <a:r>
                        <a:rPr lang="en-US" sz="2800" b="1" dirty="0">
                          <a:solidFill>
                            <a:schemeClr val="bg1"/>
                          </a:solidFill>
                          <a:latin typeface="Arial" panose="020B0604020202020204" pitchFamily="34" charset="0"/>
                          <a:cs typeface="Arial" panose="020B0604020202020204" pitchFamily="34" charset="0"/>
                        </a:rPr>
                        <a:t>Cl</a:t>
                      </a:r>
                      <a:r>
                        <a:rPr lang="en-US" sz="2800" b="1" baseline="-25000" dirty="0">
                          <a:solidFill>
                            <a:schemeClr val="bg1"/>
                          </a:solidFill>
                          <a:latin typeface="Arial" panose="020B0604020202020204" pitchFamily="34" charset="0"/>
                          <a:cs typeface="Arial" panose="020B0604020202020204" pitchFamily="34" charset="0"/>
                        </a:rPr>
                        <a:t> (</a:t>
                      </a:r>
                      <a:r>
                        <a:rPr lang="en-US" sz="2800" b="1" baseline="-25000" dirty="0" err="1">
                          <a:solidFill>
                            <a:schemeClr val="bg1"/>
                          </a:solidFill>
                          <a:latin typeface="Arial" panose="020B0604020202020204" pitchFamily="34" charset="0"/>
                          <a:cs typeface="Arial" panose="020B0604020202020204" pitchFamily="34" charset="0"/>
                        </a:rPr>
                        <a:t>aq</a:t>
                      </a:r>
                      <a:r>
                        <a:rPr lang="en-US" sz="2800" b="1" baseline="-25000" dirty="0">
                          <a:solidFill>
                            <a:schemeClr val="bg1"/>
                          </a:solidFill>
                          <a:latin typeface="Arial" panose="020B0604020202020204" pitchFamily="34" charset="0"/>
                          <a:cs typeface="Arial" panose="020B0604020202020204" pitchFamily="34" charset="0"/>
                        </a:rPr>
                        <a:t>)</a:t>
                      </a:r>
                      <a:endParaRPr lang="ar-SA" sz="2800" b="1" baseline="-25000" dirty="0">
                        <a:solidFill>
                          <a:schemeClr val="bg1"/>
                        </a:solidFill>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60066"/>
                    </a:solidFill>
                  </a:tcPr>
                </a:tc>
                <a:extLst>
                  <a:ext uri="{0D108BD9-81ED-4DB2-BD59-A6C34878D82A}">
                    <a16:rowId xmlns:a16="http://schemas.microsoft.com/office/drawing/2014/main" val="1134626480"/>
                  </a:ext>
                </a:extLst>
              </a:tr>
              <a:tr h="756000">
                <a:tc>
                  <a:txBody>
                    <a:bodyPr/>
                    <a:lstStyle/>
                    <a:p>
                      <a:pPr rtl="1"/>
                      <a:endParaRPr lang="ar-SA" sz="2800" b="1" dirty="0">
                        <a:solidFill>
                          <a:schemeClr val="bg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50000"/>
                      </a:schemeClr>
                    </a:solidFill>
                  </a:tcPr>
                </a:tc>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US" sz="2800" b="1" dirty="0">
                          <a:solidFill>
                            <a:schemeClr val="bg1"/>
                          </a:solidFill>
                          <a:latin typeface="Arial" panose="020B0604020202020204" pitchFamily="34" charset="0"/>
                          <a:cs typeface="Arial" panose="020B0604020202020204" pitchFamily="34" charset="0"/>
                        </a:rPr>
                        <a:t>FeCl</a:t>
                      </a:r>
                      <a:r>
                        <a:rPr lang="en-US" sz="2800" b="1" baseline="-25000" dirty="0">
                          <a:solidFill>
                            <a:schemeClr val="bg1"/>
                          </a:solidFill>
                          <a:latin typeface="Arial" panose="020B0604020202020204" pitchFamily="34" charset="0"/>
                          <a:cs typeface="Arial" panose="020B0604020202020204" pitchFamily="34" charset="0"/>
                        </a:rPr>
                        <a:t>3(</a:t>
                      </a:r>
                      <a:r>
                        <a:rPr lang="en-US" sz="2800" b="1" baseline="-25000" dirty="0" err="1">
                          <a:solidFill>
                            <a:schemeClr val="bg1"/>
                          </a:solidFill>
                          <a:latin typeface="Arial" panose="020B0604020202020204" pitchFamily="34" charset="0"/>
                          <a:cs typeface="Arial" panose="020B0604020202020204" pitchFamily="34" charset="0"/>
                        </a:rPr>
                        <a:t>aq</a:t>
                      </a:r>
                      <a:r>
                        <a:rPr lang="en-US" sz="2800" b="1" baseline="-25000" dirty="0">
                          <a:solidFill>
                            <a:schemeClr val="bg1"/>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+ 3NaOH</a:t>
                      </a:r>
                      <a:r>
                        <a:rPr lang="en-US" sz="2800" b="1" baseline="-25000" dirty="0">
                          <a:solidFill>
                            <a:schemeClr val="bg1"/>
                          </a:solidFill>
                          <a:latin typeface="Arial" panose="020B0604020202020204" pitchFamily="34" charset="0"/>
                          <a:cs typeface="Arial" panose="020B0604020202020204" pitchFamily="34" charset="0"/>
                        </a:rPr>
                        <a:t>(</a:t>
                      </a:r>
                      <a:r>
                        <a:rPr lang="en-US" sz="2800" b="1" baseline="-25000" dirty="0" err="1">
                          <a:solidFill>
                            <a:schemeClr val="bg1"/>
                          </a:solidFill>
                          <a:latin typeface="Arial" panose="020B0604020202020204" pitchFamily="34" charset="0"/>
                          <a:cs typeface="Arial" panose="020B0604020202020204" pitchFamily="34" charset="0"/>
                        </a:rPr>
                        <a:t>aq</a:t>
                      </a:r>
                      <a:r>
                        <a:rPr lang="en-US" sz="2800" b="1" baseline="-25000" dirty="0">
                          <a:solidFill>
                            <a:schemeClr val="bg1"/>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 Fe (OH)</a:t>
                      </a:r>
                      <a:r>
                        <a:rPr lang="en-US" sz="2800" b="1" baseline="-25000" dirty="0">
                          <a:solidFill>
                            <a:schemeClr val="bg1"/>
                          </a:solidFill>
                          <a:latin typeface="Arial" panose="020B0604020202020204" pitchFamily="34" charset="0"/>
                          <a:cs typeface="Arial" panose="020B0604020202020204" pitchFamily="34" charset="0"/>
                        </a:rPr>
                        <a:t>3(s) </a:t>
                      </a:r>
                      <a:r>
                        <a:rPr lang="en-US" sz="2800" b="1" dirty="0">
                          <a:solidFill>
                            <a:schemeClr val="bg1"/>
                          </a:solidFill>
                          <a:latin typeface="Arial" panose="020B0604020202020204" pitchFamily="34" charset="0"/>
                          <a:cs typeface="Arial" panose="020B0604020202020204" pitchFamily="34" charset="0"/>
                        </a:rPr>
                        <a:t>+ 3NaCl</a:t>
                      </a:r>
                      <a:r>
                        <a:rPr lang="en-US" sz="2800" b="1" baseline="-25000" dirty="0">
                          <a:solidFill>
                            <a:schemeClr val="bg1"/>
                          </a:solidFill>
                          <a:latin typeface="Arial" panose="020B0604020202020204" pitchFamily="34" charset="0"/>
                          <a:cs typeface="Arial" panose="020B0604020202020204" pitchFamily="34" charset="0"/>
                        </a:rPr>
                        <a:t> (</a:t>
                      </a:r>
                      <a:r>
                        <a:rPr lang="en-US" sz="2800" b="1" baseline="-25000" dirty="0" err="1">
                          <a:solidFill>
                            <a:schemeClr val="bg1"/>
                          </a:solidFill>
                          <a:latin typeface="Arial" panose="020B0604020202020204" pitchFamily="34" charset="0"/>
                          <a:cs typeface="Arial" panose="020B0604020202020204" pitchFamily="34" charset="0"/>
                        </a:rPr>
                        <a:t>aq</a:t>
                      </a:r>
                      <a:r>
                        <a:rPr lang="en-US" sz="2800" b="1" baseline="-25000" dirty="0">
                          <a:solidFill>
                            <a:schemeClr val="bg1"/>
                          </a:solidFill>
                          <a:latin typeface="Arial" panose="020B0604020202020204" pitchFamily="34" charset="0"/>
                          <a:cs typeface="Arial" panose="020B0604020202020204" pitchFamily="34" charset="0"/>
                        </a:rPr>
                        <a:t>)</a:t>
                      </a:r>
                      <a:endParaRPr lang="ar-SA" sz="2800" b="1" baseline="-25000" dirty="0">
                        <a:solidFill>
                          <a:schemeClr val="bg1"/>
                        </a:solidFill>
                        <a:latin typeface="Arial" panose="020B0604020202020204" pitchFamily="34" charset="0"/>
                        <a:cs typeface="+mn-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706301514"/>
                  </a:ext>
                </a:extLst>
              </a:tr>
            </a:tbl>
          </a:graphicData>
        </a:graphic>
      </p:graphicFrame>
      <p:sp>
        <p:nvSpPr>
          <p:cNvPr id="17" name="مستطيل 16">
            <a:extLst>
              <a:ext uri="{FF2B5EF4-FFF2-40B4-BE49-F238E27FC236}">
                <a16:creationId xmlns:a16="http://schemas.microsoft.com/office/drawing/2014/main" id="{20DEAA0D-A51F-FD17-05C0-00BE60AA55CA}"/>
              </a:ext>
            </a:extLst>
          </p:cNvPr>
          <p:cNvSpPr/>
          <p:nvPr/>
        </p:nvSpPr>
        <p:spPr>
          <a:xfrm>
            <a:off x="9281459" y="4277174"/>
            <a:ext cx="838200" cy="606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dirty="0">
                <a:solidFill>
                  <a:schemeClr val="bg1"/>
                </a:solidFill>
                <a:latin typeface="Arial" panose="020B0604020202020204" pitchFamily="34" charset="0"/>
                <a:cs typeface="Arial" panose="020B0604020202020204" pitchFamily="34" charset="0"/>
                <a:sym typeface="Wingdings" panose="05000000000000000000" pitchFamily="2" charset="2"/>
              </a:rPr>
              <a:t></a:t>
            </a:r>
            <a:endParaRPr lang="ar-SA" sz="4000" dirty="0">
              <a:solidFill>
                <a:schemeClr val="bg1"/>
              </a:solidFill>
              <a:latin typeface="Arial" panose="020B0604020202020204" pitchFamily="34" charset="0"/>
              <a:cs typeface="Arial" panose="020B0604020202020204" pitchFamily="34" charset="0"/>
            </a:endParaRPr>
          </a:p>
        </p:txBody>
      </p:sp>
      <p:sp>
        <p:nvSpPr>
          <p:cNvPr id="18" name="مستطيل 17">
            <a:extLst>
              <a:ext uri="{FF2B5EF4-FFF2-40B4-BE49-F238E27FC236}">
                <a16:creationId xmlns:a16="http://schemas.microsoft.com/office/drawing/2014/main" id="{85FBFEE8-316E-FCC7-F328-53551C34D3BA}"/>
              </a:ext>
            </a:extLst>
          </p:cNvPr>
          <p:cNvSpPr/>
          <p:nvPr/>
        </p:nvSpPr>
        <p:spPr>
          <a:xfrm>
            <a:off x="9340461" y="5172572"/>
            <a:ext cx="838200" cy="606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dirty="0">
                <a:solidFill>
                  <a:schemeClr val="bg1"/>
                </a:solidFill>
                <a:latin typeface="Arial" panose="020B0604020202020204" pitchFamily="34" charset="0"/>
                <a:cs typeface="Arial" panose="020B0604020202020204" pitchFamily="34" charset="0"/>
                <a:sym typeface="Wingdings" panose="05000000000000000000" pitchFamily="2" charset="2"/>
              </a:rPr>
              <a:t></a:t>
            </a:r>
            <a:endParaRPr lang="ar-SA" sz="4000" dirty="0">
              <a:solidFill>
                <a:schemeClr val="bg1"/>
              </a:solidFill>
              <a:latin typeface="Arial" panose="020B0604020202020204" pitchFamily="34" charset="0"/>
              <a:cs typeface="Arial" panose="020B0604020202020204" pitchFamily="34" charset="0"/>
            </a:endParaRPr>
          </a:p>
        </p:txBody>
      </p:sp>
      <p:sp>
        <p:nvSpPr>
          <p:cNvPr id="19" name="Google Shape;114;p9">
            <a:extLst>
              <a:ext uri="{FF2B5EF4-FFF2-40B4-BE49-F238E27FC236}">
                <a16:creationId xmlns:a16="http://schemas.microsoft.com/office/drawing/2014/main" id="{8485D721-9ACE-326A-C195-7A8DE1297FC1}"/>
              </a:ext>
            </a:extLst>
          </p:cNvPr>
          <p:cNvSpPr/>
          <p:nvPr/>
        </p:nvSpPr>
        <p:spPr>
          <a:xfrm>
            <a:off x="1868712" y="5937961"/>
            <a:ext cx="7698275" cy="661705"/>
          </a:xfrm>
          <a:prstGeom prst="rect">
            <a:avLst/>
          </a:prstGeom>
          <a:solidFill>
            <a:schemeClr val="bg1"/>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ar-SA" sz="2400" b="1" dirty="0"/>
              <a:t>تكتب المعاملات أمام العنصر أو المركب في المتفاعلات والنواتج</a:t>
            </a:r>
          </a:p>
        </p:txBody>
      </p:sp>
    </p:spTree>
    <p:extLst>
      <p:ext uri="{BB962C8B-B14F-4D97-AF65-F5344CB8AC3E}">
        <p14:creationId xmlns:p14="http://schemas.microsoft.com/office/powerpoint/2010/main" val="181042358"/>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4;p9">
            <a:extLst>
              <a:ext uri="{FF2B5EF4-FFF2-40B4-BE49-F238E27FC236}">
                <a16:creationId xmlns:a16="http://schemas.microsoft.com/office/drawing/2014/main" id="{3D633199-9983-ACAA-6B57-625B891C0166}"/>
              </a:ext>
            </a:extLst>
          </p:cNvPr>
          <p:cNvSpPr/>
          <p:nvPr/>
        </p:nvSpPr>
        <p:spPr>
          <a:xfrm>
            <a:off x="511628" y="1361156"/>
            <a:ext cx="11168743" cy="1512673"/>
          </a:xfrm>
          <a:prstGeom prst="rect">
            <a:avLst/>
          </a:prstGeom>
          <a:solidFill>
            <a:schemeClr val="bg1"/>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ar-SA" sz="2800" b="1" dirty="0">
                <a:solidFill>
                  <a:srgbClr val="CC0000"/>
                </a:solidFill>
              </a:rPr>
              <a:t>تطبيق</a:t>
            </a:r>
            <a:r>
              <a:rPr lang="ar-SA" sz="2800" b="1" dirty="0"/>
              <a:t> </a:t>
            </a:r>
          </a:p>
          <a:p>
            <a:pPr marL="0" lvl="0" indent="0" algn="ctr">
              <a:spcBef>
                <a:spcPts val="0"/>
              </a:spcBef>
              <a:spcAft>
                <a:spcPts val="0"/>
              </a:spcAft>
              <a:buNone/>
            </a:pPr>
            <a:r>
              <a:rPr lang="ar-SA" sz="2400" b="1" dirty="0">
                <a:solidFill>
                  <a:srgbClr val="008000"/>
                </a:solidFill>
              </a:rPr>
              <a:t>صفحة 121</a:t>
            </a:r>
          </a:p>
          <a:p>
            <a:pPr marL="0" lvl="0" indent="0" algn="ctr">
              <a:spcBef>
                <a:spcPts val="0"/>
              </a:spcBef>
              <a:spcAft>
                <a:spcPts val="0"/>
              </a:spcAft>
              <a:buNone/>
            </a:pPr>
            <a:r>
              <a:rPr lang="ar-SA" sz="2400" b="1" dirty="0">
                <a:solidFill>
                  <a:srgbClr val="FF0000"/>
                </a:solidFill>
              </a:rPr>
              <a:t>اكتب معادلات كيميائية رمزية موزونة لكل من التفاعلات الآتية</a:t>
            </a:r>
          </a:p>
        </p:txBody>
      </p:sp>
      <p:sp>
        <p:nvSpPr>
          <p:cNvPr id="3" name="Google Shape;114;p9">
            <a:extLst>
              <a:ext uri="{FF2B5EF4-FFF2-40B4-BE49-F238E27FC236}">
                <a16:creationId xmlns:a16="http://schemas.microsoft.com/office/drawing/2014/main" id="{AE50A0C2-1B11-48FC-26CA-EBA5892D1347}"/>
              </a:ext>
            </a:extLst>
          </p:cNvPr>
          <p:cNvSpPr/>
          <p:nvPr/>
        </p:nvSpPr>
        <p:spPr>
          <a:xfrm>
            <a:off x="4078643" y="92193"/>
            <a:ext cx="4034713" cy="618046"/>
          </a:xfrm>
          <a:prstGeom prst="rect">
            <a:avLst/>
          </a:prstGeom>
          <a:solidFill>
            <a:schemeClr val="accent3">
              <a:lumMod val="50000"/>
            </a:schemeClr>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ar-SA" sz="2800" b="1" dirty="0">
                <a:solidFill>
                  <a:schemeClr val="bg1"/>
                </a:solidFill>
              </a:rPr>
              <a:t>خطوات وزن المعادلة الكيميائية</a:t>
            </a:r>
          </a:p>
        </p:txBody>
      </p:sp>
      <p:pic>
        <p:nvPicPr>
          <p:cNvPr id="5" name="صورة 4" descr="صورة تحتوي على نص, خط يد, الخط, فن الخط&#10;&#10;تم إنشاء الوصف تلقائياً">
            <a:extLst>
              <a:ext uri="{FF2B5EF4-FFF2-40B4-BE49-F238E27FC236}">
                <a16:creationId xmlns:a16="http://schemas.microsoft.com/office/drawing/2014/main" id="{FF490B7C-6A8A-0C19-3376-FB5FAA4F420B}"/>
              </a:ext>
            </a:extLst>
          </p:cNvPr>
          <p:cNvPicPr>
            <a:picLocks noChangeAspect="1"/>
          </p:cNvPicPr>
          <p:nvPr/>
        </p:nvPicPr>
        <p:blipFill rotWithShape="1">
          <a:blip r:embed="rId2">
            <a:extLst>
              <a:ext uri="{28A0092B-C50C-407E-A947-70E740481C1C}">
                <a14:useLocalDpi xmlns:a14="http://schemas.microsoft.com/office/drawing/2010/main" val="0"/>
              </a:ext>
            </a:extLst>
          </a:blip>
          <a:srcRect t="23769"/>
          <a:stretch/>
        </p:blipFill>
        <p:spPr>
          <a:xfrm>
            <a:off x="2011325" y="3275045"/>
            <a:ext cx="8169348" cy="1742797"/>
          </a:xfrm>
          <a:prstGeom prst="rect">
            <a:avLst/>
          </a:prstGeom>
        </p:spPr>
      </p:pic>
    </p:spTree>
    <p:extLst>
      <p:ext uri="{BB962C8B-B14F-4D97-AF65-F5344CB8AC3E}">
        <p14:creationId xmlns:p14="http://schemas.microsoft.com/office/powerpoint/2010/main" val="229764998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1;p10">
            <a:extLst>
              <a:ext uri="{FF2B5EF4-FFF2-40B4-BE49-F238E27FC236}">
                <a16:creationId xmlns:a16="http://schemas.microsoft.com/office/drawing/2014/main" id="{5A3205F7-B2D3-CF6A-C844-F914C4ADC788}"/>
              </a:ext>
            </a:extLst>
          </p:cNvPr>
          <p:cNvSpPr/>
          <p:nvPr/>
        </p:nvSpPr>
        <p:spPr>
          <a:xfrm>
            <a:off x="7669764" y="2111185"/>
            <a:ext cx="3666951" cy="1966292"/>
          </a:xfrm>
          <a:prstGeom prst="rect">
            <a:avLst/>
          </a:prstGeom>
          <a:solidFill>
            <a:schemeClr val="bg1"/>
          </a:solidFill>
          <a:ln>
            <a:noFill/>
          </a:ln>
          <a:effectLst>
            <a:outerShdw dist="95250" dir="2700000" algn="bl" rotWithShape="0">
              <a:schemeClr val="accent2"/>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ar-SA" sz="2800" b="1" dirty="0">
                <a:latin typeface="Arial" panose="020B0604020202020204" pitchFamily="34" charset="0"/>
                <a:ea typeface="Questrial"/>
                <a:cs typeface="Arial" panose="020B0604020202020204" pitchFamily="34" charset="0"/>
                <a:sym typeface="Questrial"/>
              </a:rPr>
              <a:t>ماذا أعرف؟</a:t>
            </a:r>
            <a:endParaRPr sz="2800" b="1" dirty="0">
              <a:latin typeface="Arial" panose="020B0604020202020204" pitchFamily="34" charset="0"/>
              <a:ea typeface="Questrial"/>
              <a:cs typeface="Arial" panose="020B0604020202020204" pitchFamily="34" charset="0"/>
              <a:sym typeface="Questrial"/>
            </a:endParaRPr>
          </a:p>
        </p:txBody>
      </p:sp>
      <p:sp>
        <p:nvSpPr>
          <p:cNvPr id="3" name="Google Shape;128;p10">
            <a:extLst>
              <a:ext uri="{FF2B5EF4-FFF2-40B4-BE49-F238E27FC236}">
                <a16:creationId xmlns:a16="http://schemas.microsoft.com/office/drawing/2014/main" id="{F0773748-120F-F002-BE6A-43CE016BBF1B}"/>
              </a:ext>
            </a:extLst>
          </p:cNvPr>
          <p:cNvSpPr/>
          <p:nvPr/>
        </p:nvSpPr>
        <p:spPr>
          <a:xfrm>
            <a:off x="8978742" y="1907934"/>
            <a:ext cx="1048994" cy="406501"/>
          </a:xfrm>
          <a:custGeom>
            <a:avLst/>
            <a:gdLst>
              <a:gd name="connsiteX0" fmla="*/ 0 w 1405148"/>
              <a:gd name="connsiteY0" fmla="*/ 0 h 627969"/>
              <a:gd name="connsiteX1" fmla="*/ 1405148 w 1405148"/>
              <a:gd name="connsiteY1" fmla="*/ 0 h 627969"/>
              <a:gd name="connsiteX2" fmla="*/ 1405148 w 1405148"/>
              <a:gd name="connsiteY2" fmla="*/ 627969 h 627969"/>
              <a:gd name="connsiteX3" fmla="*/ 0 w 1405148"/>
              <a:gd name="connsiteY3" fmla="*/ 627969 h 627969"/>
              <a:gd name="connsiteX4" fmla="*/ 0 w 1405148"/>
              <a:gd name="connsiteY4" fmla="*/ 0 h 627969"/>
              <a:gd name="connsiteX0" fmla="*/ 0 w 1405148"/>
              <a:gd name="connsiteY0" fmla="*/ 0 h 627969"/>
              <a:gd name="connsiteX1" fmla="*/ 1405148 w 1405148"/>
              <a:gd name="connsiteY1" fmla="*/ 0 h 627969"/>
              <a:gd name="connsiteX2" fmla="*/ 1405148 w 1405148"/>
              <a:gd name="connsiteY2" fmla="*/ 627969 h 627969"/>
              <a:gd name="connsiteX3" fmla="*/ 0 w 1405148"/>
              <a:gd name="connsiteY3" fmla="*/ 627969 h 627969"/>
              <a:gd name="connsiteX4" fmla="*/ 0 w 1405148"/>
              <a:gd name="connsiteY4" fmla="*/ 0 h 627969"/>
              <a:gd name="connsiteX0" fmla="*/ 0 w 1428439"/>
              <a:gd name="connsiteY0" fmla="*/ 0 h 627969"/>
              <a:gd name="connsiteX1" fmla="*/ 1405148 w 1428439"/>
              <a:gd name="connsiteY1" fmla="*/ 0 h 627969"/>
              <a:gd name="connsiteX2" fmla="*/ 1405148 w 1428439"/>
              <a:gd name="connsiteY2" fmla="*/ 627969 h 627969"/>
              <a:gd name="connsiteX3" fmla="*/ 0 w 1428439"/>
              <a:gd name="connsiteY3" fmla="*/ 627969 h 627969"/>
              <a:gd name="connsiteX4" fmla="*/ 0 w 1428439"/>
              <a:gd name="connsiteY4" fmla="*/ 0 h 627969"/>
              <a:gd name="connsiteX0" fmla="*/ 0 w 1428439"/>
              <a:gd name="connsiteY0" fmla="*/ 0 h 627969"/>
              <a:gd name="connsiteX1" fmla="*/ 1405148 w 1428439"/>
              <a:gd name="connsiteY1" fmla="*/ 0 h 627969"/>
              <a:gd name="connsiteX2" fmla="*/ 1405148 w 1428439"/>
              <a:gd name="connsiteY2" fmla="*/ 627969 h 627969"/>
              <a:gd name="connsiteX3" fmla="*/ 0 w 1428439"/>
              <a:gd name="connsiteY3" fmla="*/ 627969 h 627969"/>
              <a:gd name="connsiteX4" fmla="*/ 0 w 1428439"/>
              <a:gd name="connsiteY4" fmla="*/ 0 h 627969"/>
              <a:gd name="connsiteX0" fmla="*/ 1991 w 1430430"/>
              <a:gd name="connsiteY0" fmla="*/ 0 h 627969"/>
              <a:gd name="connsiteX1" fmla="*/ 1407139 w 1430430"/>
              <a:gd name="connsiteY1" fmla="*/ 0 h 627969"/>
              <a:gd name="connsiteX2" fmla="*/ 1407139 w 1430430"/>
              <a:gd name="connsiteY2" fmla="*/ 627969 h 627969"/>
              <a:gd name="connsiteX3" fmla="*/ 1991 w 1430430"/>
              <a:gd name="connsiteY3" fmla="*/ 627969 h 627969"/>
              <a:gd name="connsiteX4" fmla="*/ 1991 w 1430430"/>
              <a:gd name="connsiteY4" fmla="*/ 0 h 62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430" h="627969">
                <a:moveTo>
                  <a:pt x="1991" y="0"/>
                </a:moveTo>
                <a:lnTo>
                  <a:pt x="1407139" y="0"/>
                </a:lnTo>
                <a:cubicBezTo>
                  <a:pt x="1313833" y="302629"/>
                  <a:pt x="1491114" y="446638"/>
                  <a:pt x="1407139" y="627969"/>
                </a:cubicBezTo>
                <a:lnTo>
                  <a:pt x="1991" y="627969"/>
                </a:lnTo>
                <a:cubicBezTo>
                  <a:pt x="104628" y="269356"/>
                  <a:pt x="-16671" y="153340"/>
                  <a:pt x="1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1;p10">
            <a:extLst>
              <a:ext uri="{FF2B5EF4-FFF2-40B4-BE49-F238E27FC236}">
                <a16:creationId xmlns:a16="http://schemas.microsoft.com/office/drawing/2014/main" id="{B4E73F7C-8272-B9B1-969A-3250397F6687}"/>
              </a:ext>
            </a:extLst>
          </p:cNvPr>
          <p:cNvSpPr/>
          <p:nvPr/>
        </p:nvSpPr>
        <p:spPr>
          <a:xfrm>
            <a:off x="2823827" y="2111185"/>
            <a:ext cx="3666951" cy="1966292"/>
          </a:xfrm>
          <a:prstGeom prst="rect">
            <a:avLst/>
          </a:prstGeom>
          <a:solidFill>
            <a:schemeClr val="bg1"/>
          </a:solidFill>
          <a:ln>
            <a:noFill/>
          </a:ln>
          <a:effectLst>
            <a:outerShdw dist="95250" dir="2700000" algn="bl" rotWithShape="0">
              <a:schemeClr val="accent2"/>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ar-SA" sz="2800" b="1" dirty="0">
                <a:latin typeface="Arial" panose="020B0604020202020204" pitchFamily="34" charset="0"/>
                <a:ea typeface="Questrial"/>
                <a:cs typeface="Arial" panose="020B0604020202020204" pitchFamily="34" charset="0"/>
                <a:sym typeface="Questrial"/>
              </a:rPr>
              <a:t>ماذا أريد ان أعرف؟</a:t>
            </a:r>
          </a:p>
          <a:p>
            <a:pPr marL="0" marR="0" lvl="0" indent="0" algn="ctr" rtl="0">
              <a:lnSpc>
                <a:spcPct val="100000"/>
              </a:lnSpc>
              <a:spcBef>
                <a:spcPts val="0"/>
              </a:spcBef>
              <a:spcAft>
                <a:spcPts val="0"/>
              </a:spcAft>
              <a:buNone/>
            </a:pPr>
            <a:r>
              <a:rPr lang="ar-SA" sz="2800" b="1" dirty="0">
                <a:latin typeface="Arial" panose="020B0604020202020204" pitchFamily="34" charset="0"/>
                <a:ea typeface="Questrial"/>
                <a:cs typeface="Arial" panose="020B0604020202020204" pitchFamily="34" charset="0"/>
                <a:sym typeface="Questrial"/>
              </a:rPr>
              <a:t>تصفح الدرس </a:t>
            </a:r>
            <a:endParaRPr sz="2800" b="1" dirty="0">
              <a:latin typeface="Arial" panose="020B0604020202020204" pitchFamily="34" charset="0"/>
              <a:ea typeface="Questrial"/>
              <a:cs typeface="Arial" panose="020B0604020202020204" pitchFamily="34" charset="0"/>
              <a:sym typeface="Questrial"/>
            </a:endParaRPr>
          </a:p>
        </p:txBody>
      </p:sp>
      <p:sp>
        <p:nvSpPr>
          <p:cNvPr id="5" name="Google Shape;128;p10">
            <a:extLst>
              <a:ext uri="{FF2B5EF4-FFF2-40B4-BE49-F238E27FC236}">
                <a16:creationId xmlns:a16="http://schemas.microsoft.com/office/drawing/2014/main" id="{51E14568-33C4-9C41-C73E-B23D6490179F}"/>
              </a:ext>
            </a:extLst>
          </p:cNvPr>
          <p:cNvSpPr/>
          <p:nvPr/>
        </p:nvSpPr>
        <p:spPr>
          <a:xfrm>
            <a:off x="4132805" y="1907934"/>
            <a:ext cx="1048994" cy="406501"/>
          </a:xfrm>
          <a:custGeom>
            <a:avLst/>
            <a:gdLst>
              <a:gd name="connsiteX0" fmla="*/ 0 w 1405148"/>
              <a:gd name="connsiteY0" fmla="*/ 0 h 627969"/>
              <a:gd name="connsiteX1" fmla="*/ 1405148 w 1405148"/>
              <a:gd name="connsiteY1" fmla="*/ 0 h 627969"/>
              <a:gd name="connsiteX2" fmla="*/ 1405148 w 1405148"/>
              <a:gd name="connsiteY2" fmla="*/ 627969 h 627969"/>
              <a:gd name="connsiteX3" fmla="*/ 0 w 1405148"/>
              <a:gd name="connsiteY3" fmla="*/ 627969 h 627969"/>
              <a:gd name="connsiteX4" fmla="*/ 0 w 1405148"/>
              <a:gd name="connsiteY4" fmla="*/ 0 h 627969"/>
              <a:gd name="connsiteX0" fmla="*/ 0 w 1405148"/>
              <a:gd name="connsiteY0" fmla="*/ 0 h 627969"/>
              <a:gd name="connsiteX1" fmla="*/ 1405148 w 1405148"/>
              <a:gd name="connsiteY1" fmla="*/ 0 h 627969"/>
              <a:gd name="connsiteX2" fmla="*/ 1405148 w 1405148"/>
              <a:gd name="connsiteY2" fmla="*/ 627969 h 627969"/>
              <a:gd name="connsiteX3" fmla="*/ 0 w 1405148"/>
              <a:gd name="connsiteY3" fmla="*/ 627969 h 627969"/>
              <a:gd name="connsiteX4" fmla="*/ 0 w 1405148"/>
              <a:gd name="connsiteY4" fmla="*/ 0 h 627969"/>
              <a:gd name="connsiteX0" fmla="*/ 0 w 1428439"/>
              <a:gd name="connsiteY0" fmla="*/ 0 h 627969"/>
              <a:gd name="connsiteX1" fmla="*/ 1405148 w 1428439"/>
              <a:gd name="connsiteY1" fmla="*/ 0 h 627969"/>
              <a:gd name="connsiteX2" fmla="*/ 1405148 w 1428439"/>
              <a:gd name="connsiteY2" fmla="*/ 627969 h 627969"/>
              <a:gd name="connsiteX3" fmla="*/ 0 w 1428439"/>
              <a:gd name="connsiteY3" fmla="*/ 627969 h 627969"/>
              <a:gd name="connsiteX4" fmla="*/ 0 w 1428439"/>
              <a:gd name="connsiteY4" fmla="*/ 0 h 627969"/>
              <a:gd name="connsiteX0" fmla="*/ 0 w 1428439"/>
              <a:gd name="connsiteY0" fmla="*/ 0 h 627969"/>
              <a:gd name="connsiteX1" fmla="*/ 1405148 w 1428439"/>
              <a:gd name="connsiteY1" fmla="*/ 0 h 627969"/>
              <a:gd name="connsiteX2" fmla="*/ 1405148 w 1428439"/>
              <a:gd name="connsiteY2" fmla="*/ 627969 h 627969"/>
              <a:gd name="connsiteX3" fmla="*/ 0 w 1428439"/>
              <a:gd name="connsiteY3" fmla="*/ 627969 h 627969"/>
              <a:gd name="connsiteX4" fmla="*/ 0 w 1428439"/>
              <a:gd name="connsiteY4" fmla="*/ 0 h 627969"/>
              <a:gd name="connsiteX0" fmla="*/ 1991 w 1430430"/>
              <a:gd name="connsiteY0" fmla="*/ 0 h 627969"/>
              <a:gd name="connsiteX1" fmla="*/ 1407139 w 1430430"/>
              <a:gd name="connsiteY1" fmla="*/ 0 h 627969"/>
              <a:gd name="connsiteX2" fmla="*/ 1407139 w 1430430"/>
              <a:gd name="connsiteY2" fmla="*/ 627969 h 627969"/>
              <a:gd name="connsiteX3" fmla="*/ 1991 w 1430430"/>
              <a:gd name="connsiteY3" fmla="*/ 627969 h 627969"/>
              <a:gd name="connsiteX4" fmla="*/ 1991 w 1430430"/>
              <a:gd name="connsiteY4" fmla="*/ 0 h 62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430" h="627969">
                <a:moveTo>
                  <a:pt x="1991" y="0"/>
                </a:moveTo>
                <a:lnTo>
                  <a:pt x="1407139" y="0"/>
                </a:lnTo>
                <a:cubicBezTo>
                  <a:pt x="1313833" y="302629"/>
                  <a:pt x="1491114" y="446638"/>
                  <a:pt x="1407139" y="627969"/>
                </a:cubicBezTo>
                <a:lnTo>
                  <a:pt x="1991" y="627969"/>
                </a:lnTo>
                <a:cubicBezTo>
                  <a:pt x="104628" y="269356"/>
                  <a:pt x="-16671" y="153340"/>
                  <a:pt x="1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9149565"/>
      </p:ext>
    </p:extLst>
  </p:cSld>
  <p:clrMapOvr>
    <a:masterClrMapping/>
  </p:clrMapOvr>
  <p:transition spd="slow">
    <p:cover dir="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 name="صورة 3" descr="صورة تحتوي على نص, الخط, رسم بياني, ورقة ملاحظة لاصقة&#10;&#10;تم إنشاء الوصف تلقائياً">
            <a:extLst>
              <a:ext uri="{FF2B5EF4-FFF2-40B4-BE49-F238E27FC236}">
                <a16:creationId xmlns:a16="http://schemas.microsoft.com/office/drawing/2014/main" id="{141D46F2-A499-A08D-CE6D-DD67FE0019EA}"/>
              </a:ext>
            </a:extLst>
          </p:cNvPr>
          <p:cNvPicPr>
            <a:picLocks noChangeAspect="1"/>
          </p:cNvPicPr>
          <p:nvPr/>
        </p:nvPicPr>
        <p:blipFill rotWithShape="1">
          <a:blip r:embed="rId2">
            <a:extLst>
              <a:ext uri="{28A0092B-C50C-407E-A947-70E740481C1C}">
                <a14:useLocalDpi xmlns:a14="http://schemas.microsoft.com/office/drawing/2010/main" val="0"/>
              </a:ext>
            </a:extLst>
          </a:blip>
          <a:srcRect l="2162" t="13515" r="7606" b="4986"/>
          <a:stretch/>
        </p:blipFill>
        <p:spPr>
          <a:xfrm>
            <a:off x="526247" y="111967"/>
            <a:ext cx="10987728" cy="4777274"/>
          </a:xfrm>
          <a:prstGeom prst="rect">
            <a:avLst/>
          </a:prstGeom>
        </p:spPr>
      </p:pic>
      <p:sp>
        <p:nvSpPr>
          <p:cNvPr id="5" name="مستطيل 4">
            <a:extLst>
              <a:ext uri="{FF2B5EF4-FFF2-40B4-BE49-F238E27FC236}">
                <a16:creationId xmlns:a16="http://schemas.microsoft.com/office/drawing/2014/main" id="{F32DB9AB-C827-4BC8-2747-D1DAA8CBA5A2}"/>
              </a:ext>
            </a:extLst>
          </p:cNvPr>
          <p:cNvSpPr/>
          <p:nvPr/>
        </p:nvSpPr>
        <p:spPr>
          <a:xfrm>
            <a:off x="1129005" y="4991877"/>
            <a:ext cx="9545216" cy="967274"/>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sz="2000" dirty="0"/>
              <a:t>الشكل 4-8 </a:t>
            </a:r>
          </a:p>
          <a:p>
            <a:pPr algn="ctr"/>
            <a:r>
              <a:rPr lang="ar-SA" sz="2000" dirty="0"/>
              <a:t>تتطلب دراستك للكيمياء القدرة على وزن المعادلات. استعمل هذا المخطط لمساعدتك على إتقان هذه المهارة. ولاحظ أن الخطوات المرقمة تقابل الخطوات في الجدول 4-7</a:t>
            </a:r>
          </a:p>
        </p:txBody>
      </p:sp>
      <p:sp>
        <p:nvSpPr>
          <p:cNvPr id="8" name="مستطيل 7">
            <a:extLst>
              <a:ext uri="{FF2B5EF4-FFF2-40B4-BE49-F238E27FC236}">
                <a16:creationId xmlns:a16="http://schemas.microsoft.com/office/drawing/2014/main" id="{BAB1FDC5-581F-220A-1387-C7DB699617F4}"/>
              </a:ext>
            </a:extLst>
          </p:cNvPr>
          <p:cNvSpPr/>
          <p:nvPr/>
        </p:nvSpPr>
        <p:spPr>
          <a:xfrm>
            <a:off x="1838441" y="6055566"/>
            <a:ext cx="8363339" cy="510074"/>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sz="2000" dirty="0"/>
              <a:t>ولعلك تجد أن بعض المعادلات الكيميائية يمكن وزنها بسهولة، في حين أن وزن بعضها الآخر صعب.</a:t>
            </a:r>
          </a:p>
        </p:txBody>
      </p:sp>
      <p:sp>
        <p:nvSpPr>
          <p:cNvPr id="2" name="مستطيل 1">
            <a:extLst>
              <a:ext uri="{FF2B5EF4-FFF2-40B4-BE49-F238E27FC236}">
                <a16:creationId xmlns:a16="http://schemas.microsoft.com/office/drawing/2014/main" id="{8A6EDF40-8496-AED3-F68C-143521AAF650}"/>
              </a:ext>
            </a:extLst>
          </p:cNvPr>
          <p:cNvSpPr/>
          <p:nvPr/>
        </p:nvSpPr>
        <p:spPr>
          <a:xfrm>
            <a:off x="10944808" y="111967"/>
            <a:ext cx="1138335"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122</a:t>
            </a:r>
          </a:p>
        </p:txBody>
      </p:sp>
    </p:spTree>
    <p:extLst>
      <p:ext uri="{BB962C8B-B14F-4D97-AF65-F5344CB8AC3E}">
        <p14:creationId xmlns:p14="http://schemas.microsoft.com/office/powerpoint/2010/main" val="3447743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C7B89C2-B81D-19EC-89C1-E912B8A6A5AE}"/>
              </a:ext>
            </a:extLst>
          </p:cNvPr>
          <p:cNvSpPr/>
          <p:nvPr/>
        </p:nvSpPr>
        <p:spPr>
          <a:xfrm>
            <a:off x="10944808" y="111967"/>
            <a:ext cx="1138335"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122</a:t>
            </a:r>
          </a:p>
        </p:txBody>
      </p:sp>
      <p:sp>
        <p:nvSpPr>
          <p:cNvPr id="4" name="Google Shape;103;p8">
            <a:extLst>
              <a:ext uri="{FF2B5EF4-FFF2-40B4-BE49-F238E27FC236}">
                <a16:creationId xmlns:a16="http://schemas.microsoft.com/office/drawing/2014/main" id="{C6418A9D-429A-2936-FA1F-D78D130EA02F}"/>
              </a:ext>
            </a:extLst>
          </p:cNvPr>
          <p:cNvSpPr/>
          <p:nvPr/>
        </p:nvSpPr>
        <p:spPr>
          <a:xfrm flipH="1">
            <a:off x="1446244" y="1701357"/>
            <a:ext cx="9414588" cy="3290521"/>
          </a:xfrm>
          <a:prstGeom prst="rect">
            <a:avLst/>
          </a:prstGeom>
          <a:solidFill>
            <a:schemeClr val="bg1"/>
          </a:solidFill>
          <a:ln>
            <a:noFill/>
          </a:ln>
          <a:effectLst>
            <a:outerShdw dist="95250" dir="2700000" algn="bl" rotWithShape="0">
              <a:schemeClr val="accent1">
                <a:lumMod val="50000"/>
              </a:schemeClr>
            </a:outerShdw>
          </a:effectLst>
        </p:spPr>
        <p:txBody>
          <a:bodyPr spcFirstLastPara="1" wrap="square" lIns="137150" tIns="137150" rIns="137150" bIns="137150" anchor="ctr" anchorCtr="0">
            <a:noAutofit/>
          </a:bodyPr>
          <a:lstStyle/>
          <a:p>
            <a:pPr marL="0" marR="0" lvl="0" indent="0" algn="ctr">
              <a:lnSpc>
                <a:spcPct val="100000"/>
              </a:lnSpc>
              <a:spcBef>
                <a:spcPts val="0"/>
              </a:spcBef>
              <a:spcAft>
                <a:spcPts val="0"/>
              </a:spcAft>
              <a:buNone/>
            </a:pPr>
            <a:r>
              <a:rPr lang="ar-SA" sz="2800" b="1" dirty="0">
                <a:solidFill>
                  <a:schemeClr val="tx1">
                    <a:lumMod val="95000"/>
                    <a:lumOff val="5000"/>
                  </a:schemeClr>
                </a:solidFill>
                <a:latin typeface="Arial" panose="020B0604020202020204" pitchFamily="34" charset="0"/>
                <a:ea typeface="Questrial"/>
                <a:cs typeface="Arial" panose="020B0604020202020204" pitchFamily="34" charset="0"/>
                <a:sym typeface="Questrial"/>
              </a:rPr>
              <a:t>لعل مفهوم قانون حفظ الكتلة من أهم المفاهيم الأساسية في الكيمياء. وجميع التفاعلات الكيميائية تتبع هذا القانون </a:t>
            </a:r>
          </a:p>
          <a:p>
            <a:pPr marL="0" marR="0" lvl="0" indent="0" algn="ctr">
              <a:lnSpc>
                <a:spcPct val="100000"/>
              </a:lnSpc>
              <a:spcBef>
                <a:spcPts val="0"/>
              </a:spcBef>
              <a:spcAft>
                <a:spcPts val="0"/>
              </a:spcAft>
              <a:buNone/>
            </a:pPr>
            <a:r>
              <a:rPr lang="ar-SA" sz="2800" b="1" dirty="0">
                <a:solidFill>
                  <a:schemeClr val="tx1">
                    <a:lumMod val="95000"/>
                    <a:lumOff val="5000"/>
                  </a:schemeClr>
                </a:solidFill>
                <a:latin typeface="Arial" panose="020B0604020202020204" pitchFamily="34" charset="0"/>
                <a:ea typeface="Questrial"/>
                <a:cs typeface="Arial" panose="020B0604020202020204" pitchFamily="34" charset="0"/>
                <a:sym typeface="Questrial"/>
              </a:rPr>
              <a:t>الذي ينص على أن المادة لا تفنى ولا تستحدث إلا بقدرة الله تعالى . </a:t>
            </a:r>
          </a:p>
          <a:p>
            <a:pPr marL="0" marR="0" lvl="0" indent="0" algn="ctr">
              <a:lnSpc>
                <a:spcPct val="100000"/>
              </a:lnSpc>
              <a:spcBef>
                <a:spcPts val="0"/>
              </a:spcBef>
              <a:spcAft>
                <a:spcPts val="0"/>
              </a:spcAft>
              <a:buNone/>
            </a:pPr>
            <a:r>
              <a:rPr lang="ar-SA" sz="2800" b="1" dirty="0">
                <a:solidFill>
                  <a:schemeClr val="tx1">
                    <a:lumMod val="95000"/>
                    <a:lumOff val="5000"/>
                  </a:schemeClr>
                </a:solidFill>
                <a:latin typeface="Arial" panose="020B0604020202020204" pitchFamily="34" charset="0"/>
                <a:ea typeface="Questrial"/>
                <a:cs typeface="Arial" panose="020B0604020202020204" pitchFamily="34" charset="0"/>
                <a:sym typeface="Questrial"/>
              </a:rPr>
              <a:t>ولهذا من الضروري أن تحتوي المعادلات التي تمثل التفاعلات الكيميائية على معلومات كافية توضح أن التفاعل يحقق قانون حفظ الكتلة.</a:t>
            </a:r>
          </a:p>
        </p:txBody>
      </p:sp>
      <p:sp>
        <p:nvSpPr>
          <p:cNvPr id="5" name="Google Shape;104;p8">
            <a:extLst>
              <a:ext uri="{FF2B5EF4-FFF2-40B4-BE49-F238E27FC236}">
                <a16:creationId xmlns:a16="http://schemas.microsoft.com/office/drawing/2014/main" id="{E0EAFD9A-03BD-8E2F-3297-EDDCF5BB2799}"/>
              </a:ext>
            </a:extLst>
          </p:cNvPr>
          <p:cNvSpPr/>
          <p:nvPr/>
        </p:nvSpPr>
        <p:spPr>
          <a:xfrm flipH="1">
            <a:off x="4016919" y="697043"/>
            <a:ext cx="4273237" cy="718456"/>
          </a:xfrm>
          <a:prstGeom prst="rect">
            <a:avLst/>
          </a:prstGeom>
          <a:solidFill>
            <a:schemeClr val="accent1">
              <a:lumMod val="50000"/>
            </a:schemeClr>
          </a:solid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ar-SA" sz="2800" b="1" dirty="0">
                <a:solidFill>
                  <a:schemeClr val="bg1"/>
                </a:solidFill>
                <a:latin typeface="Arial" panose="020B0604020202020204" pitchFamily="34" charset="0"/>
                <a:cs typeface="Arial" panose="020B0604020202020204" pitchFamily="34" charset="0"/>
              </a:rPr>
              <a:t>تحقيق قانون حفظ الكتلة</a:t>
            </a:r>
            <a:endParaRPr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6659333"/>
      </p:ext>
    </p:extLst>
  </p:cSld>
  <p:clrMapOvr>
    <a:masterClrMapping/>
  </p:clrMapOvr>
  <p:transition spd="slow">
    <p:cover dir="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C0066"/>
        </a:solidFill>
        <a:effectLst/>
      </p:bgPr>
    </p:bg>
    <p:spTree>
      <p:nvGrpSpPr>
        <p:cNvPr id="1" name=""/>
        <p:cNvGrpSpPr/>
        <p:nvPr/>
      </p:nvGrpSpPr>
      <p:grpSpPr>
        <a:xfrm>
          <a:off x="0" y="0"/>
          <a:ext cx="0" cy="0"/>
          <a:chOff x="0" y="0"/>
          <a:chExt cx="0" cy="0"/>
        </a:xfrm>
      </p:grpSpPr>
      <p:sp>
        <p:nvSpPr>
          <p:cNvPr id="2" name="Google Shape;113;p9">
            <a:extLst>
              <a:ext uri="{FF2B5EF4-FFF2-40B4-BE49-F238E27FC236}">
                <a16:creationId xmlns:a16="http://schemas.microsoft.com/office/drawing/2014/main" id="{D30BAA2C-6E7C-868D-FE05-5F97AE9A4353}"/>
              </a:ext>
            </a:extLst>
          </p:cNvPr>
          <p:cNvSpPr/>
          <p:nvPr/>
        </p:nvSpPr>
        <p:spPr>
          <a:xfrm>
            <a:off x="4316186" y="2087360"/>
            <a:ext cx="7230375" cy="3155957"/>
          </a:xfrm>
          <a:prstGeom prst="rect">
            <a:avLst/>
          </a:prstGeom>
          <a:solidFill>
            <a:schemeClr val="bg1"/>
          </a:solidFill>
          <a:ln>
            <a:noFill/>
          </a:ln>
          <a:effectLst>
            <a:outerShdw dist="95250" dir="2700000" algn="bl" rotWithShape="0">
              <a:schemeClr val="accent3">
                <a:lumMod val="60000"/>
                <a:lumOff val="40000"/>
              </a:schemeClr>
            </a:outerShdw>
          </a:effectLst>
        </p:spPr>
        <p:txBody>
          <a:bodyPr spcFirstLastPara="1" wrap="square" lIns="91425" tIns="91425" rIns="91425" bIns="91425" anchor="ctr" anchorCtr="0">
            <a:noAutofit/>
          </a:bodyPr>
          <a:lstStyle/>
          <a:p>
            <a:pPr marL="457200" marR="0" lvl="0" indent="-457200">
              <a:lnSpc>
                <a:spcPct val="100000"/>
              </a:lnSpc>
              <a:spcBef>
                <a:spcPts val="0"/>
              </a:spcBef>
              <a:spcAft>
                <a:spcPts val="0"/>
              </a:spcAft>
              <a:buFont typeface="Wingdings" panose="05000000000000000000" pitchFamily="2" charset="2"/>
              <a:buChar char="Ø"/>
            </a:pPr>
            <a:r>
              <a:rPr lang="ar-SA" sz="2700" dirty="0">
                <a:latin typeface="Arial" panose="020B0604020202020204" pitchFamily="34" charset="0"/>
                <a:ea typeface="Questrial"/>
                <a:cs typeface="Arial" panose="020B0604020202020204" pitchFamily="34" charset="0"/>
                <a:sym typeface="Questrial"/>
              </a:rPr>
              <a:t>توضح المعادلة الكيميائية الموزونة أنواع المتفاعلات والنواتج في التفاعل الكيميائي وكمياتها النسبية.</a:t>
            </a:r>
          </a:p>
          <a:p>
            <a:pPr marL="457200" marR="0" lvl="0" indent="-457200">
              <a:lnSpc>
                <a:spcPct val="100000"/>
              </a:lnSpc>
              <a:spcBef>
                <a:spcPts val="0"/>
              </a:spcBef>
              <a:spcAft>
                <a:spcPts val="0"/>
              </a:spcAft>
              <a:buFont typeface="Wingdings" panose="05000000000000000000" pitchFamily="2" charset="2"/>
              <a:buChar char="Ø"/>
            </a:pPr>
            <a:r>
              <a:rPr lang="ar-SA" sz="2700" dirty="0">
                <a:latin typeface="Arial" panose="020B0604020202020204" pitchFamily="34" charset="0"/>
                <a:ea typeface="Questrial"/>
                <a:cs typeface="Arial" panose="020B0604020202020204" pitchFamily="34" charset="0"/>
                <a:sym typeface="Questrial"/>
              </a:rPr>
              <a:t>يتضمن وزن المعادلة تعديل عدد المعاملات حتى يتساوى الذرات في طرفي المعادلة.</a:t>
            </a:r>
          </a:p>
        </p:txBody>
      </p:sp>
      <p:sp>
        <p:nvSpPr>
          <p:cNvPr id="3" name="Google Shape;114;p9">
            <a:extLst>
              <a:ext uri="{FF2B5EF4-FFF2-40B4-BE49-F238E27FC236}">
                <a16:creationId xmlns:a16="http://schemas.microsoft.com/office/drawing/2014/main" id="{A198F848-8A36-53F3-FE85-00E9DC7B35C2}"/>
              </a:ext>
            </a:extLst>
          </p:cNvPr>
          <p:cNvSpPr/>
          <p:nvPr/>
        </p:nvSpPr>
        <p:spPr>
          <a:xfrm>
            <a:off x="6416314" y="376261"/>
            <a:ext cx="3030118" cy="853170"/>
          </a:xfrm>
          <a:prstGeom prst="rect">
            <a:avLst/>
          </a:prstGeom>
          <a:solidFill>
            <a:schemeClr val="accent3"/>
          </a:solidFill>
          <a:ln w="19050" cap="flat" cmpd="sng">
            <a:solidFill>
              <a:schemeClr val="accent3"/>
            </a:solidFill>
            <a:prstDash val="solid"/>
            <a:round/>
            <a:headEnd type="none" w="sm" len="sm"/>
            <a:tailEnd type="none" w="sm" len="sm"/>
          </a:ln>
          <a:effectLst>
            <a:outerShdw blurRad="50800" dist="38100" dir="16200000"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3200" b="1" dirty="0">
                <a:solidFill>
                  <a:schemeClr val="bg1"/>
                </a:solidFill>
              </a:rPr>
              <a:t>الخلاصة</a:t>
            </a:r>
            <a:endParaRPr sz="3200" b="1" dirty="0">
              <a:solidFill>
                <a:schemeClr val="bg1"/>
              </a:solidFill>
            </a:endParaRPr>
          </a:p>
        </p:txBody>
      </p:sp>
      <p:sp>
        <p:nvSpPr>
          <p:cNvPr id="4" name="Google Shape;114;p9">
            <a:extLst>
              <a:ext uri="{FF2B5EF4-FFF2-40B4-BE49-F238E27FC236}">
                <a16:creationId xmlns:a16="http://schemas.microsoft.com/office/drawing/2014/main" id="{8F14DE7F-2FA9-F1C5-08A0-0CDE47A5B3B0}"/>
              </a:ext>
            </a:extLst>
          </p:cNvPr>
          <p:cNvSpPr/>
          <p:nvPr/>
        </p:nvSpPr>
        <p:spPr>
          <a:xfrm>
            <a:off x="645439" y="2907967"/>
            <a:ext cx="3030118" cy="1514744"/>
          </a:xfrm>
          <a:prstGeom prst="rect">
            <a:avLst/>
          </a:prstGeom>
          <a:solidFill>
            <a:schemeClr val="accent3"/>
          </a:solidFill>
          <a:ln w="19050" cap="flat" cmpd="sng">
            <a:solidFill>
              <a:schemeClr val="accent3"/>
            </a:solidFill>
            <a:prstDash val="solid"/>
            <a:round/>
            <a:headEnd type="none" w="sm" len="sm"/>
            <a:tailEnd type="none" w="sm" len="sm"/>
          </a:ln>
          <a:effectLst>
            <a:outerShdw blurRad="50800" dist="38100" dir="16200000"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2800" b="1" dirty="0">
                <a:solidFill>
                  <a:schemeClr val="bg1"/>
                </a:solidFill>
              </a:rPr>
              <a:t>ماذا تعلمنا اليوم؟</a:t>
            </a:r>
            <a:endParaRPr sz="2800" b="1" dirty="0">
              <a:solidFill>
                <a:schemeClr val="bg1"/>
              </a:solidFill>
            </a:endParaRPr>
          </a:p>
        </p:txBody>
      </p:sp>
    </p:spTree>
    <p:extLst>
      <p:ext uri="{BB962C8B-B14F-4D97-AF65-F5344CB8AC3E}">
        <p14:creationId xmlns:p14="http://schemas.microsoft.com/office/powerpoint/2010/main" val="303727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Google Shape;93;p7">
            <a:extLst>
              <a:ext uri="{FF2B5EF4-FFF2-40B4-BE49-F238E27FC236}">
                <a16:creationId xmlns:a16="http://schemas.microsoft.com/office/drawing/2014/main" id="{FEF8AB1F-89B5-7736-5A80-A48882384A88}"/>
              </a:ext>
            </a:extLst>
          </p:cNvPr>
          <p:cNvSpPr>
            <a:spLocks noGrp="1" noRot="1" noMove="1" noResize="1" noEditPoints="1" noAdjustHandles="1" noChangeArrowheads="1" noChangeShapeType="1"/>
          </p:cNvSpPr>
          <p:nvPr/>
        </p:nvSpPr>
        <p:spPr>
          <a:xfrm>
            <a:off x="554704" y="531846"/>
            <a:ext cx="11033916" cy="5187820"/>
          </a:xfrm>
          <a:prstGeom prst="rect">
            <a:avLst/>
          </a:prstGeom>
          <a:solidFill>
            <a:schemeClr val="bg1"/>
          </a:solidFill>
          <a:ln>
            <a:noFill/>
          </a:ln>
          <a:effectLst>
            <a:outerShdw dist="95250" dir="2700000" algn="bl" rotWithShape="0">
              <a:schemeClr val="bg2">
                <a:lumMod val="25000"/>
              </a:schemeClr>
            </a:outerShdw>
          </a:effectLst>
        </p:spPr>
        <p:txBody>
          <a:bodyPr spcFirstLastPara="1" wrap="square" lIns="137150" tIns="137150" rIns="137150" bIns="13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Questrial"/>
              <a:ea typeface="Questrial"/>
              <a:cs typeface="Questrial"/>
              <a:sym typeface="Questrial"/>
            </a:endParaRPr>
          </a:p>
        </p:txBody>
      </p:sp>
      <p:sp>
        <p:nvSpPr>
          <p:cNvPr id="3" name="مستطيل 2">
            <a:extLst>
              <a:ext uri="{FF2B5EF4-FFF2-40B4-BE49-F238E27FC236}">
                <a16:creationId xmlns:a16="http://schemas.microsoft.com/office/drawing/2014/main" id="{71F51955-B9BC-B3CE-9824-2C2A75F1FFCE}"/>
              </a:ext>
            </a:extLst>
          </p:cNvPr>
          <p:cNvSpPr/>
          <p:nvPr/>
        </p:nvSpPr>
        <p:spPr>
          <a:xfrm>
            <a:off x="10944808" y="111967"/>
            <a:ext cx="1138335"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تحصيلي </a:t>
            </a:r>
          </a:p>
        </p:txBody>
      </p:sp>
      <p:sp>
        <p:nvSpPr>
          <p:cNvPr id="4" name="مستطيل 3">
            <a:extLst>
              <a:ext uri="{FF2B5EF4-FFF2-40B4-BE49-F238E27FC236}">
                <a16:creationId xmlns:a16="http://schemas.microsoft.com/office/drawing/2014/main" id="{C02E634D-C607-6532-9196-072EA78B2204}"/>
              </a:ext>
            </a:extLst>
          </p:cNvPr>
          <p:cNvSpPr/>
          <p:nvPr/>
        </p:nvSpPr>
        <p:spPr>
          <a:xfrm>
            <a:off x="2018267" y="647704"/>
            <a:ext cx="7903030" cy="5373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كتل المواد المتفاعلة وكتل المواد الناتجة عن التفاعل الكيميائي</a:t>
            </a:r>
          </a:p>
        </p:txBody>
      </p:sp>
      <p:graphicFrame>
        <p:nvGraphicFramePr>
          <p:cNvPr id="7" name="جدول 7">
            <a:extLst>
              <a:ext uri="{FF2B5EF4-FFF2-40B4-BE49-F238E27FC236}">
                <a16:creationId xmlns:a16="http://schemas.microsoft.com/office/drawing/2014/main" id="{C3500055-89CD-37C7-35E1-C007063B0119}"/>
              </a:ext>
            </a:extLst>
          </p:cNvPr>
          <p:cNvGraphicFramePr>
            <a:graphicFrameLocks noGrp="1"/>
          </p:cNvGraphicFramePr>
          <p:nvPr>
            <p:extLst>
              <p:ext uri="{D42A27DB-BD31-4B8C-83A1-F6EECF244321}">
                <p14:modId xmlns:p14="http://schemas.microsoft.com/office/powerpoint/2010/main" val="3546889343"/>
              </p:ext>
            </p:extLst>
          </p:nvPr>
        </p:nvGraphicFramePr>
        <p:xfrm>
          <a:off x="1586956" y="1358152"/>
          <a:ext cx="8546088" cy="612000"/>
        </p:xfrm>
        <a:graphic>
          <a:graphicData uri="http://schemas.openxmlformats.org/drawingml/2006/table">
            <a:tbl>
              <a:tblPr rtl="1" firstRow="1" bandRow="1">
                <a:tableStyleId>{5C22544A-7EE6-4342-B048-85BDC9FD1C3A}</a:tableStyleId>
              </a:tblPr>
              <a:tblGrid>
                <a:gridCol w="2136522">
                  <a:extLst>
                    <a:ext uri="{9D8B030D-6E8A-4147-A177-3AD203B41FA5}">
                      <a16:colId xmlns:a16="http://schemas.microsoft.com/office/drawing/2014/main" val="3066365384"/>
                    </a:ext>
                  </a:extLst>
                </a:gridCol>
                <a:gridCol w="2136522">
                  <a:extLst>
                    <a:ext uri="{9D8B030D-6E8A-4147-A177-3AD203B41FA5}">
                      <a16:colId xmlns:a16="http://schemas.microsoft.com/office/drawing/2014/main" val="1142878627"/>
                    </a:ext>
                  </a:extLst>
                </a:gridCol>
                <a:gridCol w="2136522">
                  <a:extLst>
                    <a:ext uri="{9D8B030D-6E8A-4147-A177-3AD203B41FA5}">
                      <a16:colId xmlns:a16="http://schemas.microsoft.com/office/drawing/2014/main" val="4244107652"/>
                    </a:ext>
                  </a:extLst>
                </a:gridCol>
                <a:gridCol w="2136522">
                  <a:extLst>
                    <a:ext uri="{9D8B030D-6E8A-4147-A177-3AD203B41FA5}">
                      <a16:colId xmlns:a16="http://schemas.microsoft.com/office/drawing/2014/main" val="3639188100"/>
                    </a:ext>
                  </a:extLst>
                </a:gridCol>
              </a:tblGrid>
              <a:tr h="612000">
                <a:tc>
                  <a:txBody>
                    <a:bodyPr/>
                    <a:lstStyle/>
                    <a:p>
                      <a:pPr rtl="1"/>
                      <a:r>
                        <a:rPr lang="ar-SA" sz="2000" dirty="0">
                          <a:solidFill>
                            <a:schemeClr val="tx1"/>
                          </a:solidFill>
                          <a:latin typeface="Arial" panose="020B0604020202020204" pitchFamily="34" charset="0"/>
                          <a:cs typeface="Arial" panose="020B0604020202020204" pitchFamily="34" charset="0"/>
                        </a:rPr>
                        <a:t>أ) غير متساوية</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r>
                        <a:rPr lang="ar-SA" sz="2000" dirty="0">
                          <a:solidFill>
                            <a:schemeClr val="tx1"/>
                          </a:solidFill>
                          <a:latin typeface="Arial" panose="020B0604020202020204" pitchFamily="34" charset="0"/>
                          <a:cs typeface="Arial" panose="020B0604020202020204" pitchFamily="34" charset="0"/>
                        </a:rPr>
                        <a:t>ب) كلاهما مواد صلبة </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r>
                        <a:rPr lang="ar-SA" sz="2000" dirty="0">
                          <a:solidFill>
                            <a:schemeClr val="tx1"/>
                          </a:solidFill>
                          <a:latin typeface="Arial" panose="020B0604020202020204" pitchFamily="34" charset="0"/>
                          <a:cs typeface="Arial" panose="020B0604020202020204" pitchFamily="34" charset="0"/>
                        </a:rPr>
                        <a:t>ج) متساوية</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r>
                        <a:rPr lang="ar-SA" sz="2000" dirty="0">
                          <a:solidFill>
                            <a:schemeClr val="tx1"/>
                          </a:solidFill>
                          <a:latin typeface="Arial" panose="020B0604020202020204" pitchFamily="34" charset="0"/>
                          <a:cs typeface="Arial" panose="020B0604020202020204" pitchFamily="34" charset="0"/>
                        </a:rPr>
                        <a:t>د) لا توجد علاقة بينهما</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0284343"/>
                  </a:ext>
                </a:extLst>
              </a:tr>
            </a:tbl>
          </a:graphicData>
        </a:graphic>
      </p:graphicFrame>
      <p:sp>
        <p:nvSpPr>
          <p:cNvPr id="8" name="مستطيل 7">
            <a:extLst>
              <a:ext uri="{FF2B5EF4-FFF2-40B4-BE49-F238E27FC236}">
                <a16:creationId xmlns:a16="http://schemas.microsoft.com/office/drawing/2014/main" id="{628435CB-ED3E-75C3-93F9-F3FB36310ECF}"/>
              </a:ext>
            </a:extLst>
          </p:cNvPr>
          <p:cNvSpPr/>
          <p:nvPr/>
        </p:nvSpPr>
        <p:spPr>
          <a:xfrm>
            <a:off x="2606350" y="2259105"/>
            <a:ext cx="7249886" cy="5373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المعادلات الكيميائية الموزونة تحقق قانون</a:t>
            </a:r>
          </a:p>
        </p:txBody>
      </p:sp>
      <p:graphicFrame>
        <p:nvGraphicFramePr>
          <p:cNvPr id="17" name="جدول 7">
            <a:extLst>
              <a:ext uri="{FF2B5EF4-FFF2-40B4-BE49-F238E27FC236}">
                <a16:creationId xmlns:a16="http://schemas.microsoft.com/office/drawing/2014/main" id="{C9076C83-917A-D989-37FA-EE44F62824B1}"/>
              </a:ext>
            </a:extLst>
          </p:cNvPr>
          <p:cNvGraphicFramePr>
            <a:graphicFrameLocks noGrp="1"/>
          </p:cNvGraphicFramePr>
          <p:nvPr>
            <p:extLst>
              <p:ext uri="{D42A27DB-BD31-4B8C-83A1-F6EECF244321}">
                <p14:modId xmlns:p14="http://schemas.microsoft.com/office/powerpoint/2010/main" val="3680783541"/>
              </p:ext>
            </p:extLst>
          </p:nvPr>
        </p:nvGraphicFramePr>
        <p:xfrm>
          <a:off x="1533044" y="2969553"/>
          <a:ext cx="9072000" cy="614122"/>
        </p:xfrm>
        <a:graphic>
          <a:graphicData uri="http://schemas.openxmlformats.org/drawingml/2006/table">
            <a:tbl>
              <a:tblPr rtl="1" firstRow="1" bandRow="1">
                <a:tableStyleId>{5C22544A-7EE6-4342-B048-85BDC9FD1C3A}</a:tableStyleId>
              </a:tblPr>
              <a:tblGrid>
                <a:gridCol w="2268000">
                  <a:extLst>
                    <a:ext uri="{9D8B030D-6E8A-4147-A177-3AD203B41FA5}">
                      <a16:colId xmlns:a16="http://schemas.microsoft.com/office/drawing/2014/main" val="3066365384"/>
                    </a:ext>
                  </a:extLst>
                </a:gridCol>
                <a:gridCol w="2268000">
                  <a:extLst>
                    <a:ext uri="{9D8B030D-6E8A-4147-A177-3AD203B41FA5}">
                      <a16:colId xmlns:a16="http://schemas.microsoft.com/office/drawing/2014/main" val="1142878627"/>
                    </a:ext>
                  </a:extLst>
                </a:gridCol>
                <a:gridCol w="2268000">
                  <a:extLst>
                    <a:ext uri="{9D8B030D-6E8A-4147-A177-3AD203B41FA5}">
                      <a16:colId xmlns:a16="http://schemas.microsoft.com/office/drawing/2014/main" val="4244107652"/>
                    </a:ext>
                  </a:extLst>
                </a:gridCol>
                <a:gridCol w="2268000">
                  <a:extLst>
                    <a:ext uri="{9D8B030D-6E8A-4147-A177-3AD203B41FA5}">
                      <a16:colId xmlns:a16="http://schemas.microsoft.com/office/drawing/2014/main" val="3639188100"/>
                    </a:ext>
                  </a:extLst>
                </a:gridCol>
              </a:tblGrid>
              <a:tr h="614122">
                <a:tc>
                  <a:txBody>
                    <a:bodyPr/>
                    <a:lstStyle/>
                    <a:p>
                      <a:pPr rtl="1"/>
                      <a:r>
                        <a:rPr lang="ar-SA" sz="2800" dirty="0">
                          <a:solidFill>
                            <a:schemeClr val="tx1"/>
                          </a:solidFill>
                          <a:latin typeface="Arial" panose="020B0604020202020204" pitchFamily="34" charset="0"/>
                          <a:cs typeface="Arial" panose="020B0604020202020204" pitchFamily="34" charset="0"/>
                        </a:rPr>
                        <a:t>أ) حفظ الطاقة</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r>
                        <a:rPr lang="ar-SA" sz="2800" dirty="0">
                          <a:solidFill>
                            <a:schemeClr val="tx1"/>
                          </a:solidFill>
                          <a:latin typeface="Arial" panose="020B0604020202020204" pitchFamily="34" charset="0"/>
                          <a:cs typeface="Arial" panose="020B0604020202020204" pitchFamily="34" charset="0"/>
                        </a:rPr>
                        <a:t>ب) حفظ الكتلة</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r>
                        <a:rPr lang="ar-SA" sz="2800" dirty="0">
                          <a:solidFill>
                            <a:schemeClr val="tx1"/>
                          </a:solidFill>
                          <a:latin typeface="Arial" panose="020B0604020202020204" pitchFamily="34" charset="0"/>
                          <a:cs typeface="Arial" panose="020B0604020202020204" pitchFamily="34" charset="0"/>
                        </a:rPr>
                        <a:t>ج) حفظ الشحنة</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r>
                        <a:rPr lang="ar-SA" sz="2800" dirty="0">
                          <a:solidFill>
                            <a:schemeClr val="tx1"/>
                          </a:solidFill>
                          <a:latin typeface="Arial" panose="020B0604020202020204" pitchFamily="34" charset="0"/>
                          <a:cs typeface="Arial" panose="020B0604020202020204" pitchFamily="34" charset="0"/>
                        </a:rPr>
                        <a:t>د) النسب </a:t>
                      </a:r>
                      <a:r>
                        <a:rPr lang="ar-SA" sz="2800" dirty="0" err="1">
                          <a:solidFill>
                            <a:schemeClr val="tx1"/>
                          </a:solidFill>
                          <a:latin typeface="Arial" panose="020B0604020202020204" pitchFamily="34" charset="0"/>
                          <a:cs typeface="Arial" panose="020B0604020202020204" pitchFamily="34" charset="0"/>
                        </a:rPr>
                        <a:t>الثابة</a:t>
                      </a:r>
                      <a:endParaRPr lang="ar-SA" sz="2800" dirty="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0284343"/>
                  </a:ext>
                </a:extLst>
              </a:tr>
            </a:tbl>
          </a:graphicData>
        </a:graphic>
      </p:graphicFrame>
      <p:sp>
        <p:nvSpPr>
          <p:cNvPr id="18" name="مستطيل 17">
            <a:extLst>
              <a:ext uri="{FF2B5EF4-FFF2-40B4-BE49-F238E27FC236}">
                <a16:creationId xmlns:a16="http://schemas.microsoft.com/office/drawing/2014/main" id="{D468CC84-57BC-1EF9-0EC6-D50BD60F45DA}"/>
              </a:ext>
            </a:extLst>
          </p:cNvPr>
          <p:cNvSpPr/>
          <p:nvPr/>
        </p:nvSpPr>
        <p:spPr>
          <a:xfrm>
            <a:off x="8481527" y="1474011"/>
            <a:ext cx="1588309" cy="451325"/>
          </a:xfrm>
          <a:prstGeom prst="rect">
            <a:avLst/>
          </a:prstGeom>
          <a:solidFill>
            <a:srgbClr val="D3BEA6"/>
          </a:solid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 </a:t>
            </a:r>
          </a:p>
        </p:txBody>
      </p:sp>
      <p:sp>
        <p:nvSpPr>
          <p:cNvPr id="19" name="مستطيل 18">
            <a:extLst>
              <a:ext uri="{FF2B5EF4-FFF2-40B4-BE49-F238E27FC236}">
                <a16:creationId xmlns:a16="http://schemas.microsoft.com/office/drawing/2014/main" id="{B3E8D59F-AA94-E2AB-CF99-B46705E1A777}"/>
              </a:ext>
            </a:extLst>
          </p:cNvPr>
          <p:cNvSpPr/>
          <p:nvPr/>
        </p:nvSpPr>
        <p:spPr>
          <a:xfrm>
            <a:off x="6096000" y="1374099"/>
            <a:ext cx="1869401" cy="451325"/>
          </a:xfrm>
          <a:prstGeom prst="rect">
            <a:avLst/>
          </a:prstGeom>
          <a:solidFill>
            <a:srgbClr val="D3BEA6"/>
          </a:solid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 </a:t>
            </a:r>
          </a:p>
        </p:txBody>
      </p:sp>
      <p:sp>
        <p:nvSpPr>
          <p:cNvPr id="20" name="مستطيل 19">
            <a:extLst>
              <a:ext uri="{FF2B5EF4-FFF2-40B4-BE49-F238E27FC236}">
                <a16:creationId xmlns:a16="http://schemas.microsoft.com/office/drawing/2014/main" id="{4CE5C997-DE76-CF1E-1A65-B8B82236BDE1}"/>
              </a:ext>
            </a:extLst>
          </p:cNvPr>
          <p:cNvSpPr/>
          <p:nvPr/>
        </p:nvSpPr>
        <p:spPr>
          <a:xfrm>
            <a:off x="1670180" y="1437641"/>
            <a:ext cx="1989959" cy="451325"/>
          </a:xfrm>
          <a:prstGeom prst="rect">
            <a:avLst/>
          </a:prstGeom>
          <a:solidFill>
            <a:srgbClr val="D3BEA6"/>
          </a:solid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 </a:t>
            </a:r>
          </a:p>
        </p:txBody>
      </p:sp>
      <p:sp>
        <p:nvSpPr>
          <p:cNvPr id="21" name="مستطيل 20">
            <a:extLst>
              <a:ext uri="{FF2B5EF4-FFF2-40B4-BE49-F238E27FC236}">
                <a16:creationId xmlns:a16="http://schemas.microsoft.com/office/drawing/2014/main" id="{B40783CB-1CB0-2FC4-C14C-AD1D01BB9FDD}"/>
              </a:ext>
            </a:extLst>
          </p:cNvPr>
          <p:cNvSpPr/>
          <p:nvPr/>
        </p:nvSpPr>
        <p:spPr>
          <a:xfrm>
            <a:off x="8587136" y="3049075"/>
            <a:ext cx="1955450" cy="451325"/>
          </a:xfrm>
          <a:prstGeom prst="rect">
            <a:avLst/>
          </a:prstGeom>
          <a:solidFill>
            <a:srgbClr val="D3BEA6"/>
          </a:solid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 </a:t>
            </a:r>
          </a:p>
        </p:txBody>
      </p:sp>
      <p:sp>
        <p:nvSpPr>
          <p:cNvPr id="22" name="مستطيل 21">
            <a:extLst>
              <a:ext uri="{FF2B5EF4-FFF2-40B4-BE49-F238E27FC236}">
                <a16:creationId xmlns:a16="http://schemas.microsoft.com/office/drawing/2014/main" id="{053396AB-6551-57FB-A568-EC76650348F5}"/>
              </a:ext>
            </a:extLst>
          </p:cNvPr>
          <p:cNvSpPr/>
          <p:nvPr/>
        </p:nvSpPr>
        <p:spPr>
          <a:xfrm>
            <a:off x="3853115" y="3087755"/>
            <a:ext cx="2153382" cy="451325"/>
          </a:xfrm>
          <a:prstGeom prst="rect">
            <a:avLst/>
          </a:prstGeom>
          <a:solidFill>
            <a:srgbClr val="D3BEA6"/>
          </a:solid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 </a:t>
            </a:r>
          </a:p>
        </p:txBody>
      </p:sp>
      <p:sp>
        <p:nvSpPr>
          <p:cNvPr id="23" name="مستطيل 22">
            <a:extLst>
              <a:ext uri="{FF2B5EF4-FFF2-40B4-BE49-F238E27FC236}">
                <a16:creationId xmlns:a16="http://schemas.microsoft.com/office/drawing/2014/main" id="{A0F590F1-0BE8-BF5B-2ECD-5DAF77A2B17E}"/>
              </a:ext>
            </a:extLst>
          </p:cNvPr>
          <p:cNvSpPr/>
          <p:nvPr/>
        </p:nvSpPr>
        <p:spPr>
          <a:xfrm>
            <a:off x="1586956" y="3064224"/>
            <a:ext cx="2153382" cy="451325"/>
          </a:xfrm>
          <a:prstGeom prst="rect">
            <a:avLst/>
          </a:prstGeom>
          <a:solidFill>
            <a:srgbClr val="D3BEA6"/>
          </a:solid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 </a:t>
            </a:r>
          </a:p>
        </p:txBody>
      </p:sp>
      <p:sp>
        <p:nvSpPr>
          <p:cNvPr id="24" name="مستطيل 23">
            <a:extLst>
              <a:ext uri="{FF2B5EF4-FFF2-40B4-BE49-F238E27FC236}">
                <a16:creationId xmlns:a16="http://schemas.microsoft.com/office/drawing/2014/main" id="{AD83F6F2-E307-FDF4-B26D-A4BA5D37F6A1}"/>
              </a:ext>
            </a:extLst>
          </p:cNvPr>
          <p:cNvSpPr/>
          <p:nvPr/>
        </p:nvSpPr>
        <p:spPr>
          <a:xfrm>
            <a:off x="1278294" y="3772716"/>
            <a:ext cx="9526555" cy="5373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أي التالي يمثل معامل الهيدروجين </a:t>
            </a:r>
            <a:r>
              <a:rPr lang="en-US" sz="2800" b="1" dirty="0">
                <a:solidFill>
                  <a:srgbClr val="FF0000"/>
                </a:solidFill>
              </a:rPr>
              <a:t>x</a:t>
            </a:r>
            <a:r>
              <a:rPr lang="ar-SA" sz="2800" b="1" dirty="0">
                <a:solidFill>
                  <a:srgbClr val="FF0000"/>
                </a:solidFill>
              </a:rPr>
              <a:t> في المعادلة </a:t>
            </a:r>
            <a:r>
              <a:rPr lang="en-US" sz="2800" b="1" dirty="0">
                <a:solidFill>
                  <a:srgbClr val="FF0000"/>
                </a:solidFill>
              </a:rPr>
              <a:t>N</a:t>
            </a:r>
            <a:r>
              <a:rPr lang="en-US" sz="2800" b="1" baseline="-25000" dirty="0">
                <a:solidFill>
                  <a:srgbClr val="FF0000"/>
                </a:solidFill>
              </a:rPr>
              <a:t>2</a:t>
            </a:r>
            <a:r>
              <a:rPr lang="en-US" sz="2800" b="1" dirty="0">
                <a:solidFill>
                  <a:srgbClr val="FF0000"/>
                </a:solidFill>
              </a:rPr>
              <a:t>+xH</a:t>
            </a:r>
            <a:r>
              <a:rPr lang="en-US" sz="2800" b="1" baseline="-25000" dirty="0">
                <a:solidFill>
                  <a:srgbClr val="FF0000"/>
                </a:solidFill>
              </a:rPr>
              <a:t>2</a:t>
            </a:r>
            <a:r>
              <a:rPr lang="en-US" sz="2800" b="1" dirty="0">
                <a:solidFill>
                  <a:srgbClr val="FF0000"/>
                </a:solidFill>
                <a:latin typeface="Arial" panose="020B0604020202020204" pitchFamily="34" charset="0"/>
                <a:cs typeface="Arial" panose="020B0604020202020204" pitchFamily="34" charset="0"/>
              </a:rPr>
              <a:t>→2NH</a:t>
            </a:r>
            <a:r>
              <a:rPr lang="en-US" sz="2800" b="1" baseline="-25000" dirty="0">
                <a:solidFill>
                  <a:srgbClr val="FF0000"/>
                </a:solidFill>
                <a:latin typeface="Arial" panose="020B0604020202020204" pitchFamily="34" charset="0"/>
                <a:cs typeface="Arial" panose="020B0604020202020204" pitchFamily="34" charset="0"/>
              </a:rPr>
              <a:t>3</a:t>
            </a:r>
            <a:r>
              <a:rPr lang="en-US" sz="2800" b="1" dirty="0">
                <a:solidFill>
                  <a:srgbClr val="FF0000"/>
                </a:solidFill>
                <a:latin typeface="Arial" panose="020B0604020202020204" pitchFamily="34" charset="0"/>
                <a:cs typeface="Arial" panose="020B0604020202020204" pitchFamily="34" charset="0"/>
              </a:rPr>
              <a:t> </a:t>
            </a:r>
            <a:r>
              <a:rPr lang="ar-SA" sz="2800" b="1" dirty="0">
                <a:solidFill>
                  <a:srgbClr val="FF0000"/>
                </a:solidFill>
              </a:rPr>
              <a:t> </a:t>
            </a:r>
          </a:p>
        </p:txBody>
      </p:sp>
      <p:graphicFrame>
        <p:nvGraphicFramePr>
          <p:cNvPr id="11" name="جدول 7">
            <a:extLst>
              <a:ext uri="{FF2B5EF4-FFF2-40B4-BE49-F238E27FC236}">
                <a16:creationId xmlns:a16="http://schemas.microsoft.com/office/drawing/2014/main" id="{180AD7D5-065E-8B61-7A78-1361E3FA95E7}"/>
              </a:ext>
            </a:extLst>
          </p:cNvPr>
          <p:cNvGraphicFramePr>
            <a:graphicFrameLocks noGrp="1"/>
          </p:cNvGraphicFramePr>
          <p:nvPr>
            <p:extLst>
              <p:ext uri="{D42A27DB-BD31-4B8C-83A1-F6EECF244321}">
                <p14:modId xmlns:p14="http://schemas.microsoft.com/office/powerpoint/2010/main" val="1776001093"/>
              </p:ext>
            </p:extLst>
          </p:nvPr>
        </p:nvGraphicFramePr>
        <p:xfrm>
          <a:off x="1533044" y="4531236"/>
          <a:ext cx="9072000" cy="614122"/>
        </p:xfrm>
        <a:graphic>
          <a:graphicData uri="http://schemas.openxmlformats.org/drawingml/2006/table">
            <a:tbl>
              <a:tblPr rtl="1" firstRow="1" bandRow="1">
                <a:tableStyleId>{5C22544A-7EE6-4342-B048-85BDC9FD1C3A}</a:tableStyleId>
              </a:tblPr>
              <a:tblGrid>
                <a:gridCol w="2268000">
                  <a:extLst>
                    <a:ext uri="{9D8B030D-6E8A-4147-A177-3AD203B41FA5}">
                      <a16:colId xmlns:a16="http://schemas.microsoft.com/office/drawing/2014/main" val="3066365384"/>
                    </a:ext>
                  </a:extLst>
                </a:gridCol>
                <a:gridCol w="2268000">
                  <a:extLst>
                    <a:ext uri="{9D8B030D-6E8A-4147-A177-3AD203B41FA5}">
                      <a16:colId xmlns:a16="http://schemas.microsoft.com/office/drawing/2014/main" val="1142878627"/>
                    </a:ext>
                  </a:extLst>
                </a:gridCol>
                <a:gridCol w="2268000">
                  <a:extLst>
                    <a:ext uri="{9D8B030D-6E8A-4147-A177-3AD203B41FA5}">
                      <a16:colId xmlns:a16="http://schemas.microsoft.com/office/drawing/2014/main" val="4244107652"/>
                    </a:ext>
                  </a:extLst>
                </a:gridCol>
                <a:gridCol w="2268000">
                  <a:extLst>
                    <a:ext uri="{9D8B030D-6E8A-4147-A177-3AD203B41FA5}">
                      <a16:colId xmlns:a16="http://schemas.microsoft.com/office/drawing/2014/main" val="3639188100"/>
                    </a:ext>
                  </a:extLst>
                </a:gridCol>
              </a:tblGrid>
              <a:tr h="614122">
                <a:tc>
                  <a:txBody>
                    <a:bodyPr/>
                    <a:lstStyle/>
                    <a:p>
                      <a:pPr rtl="1"/>
                      <a:r>
                        <a:rPr lang="ar-SA" sz="2800" dirty="0">
                          <a:solidFill>
                            <a:schemeClr val="tx1"/>
                          </a:solidFill>
                          <a:latin typeface="Arial" panose="020B0604020202020204" pitchFamily="34" charset="0"/>
                          <a:cs typeface="Arial" panose="020B0604020202020204" pitchFamily="34" charset="0"/>
                        </a:rPr>
                        <a:t>أ) 1</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r>
                        <a:rPr lang="ar-SA" sz="2800" dirty="0">
                          <a:solidFill>
                            <a:schemeClr val="tx1"/>
                          </a:solidFill>
                          <a:latin typeface="Arial" panose="020B0604020202020204" pitchFamily="34" charset="0"/>
                          <a:cs typeface="Arial" panose="020B0604020202020204" pitchFamily="34" charset="0"/>
                        </a:rPr>
                        <a:t>ب) 2</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r>
                        <a:rPr lang="ar-SA" sz="2800" dirty="0">
                          <a:solidFill>
                            <a:schemeClr val="tx1"/>
                          </a:solidFill>
                          <a:latin typeface="Arial" panose="020B0604020202020204" pitchFamily="34" charset="0"/>
                          <a:cs typeface="Arial" panose="020B0604020202020204" pitchFamily="34" charset="0"/>
                        </a:rPr>
                        <a:t>ج) 3</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r>
                        <a:rPr lang="ar-SA" sz="2800" dirty="0">
                          <a:solidFill>
                            <a:schemeClr val="tx1"/>
                          </a:solidFill>
                          <a:latin typeface="Arial" panose="020B0604020202020204" pitchFamily="34" charset="0"/>
                          <a:cs typeface="Arial" panose="020B0604020202020204" pitchFamily="34" charset="0"/>
                        </a:rPr>
                        <a:t>د) 6</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0284343"/>
                  </a:ext>
                </a:extLst>
              </a:tr>
            </a:tbl>
          </a:graphicData>
        </a:graphic>
      </p:graphicFrame>
      <p:sp>
        <p:nvSpPr>
          <p:cNvPr id="26" name="مستطيل 25">
            <a:extLst>
              <a:ext uri="{FF2B5EF4-FFF2-40B4-BE49-F238E27FC236}">
                <a16:creationId xmlns:a16="http://schemas.microsoft.com/office/drawing/2014/main" id="{2E63EB97-9DF0-178D-68CD-5A21362AC960}"/>
              </a:ext>
            </a:extLst>
          </p:cNvPr>
          <p:cNvSpPr/>
          <p:nvPr/>
        </p:nvSpPr>
        <p:spPr>
          <a:xfrm>
            <a:off x="8587136" y="4612634"/>
            <a:ext cx="1955450" cy="451325"/>
          </a:xfrm>
          <a:prstGeom prst="rect">
            <a:avLst/>
          </a:prstGeom>
          <a:solidFill>
            <a:srgbClr val="D3BEA6"/>
          </a:solid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 </a:t>
            </a:r>
          </a:p>
        </p:txBody>
      </p:sp>
      <p:sp>
        <p:nvSpPr>
          <p:cNvPr id="27" name="مستطيل 26">
            <a:extLst>
              <a:ext uri="{FF2B5EF4-FFF2-40B4-BE49-F238E27FC236}">
                <a16:creationId xmlns:a16="http://schemas.microsoft.com/office/drawing/2014/main" id="{491F3234-FBFC-FB71-9EB8-3E2914B71735}"/>
              </a:ext>
            </a:extLst>
          </p:cNvPr>
          <p:cNvSpPr/>
          <p:nvPr/>
        </p:nvSpPr>
        <p:spPr>
          <a:xfrm>
            <a:off x="6369560" y="4612634"/>
            <a:ext cx="1955450" cy="451325"/>
          </a:xfrm>
          <a:prstGeom prst="rect">
            <a:avLst/>
          </a:prstGeom>
          <a:solidFill>
            <a:srgbClr val="D3BEA6"/>
          </a:solid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 </a:t>
            </a:r>
          </a:p>
        </p:txBody>
      </p:sp>
      <p:sp>
        <p:nvSpPr>
          <p:cNvPr id="28" name="مستطيل 27">
            <a:extLst>
              <a:ext uri="{FF2B5EF4-FFF2-40B4-BE49-F238E27FC236}">
                <a16:creationId xmlns:a16="http://schemas.microsoft.com/office/drawing/2014/main" id="{F12A9DB2-BC49-B88A-26A4-258214F64637}"/>
              </a:ext>
            </a:extLst>
          </p:cNvPr>
          <p:cNvSpPr/>
          <p:nvPr/>
        </p:nvSpPr>
        <p:spPr>
          <a:xfrm>
            <a:off x="1784888" y="4583076"/>
            <a:ext cx="1955450" cy="451325"/>
          </a:xfrm>
          <a:prstGeom prst="rect">
            <a:avLst/>
          </a:prstGeom>
          <a:solidFill>
            <a:srgbClr val="D3BEA6"/>
          </a:solid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 </a:t>
            </a:r>
          </a:p>
        </p:txBody>
      </p:sp>
    </p:spTree>
    <p:extLst>
      <p:ext uri="{BB962C8B-B14F-4D97-AF65-F5344CB8AC3E}">
        <p14:creationId xmlns:p14="http://schemas.microsoft.com/office/powerpoint/2010/main" val="26494271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heel(1)">
                                      <p:cBhvr>
                                        <p:cTn id="13" dur="2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heel(1)">
                                      <p:cBhvr>
                                        <p:cTn id="18" dur="2000"/>
                                        <p:tgtEl>
                                          <p:spTgt spid="21"/>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heel(1)">
                                      <p:cBhvr>
                                        <p:cTn id="21" dur="2000"/>
                                        <p:tgtEl>
                                          <p:spTgt spid="22"/>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heel(1)">
                                      <p:cBhvr>
                                        <p:cTn id="24" dur="20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heel(1)">
                                      <p:cBhvr>
                                        <p:cTn id="29" dur="2000"/>
                                        <p:tgtEl>
                                          <p:spTgt spid="26"/>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heel(1)">
                                      <p:cBhvr>
                                        <p:cTn id="32" dur="2000"/>
                                        <p:tgtEl>
                                          <p:spTgt spid="27"/>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heel(1)">
                                      <p:cBhvr>
                                        <p:cTn id="35"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6" grpId="0" animBg="1"/>
      <p:bldP spid="27"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9C86C49-795C-BB32-D332-26F2977AFFBD}"/>
              </a:ext>
            </a:extLst>
          </p:cNvPr>
          <p:cNvSpPr/>
          <p:nvPr/>
        </p:nvSpPr>
        <p:spPr>
          <a:xfrm>
            <a:off x="4089919" y="1175657"/>
            <a:ext cx="3592285" cy="1296956"/>
          </a:xfrm>
          <a:prstGeom prst="rect">
            <a:avLst/>
          </a:prstGeom>
          <a:ln w="76200">
            <a:solidFill>
              <a:srgbClr val="FF0000"/>
            </a:solid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sz="3600" b="1" dirty="0">
                <a:solidFill>
                  <a:srgbClr val="FF0000"/>
                </a:solidFill>
                <a:latin typeface="Arial" panose="020B0604020202020204" pitchFamily="34" charset="0"/>
                <a:cs typeface="Arial" panose="020B0604020202020204" pitchFamily="34" charset="0"/>
              </a:rPr>
              <a:t>الواجب </a:t>
            </a:r>
          </a:p>
        </p:txBody>
      </p:sp>
      <p:sp>
        <p:nvSpPr>
          <p:cNvPr id="3" name="مستطيل 2">
            <a:extLst>
              <a:ext uri="{FF2B5EF4-FFF2-40B4-BE49-F238E27FC236}">
                <a16:creationId xmlns:a16="http://schemas.microsoft.com/office/drawing/2014/main" id="{5C0A37E7-FE00-036F-FCB7-804D8B560A5F}"/>
              </a:ext>
            </a:extLst>
          </p:cNvPr>
          <p:cNvSpPr/>
          <p:nvPr/>
        </p:nvSpPr>
        <p:spPr>
          <a:xfrm>
            <a:off x="3371462" y="2908039"/>
            <a:ext cx="5029200" cy="2525487"/>
          </a:xfrm>
          <a:prstGeom prst="rect">
            <a:avLst/>
          </a:prstGeom>
          <a:ln w="57150">
            <a:solidFill>
              <a:schemeClr val="tx1">
                <a:lumMod val="95000"/>
                <a:lumOff val="5000"/>
              </a:schemeClr>
            </a:solid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sz="2800" b="1" dirty="0"/>
              <a:t>صفحة 146 </a:t>
            </a:r>
          </a:p>
          <a:p>
            <a:pPr algn="ctr"/>
            <a:r>
              <a:rPr lang="ar-SA" sz="2800" b="1" dirty="0"/>
              <a:t>سؤال 69 </a:t>
            </a:r>
          </a:p>
          <a:p>
            <a:pPr algn="ctr"/>
            <a:r>
              <a:rPr lang="ar-SA" sz="2800" b="1" dirty="0"/>
              <a:t>سؤال 71</a:t>
            </a:r>
          </a:p>
          <a:p>
            <a:pPr algn="ctr"/>
            <a:r>
              <a:rPr lang="ar-SA" sz="2800" b="1" dirty="0"/>
              <a:t>صفحة 147</a:t>
            </a:r>
          </a:p>
          <a:p>
            <a:pPr algn="ctr"/>
            <a:r>
              <a:rPr lang="ar-SA" sz="2800" b="1" dirty="0"/>
              <a:t>سؤال 75</a:t>
            </a:r>
          </a:p>
        </p:txBody>
      </p:sp>
    </p:spTree>
    <p:extLst>
      <p:ext uri="{BB962C8B-B14F-4D97-AF65-F5344CB8AC3E}">
        <p14:creationId xmlns:p14="http://schemas.microsoft.com/office/powerpoint/2010/main" val="2667698230"/>
      </p:ext>
    </p:extLst>
  </p:cSld>
  <p:clrMapOvr>
    <a:masterClrMapping/>
  </p:clrMapOvr>
  <p:transition spd="slow">
    <p:wheel spokes="1"/>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sp>
        <p:nvSpPr>
          <p:cNvPr id="2" name="فقاعة الكلام: بيضاوية 1">
            <a:extLst>
              <a:ext uri="{FF2B5EF4-FFF2-40B4-BE49-F238E27FC236}">
                <a16:creationId xmlns:a16="http://schemas.microsoft.com/office/drawing/2014/main" id="{5CE8BD13-D219-51B8-7BA4-3F7098E56B6E}"/>
              </a:ext>
            </a:extLst>
          </p:cNvPr>
          <p:cNvSpPr/>
          <p:nvPr/>
        </p:nvSpPr>
        <p:spPr>
          <a:xfrm>
            <a:off x="4220547" y="1679511"/>
            <a:ext cx="3750906" cy="3060440"/>
          </a:xfrm>
          <a:prstGeom prst="wedgeEllipseCallou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1" anchor="ctr"/>
          <a:lstStyle/>
          <a:p>
            <a:pPr algn="ctr"/>
            <a:r>
              <a:rPr lang="ar-SA" sz="3200" b="1" dirty="0">
                <a:solidFill>
                  <a:schemeClr val="tx1"/>
                </a:solidFill>
              </a:rPr>
              <a:t>إلى اللقاء في الحصة القادمة</a:t>
            </a:r>
          </a:p>
        </p:txBody>
      </p:sp>
    </p:spTree>
    <p:extLst>
      <p:ext uri="{BB962C8B-B14F-4D97-AF65-F5344CB8AC3E}">
        <p14:creationId xmlns:p14="http://schemas.microsoft.com/office/powerpoint/2010/main" val="3084829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invX="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3;p8">
            <a:extLst>
              <a:ext uri="{FF2B5EF4-FFF2-40B4-BE49-F238E27FC236}">
                <a16:creationId xmlns:a16="http://schemas.microsoft.com/office/drawing/2014/main" id="{930ADADB-ED15-0141-10EA-DD0DFACB2652}"/>
              </a:ext>
            </a:extLst>
          </p:cNvPr>
          <p:cNvSpPr/>
          <p:nvPr/>
        </p:nvSpPr>
        <p:spPr>
          <a:xfrm flipH="1">
            <a:off x="2611108" y="2636031"/>
            <a:ext cx="6969783" cy="1963960"/>
          </a:xfrm>
          <a:prstGeom prst="rect">
            <a:avLst/>
          </a:prstGeom>
          <a:solidFill>
            <a:schemeClr val="bg1"/>
          </a:solidFill>
          <a:ln>
            <a:noFill/>
          </a:ln>
          <a:effectLst>
            <a:outerShdw dist="95250" dir="2700000" algn="bl" rotWithShape="0">
              <a:schemeClr val="accent1"/>
            </a:outerShdw>
          </a:effectLst>
        </p:spPr>
        <p:txBody>
          <a:bodyPr spcFirstLastPara="1" wrap="square" lIns="137150" tIns="137150" rIns="137150" bIns="137150" anchor="ctr" anchorCtr="0">
            <a:noAutofit/>
          </a:bodyPr>
          <a:lstStyle/>
          <a:p>
            <a:pPr marL="0" marR="0" lvl="0" indent="0" algn="ctr">
              <a:lnSpc>
                <a:spcPct val="100000"/>
              </a:lnSpc>
              <a:spcBef>
                <a:spcPts val="0"/>
              </a:spcBef>
              <a:spcAft>
                <a:spcPts val="0"/>
              </a:spcAft>
              <a:buNone/>
            </a:pPr>
            <a:r>
              <a:rPr lang="ar-SA" sz="2800" b="1" dirty="0">
                <a:latin typeface="Arial" panose="020B0604020202020204" pitchFamily="34" charset="0"/>
                <a:ea typeface="Questrial"/>
                <a:cs typeface="Arial" panose="020B0604020202020204" pitchFamily="34" charset="0"/>
                <a:sym typeface="Questrial"/>
              </a:rPr>
              <a:t>تمثل التفاعلات الكيميائية بمعادلات كيميائية موزونة.</a:t>
            </a:r>
          </a:p>
        </p:txBody>
      </p:sp>
      <p:sp>
        <p:nvSpPr>
          <p:cNvPr id="3" name="Google Shape;104;p8">
            <a:extLst>
              <a:ext uri="{FF2B5EF4-FFF2-40B4-BE49-F238E27FC236}">
                <a16:creationId xmlns:a16="http://schemas.microsoft.com/office/drawing/2014/main" id="{A6EEADA1-DB57-2BF9-570D-B21621A17AD8}"/>
              </a:ext>
            </a:extLst>
          </p:cNvPr>
          <p:cNvSpPr/>
          <p:nvPr/>
        </p:nvSpPr>
        <p:spPr>
          <a:xfrm flipH="1">
            <a:off x="4637313" y="1704543"/>
            <a:ext cx="2917372" cy="718456"/>
          </a:xfrm>
          <a:prstGeom prst="rect">
            <a:avLst/>
          </a:prstGeom>
          <a:solidFill>
            <a:schemeClr val="accent1"/>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3200" b="1" dirty="0"/>
              <a:t>الفكرة الرئيسية</a:t>
            </a:r>
          </a:p>
        </p:txBody>
      </p:sp>
      <p:sp>
        <p:nvSpPr>
          <p:cNvPr id="4" name="مستطيل 3">
            <a:extLst>
              <a:ext uri="{FF2B5EF4-FFF2-40B4-BE49-F238E27FC236}">
                <a16:creationId xmlns:a16="http://schemas.microsoft.com/office/drawing/2014/main" id="{EBCCD9CA-E659-4093-1222-4FECC84B472F}"/>
              </a:ext>
            </a:extLst>
          </p:cNvPr>
          <p:cNvSpPr/>
          <p:nvPr/>
        </p:nvSpPr>
        <p:spPr>
          <a:xfrm>
            <a:off x="10823510" y="111967"/>
            <a:ext cx="1259633"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112</a:t>
            </a:r>
          </a:p>
        </p:txBody>
      </p:sp>
    </p:spTree>
    <p:extLst>
      <p:ext uri="{BB962C8B-B14F-4D97-AF65-F5344CB8AC3E}">
        <p14:creationId xmlns:p14="http://schemas.microsoft.com/office/powerpoint/2010/main" val="3004177484"/>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1;p10">
            <a:extLst>
              <a:ext uri="{FF2B5EF4-FFF2-40B4-BE49-F238E27FC236}">
                <a16:creationId xmlns:a16="http://schemas.microsoft.com/office/drawing/2014/main" id="{C65DDDAC-1406-A9C2-00E2-CDF5B2C3E38D}"/>
              </a:ext>
            </a:extLst>
          </p:cNvPr>
          <p:cNvSpPr/>
          <p:nvPr/>
        </p:nvSpPr>
        <p:spPr>
          <a:xfrm>
            <a:off x="1959428" y="2411669"/>
            <a:ext cx="8080255" cy="2628765"/>
          </a:xfrm>
          <a:prstGeom prst="rect">
            <a:avLst/>
          </a:prstGeom>
          <a:solidFill>
            <a:schemeClr val="bg1"/>
          </a:solidFill>
          <a:ln>
            <a:noFill/>
          </a:ln>
          <a:effectLst>
            <a:outerShdw dist="95250" dir="2700000" algn="bl" rotWithShape="0">
              <a:schemeClr val="accent2"/>
            </a:outerShdw>
          </a:effectLst>
        </p:spPr>
        <p:txBody>
          <a:bodyPr spcFirstLastPara="1" wrap="square" lIns="91425" tIns="91425" rIns="91425" bIns="91425" anchor="ctr" anchorCtr="0">
            <a:noAutofit/>
          </a:bodyPr>
          <a:lstStyle/>
          <a:p>
            <a:pPr marL="457200" marR="0" lvl="0" indent="-457200">
              <a:lnSpc>
                <a:spcPct val="100000"/>
              </a:lnSpc>
              <a:spcBef>
                <a:spcPts val="0"/>
              </a:spcBef>
              <a:spcAft>
                <a:spcPts val="0"/>
              </a:spcAft>
              <a:buFont typeface="Wingdings" panose="05000000000000000000" pitchFamily="2" charset="2"/>
              <a:buChar char=""/>
            </a:pPr>
            <a:r>
              <a:rPr lang="ar-SA" sz="2800" b="1" dirty="0">
                <a:latin typeface="Arial" panose="020B0604020202020204" pitchFamily="34" charset="0"/>
                <a:ea typeface="Questrial"/>
                <a:cs typeface="Arial" panose="020B0604020202020204" pitchFamily="34" charset="0"/>
                <a:sym typeface="Questrial"/>
              </a:rPr>
              <a:t>تكتب التوزيع الإلكتروني لبعض ذرات العناصر.</a:t>
            </a:r>
          </a:p>
          <a:p>
            <a:pPr marL="457200" marR="0" lvl="0" indent="-457200">
              <a:lnSpc>
                <a:spcPct val="100000"/>
              </a:lnSpc>
              <a:spcBef>
                <a:spcPts val="0"/>
              </a:spcBef>
              <a:spcAft>
                <a:spcPts val="0"/>
              </a:spcAft>
              <a:buFont typeface="Wingdings" panose="05000000000000000000" pitchFamily="2" charset="2"/>
              <a:buChar char=""/>
            </a:pPr>
            <a:r>
              <a:rPr lang="ar-SA" sz="2800" b="1" dirty="0">
                <a:latin typeface="Arial" panose="020B0604020202020204" pitchFamily="34" charset="0"/>
                <a:ea typeface="Questrial"/>
                <a:cs typeface="Arial" panose="020B0604020202020204" pitchFamily="34" charset="0"/>
                <a:sym typeface="Questrial"/>
              </a:rPr>
              <a:t>تتعرف على مؤشرات حدوث التفاعل الكيميائي.</a:t>
            </a:r>
          </a:p>
          <a:p>
            <a:pPr marL="457200" marR="0" lvl="0" indent="-457200">
              <a:lnSpc>
                <a:spcPct val="100000"/>
              </a:lnSpc>
              <a:spcBef>
                <a:spcPts val="0"/>
              </a:spcBef>
              <a:spcAft>
                <a:spcPts val="0"/>
              </a:spcAft>
              <a:buFont typeface="Wingdings" panose="05000000000000000000" pitchFamily="2" charset="2"/>
              <a:buChar char=""/>
            </a:pPr>
            <a:r>
              <a:rPr lang="ar-SA" sz="2800" b="1" dirty="0">
                <a:latin typeface="Arial" panose="020B0604020202020204" pitchFamily="34" charset="0"/>
                <a:ea typeface="Questrial"/>
                <a:cs typeface="Arial" panose="020B0604020202020204" pitchFamily="34" charset="0"/>
                <a:sym typeface="Questrial"/>
              </a:rPr>
              <a:t>تمثل التفاعلات الكيميائية بمعادلات.</a:t>
            </a:r>
          </a:p>
          <a:p>
            <a:pPr marL="457200" marR="0" lvl="0" indent="-457200">
              <a:lnSpc>
                <a:spcPct val="100000"/>
              </a:lnSpc>
              <a:spcBef>
                <a:spcPts val="0"/>
              </a:spcBef>
              <a:spcAft>
                <a:spcPts val="0"/>
              </a:spcAft>
              <a:buFont typeface="Wingdings" panose="05000000000000000000" pitchFamily="2" charset="2"/>
              <a:buChar char=""/>
            </a:pPr>
            <a:r>
              <a:rPr lang="ar-SA" sz="2800" b="1" dirty="0">
                <a:latin typeface="Arial" panose="020B0604020202020204" pitchFamily="34" charset="0"/>
                <a:ea typeface="Questrial"/>
                <a:cs typeface="Arial" panose="020B0604020202020204" pitchFamily="34" charset="0"/>
                <a:sym typeface="Questrial"/>
              </a:rPr>
              <a:t>تزن المعادلات الكيميائية.</a:t>
            </a:r>
          </a:p>
        </p:txBody>
      </p:sp>
      <p:sp>
        <p:nvSpPr>
          <p:cNvPr id="3" name="Google Shape;128;p10">
            <a:extLst>
              <a:ext uri="{FF2B5EF4-FFF2-40B4-BE49-F238E27FC236}">
                <a16:creationId xmlns:a16="http://schemas.microsoft.com/office/drawing/2014/main" id="{99FF03C5-7B16-7061-BB72-BF87DDF95F32}"/>
              </a:ext>
            </a:extLst>
          </p:cNvPr>
          <p:cNvSpPr/>
          <p:nvPr/>
        </p:nvSpPr>
        <p:spPr>
          <a:xfrm>
            <a:off x="4562973" y="1500819"/>
            <a:ext cx="2873164" cy="805251"/>
          </a:xfrm>
          <a:prstGeom prst="rect">
            <a:avLst/>
          </a:prstGeom>
          <a:solidFill>
            <a:schemeClr val="accent2"/>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3200" b="1" dirty="0">
                <a:solidFill>
                  <a:schemeClr val="bg1"/>
                </a:solidFill>
                <a:latin typeface="Arial" panose="020B0604020202020204" pitchFamily="34" charset="0"/>
                <a:cs typeface="Arial" panose="020B0604020202020204" pitchFamily="34" charset="0"/>
              </a:rPr>
              <a:t>الأهداف</a:t>
            </a:r>
          </a:p>
        </p:txBody>
      </p:sp>
      <p:sp>
        <p:nvSpPr>
          <p:cNvPr id="4" name="مستطيل 3">
            <a:extLst>
              <a:ext uri="{FF2B5EF4-FFF2-40B4-BE49-F238E27FC236}">
                <a16:creationId xmlns:a16="http://schemas.microsoft.com/office/drawing/2014/main" id="{9A8D081C-BC72-49C4-AB6B-1781CD6BD7D6}"/>
              </a:ext>
            </a:extLst>
          </p:cNvPr>
          <p:cNvSpPr/>
          <p:nvPr/>
        </p:nvSpPr>
        <p:spPr>
          <a:xfrm>
            <a:off x="10823510" y="111967"/>
            <a:ext cx="1259633"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112</a:t>
            </a:r>
          </a:p>
        </p:txBody>
      </p:sp>
    </p:spTree>
    <p:extLst>
      <p:ext uri="{BB962C8B-B14F-4D97-AF65-F5344CB8AC3E}">
        <p14:creationId xmlns:p14="http://schemas.microsoft.com/office/powerpoint/2010/main" val="3832546624"/>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06E43851-874D-312D-1DD5-525EE85B8B77}"/>
              </a:ext>
            </a:extLst>
          </p:cNvPr>
          <p:cNvSpPr/>
          <p:nvPr/>
        </p:nvSpPr>
        <p:spPr>
          <a:xfrm>
            <a:off x="10823510" y="111967"/>
            <a:ext cx="1259633"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112</a:t>
            </a:r>
          </a:p>
        </p:txBody>
      </p:sp>
      <p:sp>
        <p:nvSpPr>
          <p:cNvPr id="3" name="Google Shape;113;p9">
            <a:extLst>
              <a:ext uri="{FF2B5EF4-FFF2-40B4-BE49-F238E27FC236}">
                <a16:creationId xmlns:a16="http://schemas.microsoft.com/office/drawing/2014/main" id="{7DE32196-5B7C-20C0-2E25-9C55CBFBA9E5}"/>
              </a:ext>
            </a:extLst>
          </p:cNvPr>
          <p:cNvSpPr/>
          <p:nvPr/>
        </p:nvSpPr>
        <p:spPr>
          <a:xfrm>
            <a:off x="3181174" y="2816720"/>
            <a:ext cx="5829651" cy="1558798"/>
          </a:xfrm>
          <a:prstGeom prst="rect">
            <a:avLst/>
          </a:prstGeom>
          <a:solidFill>
            <a:schemeClr val="bg1"/>
          </a:solidFill>
          <a:ln>
            <a:noFill/>
          </a:ln>
          <a:effectLst>
            <a:outerShdw dist="95250" dir="2700000" algn="bl" rotWithShape="0">
              <a:schemeClr val="accent3"/>
            </a:outerShdw>
          </a:effectLst>
        </p:spPr>
        <p:txBody>
          <a:bodyPr spcFirstLastPara="1" wrap="square" lIns="91425" tIns="91425" rIns="91425" bIns="91425" anchor="ctr" anchorCtr="0">
            <a:noAutofit/>
          </a:bodyPr>
          <a:lstStyle/>
          <a:p>
            <a:pPr marL="0" marR="0" lvl="0" indent="0" algn="ctr">
              <a:lnSpc>
                <a:spcPct val="100000"/>
              </a:lnSpc>
              <a:spcBef>
                <a:spcPts val="0"/>
              </a:spcBef>
              <a:spcAft>
                <a:spcPts val="0"/>
              </a:spcAft>
              <a:buNone/>
            </a:pPr>
            <a:r>
              <a:rPr lang="ar-SA" sz="2800" b="1" dirty="0">
                <a:latin typeface="Arial" panose="020B0604020202020204" pitchFamily="34" charset="0"/>
                <a:ea typeface="Questrial"/>
                <a:cs typeface="Arial" panose="020B0604020202020204" pitchFamily="34" charset="0"/>
                <a:sym typeface="Questrial"/>
              </a:rPr>
              <a:t>التغير الكيميائي</a:t>
            </a:r>
          </a:p>
          <a:p>
            <a:pPr marL="0" marR="0" lvl="0" indent="0" algn="ctr">
              <a:lnSpc>
                <a:spcPct val="100000"/>
              </a:lnSpc>
              <a:spcBef>
                <a:spcPts val="0"/>
              </a:spcBef>
              <a:spcAft>
                <a:spcPts val="0"/>
              </a:spcAft>
              <a:buNone/>
            </a:pPr>
            <a:r>
              <a:rPr lang="ar-SA" sz="2800" b="1" dirty="0">
                <a:latin typeface="Arial" panose="020B0604020202020204" pitchFamily="34" charset="0"/>
                <a:ea typeface="Questrial"/>
                <a:cs typeface="Arial" panose="020B0604020202020204" pitchFamily="34" charset="0"/>
                <a:sym typeface="Questrial"/>
              </a:rPr>
              <a:t>عملية تتضمن تحول مادة أو أكثر إلى مادة جديدة.</a:t>
            </a:r>
          </a:p>
        </p:txBody>
      </p:sp>
      <p:sp>
        <p:nvSpPr>
          <p:cNvPr id="4" name="Google Shape;114;p9">
            <a:extLst>
              <a:ext uri="{FF2B5EF4-FFF2-40B4-BE49-F238E27FC236}">
                <a16:creationId xmlns:a16="http://schemas.microsoft.com/office/drawing/2014/main" id="{0B0C47D5-6E48-8BC4-349B-04CB16D8011F}"/>
              </a:ext>
            </a:extLst>
          </p:cNvPr>
          <p:cNvSpPr/>
          <p:nvPr/>
        </p:nvSpPr>
        <p:spPr>
          <a:xfrm>
            <a:off x="4540507" y="1863898"/>
            <a:ext cx="3110983" cy="722876"/>
          </a:xfrm>
          <a:prstGeom prst="rect">
            <a:avLst/>
          </a:prstGeom>
          <a:solidFill>
            <a:schemeClr val="accent3"/>
          </a:solidFill>
          <a:ln w="19050" cap="flat" cmpd="sng">
            <a:solidFill>
              <a:schemeClr val="accent3"/>
            </a:solidFill>
            <a:prstDash val="solid"/>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3200" b="1" dirty="0"/>
              <a:t>مراجعة المفردات</a:t>
            </a:r>
            <a:endParaRPr sz="3200" b="1" dirty="0"/>
          </a:p>
        </p:txBody>
      </p:sp>
    </p:spTree>
    <p:extLst>
      <p:ext uri="{BB962C8B-B14F-4D97-AF65-F5344CB8AC3E}">
        <p14:creationId xmlns:p14="http://schemas.microsoft.com/office/powerpoint/2010/main" val="155047493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1E00AFDF-3F65-B135-67D5-B93E0A7F0934}"/>
              </a:ext>
            </a:extLst>
          </p:cNvPr>
          <p:cNvSpPr/>
          <p:nvPr/>
        </p:nvSpPr>
        <p:spPr>
          <a:xfrm>
            <a:off x="10823510" y="111967"/>
            <a:ext cx="1259633"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112</a:t>
            </a:r>
          </a:p>
        </p:txBody>
      </p:sp>
      <p:sp>
        <p:nvSpPr>
          <p:cNvPr id="3" name="Google Shape;113;p9">
            <a:extLst>
              <a:ext uri="{FF2B5EF4-FFF2-40B4-BE49-F238E27FC236}">
                <a16:creationId xmlns:a16="http://schemas.microsoft.com/office/drawing/2014/main" id="{CC32E42D-D015-17C1-9D36-E5BB73CF2576}"/>
              </a:ext>
            </a:extLst>
          </p:cNvPr>
          <p:cNvSpPr/>
          <p:nvPr/>
        </p:nvSpPr>
        <p:spPr>
          <a:xfrm>
            <a:off x="4453528" y="2742074"/>
            <a:ext cx="3284940" cy="3313493"/>
          </a:xfrm>
          <a:prstGeom prst="rect">
            <a:avLst/>
          </a:prstGeom>
          <a:solidFill>
            <a:schemeClr val="bg1"/>
          </a:solidFill>
          <a:ln>
            <a:noFill/>
          </a:ln>
          <a:effectLst>
            <a:outerShdw dist="95250" dir="2700000" algn="bl" rotWithShape="0">
              <a:schemeClr val="accent4">
                <a:lumMod val="60000"/>
                <a:lumOff val="40000"/>
              </a:schemeClr>
            </a:outerShdw>
          </a:effectLst>
        </p:spPr>
        <p:txBody>
          <a:bodyPr spcFirstLastPara="1" wrap="square" lIns="91425" tIns="91425" rIns="91425" bIns="91425" anchor="ctr" anchorCtr="0">
            <a:noAutofit/>
          </a:bodyPr>
          <a:lstStyle/>
          <a:p>
            <a:pPr marL="0" marR="0" lvl="0" indent="0" algn="ctr">
              <a:lnSpc>
                <a:spcPct val="100000"/>
              </a:lnSpc>
              <a:spcBef>
                <a:spcPts val="0"/>
              </a:spcBef>
              <a:spcAft>
                <a:spcPts val="0"/>
              </a:spcAft>
              <a:buNone/>
            </a:pPr>
            <a:r>
              <a:rPr lang="ar-SA" sz="2800" b="1" dirty="0">
                <a:latin typeface="Arial" panose="020B0604020202020204" pitchFamily="34" charset="0"/>
                <a:ea typeface="Questrial"/>
                <a:cs typeface="Arial" panose="020B0604020202020204" pitchFamily="34" charset="0"/>
                <a:sym typeface="Questrial"/>
              </a:rPr>
              <a:t>التفاعل الكيميائي </a:t>
            </a:r>
          </a:p>
          <a:p>
            <a:pPr marL="0" marR="0" lvl="0" indent="0" algn="ctr">
              <a:lnSpc>
                <a:spcPct val="100000"/>
              </a:lnSpc>
              <a:spcBef>
                <a:spcPts val="0"/>
              </a:spcBef>
              <a:spcAft>
                <a:spcPts val="0"/>
              </a:spcAft>
              <a:buNone/>
            </a:pPr>
            <a:r>
              <a:rPr lang="ar-SA" sz="2800" b="1" dirty="0">
                <a:latin typeface="Arial" panose="020B0604020202020204" pitchFamily="34" charset="0"/>
                <a:ea typeface="Questrial"/>
                <a:cs typeface="Arial" panose="020B0604020202020204" pitchFamily="34" charset="0"/>
                <a:sym typeface="Questrial"/>
              </a:rPr>
              <a:t>عدد التأكسد</a:t>
            </a:r>
          </a:p>
          <a:p>
            <a:pPr marL="0" marR="0" lvl="0" indent="0" algn="ctr">
              <a:lnSpc>
                <a:spcPct val="100000"/>
              </a:lnSpc>
              <a:spcBef>
                <a:spcPts val="0"/>
              </a:spcBef>
              <a:spcAft>
                <a:spcPts val="0"/>
              </a:spcAft>
              <a:buNone/>
            </a:pPr>
            <a:r>
              <a:rPr lang="ar-SA" sz="2800" b="1" dirty="0">
                <a:latin typeface="Arial" panose="020B0604020202020204" pitchFamily="34" charset="0"/>
                <a:ea typeface="Questrial"/>
                <a:cs typeface="Arial" panose="020B0604020202020204" pitchFamily="34" charset="0"/>
                <a:sym typeface="Questrial"/>
              </a:rPr>
              <a:t>المتفاعلات  </a:t>
            </a:r>
          </a:p>
          <a:p>
            <a:pPr marL="0" marR="0" lvl="0" indent="0" algn="ctr">
              <a:lnSpc>
                <a:spcPct val="100000"/>
              </a:lnSpc>
              <a:spcBef>
                <a:spcPts val="0"/>
              </a:spcBef>
              <a:spcAft>
                <a:spcPts val="0"/>
              </a:spcAft>
              <a:buNone/>
            </a:pPr>
            <a:r>
              <a:rPr lang="ar-SA" sz="2800" b="1" dirty="0">
                <a:latin typeface="Arial" panose="020B0604020202020204" pitchFamily="34" charset="0"/>
                <a:ea typeface="Questrial"/>
                <a:cs typeface="Arial" panose="020B0604020202020204" pitchFamily="34" charset="0"/>
                <a:sym typeface="Questrial"/>
              </a:rPr>
              <a:t>النواتج</a:t>
            </a:r>
          </a:p>
          <a:p>
            <a:pPr marL="0" marR="0" lvl="0" indent="0" algn="ctr">
              <a:lnSpc>
                <a:spcPct val="100000"/>
              </a:lnSpc>
              <a:spcBef>
                <a:spcPts val="0"/>
              </a:spcBef>
              <a:spcAft>
                <a:spcPts val="0"/>
              </a:spcAft>
              <a:buNone/>
            </a:pPr>
            <a:r>
              <a:rPr lang="ar-SA" sz="2800" b="1" dirty="0">
                <a:latin typeface="Arial" panose="020B0604020202020204" pitchFamily="34" charset="0"/>
                <a:ea typeface="Questrial"/>
                <a:cs typeface="Arial" panose="020B0604020202020204" pitchFamily="34" charset="0"/>
                <a:sym typeface="Questrial"/>
              </a:rPr>
              <a:t>المعادلة الكيميائية الموزونة </a:t>
            </a:r>
          </a:p>
          <a:p>
            <a:pPr marL="0" marR="0" lvl="0" indent="0" algn="ctr">
              <a:lnSpc>
                <a:spcPct val="100000"/>
              </a:lnSpc>
              <a:spcBef>
                <a:spcPts val="0"/>
              </a:spcBef>
              <a:spcAft>
                <a:spcPts val="0"/>
              </a:spcAft>
              <a:buNone/>
            </a:pPr>
            <a:r>
              <a:rPr lang="ar-SA" sz="2800" b="1" dirty="0">
                <a:latin typeface="Arial" panose="020B0604020202020204" pitchFamily="34" charset="0"/>
                <a:ea typeface="Questrial"/>
                <a:cs typeface="Arial" panose="020B0604020202020204" pitchFamily="34" charset="0"/>
                <a:sym typeface="Questrial"/>
              </a:rPr>
              <a:t> المعامل.</a:t>
            </a:r>
          </a:p>
        </p:txBody>
      </p:sp>
      <p:sp>
        <p:nvSpPr>
          <p:cNvPr id="4" name="Google Shape;114;p9">
            <a:extLst>
              <a:ext uri="{FF2B5EF4-FFF2-40B4-BE49-F238E27FC236}">
                <a16:creationId xmlns:a16="http://schemas.microsoft.com/office/drawing/2014/main" id="{B0976DF1-5913-9FB2-EE6D-C0E63B2EE72E}"/>
              </a:ext>
            </a:extLst>
          </p:cNvPr>
          <p:cNvSpPr/>
          <p:nvPr/>
        </p:nvSpPr>
        <p:spPr>
          <a:xfrm>
            <a:off x="4540507" y="1863898"/>
            <a:ext cx="3110983" cy="722876"/>
          </a:xfrm>
          <a:prstGeom prst="rect">
            <a:avLst/>
          </a:prstGeom>
          <a:solidFill>
            <a:schemeClr val="accent4">
              <a:lumMod val="75000"/>
            </a:schemeClr>
          </a:solidFill>
          <a:ln w="19050" cap="flat" cmpd="sng">
            <a:solidFill>
              <a:schemeClr val="accent4">
                <a:lumMod val="50000"/>
              </a:schemeClr>
            </a:solidFill>
            <a:prstDash val="solid"/>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3200" b="1" dirty="0">
                <a:solidFill>
                  <a:schemeClr val="bg1"/>
                </a:solidFill>
              </a:rPr>
              <a:t>المفردات الجديدة</a:t>
            </a:r>
            <a:endParaRPr sz="3200" b="1" dirty="0">
              <a:solidFill>
                <a:schemeClr val="bg1"/>
              </a:solidFill>
            </a:endParaRPr>
          </a:p>
        </p:txBody>
      </p:sp>
    </p:spTree>
    <p:extLst>
      <p:ext uri="{BB962C8B-B14F-4D97-AF65-F5344CB8AC3E}">
        <p14:creationId xmlns:p14="http://schemas.microsoft.com/office/powerpoint/2010/main" val="4208267817"/>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948CCDB9-81E3-DDF3-88AE-22FBA2EFFC84}"/>
              </a:ext>
            </a:extLst>
          </p:cNvPr>
          <p:cNvSpPr/>
          <p:nvPr/>
        </p:nvSpPr>
        <p:spPr>
          <a:xfrm>
            <a:off x="10823510" y="111967"/>
            <a:ext cx="1259633" cy="32657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112</a:t>
            </a:r>
          </a:p>
        </p:txBody>
      </p:sp>
      <p:sp>
        <p:nvSpPr>
          <p:cNvPr id="3" name="Google Shape;113;p9">
            <a:extLst>
              <a:ext uri="{FF2B5EF4-FFF2-40B4-BE49-F238E27FC236}">
                <a16:creationId xmlns:a16="http://schemas.microsoft.com/office/drawing/2014/main" id="{DA7260E6-38B6-8710-C879-C27F11D48F5D}"/>
              </a:ext>
            </a:extLst>
          </p:cNvPr>
          <p:cNvSpPr/>
          <p:nvPr/>
        </p:nvSpPr>
        <p:spPr>
          <a:xfrm>
            <a:off x="1290730" y="1232361"/>
            <a:ext cx="9610530" cy="2613696"/>
          </a:xfrm>
          <a:prstGeom prst="rect">
            <a:avLst/>
          </a:prstGeom>
          <a:solidFill>
            <a:schemeClr val="bg1"/>
          </a:solidFill>
          <a:ln>
            <a:noFill/>
          </a:ln>
          <a:effectLst>
            <a:outerShdw dist="95250" dir="2700000" algn="bl" rotWithShape="0">
              <a:schemeClr val="accent3"/>
            </a:outerShdw>
          </a:effectLst>
        </p:spPr>
        <p:txBody>
          <a:bodyPr spcFirstLastPara="1" wrap="square" lIns="91425" tIns="91425" rIns="91425" bIns="91425" anchor="ctr" anchorCtr="0">
            <a:noAutofit/>
          </a:bodyPr>
          <a:lstStyle/>
          <a:p>
            <a:pPr marL="0" marR="0" lvl="0" indent="0" algn="ctr">
              <a:lnSpc>
                <a:spcPct val="100000"/>
              </a:lnSpc>
              <a:spcBef>
                <a:spcPts val="0"/>
              </a:spcBef>
              <a:spcAft>
                <a:spcPts val="0"/>
              </a:spcAft>
              <a:buNone/>
            </a:pPr>
            <a:r>
              <a:rPr lang="ar-SA" sz="2800" b="1" dirty="0">
                <a:latin typeface="Arial" panose="020B0604020202020204" pitchFamily="34" charset="0"/>
                <a:ea typeface="Questrial"/>
                <a:cs typeface="Arial" panose="020B0604020202020204" pitchFamily="34" charset="0"/>
                <a:sym typeface="Questrial"/>
              </a:rPr>
              <a:t>عندما تشتري موزًا أخضرًا فإنه يتحول خلال أيام قليلة إلى اللون الأصفر، هذا التغير في اللون دليل على حدوث التفاعل الكيميائي.</a:t>
            </a:r>
          </a:p>
        </p:txBody>
      </p:sp>
      <p:sp>
        <p:nvSpPr>
          <p:cNvPr id="4" name="Google Shape;114;p9">
            <a:extLst>
              <a:ext uri="{FF2B5EF4-FFF2-40B4-BE49-F238E27FC236}">
                <a16:creationId xmlns:a16="http://schemas.microsoft.com/office/drawing/2014/main" id="{6652736A-6D31-7848-10E0-CCFEA9E66E08}"/>
              </a:ext>
            </a:extLst>
          </p:cNvPr>
          <p:cNvSpPr/>
          <p:nvPr/>
        </p:nvSpPr>
        <p:spPr>
          <a:xfrm>
            <a:off x="4540504" y="312666"/>
            <a:ext cx="3110983" cy="722876"/>
          </a:xfrm>
          <a:prstGeom prst="rect">
            <a:avLst/>
          </a:prstGeom>
          <a:solidFill>
            <a:schemeClr val="accent3"/>
          </a:solidFill>
          <a:ln w="19050" cap="flat" cmpd="sng">
            <a:solidFill>
              <a:schemeClr val="accent3"/>
            </a:solidFill>
            <a:prstDash val="solid"/>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3200" b="1" dirty="0"/>
              <a:t>الربط مع الحياة</a:t>
            </a:r>
          </a:p>
        </p:txBody>
      </p:sp>
      <p:pic>
        <p:nvPicPr>
          <p:cNvPr id="5" name="صورة 4" descr="صورة تحتوي على موز, فاكهة, منتجات زراعية, أطعمة طبيعية&#10;&#10;تم إنشاء الوصف تلقائياً">
            <a:extLst>
              <a:ext uri="{FF2B5EF4-FFF2-40B4-BE49-F238E27FC236}">
                <a16:creationId xmlns:a16="http://schemas.microsoft.com/office/drawing/2014/main" id="{984E5CDC-1B71-9B1E-7B43-29A7490D7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5211" y="4042567"/>
            <a:ext cx="3425082" cy="2568812"/>
          </a:xfrm>
          <a:prstGeom prst="rect">
            <a:avLst/>
          </a:prstGeom>
        </p:spPr>
      </p:pic>
      <p:pic>
        <p:nvPicPr>
          <p:cNvPr id="6" name="صورة 5" descr="صورة تحتوي على موز, فاكهة, طعام, أطعمة طبيعية&#10;&#10;تم إنشاء الوصف تلقائياً">
            <a:extLst>
              <a:ext uri="{FF2B5EF4-FFF2-40B4-BE49-F238E27FC236}">
                <a16:creationId xmlns:a16="http://schemas.microsoft.com/office/drawing/2014/main" id="{78B1D443-2335-8044-43A2-1AECED93D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859" y="4042567"/>
            <a:ext cx="3920546" cy="2613697"/>
          </a:xfrm>
          <a:prstGeom prst="rect">
            <a:avLst/>
          </a:prstGeom>
        </p:spPr>
      </p:pic>
    </p:spTree>
    <p:extLst>
      <p:ext uri="{BB962C8B-B14F-4D97-AF65-F5344CB8AC3E}">
        <p14:creationId xmlns:p14="http://schemas.microsoft.com/office/powerpoint/2010/main" val="2783666289"/>
      </p:ext>
    </p:extLst>
  </p:cSld>
  <p:clrMapOvr>
    <a:masterClrMapping/>
  </p:clrMapOvr>
  <p:transition spd="slow">
    <p:push dir="u"/>
  </p:transition>
</p:sld>
</file>

<file path=ppt/theme/theme1.xml><?xml version="1.0" encoding="utf-8"?>
<a:theme xmlns:a="http://schemas.openxmlformats.org/drawingml/2006/main" name="نسق Office">
  <a:themeElements>
    <a:clrScheme name="مخصص 12">
      <a:dk1>
        <a:srgbClr val="000000"/>
      </a:dk1>
      <a:lt1>
        <a:srgbClr val="FFFFFF"/>
      </a:lt1>
      <a:dk2>
        <a:srgbClr val="434343"/>
      </a:dk2>
      <a:lt2>
        <a:srgbClr val="F3F3F3"/>
      </a:lt2>
      <a:accent1>
        <a:srgbClr val="D3BEA6"/>
      </a:accent1>
      <a:accent2>
        <a:srgbClr val="B4979C"/>
      </a:accent2>
      <a:accent3>
        <a:srgbClr val="A5AB8A"/>
      </a:accent3>
      <a:accent4>
        <a:srgbClr val="BB7B79"/>
      </a:accent4>
      <a:accent5>
        <a:srgbClr val="FFFFFF"/>
      </a:accent5>
      <a:accent6>
        <a:srgbClr val="FFFFFF"/>
      </a:accent6>
      <a:hlink>
        <a:srgbClr val="000000"/>
      </a:hlink>
      <a:folHlink>
        <a:srgbClr val="0097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TotalTime>
  <Words>2021</Words>
  <Application>Microsoft Office PowerPoint</Application>
  <PresentationFormat>شاشة عريضة</PresentationFormat>
  <Paragraphs>300</Paragraphs>
  <Slides>45</Slides>
  <Notes>0</Notes>
  <HiddenSlides>0</HiddenSlides>
  <MMClips>0</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45</vt:i4>
      </vt:variant>
    </vt:vector>
  </HeadingPairs>
  <TitlesOfParts>
    <vt:vector size="50" baseType="lpstr">
      <vt:lpstr>Arial</vt:lpstr>
      <vt:lpstr>Calibri</vt:lpstr>
      <vt:lpstr>Questrial</vt:lpstr>
      <vt:lpstr>Wingdings</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Ameenanh Al-Omran</dc:creator>
  <cp:lastModifiedBy>Ameenanh Al-Omran</cp:lastModifiedBy>
  <cp:revision>36</cp:revision>
  <dcterms:created xsi:type="dcterms:W3CDTF">2023-04-15T02:14:55Z</dcterms:created>
  <dcterms:modified xsi:type="dcterms:W3CDTF">2023-05-06T15:19:31Z</dcterms:modified>
</cp:coreProperties>
</file>