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7" r:id="rId4"/>
    <p:sldId id="278" r:id="rId5"/>
    <p:sldId id="283" r:id="rId6"/>
    <p:sldId id="284" r:id="rId7"/>
    <p:sldId id="285" r:id="rId8"/>
    <p:sldId id="286" r:id="rId9"/>
  </p:sldIdLst>
  <p:sldSz cx="12192000" cy="6858000"/>
  <p:notesSz cx="6858000" cy="9144000"/>
  <p:embeddedFontLst>
    <p:embeddedFont>
      <p:font typeface="Cambria Math" panose="02040503050406030204" pitchFamily="18" charset="0"/>
      <p:regular r:id="rId11"/>
    </p:embeddedFont>
    <p:embeddedFont>
      <p:font typeface="Calibri" panose="020F0502020204030204" pitchFamily="34" charset="0"/>
      <p:regular r:id="rId12"/>
      <p:bold r:id="rId13"/>
    </p:embeddedFont>
    <p:embeddedFont>
      <p:font typeface="رموز الرياضيات العربية" panose="02020603050405020304" pitchFamily="18" charset="0"/>
      <p:regular r:id="rId14"/>
    </p:embeddedFont>
    <p:embeddedFont>
      <p:font typeface="Segoe UI Semibold" panose="020B0702040204020203" pitchFamily="34" charset="0"/>
      <p:bold r:id="rId15"/>
    </p:embeddedFont>
  </p:embeddedFontLst>
  <p:custDataLst>
    <p:tags r:id="rId1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لبداية" id="{9D1F25A8-D57C-4E31-B5D6-7E2ED1B5427F}">
          <p14:sldIdLst>
            <p14:sldId id="256"/>
          </p14:sldIdLst>
        </p14:section>
        <p14:section name="العرض" id="{48963CF3-EB28-48E7-A90B-4A9D6B255E04}">
          <p14:sldIdLst>
            <p14:sldId id="258"/>
            <p14:sldId id="277"/>
            <p14:sldId id="278"/>
            <p14:sldId id="283"/>
            <p14:sldId id="284"/>
            <p14:sldId id="285"/>
            <p14:sldId id="286"/>
          </p14:sldIdLst>
        </p14:section>
        <p14:section name="مقطع النهاية" id="{3760C45C-5E4B-48C7-9505-FBF6FBE0673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C000"/>
    <a:srgbClr val="474F54"/>
    <a:srgbClr val="00B050"/>
    <a:srgbClr val="002060"/>
    <a:srgbClr val="1E23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405FB-812C-489A-BC57-FAAB0D8EBFF1}" v="38" dt="2021-05-11T21:56:10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374" autoAdjust="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097E81-8D64-4615-8093-590DFEA38212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0583F8-ED48-4527-B4F7-BD86D4E32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91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949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967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903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0815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6400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912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009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233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965887-88AB-49B5-80DF-4926DB4E1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607A50-FC50-4604-A900-C8448A8B1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69F84C-95B4-42AE-8139-7E4C5DC8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6B6788-EA9C-4CC1-8F5F-CE50A15D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AEFAD6-FE7E-4E3E-8C62-AB82912C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9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7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4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5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33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4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9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6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2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15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3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6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7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32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55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3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4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61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2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0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0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2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5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3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4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0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5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34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7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8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61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6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4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52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8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7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2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7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84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38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8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81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1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32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93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5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7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9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56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3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9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9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90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5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5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6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72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0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4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0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9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24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2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4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4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6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4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37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0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0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5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8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8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00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4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8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7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125AAC-0CA2-4C57-9D90-6D37C95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7DFA83-C404-4DB2-8DA7-B0664904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7047CB-3135-44E4-8E5D-115EC44B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9B0317-2C19-4548-8711-C0BEB416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DBD4D6-BD01-444E-8314-F524FF10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5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56B43C-B406-4B86-9BEB-1868EBF3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A73C98-8BB7-4555-A164-C0B427105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2ECB848-1445-4852-86EC-BBAD5AEB6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907264-0CDF-4A14-A156-C1FE4BE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858F80-FA3F-4824-9927-0B727F65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DBE3FC-2194-4A18-8974-2ADDD1C4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17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B4D839-296E-47F7-9D36-62A755CF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1A6620-53D4-4CD3-AFD3-4FCA4637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F9598D-8DEB-46BB-A622-FBA358362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C60DF9D-8E1C-4F59-A7AC-92741E7A5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A6C240-BD4E-4B5B-B8AF-4F2796A71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A45FC8C-26D3-4B0C-814E-8E3EF2BB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9A1588-2635-4315-917E-C0FEACD8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8D99DEC-3898-4C9B-8F7F-DE0B893E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02AA4B-607E-447F-91F8-D258278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30D61B2-12F4-4082-9F54-8B97AF1C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803945-DC26-4709-8D99-5D0A941F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F3A13F3-2607-4E4E-B156-F0FF8DCF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3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EEF5E4-9147-4517-AF50-0804807C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9977DBA-75EA-4362-9C67-16757C35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540236-5064-4D7B-98E2-EA656CAD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4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ED48A0-BD4F-44C8-A144-CF9DB1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C95B8F-FB61-4F99-90CF-D036FD03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38597-A659-4171-92B2-1F9ED35E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68ABF7-6C18-4635-9F00-5A192EF6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AC40E8-E3BC-4AB1-B895-7FEF3FBE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67F136-5050-4194-9BC9-6DCB480D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3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8C79C4-67F2-4393-ACE0-C5A3AF73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9EA673-99F2-4002-A274-D69F6B08A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F3E4E3-B2F6-4890-BB85-CDD911F25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8689B7-B483-4B54-B30F-48E65882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34A1D8-B858-4E58-BD07-DD44775C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E3CC06-D2B2-4156-B777-7923FD57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5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019BED-2DDD-44C8-A52D-8676BF8E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E89A432-A02B-4952-B441-60A1D830E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DFB1B-0035-4189-BAD3-169CADDD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D006D9-7162-46AF-9097-FCE447DC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AB4B70-76CD-429D-B5DF-66591369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1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F86B658-747E-4161-AF73-E20F0A800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9159CB-1F3D-4668-9CF3-821F40217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62E922-A5AD-499B-917E-ED7481EB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3507D4-E3EC-43CF-92C0-749D3CBB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9F6101-1E40-4672-986D-9099FF02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5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9B569D-463D-4F4C-AA7C-0E535909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57B222-74BD-4CD5-BC05-83C754877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31D3B2-D8D0-46EA-97BD-0930A2CB0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B8D5-A6D6-47E8-AF8D-BB5AD34E4375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E4BD7E-5086-45ED-A540-A7FFBB5EB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06D05B-A9CD-4DD3-90BD-E51B922C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4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  <p:sldLayoutId id="2147483736" r:id="rId14"/>
    <p:sldLayoutId id="2147483735" r:id="rId15"/>
    <p:sldLayoutId id="2147483734" r:id="rId16"/>
    <p:sldLayoutId id="2147483733" r:id="rId17"/>
    <p:sldLayoutId id="2147483732" r:id="rId18"/>
    <p:sldLayoutId id="2147483731" r:id="rId19"/>
    <p:sldLayoutId id="2147483730" r:id="rId20"/>
    <p:sldLayoutId id="2147483729" r:id="rId21"/>
    <p:sldLayoutId id="2147483728" r:id="rId22"/>
    <p:sldLayoutId id="2147483727" r:id="rId23"/>
    <p:sldLayoutId id="2147483726" r:id="rId24"/>
    <p:sldLayoutId id="2147483725" r:id="rId25"/>
    <p:sldLayoutId id="2147483724" r:id="rId26"/>
    <p:sldLayoutId id="2147483723" r:id="rId27"/>
    <p:sldLayoutId id="2147483722" r:id="rId28"/>
    <p:sldLayoutId id="2147483721" r:id="rId29"/>
    <p:sldLayoutId id="2147483720" r:id="rId30"/>
    <p:sldLayoutId id="2147483719" r:id="rId31"/>
    <p:sldLayoutId id="2147483718" r:id="rId32"/>
    <p:sldLayoutId id="2147483717" r:id="rId33"/>
    <p:sldLayoutId id="2147483716" r:id="rId34"/>
    <p:sldLayoutId id="2147483715" r:id="rId35"/>
    <p:sldLayoutId id="2147483714" r:id="rId36"/>
    <p:sldLayoutId id="2147483713" r:id="rId37"/>
    <p:sldLayoutId id="2147483712" r:id="rId38"/>
    <p:sldLayoutId id="2147483711" r:id="rId39"/>
    <p:sldLayoutId id="2147483710" r:id="rId40"/>
    <p:sldLayoutId id="2147483709" r:id="rId41"/>
    <p:sldLayoutId id="2147483708" r:id="rId42"/>
    <p:sldLayoutId id="2147483707" r:id="rId43"/>
    <p:sldLayoutId id="2147483706" r:id="rId44"/>
    <p:sldLayoutId id="2147483705" r:id="rId45"/>
    <p:sldLayoutId id="2147483704" r:id="rId46"/>
    <p:sldLayoutId id="2147483703" r:id="rId47"/>
    <p:sldLayoutId id="2147483702" r:id="rId48"/>
    <p:sldLayoutId id="2147483701" r:id="rId49"/>
    <p:sldLayoutId id="2147483700" r:id="rId50"/>
    <p:sldLayoutId id="2147483699" r:id="rId51"/>
    <p:sldLayoutId id="2147483698" r:id="rId52"/>
    <p:sldLayoutId id="2147483697" r:id="rId53"/>
    <p:sldLayoutId id="2147483696" r:id="rId54"/>
    <p:sldLayoutId id="2147483695" r:id="rId55"/>
    <p:sldLayoutId id="2147483694" r:id="rId56"/>
    <p:sldLayoutId id="2147483693" r:id="rId57"/>
    <p:sldLayoutId id="2147483692" r:id="rId58"/>
    <p:sldLayoutId id="2147483691" r:id="rId59"/>
    <p:sldLayoutId id="2147483690" r:id="rId60"/>
    <p:sldLayoutId id="2147483689" r:id="rId61"/>
    <p:sldLayoutId id="2147483688" r:id="rId62"/>
    <p:sldLayoutId id="2147483687" r:id="rId63"/>
    <p:sldLayoutId id="2147483686" r:id="rId64"/>
    <p:sldLayoutId id="2147483685" r:id="rId65"/>
    <p:sldLayoutId id="2147483684" r:id="rId66"/>
    <p:sldLayoutId id="2147483683" r:id="rId67"/>
    <p:sldLayoutId id="2147483682" r:id="rId68"/>
    <p:sldLayoutId id="2147483681" r:id="rId69"/>
    <p:sldLayoutId id="2147483680" r:id="rId70"/>
    <p:sldLayoutId id="2147483679" r:id="rId71"/>
    <p:sldLayoutId id="2147483678" r:id="rId72"/>
    <p:sldLayoutId id="2147483677" r:id="rId73"/>
    <p:sldLayoutId id="2147483676" r:id="rId74"/>
    <p:sldLayoutId id="2147483675" r:id="rId75"/>
    <p:sldLayoutId id="2147483674" r:id="rId76"/>
    <p:sldLayoutId id="2147483673" r:id="rId77"/>
    <p:sldLayoutId id="2147483672" r:id="rId78"/>
    <p:sldLayoutId id="2147483671" r:id="rId79"/>
    <p:sldLayoutId id="2147483670" r:id="rId80"/>
    <p:sldLayoutId id="2147483669" r:id="rId81"/>
    <p:sldLayoutId id="2147483668" r:id="rId82"/>
    <p:sldLayoutId id="2147483667" r:id="rId83"/>
    <p:sldLayoutId id="2147483666" r:id="rId84"/>
    <p:sldLayoutId id="2147483665" r:id="rId85"/>
    <p:sldLayoutId id="2147483664" r:id="rId86"/>
    <p:sldLayoutId id="2147483663" r:id="rId87"/>
    <p:sldLayoutId id="2147483662" r:id="rId88"/>
    <p:sldLayoutId id="2147483661" r:id="rId89"/>
    <p:sldLayoutId id="2147483660" r:id="rId90"/>
    <p:sldLayoutId id="2147483651" r:id="rId91"/>
    <p:sldLayoutId id="2147483652" r:id="rId92"/>
    <p:sldLayoutId id="2147483653" r:id="rId93"/>
    <p:sldLayoutId id="2147483654" r:id="rId94"/>
    <p:sldLayoutId id="2147483655" r:id="rId95"/>
    <p:sldLayoutId id="2147483656" r:id="rId96"/>
    <p:sldLayoutId id="2147483657" r:id="rId97"/>
    <p:sldLayoutId id="2147483658" r:id="rId98"/>
    <p:sldLayoutId id="2147483659" r:id="rId9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DA05C306-97AE-4058-93B0-1B437802C1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31" y="1551713"/>
            <a:ext cx="3233694" cy="33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907335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التهيئة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3" name="صورة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https://i.pinimg.com/564x/cf/18/15/cf1815948553b21c8ccb2467709412d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4" y="534286"/>
            <a:ext cx="2670883" cy="2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073" y="1052966"/>
            <a:ext cx="1758498" cy="396968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82" y="-214591"/>
            <a:ext cx="9372737" cy="7546377"/>
          </a:xfrm>
          <a:prstGeom prst="rect">
            <a:avLst/>
          </a:prstGeom>
        </p:spPr>
      </p:pic>
      <p:pic>
        <p:nvPicPr>
          <p:cNvPr id="1034" name="Picture 10" descr="https://i.pinimg.com/564x/9b/e1/21/9be1213944e982961d2925b08dbb677c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39" y="370693"/>
            <a:ext cx="1430220" cy="150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350326" y="2283453"/>
            <a:ext cx="43384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احسب قيمة كل عبارة مما يأتي ، ثم قرب الناتج إلى أقرب جزء من عشرة :</a:t>
            </a:r>
            <a:endParaRPr lang="ar-SA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/>
              <p:cNvSpPr txBox="1"/>
              <p:nvPr/>
            </p:nvSpPr>
            <p:spPr>
              <a:xfrm>
                <a:off x="4673701" y="3089020"/>
                <a:ext cx="3647959" cy="26718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dirty="0" smtClean="0"/>
                  <a:t>1 )</a:t>
                </a:r>
                <a:r>
                  <a:rPr lang="ar-SA" b="1" dirty="0" smtClean="0"/>
                  <a:t> 100 </a:t>
                </a:r>
                <a:r>
                  <a:rPr lang="en-US" b="1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X</a:t>
                </a:r>
                <a:r>
                  <a:rPr lang="ar-SA" b="1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25 ÷ 52</a:t>
                </a:r>
                <a:r>
                  <a:rPr lang="ar-SA" dirty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</a:t>
                </a:r>
                <a:r>
                  <a:rPr lang="ar-SA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= </a:t>
                </a:r>
              </a:p>
              <a:p>
                <a:endParaRPr lang="ar-SA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endParaRPr>
              </a:p>
              <a:p>
                <a:r>
                  <a:rPr lang="ar-SA" b="1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2) 10 ÷ 4 </a:t>
                </a:r>
                <a:r>
                  <a:rPr lang="en-US" b="1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X</a:t>
                </a:r>
                <a:r>
                  <a:rPr lang="ar-SA" b="1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31 = </a:t>
                </a:r>
              </a:p>
              <a:p>
                <a:endParaRPr lang="ar-SA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endParaRPr>
              </a:p>
              <a:p>
                <a:r>
                  <a:rPr lang="ar-SA" b="1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b="1" i="1" smtClean="0"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</m:ctrlPr>
                      </m:fPr>
                      <m:num>
                        <m:r>
                          <a:rPr lang="ar-SA" b="1" i="1" smtClean="0"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  <m:t>٤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  <m:t>𝑿</m:t>
                        </m:r>
                        <m:r>
                          <a:rPr lang="ar-SA" b="1" i="1" smtClean="0"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  <m:t>٦٣</m:t>
                        </m:r>
                        <m:r>
                          <a:rPr lang="ar-SA" b="1" i="1" smtClean="0"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ar-SA" b="1" i="1" smtClean="0"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  <m:t>٣٤</m:t>
                        </m:r>
                      </m:den>
                    </m:f>
                  </m:oMath>
                </a14:m>
                <a:r>
                  <a:rPr lang="ar-SA" b="1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= </a:t>
                </a:r>
              </a:p>
              <a:p>
                <a:endParaRPr lang="ar-SA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endParaRPr>
              </a:p>
              <a:p>
                <a:r>
                  <a:rPr lang="ar-SA" b="1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b="1" i="1" smtClean="0"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</m:ctrlPr>
                      </m:fPr>
                      <m:num>
                        <m:r>
                          <a:rPr lang="ar-SA" b="1" i="1" smtClean="0"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  <m:t> </m:t>
                        </m:r>
                        <m:r>
                          <a:rPr lang="ar-SA" b="1" i="1" smtClean="0"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  <m:t>١٠٠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  <m:t>𝑿</m:t>
                        </m:r>
                        <m:r>
                          <a:rPr lang="ar-SA" b="1" i="1" smtClean="0"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  <m:t>٢</m:t>
                        </m:r>
                      </m:num>
                      <m:den>
                        <m:r>
                          <a:rPr lang="ar-SA" b="1" i="1" smtClean="0"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  <m:t>٦٨</m:t>
                        </m:r>
                      </m:den>
                    </m:f>
                  </m:oMath>
                </a14:m>
                <a:r>
                  <a:rPr lang="ar-SA" b="1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 =</a:t>
                </a:r>
              </a:p>
              <a:p>
                <a:r>
                  <a:rPr lang="ar-SA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</a:t>
                </a:r>
                <a:endParaRPr lang="ar-SA" dirty="0"/>
              </a:p>
            </p:txBody>
          </p:sp>
        </mc:Choice>
        <mc:Fallback xmlns="">
          <p:sp>
            <p:nvSpPr>
              <p:cNvPr id="6" name="مربع نص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01" y="3089020"/>
                <a:ext cx="3647959" cy="2671885"/>
              </a:xfrm>
              <a:prstGeom prst="rect">
                <a:avLst/>
              </a:prstGeom>
              <a:blipFill>
                <a:blip r:embed="rId9"/>
                <a:stretch>
                  <a:fillRect t="-1370" r="-1505" b="-274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4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907335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التهيئة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3" name="صورة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https://i.pinimg.com/564x/cf/18/15/cf1815948553b21c8ccb2467709412d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4" y="534286"/>
            <a:ext cx="2670883" cy="2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073" y="1052966"/>
            <a:ext cx="1758498" cy="39696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55" y="1551605"/>
            <a:ext cx="7960133" cy="4287380"/>
          </a:xfrm>
          <a:prstGeom prst="rect">
            <a:avLst/>
          </a:prstGeom>
        </p:spPr>
      </p:pic>
      <p:pic>
        <p:nvPicPr>
          <p:cNvPr id="2050" name="Picture 2" descr="https://i.pinimg.com/564x/cc/65/c3/cc65c385f8c90ba7c356bb337dbbe20f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03" y="300637"/>
            <a:ext cx="1377719" cy="12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مربع نص 40"/>
          <p:cNvSpPr txBox="1"/>
          <p:nvPr/>
        </p:nvSpPr>
        <p:spPr>
          <a:xfrm>
            <a:off x="4308761" y="2089485"/>
            <a:ext cx="43384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اكتب كل كسر مما يأتي في أبسط صورة :</a:t>
            </a:r>
            <a:endParaRPr lang="ar-SA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مربع نص 41"/>
              <p:cNvSpPr txBox="1"/>
              <p:nvPr/>
            </p:nvSpPr>
            <p:spPr>
              <a:xfrm>
                <a:off x="3519055" y="2475006"/>
                <a:ext cx="5128176" cy="266970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dirty="0" smtClean="0"/>
                  <a:t>5 )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٩</m:t>
                        </m:r>
                      </m:num>
                      <m:den>
                        <m:r>
                          <a:rPr lang="ar-SA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٤٥</m:t>
                        </m:r>
                      </m:den>
                    </m:f>
                  </m:oMath>
                </a14:m>
                <a:r>
                  <a:rPr lang="ar-SA" dirty="0" smtClean="0">
                    <a:solidFill>
                      <a:schemeClr val="accent2">
                        <a:lumMod val="50000"/>
                      </a:schemeClr>
                    </a:solidFill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 = </a:t>
                </a:r>
                <a:r>
                  <a:rPr lang="ar-SA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			</a:t>
                </a:r>
                <a:r>
                  <a:rPr lang="ar-SA" b="1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6)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</m:ctrlPr>
                      </m:fPr>
                      <m:num>
                        <m:r>
                          <a:rPr lang="ar-SA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  <m:t>١٦</m:t>
                        </m:r>
                      </m:num>
                      <m:den>
                        <m:r>
                          <a:rPr lang="ar-SA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  <m:t>٢٤</m:t>
                        </m:r>
                      </m:den>
                    </m:f>
                  </m:oMath>
                </a14:m>
                <a:r>
                  <a:rPr lang="ar-SA" b="1" dirty="0" smtClean="0">
                    <a:solidFill>
                      <a:schemeClr val="accent2">
                        <a:lumMod val="50000"/>
                      </a:schemeClr>
                    </a:solidFill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=</a:t>
                </a:r>
                <a:r>
                  <a:rPr lang="ar-SA" b="1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</a:t>
                </a:r>
                <a:endParaRPr lang="ar-SA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endParaRPr>
              </a:p>
              <a:p>
                <a:endParaRPr lang="ar-SA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endParaRPr>
              </a:p>
              <a:p>
                <a:r>
                  <a:rPr lang="ar-SA" b="1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7)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</m:ctrlPr>
                      </m:fPr>
                      <m:num>
                        <m:r>
                          <a:rPr lang="ar-SA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  <m:t>٣٨</m:t>
                        </m:r>
                      </m:num>
                      <m:den>
                        <m:r>
                          <a:rPr lang="ar-SA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رموز الرياضيات العربية" panose="02020603050405020304" pitchFamily="18" charset="0"/>
                          </a:rPr>
                          <m:t>٤٦</m:t>
                        </m:r>
                      </m:den>
                    </m:f>
                  </m:oMath>
                </a14:m>
                <a:r>
                  <a:rPr lang="ar-SA" b="1" dirty="0" smtClean="0">
                    <a:solidFill>
                      <a:schemeClr val="accent2">
                        <a:lumMod val="50000"/>
                      </a:schemeClr>
                    </a:solidFill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= </a:t>
                </a:r>
              </a:p>
              <a:p>
                <a:endParaRPr lang="ar-SA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</a:endParaRPr>
              </a:p>
              <a:p>
                <a:r>
                  <a:rPr lang="ar-SA" b="1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8) </a:t>
                </a:r>
                <a:r>
                  <a:rPr lang="ar-SA" b="1" dirty="0" smtClean="0">
                    <a:solidFill>
                      <a:srgbClr val="FF0000"/>
                    </a:solidFill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أعمار : </a:t>
                </a:r>
                <a:r>
                  <a:rPr lang="ar-SA" b="1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عمر علي 14 عاماً ، وعمر والده 49 عاماً ، ما الكسر الذي يعبر عن عمر والد علي بالنسبة لعمر علي ؟ </a:t>
                </a:r>
              </a:p>
              <a:p>
                <a:r>
                  <a:rPr lang="ar-SA" b="1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اكتب الكسر في أبسط صورة  </a:t>
                </a:r>
              </a:p>
              <a:p>
                <a:r>
                  <a:rPr lang="ar-SA" dirty="0" smtClean="0"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 </a:t>
                </a:r>
                <a:endParaRPr lang="ar-SA" dirty="0"/>
              </a:p>
            </p:txBody>
          </p:sp>
        </mc:Choice>
        <mc:Fallback>
          <p:sp>
            <p:nvSpPr>
              <p:cNvPr id="42" name="مربع نص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055" y="2475006"/>
                <a:ext cx="5128176" cy="2669705"/>
              </a:xfrm>
              <a:prstGeom prst="rect">
                <a:avLst/>
              </a:prstGeom>
              <a:blipFill>
                <a:blip r:embed="rId9"/>
                <a:stretch>
                  <a:fillRect r="-1069" b="-274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3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907335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التهيئة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3" name="صورة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https://i.pinimg.com/564x/cf/18/15/cf1815948553b21c8ccb2467709412d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4" y="534286"/>
            <a:ext cx="2670883" cy="2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073" y="1052966"/>
            <a:ext cx="1758498" cy="396968"/>
          </a:xfrm>
          <a:prstGeom prst="rect">
            <a:avLst/>
          </a:prstGeom>
        </p:spPr>
      </p:pic>
      <p:pic>
        <p:nvPicPr>
          <p:cNvPr id="3074" name="Picture 2" descr="https://i.pinimg.com/564x/38/e9/28/38e928dbfad968d4c94e114c22206e2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25" y="382123"/>
            <a:ext cx="1277284" cy="13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564x/e8/96/9a/e8969a4f3ad63989e8fc14cd15d9a37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04" y="1503716"/>
            <a:ext cx="6570681" cy="41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مستدير الزوايا 10"/>
          <p:cNvSpPr/>
          <p:nvPr/>
        </p:nvSpPr>
        <p:spPr>
          <a:xfrm>
            <a:off x="6747164" y="3022825"/>
            <a:ext cx="2467006" cy="535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/>
              <a:t>  </a:t>
            </a:r>
            <a:r>
              <a:rPr lang="ar-SA" dirty="0" smtClean="0">
                <a:solidFill>
                  <a:schemeClr val="tx1"/>
                </a:solidFill>
              </a:rPr>
              <a:t>9 )</a:t>
            </a:r>
            <a:r>
              <a:rPr lang="ar-SA" dirty="0" smtClean="0">
                <a:solidFill>
                  <a:srgbClr val="0070C0"/>
                </a:solidFill>
              </a:rPr>
              <a:t>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0.78</a:t>
            </a:r>
            <a:r>
              <a:rPr lang="ar-SA" dirty="0" smtClean="0">
                <a:solidFill>
                  <a:srgbClr val="0070C0"/>
                </a:solidFill>
              </a:rPr>
              <a:t>  </a:t>
            </a:r>
            <a:r>
              <a:rPr lang="ar-SA" dirty="0" smtClean="0">
                <a:solidFill>
                  <a:schemeClr val="tx1"/>
                </a:solidFill>
              </a:rPr>
              <a:t>=</a:t>
            </a:r>
            <a:endParaRPr lang="ar-SA" dirty="0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5278582" y="3866830"/>
            <a:ext cx="2467006" cy="535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/>
              <a:t> </a:t>
            </a:r>
            <a:r>
              <a:rPr lang="ar-SA" dirty="0" smtClean="0">
                <a:solidFill>
                  <a:schemeClr val="tx1"/>
                </a:solidFill>
              </a:rPr>
              <a:t> 10 )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0.32</a:t>
            </a:r>
            <a:r>
              <a:rPr lang="ar-SA" dirty="0" smtClean="0">
                <a:solidFill>
                  <a:srgbClr val="0070C0"/>
                </a:solidFill>
              </a:rPr>
              <a:t>  </a:t>
            </a:r>
            <a:r>
              <a:rPr lang="ar-SA" dirty="0" smtClean="0">
                <a:solidFill>
                  <a:schemeClr val="tx1"/>
                </a:solidFill>
              </a:rPr>
              <a:t>=</a:t>
            </a:r>
            <a:endParaRPr lang="ar-SA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4593605" y="2313020"/>
            <a:ext cx="43384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اكتب كل كسر عشري مما يأتي على صورة كسر اعتيادي في أبسط صورة  :</a:t>
            </a:r>
            <a:endParaRPr lang="ar-SA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3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 animBg="1"/>
      <p:bldP spid="46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907335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التهيئة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3" name="صورة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https://i.pinimg.com/564x/cf/18/15/cf1815948553b21c8ccb2467709412d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4" y="534286"/>
            <a:ext cx="2670883" cy="2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073" y="1052966"/>
            <a:ext cx="1758498" cy="396968"/>
          </a:xfrm>
          <a:prstGeom prst="rect">
            <a:avLst/>
          </a:prstGeom>
        </p:spPr>
      </p:pic>
      <p:pic>
        <p:nvPicPr>
          <p:cNvPr id="3074" name="Picture 2" descr="https://i.pinimg.com/564x/38/e9/28/38e928dbfad968d4c94e114c22206e2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25" y="382123"/>
            <a:ext cx="1277284" cy="13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564x/e8/96/9a/e8969a4f3ad63989e8fc14cd15d9a37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04" y="1503716"/>
            <a:ext cx="6570681" cy="35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مستدير الزوايا 10"/>
          <p:cNvSpPr/>
          <p:nvPr/>
        </p:nvSpPr>
        <p:spPr>
          <a:xfrm>
            <a:off x="6465068" y="3130321"/>
            <a:ext cx="2467006" cy="535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/>
              <a:t>  </a:t>
            </a:r>
            <a:r>
              <a:rPr lang="ar-SA" dirty="0" smtClean="0">
                <a:solidFill>
                  <a:schemeClr val="tx1"/>
                </a:solidFill>
              </a:rPr>
              <a:t>11 )</a:t>
            </a:r>
            <a:r>
              <a:rPr lang="ar-SA" dirty="0" smtClean="0">
                <a:solidFill>
                  <a:srgbClr val="0070C0"/>
                </a:solidFill>
              </a:rPr>
              <a:t>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0.06</a:t>
            </a:r>
            <a:r>
              <a:rPr lang="ar-SA" dirty="0" smtClean="0">
                <a:solidFill>
                  <a:srgbClr val="0070C0"/>
                </a:solidFill>
              </a:rPr>
              <a:t>  </a:t>
            </a:r>
            <a:r>
              <a:rPr lang="ar-SA" dirty="0" smtClean="0">
                <a:solidFill>
                  <a:schemeClr val="tx1"/>
                </a:solidFill>
              </a:rPr>
              <a:t>=</a:t>
            </a:r>
            <a:endParaRPr lang="ar-SA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4593605" y="2313020"/>
            <a:ext cx="43384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اكتب كل كسر عشري مما يأتي على صورة كسر اعتيادي في أبسط صورة  :</a:t>
            </a:r>
            <a:endParaRPr lang="ar-SA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907335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التهيئة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3" name="صورة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https://i.pinimg.com/564x/cf/18/15/cf1815948553b21c8ccb2467709412d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4" y="534286"/>
            <a:ext cx="2670883" cy="2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073" y="1052966"/>
            <a:ext cx="1758498" cy="396968"/>
          </a:xfrm>
          <a:prstGeom prst="rect">
            <a:avLst/>
          </a:prstGeom>
        </p:spPr>
      </p:pic>
      <p:pic>
        <p:nvPicPr>
          <p:cNvPr id="3074" name="Picture 2" descr="https://i.pinimg.com/564x/38/e9/28/38e928dbfad968d4c94e114c22206e2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25" y="382123"/>
            <a:ext cx="1277284" cy="13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564x/e8/96/9a/e8969a4f3ad63989e8fc14cd15d9a37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71" y="1449934"/>
            <a:ext cx="7189027" cy="4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مستطيل مستدير الزوايا 45"/>
          <p:cNvSpPr/>
          <p:nvPr/>
        </p:nvSpPr>
        <p:spPr>
          <a:xfrm>
            <a:off x="5015345" y="3009284"/>
            <a:ext cx="3740728" cy="14260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/>
              <a:t> </a:t>
            </a:r>
            <a:r>
              <a:rPr lang="ar-SA" dirty="0" smtClean="0">
                <a:solidFill>
                  <a:schemeClr val="tx1"/>
                </a:solidFill>
              </a:rPr>
              <a:t> 12 ) </a:t>
            </a:r>
            <a:r>
              <a:rPr lang="ar-SA" dirty="0" smtClean="0">
                <a:solidFill>
                  <a:srgbClr val="FF0000"/>
                </a:solidFill>
              </a:rPr>
              <a:t>ادخار :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ادخرت رنا 0.92 من ثمن حقيبة تريد شراءها . ما الكسر الاعتيادي الذي يمثل نسبة ما </a:t>
            </a:r>
            <a:r>
              <a:rPr lang="ar-SA" dirty="0" err="1" smtClean="0">
                <a:solidFill>
                  <a:schemeClr val="accent2">
                    <a:lumMod val="50000"/>
                  </a:schemeClr>
                </a:solidFill>
              </a:rPr>
              <a:t>ادخرته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 في أبسط صورة ؟</a:t>
            </a:r>
            <a:endParaRPr lang="ar-SA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4593605" y="2313020"/>
            <a:ext cx="43384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اكتب كل كسر عشري مما يأتي على صورة كسر اعتيادي في أبسط صورة  :</a:t>
            </a:r>
            <a:endParaRPr lang="ar-SA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1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6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907335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التهيئة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3" name="صورة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https://i.pinimg.com/564x/cf/18/15/cf1815948553b21c8ccb2467709412d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4" y="534286"/>
            <a:ext cx="2670883" cy="2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073" y="1052966"/>
            <a:ext cx="1758498" cy="396968"/>
          </a:xfrm>
          <a:prstGeom prst="rect">
            <a:avLst/>
          </a:prstGeom>
        </p:spPr>
      </p:pic>
      <p:pic>
        <p:nvPicPr>
          <p:cNvPr id="3074" name="Picture 2" descr="https://i.pinimg.com/564x/38/e9/28/38e928dbfad968d4c94e114c22206e2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25" y="382123"/>
            <a:ext cx="1277284" cy="13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564x/e8/96/9a/e8969a4f3ad63989e8fc14cd15d9a37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04" y="1503716"/>
            <a:ext cx="6570681" cy="41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مستدير الزوايا 10"/>
          <p:cNvSpPr/>
          <p:nvPr/>
        </p:nvSpPr>
        <p:spPr>
          <a:xfrm>
            <a:off x="6257333" y="3022825"/>
            <a:ext cx="2956837" cy="535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/>
              <a:t>  </a:t>
            </a:r>
            <a:r>
              <a:rPr lang="ar-SA" dirty="0" smtClean="0">
                <a:solidFill>
                  <a:schemeClr val="tx1"/>
                </a:solidFill>
              </a:rPr>
              <a:t>13 )</a:t>
            </a:r>
            <a:r>
              <a:rPr lang="ar-SA" dirty="0" smtClean="0">
                <a:solidFill>
                  <a:srgbClr val="0070C0"/>
                </a:solidFill>
              </a:rPr>
              <a:t>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4.5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SA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ar-SA" dirty="0" smtClean="0">
                <a:solidFill>
                  <a:schemeClr val="tx1"/>
                </a:solidFill>
              </a:rPr>
              <a:t>=</a:t>
            </a:r>
            <a:endParaRPr lang="ar-SA" dirty="0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5347855" y="3866830"/>
            <a:ext cx="2910354" cy="535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/>
              <a:t> </a:t>
            </a:r>
            <a:r>
              <a:rPr lang="ar-SA" dirty="0" smtClean="0">
                <a:solidFill>
                  <a:schemeClr val="tx1"/>
                </a:solidFill>
              </a:rPr>
              <a:t> 14 )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1.78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</a:t>
            </a:r>
            <a:r>
              <a:rPr lang="ar-SA" baseline="30000" dirty="0" smtClean="0">
                <a:solidFill>
                  <a:schemeClr val="accent2">
                    <a:lumMod val="50000"/>
                  </a:schemeClr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3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10</a:t>
            </a:r>
            <a:r>
              <a:rPr lang="ar-SA" dirty="0" smtClean="0">
                <a:solidFill>
                  <a:srgbClr val="0070C0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=</a:t>
            </a:r>
            <a:endParaRPr lang="ar-SA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4593605" y="2368440"/>
            <a:ext cx="43384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أوجد ناتج الضرب في كل مما يأتي :</a:t>
            </a:r>
            <a:endParaRPr lang="ar-SA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 animBg="1"/>
      <p:bldP spid="46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907335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التهيئة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3" name="صورة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https://i.pinimg.com/564x/cf/18/15/cf1815948553b21c8ccb2467709412d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4" y="534286"/>
            <a:ext cx="2670883" cy="2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073" y="1052966"/>
            <a:ext cx="1758498" cy="396968"/>
          </a:xfrm>
          <a:prstGeom prst="rect">
            <a:avLst/>
          </a:prstGeom>
        </p:spPr>
      </p:pic>
      <p:pic>
        <p:nvPicPr>
          <p:cNvPr id="3074" name="Picture 2" descr="https://i.pinimg.com/564x/38/e9/28/38e928dbfad968d4c94e114c22206e2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25" y="382123"/>
            <a:ext cx="1277284" cy="13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564x/e8/96/9a/e8969a4f3ad63989e8fc14cd15d9a37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04" y="1503716"/>
            <a:ext cx="6570681" cy="41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مستدير الزوايا 10"/>
          <p:cNvSpPr/>
          <p:nvPr/>
        </p:nvSpPr>
        <p:spPr>
          <a:xfrm>
            <a:off x="6580909" y="3022825"/>
            <a:ext cx="2633261" cy="535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/>
              <a:t>  </a:t>
            </a:r>
            <a:r>
              <a:rPr lang="ar-SA" dirty="0" smtClean="0">
                <a:solidFill>
                  <a:schemeClr val="tx1"/>
                </a:solidFill>
              </a:rPr>
              <a:t>15 )</a:t>
            </a:r>
            <a:r>
              <a:rPr lang="ar-SA" dirty="0" smtClean="0">
                <a:solidFill>
                  <a:srgbClr val="0070C0"/>
                </a:solidFill>
              </a:rPr>
              <a:t>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0.22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SA" baseline="300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ar-SA" dirty="0" smtClean="0">
                <a:solidFill>
                  <a:schemeClr val="tx1"/>
                </a:solidFill>
              </a:rPr>
              <a:t>=</a:t>
            </a:r>
            <a:endParaRPr lang="ar-SA" dirty="0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5417127" y="3866830"/>
            <a:ext cx="2896500" cy="535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/>
              <a:t> </a:t>
            </a:r>
            <a:r>
              <a:rPr lang="ar-SA" dirty="0" smtClean="0">
                <a:solidFill>
                  <a:schemeClr val="tx1"/>
                </a:solidFill>
              </a:rPr>
              <a:t> 16 )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0.03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</a:t>
            </a:r>
            <a:r>
              <a:rPr lang="ar-SA" baseline="30000" dirty="0" smtClean="0">
                <a:solidFill>
                  <a:schemeClr val="accent2">
                    <a:lumMod val="50000"/>
                  </a:schemeClr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5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10</a:t>
            </a:r>
            <a:r>
              <a:rPr lang="ar-SA" dirty="0" smtClean="0">
                <a:solidFill>
                  <a:srgbClr val="0070C0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=</a:t>
            </a:r>
            <a:endParaRPr lang="ar-SA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4593605" y="2368440"/>
            <a:ext cx="43384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أوجد ناتج الضرب في كل مما يأتي :</a:t>
            </a:r>
            <a:endParaRPr lang="ar-SA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3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 animBg="1"/>
      <p:bldP spid="46" grpId="0" animBg="1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4613052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 SemiboldSegoe UI Semibold3">
      <a:majorFont>
        <a:latin typeface="Segoe UI Semibold"/>
        <a:ea typeface=""/>
        <a:cs typeface="Segoe UI Semibold"/>
      </a:majorFont>
      <a:minorFont>
        <a:latin typeface="Segoe UI Semibold"/>
        <a:ea typeface=""/>
        <a:cs typeface="Segoe UI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292</Words>
  <Application>Microsoft Office PowerPoint</Application>
  <PresentationFormat>شاشة عريضة</PresentationFormat>
  <Paragraphs>60</Paragraphs>
  <Slides>8</Slides>
  <Notes>8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Cambria Math</vt:lpstr>
      <vt:lpstr>Calibri</vt:lpstr>
      <vt:lpstr>رموز الرياضيات العربية</vt:lpstr>
      <vt:lpstr>Segoe UI Semibold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Maher</cp:lastModifiedBy>
  <cp:revision>52</cp:revision>
  <dcterms:created xsi:type="dcterms:W3CDTF">2021-05-11T19:30:39Z</dcterms:created>
  <dcterms:modified xsi:type="dcterms:W3CDTF">2021-10-08T11:40:14Z</dcterms:modified>
</cp:coreProperties>
</file>