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58" r:id="rId4"/>
    <p:sldId id="259" r:id="rId5"/>
    <p:sldId id="270" r:id="rId6"/>
    <p:sldId id="267" r:id="rId7"/>
    <p:sldId id="268" r:id="rId8"/>
    <p:sldId id="287" r:id="rId9"/>
    <p:sldId id="280" r:id="rId10"/>
    <p:sldId id="303" r:id="rId11"/>
    <p:sldId id="304" r:id="rId12"/>
    <p:sldId id="305" r:id="rId13"/>
    <p:sldId id="306" r:id="rId14"/>
    <p:sldId id="307" r:id="rId15"/>
    <p:sldId id="308" r:id="rId16"/>
    <p:sldId id="269" r:id="rId17"/>
    <p:sldId id="272" r:id="rId18"/>
    <p:sldId id="299" r:id="rId19"/>
    <p:sldId id="273" r:id="rId20"/>
    <p:sldId id="274" r:id="rId21"/>
    <p:sldId id="275" r:id="rId22"/>
    <p:sldId id="276" r:id="rId23"/>
    <p:sldId id="257" r:id="rId24"/>
  </p:sldIdLst>
  <p:sldSz cx="12192000" cy="6858000"/>
  <p:notesSz cx="6858000" cy="9144000"/>
  <p:embeddedFontLst>
    <p:embeddedFont>
      <p:font typeface="Segoe UI Semibold" panose="020B0702040204020203" pitchFamily="34" charset="0"/>
      <p:bold r:id="rId26"/>
    </p:embeddedFont>
    <p:embeddedFont>
      <p:font typeface="AGA Aladdin Regular" pitchFamily="2" charset="-78"/>
      <p:regular r:id="rId27"/>
    </p:embeddedFont>
    <p:embeddedFont>
      <p:font typeface="Sultan bold" pitchFamily="2" charset="-78"/>
      <p:regular r:id="rId28"/>
    </p:embeddedFont>
    <p:embeddedFont>
      <p:font typeface="رموز الرياضيات العربية" panose="02020603050405020304" pitchFamily="18" charset="0"/>
      <p:regular r:id="rId29"/>
    </p:embeddedFont>
    <p:embeddedFont>
      <p:font typeface="Calibri" panose="020F0502020204030204" pitchFamily="34" charset="0"/>
      <p:regular r:id="rId30"/>
      <p:bold r:id="rId31"/>
    </p:embeddedFont>
  </p:embeddedFontLst>
  <p:custDataLst>
    <p:tags r:id="rId3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  <p14:sldId id="277"/>
          </p14:sldIdLst>
        </p14:section>
        <p14:section name="العرض" id="{48963CF3-EB28-48E7-A90B-4A9D6B255E04}">
          <p14:sldIdLst>
            <p14:sldId id="258"/>
            <p14:sldId id="259"/>
            <p14:sldId id="270"/>
            <p14:sldId id="267"/>
            <p14:sldId id="268"/>
            <p14:sldId id="287"/>
            <p14:sldId id="280"/>
            <p14:sldId id="303"/>
            <p14:sldId id="304"/>
            <p14:sldId id="305"/>
            <p14:sldId id="306"/>
            <p14:sldId id="307"/>
            <p14:sldId id="308"/>
            <p14:sldId id="269"/>
            <p14:sldId id="272"/>
            <p14:sldId id="299"/>
            <p14:sldId id="273"/>
            <p14:sldId id="274"/>
            <p14:sldId id="275"/>
            <p14:sldId id="276"/>
          </p14:sldIdLst>
        </p14:section>
        <p14:section name="مقطع النهاية" id="{3760C45C-5E4B-48C7-9505-FBF6FBE0673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2060"/>
    <a:srgbClr val="00B050"/>
    <a:srgbClr val="FFC000"/>
    <a:srgbClr val="474F54"/>
    <a:srgbClr val="1E23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405FB-812C-489A-BC57-FAAB0D8EBFF1}" v="38" dt="2021-05-11T21:56:10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7291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81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8973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8391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3235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717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954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367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800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18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95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889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017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650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6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55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87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62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120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54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39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25.jp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30.jpeg"/><Relationship Id="rId5" Type="http://schemas.openxmlformats.org/officeDocument/2006/relationships/image" Target="NULL"/><Relationship Id="rId15" Type="http://schemas.openxmlformats.org/officeDocument/2006/relationships/image" Target="../media/image33.png"/><Relationship Id="rId10" Type="http://schemas.openxmlformats.org/officeDocument/2006/relationships/image" Target="../media/image5.gif"/><Relationship Id="rId19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25.jpg"/><Relationship Id="rId5" Type="http://schemas.openxmlformats.org/officeDocument/2006/relationships/image" Target="../media/image12.svg"/><Relationship Id="rId15" Type="http://schemas.openxmlformats.org/officeDocument/2006/relationships/image" Target="../media/image38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25.jp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41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7.gif"/><Relationship Id="rId1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0" Type="http://schemas.openxmlformats.org/officeDocument/2006/relationships/image" Target="../media/image41.jpe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4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1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2.jpe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10" Type="http://schemas.openxmlformats.org/officeDocument/2006/relationships/image" Target="../media/image4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5" Type="http://schemas.openxmlformats.org/officeDocument/2006/relationships/image" Target="../media/image20.jpe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5.gif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25.jpg"/><Relationship Id="rId5" Type="http://schemas.openxmlformats.org/officeDocument/2006/relationships/image" Target="../media/image12.svg"/><Relationship Id="rId15" Type="http://schemas.openxmlformats.org/officeDocument/2006/relationships/image" Target="../media/image28.jp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31" y="1551713"/>
            <a:ext cx="3233694" cy="33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0" y="95543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71066" y="1301028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146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817330"/>
            <a:ext cx="4467548" cy="1970876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5956281" y="1074391"/>
            <a:ext cx="22381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مثال من واقع الحياة</a:t>
            </a:r>
            <a:endParaRPr lang="ar-SA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1026" name="Picture 2" descr="https://i.pinimg.com/564x/2e/4e/62/2e4e62ffcbbe9a0c71f71854d46012b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0" y="1514047"/>
            <a:ext cx="7907866" cy="43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3314772" y="1957604"/>
            <a:ext cx="41245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chemeClr val="accent1">
                    <a:lumMod val="75000"/>
                  </a:schemeClr>
                </a:solidFill>
              </a:rPr>
              <a:t>2 ) حلوى </a:t>
            </a:r>
            <a:r>
              <a:rPr lang="ar-SA" sz="1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SA" dirty="0" smtClean="0"/>
              <a:t>كيس حلوى به 8 قطع ، إذا كان ثمنه ريالين ، فما ثمن القطعة الواحدة ؟ </a:t>
            </a:r>
            <a:endParaRPr lang="ar-SA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0446" y="2654776"/>
            <a:ext cx="4897345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4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52" y="143801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47832" y="1746128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146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4" name="Picture 6" descr="textura bonita,bonito dos desenhos animados,armação de borda,fronteira criativa,simples e natural,forma de coração de amor,quadro de graffiti,vetor do coração,vetor de quadro,vetor de fronteira,vetor de amor,vetor de graffiti,quadro retangul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06" y="1162209"/>
            <a:ext cx="8341376" cy="49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/>
          <p:cNvSpPr txBox="1"/>
          <p:nvPr/>
        </p:nvSpPr>
        <p:spPr>
          <a:xfrm>
            <a:off x="3837704" y="2799840"/>
            <a:ext cx="557755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ج ) </a:t>
            </a:r>
            <a:r>
              <a:rPr lang="ar-SA" sz="1600" dirty="0" smtClean="0">
                <a:solidFill>
                  <a:srgbClr val="0070C0"/>
                </a:solidFill>
              </a:rPr>
              <a:t>أقلام :  </a:t>
            </a:r>
            <a:r>
              <a:rPr lang="ar-SA" sz="1600" dirty="0" smtClean="0"/>
              <a:t>إذا كان ثمن 4 أقلام 2.12 ريال ، فما ثمن القلم الواحد ؟</a:t>
            </a:r>
          </a:p>
          <a:p>
            <a:endParaRPr lang="ar-SA" sz="1600" dirty="0"/>
          </a:p>
          <a:p>
            <a:r>
              <a:rPr lang="ar-SA" sz="16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5097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368145" y="1593273"/>
            <a:ext cx="1260764" cy="6511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 </a:t>
            </a:r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من اختبار 3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49" y="389192"/>
            <a:ext cx="3150649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7" y="1431353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281506" y="1758269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146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669" y="1777869"/>
            <a:ext cx="2481284" cy="280900"/>
          </a:xfrm>
          <a:prstGeom prst="rect">
            <a:avLst/>
          </a:prstGeom>
        </p:spPr>
      </p:pic>
      <p:pic>
        <p:nvPicPr>
          <p:cNvPr id="2050" name="Picture 2" descr="https://i.pinimg.com/564x/e9/ec/2b/e9ec2b575a36e65eec2c9f8371a6894e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806" y="2283195"/>
            <a:ext cx="5584330" cy="30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669" y="2924579"/>
            <a:ext cx="4626825" cy="1788721"/>
          </a:xfrm>
          <a:prstGeom prst="rect">
            <a:avLst/>
          </a:prstGeom>
        </p:spPr>
      </p:pic>
      <p:pic>
        <p:nvPicPr>
          <p:cNvPr id="2052" name="Picture 4" descr="يحتوي هذا على صورة لـ: {{ pinTitle }}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4076" y="4220203"/>
            <a:ext cx="1645381" cy="17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2994" y="2197603"/>
            <a:ext cx="3569666" cy="3663332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64" y="2870405"/>
            <a:ext cx="2685679" cy="1706801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1758" y="4546506"/>
            <a:ext cx="2794872" cy="2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52" y="143801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35008" y="1746128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147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4" name="Picture 6" descr="textura bonita,bonito dos desenhos animados,armação de borda,fronteira criativa,simples e natural,forma de coração de amor,quadro de graffiti,vetor do coração,vetor de quadro,vetor de fronteira,vetor de amor,vetor de graffiti,quadro retangul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4" y="961743"/>
            <a:ext cx="7176939" cy="582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0386" y="2646003"/>
            <a:ext cx="5199027" cy="2226771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2994" y="2197603"/>
            <a:ext cx="3569666" cy="366333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389785" y="2923305"/>
            <a:ext cx="239003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37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0" y="95543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58242" y="1301028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147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817330"/>
            <a:ext cx="4467548" cy="1970876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5956281" y="1074391"/>
            <a:ext cx="22381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مثال من واقع الحياة</a:t>
            </a:r>
            <a:endParaRPr lang="ar-SA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1026" name="Picture 2" descr="https://i.pinimg.com/564x/2e/4e/62/2e4e62ffcbbe9a0c71f71854d46012b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0" y="1514047"/>
            <a:ext cx="7907866" cy="43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2452846" y="2013024"/>
            <a:ext cx="53920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chemeClr val="accent1">
                    <a:lumMod val="75000"/>
                  </a:schemeClr>
                </a:solidFill>
              </a:rPr>
              <a:t>4 ) هدايا </a:t>
            </a:r>
            <a:r>
              <a:rPr lang="ar-SA" sz="1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SA" dirty="0" smtClean="0"/>
              <a:t>تغلف منال ثلاث هدايا في 12 دقيقة ، كم هدية يمكن أن تغلف في 40 دقيقة إذا استمرت بالمعدل نفسه ؟</a:t>
            </a:r>
            <a:endParaRPr lang="ar-SA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4611" y="2889151"/>
            <a:ext cx="4680259" cy="17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52" y="143801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35008" y="1746128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147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4" name="Picture 6" descr="textura bonita,bonito dos desenhos animados,armação de borda,fronteira criativa,simples e natural,forma de coração de amor,quadro de graffiti,vetor do coração,vetor de quadro,vetor de fronteira,vetor de amor,vetor de graffiti,quadro retangul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16" y="1162209"/>
            <a:ext cx="8341376" cy="52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/>
          <p:cNvSpPr txBox="1"/>
          <p:nvPr/>
        </p:nvSpPr>
        <p:spPr>
          <a:xfrm>
            <a:off x="3837704" y="2799840"/>
            <a:ext cx="557755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هـ ) </a:t>
            </a:r>
            <a:r>
              <a:rPr lang="ar-SA" sz="1600" dirty="0" smtClean="0">
                <a:solidFill>
                  <a:srgbClr val="0070C0"/>
                </a:solidFill>
              </a:rPr>
              <a:t>قرطاسية :  </a:t>
            </a:r>
            <a:r>
              <a:rPr lang="ar-SA" sz="1600" dirty="0" smtClean="0"/>
              <a:t>اشترى إسماعيل 4 دفاتر بمبلغ 17.7 ريالاً . فما ثمن 5 دفاتر بسعر الوحدة نفسه ؟</a:t>
            </a:r>
            <a:endParaRPr lang="ar-SA" sz="1600" dirty="0"/>
          </a:p>
          <a:p>
            <a:endParaRPr lang="ar-SA" sz="1600" dirty="0"/>
          </a:p>
          <a:p>
            <a:r>
              <a:rPr lang="ar-SA" sz="16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1314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7232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18535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1341 -0.0784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788192" y="1333557"/>
            <a:ext cx="836997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778587" y="1358470"/>
            <a:ext cx="835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</a:t>
            </a:r>
            <a:endParaRPr lang="ar-SA" sz="48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49" y="1127856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1356200" y="1458669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147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551970" y="1385781"/>
            <a:ext cx="6171407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احسب معدل الوحدة في كل مما يأتي ، وقرب الناتج إلى أقرب جزء من مئة :</a:t>
            </a:r>
            <a:endParaRPr lang="ar-SA" sz="20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4" y="2272960"/>
            <a:ext cx="6653339" cy="321344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411942" y="2715497"/>
            <a:ext cx="471819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1 ) </a:t>
            </a:r>
            <a:r>
              <a:rPr lang="ar-SA" dirty="0" smtClean="0"/>
              <a:t>90 كلم / 15 لتر 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</a:t>
            </a:r>
            <a:endParaRPr lang="ar-SA" dirty="0" smtClean="0"/>
          </a:p>
          <a:p>
            <a:endParaRPr lang="ar-SA" dirty="0"/>
          </a:p>
          <a:p>
            <a:pPr algn="ctr"/>
            <a:r>
              <a:rPr lang="ar-SA" dirty="0" smtClean="0"/>
              <a:t>2 ) </a:t>
            </a:r>
            <a:r>
              <a:rPr lang="ar-SA" dirty="0" smtClean="0"/>
              <a:t>1680 كيلو بايت في 4 دقائق 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</a:t>
            </a:r>
            <a:endParaRPr lang="ar-SA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447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35" y="124335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911391" y="1551468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147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7" y="2015679"/>
            <a:ext cx="7759485" cy="3938056"/>
          </a:xfrm>
          <a:prstGeom prst="rect">
            <a:avLst/>
          </a:prstGeom>
        </p:spPr>
      </p:pic>
      <p:sp>
        <p:nvSpPr>
          <p:cNvPr id="19" name="شكل بيضاوي 18"/>
          <p:cNvSpPr/>
          <p:nvPr/>
        </p:nvSpPr>
        <p:spPr>
          <a:xfrm>
            <a:off x="8788192" y="1333557"/>
            <a:ext cx="836997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778587" y="1358470"/>
            <a:ext cx="835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</a:t>
            </a:r>
            <a:endParaRPr lang="ar-SA" sz="48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3851565" y="2479964"/>
            <a:ext cx="5637232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  <a:p>
            <a:r>
              <a:rPr lang="ar-SA" dirty="0" smtClean="0"/>
              <a:t>5 ) </a:t>
            </a:r>
            <a:r>
              <a:rPr lang="ar-SA" dirty="0" smtClean="0">
                <a:solidFill>
                  <a:srgbClr val="0070C0"/>
                </a:solidFill>
              </a:rPr>
              <a:t>رحلات : </a:t>
            </a:r>
            <a:r>
              <a:rPr lang="ar-SA" dirty="0" smtClean="0"/>
              <a:t>قطع خليل مسافة 217 كلم في 3.5 ساعات . إذا استمر بالسرعة نفسها ، فما المسافة التي يقطعها في 4 ساعات ؟ 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18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5201" y="1226793"/>
            <a:ext cx="2148394" cy="638712"/>
          </a:xfrm>
          <a:prstGeom prst="rect">
            <a:avLst/>
          </a:prstGeom>
        </p:spPr>
      </p:pic>
      <p:pic>
        <p:nvPicPr>
          <p:cNvPr id="13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07" y="84620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3389" y="-1372342"/>
            <a:ext cx="4267468" cy="9635412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 rot="20520887">
            <a:off x="2933982" y="1177021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014483" y="1714813"/>
            <a:ext cx="658766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  <a:p>
            <a:r>
              <a:rPr lang="ar-SA" dirty="0" smtClean="0">
                <a:solidFill>
                  <a:srgbClr val="0070C0"/>
                </a:solidFill>
              </a:rPr>
              <a:t>تحد</a:t>
            </a:r>
            <a:r>
              <a:rPr lang="ar-SA" dirty="0" smtClean="0"/>
              <a:t> </a:t>
            </a:r>
            <a:r>
              <a:rPr lang="ar-SA" dirty="0" smtClean="0">
                <a:solidFill>
                  <a:srgbClr val="0070C0"/>
                </a:solidFill>
              </a:rPr>
              <a:t>: </a:t>
            </a:r>
            <a:r>
              <a:rPr lang="ar-SA" dirty="0" smtClean="0"/>
              <a:t>بين ما إذا كانت كل من العبارتين الآتيتين صحيحة دائماً أم صحيحة أحياناً أم غير صحيحة أبداً ، وأعط مثالاً أو مثالاً مضاداً :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17 ) كل نسبة هي معدل .</a:t>
            </a:r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18 ) كل معدل هو نسبة .</a:t>
            </a:r>
          </a:p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1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6AF9904-0CB9-4F27-B4A7-13F41B61AE4B}"/>
              </a:ext>
            </a:extLst>
          </p:cNvPr>
          <p:cNvSpPr txBox="1"/>
          <p:nvPr/>
        </p:nvSpPr>
        <p:spPr>
          <a:xfrm>
            <a:off x="3602178" y="2602974"/>
            <a:ext cx="512401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ultan bold" pitchFamily="2" charset="-78"/>
              </a:rPr>
              <a:t>كتابة الكسور الاعتيادية </a:t>
            </a:r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ultan bold" pitchFamily="2" charset="-78"/>
              </a:rPr>
              <a:t>وكتابتها </a:t>
            </a:r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ultan bold" pitchFamily="2" charset="-78"/>
              </a:rPr>
              <a:t>في أبسط صورة</a:t>
            </a:r>
            <a:endParaRPr lang="ar-SA" sz="2400" b="1" dirty="0">
              <a:solidFill>
                <a:schemeClr val="accent5">
                  <a:lumMod val="75000"/>
                </a:schemeClr>
              </a:solidFill>
              <a:latin typeface="Segoe UI Semibold" panose="020B0702040204020203" pitchFamily="34" charset="0"/>
              <a:cs typeface="Sultan bold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349951" y="1745672"/>
            <a:ext cx="1524000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معرفة سابقة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0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4461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449262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7839 -0.02616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9C9F421-E939-44E8-B528-96A0A560C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001" y="1169888"/>
            <a:ext cx="1440135" cy="108010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5122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45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981679" y="1367178"/>
            <a:ext cx="1234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التقويم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8009" y="749252"/>
            <a:ext cx="4372770" cy="6051043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53" y="118209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4173028" y="1512903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0495" y="2237498"/>
            <a:ext cx="3473985" cy="31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31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8703493" y="1367178"/>
            <a:ext cx="1204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الواجب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82" y="1937581"/>
            <a:ext cx="7476914" cy="3933103"/>
          </a:xfrm>
          <a:prstGeom prst="rect">
            <a:avLst/>
          </a:prstGeom>
        </p:spPr>
      </p:pic>
      <p:pic>
        <p:nvPicPr>
          <p:cNvPr id="8196" name="Picture 4" descr="https://i.pinimg.com/564x/38/4c/9f/384c9fcc633098ac38d10ce71e78b807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37" y="2241441"/>
            <a:ext cx="1033056" cy="10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D45436A-BE4D-43F6-834A-C774F377CE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853766"/>
            <a:ext cx="1148232" cy="1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375 -0.30625 " pathEditMode="relative" rAng="0" ptsTypes="AA">
                                      <p:cBhvr>
                                        <p:cTn id="17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05752"/>
              </p:ext>
            </p:extLst>
          </p:nvPr>
        </p:nvGraphicFramePr>
        <p:xfrm>
          <a:off x="2334127" y="2087381"/>
          <a:ext cx="8127999" cy="31673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245049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61081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0419815"/>
                    </a:ext>
                  </a:extLst>
                </a:gridCol>
              </a:tblGrid>
              <a:tr h="334178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أعرف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أريد أن أعرف ؟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تعلمت ؟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3029"/>
                  </a:ext>
                </a:extLst>
              </a:tr>
              <a:tr h="280160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FF0000"/>
                          </a:solidFill>
                        </a:rPr>
                        <a:t>مهارة سابقة :</a:t>
                      </a:r>
                    </a:p>
                    <a:p>
                      <a:pPr rtl="1"/>
                      <a:r>
                        <a:rPr lang="ar-SA" dirty="0" smtClean="0"/>
                        <a:t>اقسم </a:t>
                      </a:r>
                      <a:r>
                        <a:rPr lang="ar-SA" dirty="0" smtClean="0"/>
                        <a:t>:</a:t>
                      </a:r>
                      <a:endParaRPr lang="ar-SA" baseline="0" dirty="0" smtClean="0"/>
                    </a:p>
                    <a:p>
                      <a:pPr rtl="1"/>
                      <a:endParaRPr lang="ar-SA" baseline="0" dirty="0" smtClean="0"/>
                    </a:p>
                    <a:p>
                      <a:pPr rtl="1"/>
                      <a:r>
                        <a:rPr lang="ar-SA" baseline="0" dirty="0" smtClean="0"/>
                        <a:t>1 ) </a:t>
                      </a:r>
                      <a:r>
                        <a:rPr lang="ar-SA" baseline="0" dirty="0" smtClean="0"/>
                        <a:t>9.8 </a:t>
                      </a:r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÷ 2 =</a:t>
                      </a:r>
                    </a:p>
                    <a:p>
                      <a:pPr rtl="1"/>
                      <a:endParaRPr lang="ar-SA" sz="2000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2) 4.30 ÷ 5 =</a:t>
                      </a:r>
                      <a:endParaRPr lang="ar-SA" sz="2000" baseline="0" dirty="0" smtClean="0"/>
                    </a:p>
                    <a:p>
                      <a:pPr rtl="1"/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40388"/>
                  </a:ext>
                </a:extLst>
              </a:tr>
            </a:tbl>
          </a:graphicData>
        </a:graphic>
      </p:graphicFrame>
      <p:pic>
        <p:nvPicPr>
          <p:cNvPr id="1026" name="Picture 2" descr="https://i.pinimg.com/564x/29/b6/f0/29b6f083fe87f21abd685718761a233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7" y="858614"/>
            <a:ext cx="3172690" cy="11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561702" y="1180098"/>
            <a:ext cx="1705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جدول التعلم</a:t>
            </a:r>
            <a:endParaRPr lang="ar-SA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pic>
        <p:nvPicPr>
          <p:cNvPr id="2052" name="Picture 4" descr="https://i.pinimg.com/564x/f2/c1/2d/f2c12dd75ae0249c0128cd51067db67f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8762" y="-1471120"/>
            <a:ext cx="5410339" cy="94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564x/b6/12/7b/b6127bae365d276278c21b071e2ae22d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61" y="937141"/>
            <a:ext cx="1898488" cy="9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37" y="84831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062644" y="1187027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0481" y="1905047"/>
            <a:ext cx="6211037" cy="300445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5500" y="1017691"/>
            <a:ext cx="1182242" cy="66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86176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32385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9545 -0.27524 " pathEditMode="relative" rAng="0" ptsTypes="AA">
                                      <p:cBhvr>
                                        <p:cTn id="1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2" y="712357"/>
            <a:ext cx="8553639" cy="5275277"/>
          </a:xfrm>
          <a:prstGeom prst="rect">
            <a:avLst/>
          </a:prstGeom>
        </p:spPr>
      </p:pic>
      <p:pic>
        <p:nvPicPr>
          <p:cNvPr id="20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53" y="86216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 rot="20520887">
            <a:off x="2838506" y="1200883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30" name="Picture 6" descr="expression,cartoon,cartoon man,the man,lovely,cute man,glasses man,glasses,wear glasses,happy,happy expression,cartoon vector,glasses vector,eye glasses,expression vector,happy vector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5091" y="1343657"/>
            <a:ext cx="1958145" cy="19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 rot="20046220">
            <a:off x="2423387" y="1881671"/>
            <a:ext cx="34475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accent1"/>
                </a:solidFill>
              </a:rPr>
              <a:t>تسمى النسبة التي تقارن بين كميتين لهما وحدتان مختلفتان تسمى بالمعدل .</a:t>
            </a:r>
          </a:p>
          <a:p>
            <a:endParaRPr lang="ar-SA" sz="1200" b="1" dirty="0">
              <a:solidFill>
                <a:schemeClr val="accent1"/>
              </a:solidFill>
            </a:endParaRPr>
          </a:p>
          <a:p>
            <a:r>
              <a:rPr lang="ar-SA" sz="1200" b="1" dirty="0" smtClean="0">
                <a:solidFill>
                  <a:schemeClr val="accent1"/>
                </a:solidFill>
              </a:rPr>
              <a:t>عند تبسيط المعدل بحيث يصبح مقامه 1 ، فإنه يسمى معدل الوحدة .</a:t>
            </a:r>
            <a:endParaRPr lang="ar-SA" sz="1200" b="1" dirty="0">
              <a:solidFill>
                <a:schemeClr val="accent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8231" y="1588005"/>
            <a:ext cx="1867247" cy="1995470"/>
          </a:xfrm>
          <a:prstGeom prst="rect">
            <a:avLst/>
          </a:prstGeom>
        </p:spPr>
      </p:pic>
      <p:pic>
        <p:nvPicPr>
          <p:cNvPr id="1032" name="Picture 8" descr="airplane clipart,black,heart-shaped,traffic,aviation,aircraft,route,aircraft route,line,heart-shaped clipart,route clipart,line clipart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6023" y="1225601"/>
            <a:ext cx="4007467" cy="36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7751" y="3624968"/>
            <a:ext cx="4226502" cy="17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0" y="95543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71065" y="1301028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817330"/>
            <a:ext cx="4467548" cy="1970876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5956281" y="1074391"/>
            <a:ext cx="22381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مثال من واقع الحياة</a:t>
            </a:r>
            <a:endParaRPr lang="ar-SA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1026" name="Picture 2" descr="https://i.pinimg.com/564x/2e/4e/62/2e4e62ffcbbe9a0c71f71854d46012b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0" y="1514047"/>
            <a:ext cx="7907866" cy="43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3314772" y="1957604"/>
            <a:ext cx="41245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chemeClr val="accent1">
                    <a:lumMod val="75000"/>
                  </a:schemeClr>
                </a:solidFill>
              </a:rPr>
              <a:t>1 ) عمل : </a:t>
            </a:r>
            <a:r>
              <a:rPr lang="ar-SA" dirty="0" smtClean="0"/>
              <a:t>إذا تقاضى أحمد 840 ريالاً لقاء عمله 40 ساعة ، فما معدل أجرته في الساعة الواحدة .</a:t>
            </a:r>
            <a:endParaRPr lang="ar-SA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6174" y="3033338"/>
            <a:ext cx="5038020" cy="1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52" y="143801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47832" y="1746128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المعدل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4" name="Picture 6" descr="textura bonita,bonito dos desenhos animados,armação de borda,fronteira criativa,simples e natural,forma de coração de amor,quadro de graffiti,vetor do coração,vetor de quadro,vetor de fronteira,vetor de amor,vetor de graffiti,quadro retangul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99" y="912695"/>
            <a:ext cx="8341376" cy="61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/>
          <p:cNvSpPr txBox="1"/>
          <p:nvPr/>
        </p:nvSpPr>
        <p:spPr>
          <a:xfrm>
            <a:off x="3491341" y="2716711"/>
            <a:ext cx="61040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أوجد معدل الوحدة مقرباً إلى أقرب جزء من عشرة عند الضرورة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61" y="3055265"/>
            <a:ext cx="2787616" cy="2291900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7148945" y="3757755"/>
            <a:ext cx="2273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أ ) 300 ريال لكل 6 ساعات </a:t>
            </a: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84" y="3083836"/>
            <a:ext cx="2981580" cy="2291900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3426982" y="3789241"/>
            <a:ext cx="264130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ب ) 79 كيلو متراً لكل 8 لترات</a:t>
            </a:r>
          </a:p>
        </p:txBody>
      </p:sp>
    </p:spTree>
    <p:extLst>
      <p:ext uri="{BB962C8B-B14F-4D97-AF65-F5344CB8AC3E}">
        <p14:creationId xmlns:p14="http://schemas.microsoft.com/office/powerpoint/2010/main" val="16409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  <p:bldP spid="20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910</Words>
  <Application>Microsoft Office PowerPoint</Application>
  <PresentationFormat>شاشة عريضة</PresentationFormat>
  <Paragraphs>215</Paragraphs>
  <Slides>23</Slides>
  <Notes>23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Segoe UI Semibold</vt:lpstr>
      <vt:lpstr>AGA Aladdin Regular</vt:lpstr>
      <vt:lpstr>Sultan bold</vt:lpstr>
      <vt:lpstr>رموز الرياضيات العربية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Maher</cp:lastModifiedBy>
  <cp:revision>145</cp:revision>
  <dcterms:created xsi:type="dcterms:W3CDTF">2021-05-11T19:30:39Z</dcterms:created>
  <dcterms:modified xsi:type="dcterms:W3CDTF">2021-10-22T11:45:21Z</dcterms:modified>
</cp:coreProperties>
</file>