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77" r:id="rId3"/>
    <p:sldId id="258" r:id="rId4"/>
    <p:sldId id="259" r:id="rId5"/>
    <p:sldId id="270" r:id="rId6"/>
    <p:sldId id="309" r:id="rId7"/>
    <p:sldId id="267" r:id="rId8"/>
    <p:sldId id="268" r:id="rId9"/>
    <p:sldId id="305" r:id="rId10"/>
    <p:sldId id="308" r:id="rId11"/>
    <p:sldId id="310" r:id="rId12"/>
    <p:sldId id="311" r:id="rId13"/>
    <p:sldId id="287" r:id="rId14"/>
    <p:sldId id="312" r:id="rId15"/>
    <p:sldId id="269" r:id="rId16"/>
    <p:sldId id="272" r:id="rId17"/>
    <p:sldId id="299" r:id="rId18"/>
    <p:sldId id="273" r:id="rId19"/>
    <p:sldId id="274" r:id="rId20"/>
    <p:sldId id="275" r:id="rId21"/>
    <p:sldId id="276" r:id="rId22"/>
    <p:sldId id="257" r:id="rId23"/>
  </p:sldIdLst>
  <p:sldSz cx="12192000" cy="6858000"/>
  <p:notesSz cx="6858000" cy="9144000"/>
  <p:embeddedFontLst>
    <p:embeddedFont>
      <p:font typeface="Cambria Math" panose="02040503050406030204" pitchFamily="18" charset="0"/>
      <p:regular r:id="rId25"/>
    </p:embeddedFont>
    <p:embeddedFont>
      <p:font typeface="Calibri" panose="020F0502020204030204" pitchFamily="34" charset="0"/>
      <p:regular r:id="rId26"/>
      <p:bold r:id="rId27"/>
    </p:embeddedFont>
    <p:embeddedFont>
      <p:font typeface="AGA Aladdin Regular" pitchFamily="2" charset="-78"/>
      <p:regular r:id="rId28"/>
    </p:embeddedFont>
    <p:embeddedFont>
      <p:font typeface="Segoe UI Semibold" panose="020B0702040204020203" pitchFamily="34" charset="0"/>
      <p:bold r:id="rId29"/>
    </p:embeddedFont>
    <p:embeddedFont>
      <p:font typeface="Sultan bold" pitchFamily="2" charset="-78"/>
      <p:regular r:id="rId30"/>
    </p:embeddedFont>
    <p:embeddedFont>
      <p:font typeface="رموز الرياضيات العربية" panose="02020603050405020304" pitchFamily="18" charset="0"/>
      <p:regular r:id="rId31"/>
    </p:embeddedFont>
  </p:embeddedFontLst>
  <p:custDataLst>
    <p:tags r:id="rId32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لبداية" id="{9D1F25A8-D57C-4E31-B5D6-7E2ED1B5427F}">
          <p14:sldIdLst>
            <p14:sldId id="256"/>
            <p14:sldId id="277"/>
          </p14:sldIdLst>
        </p14:section>
        <p14:section name="العرض" id="{48963CF3-EB28-48E7-A90B-4A9D6B255E04}">
          <p14:sldIdLst>
            <p14:sldId id="258"/>
            <p14:sldId id="259"/>
            <p14:sldId id="270"/>
            <p14:sldId id="309"/>
            <p14:sldId id="267"/>
            <p14:sldId id="268"/>
            <p14:sldId id="305"/>
            <p14:sldId id="308"/>
            <p14:sldId id="310"/>
            <p14:sldId id="311"/>
            <p14:sldId id="287"/>
            <p14:sldId id="312"/>
            <p14:sldId id="269"/>
            <p14:sldId id="272"/>
            <p14:sldId id="299"/>
            <p14:sldId id="273"/>
            <p14:sldId id="274"/>
            <p14:sldId id="275"/>
            <p14:sldId id="276"/>
          </p14:sldIdLst>
        </p14:section>
        <p14:section name="مقطع النهاية" id="{3760C45C-5E4B-48C7-9505-FBF6FBE0673F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0070C0"/>
    <a:srgbClr val="00B050"/>
    <a:srgbClr val="FFC000"/>
    <a:srgbClr val="474F54"/>
    <a:srgbClr val="1E232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6405FB-812C-489A-BC57-FAAB0D8EBFF1}" v="38" dt="2021-05-11T21:56:10.0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9" d="100"/>
          <a:sy n="69" d="100"/>
        </p:scale>
        <p:origin x="7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gs" Target="tags/tag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097E81-8D64-4615-8093-590DFEA38212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00583F8-ED48-4527-B4F7-BD86D4E327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791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9490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7172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788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3761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8547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0750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6954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0367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28002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9189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8889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29584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0171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26506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364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896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6551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1873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90724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8627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6120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8973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965887-88AB-49B5-80DF-4926DB4E1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5607A50-FC50-4604-A900-C8448A8B1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169F84C-95B4-42AE-8139-7E4C5DC8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6B6788-EA9C-4CC1-8F5F-CE50A15D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9AEFAD6-FE7E-4E3E-8C62-AB82912C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690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073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04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85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33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34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4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090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62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326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15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430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6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06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71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32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55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36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843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61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32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40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05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22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55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53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241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604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23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7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15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345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074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8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27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611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56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844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522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57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088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07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22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87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841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387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488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81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91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32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935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657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7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2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19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09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56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739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36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90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799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90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15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75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66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722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40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5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448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20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095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248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42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28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14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456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36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54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37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706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006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355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581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68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009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4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147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285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571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125AAC-0CA2-4C57-9D90-6D37C9512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07DFA83-C404-4DB2-8DA7-B06649042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37047CB-3135-44E4-8E5D-115EC44BE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9B0317-2C19-4548-8711-C0BEB416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7DBD4D6-BD01-444E-8314-F524FF10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55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56B43C-B406-4B86-9BEB-1868EBF3D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A73C98-8BB7-4555-A164-C0B427105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2ECB848-1445-4852-86EC-BBAD5AEB6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4907264-0CDF-4A14-A156-C1FE4BE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6858F80-FA3F-4824-9927-0B727F657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2DBE3FC-2194-4A18-8974-2ADDD1C4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17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B4D839-296E-47F7-9D36-62A755CF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81A6620-53D4-4CD3-AFD3-4FCA4637F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8F9598D-8DEB-46BB-A622-FBA358362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60DF9D-8E1C-4F59-A7AC-92741E7A5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AA6C240-BD4E-4B5B-B8AF-4F2796A71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A45FC8C-26D3-4B0C-814E-8E3EF2BB7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9A1588-2635-4315-917E-C0FEACD87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8D99DEC-3898-4C9B-8F7F-DE0B893E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23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02AA4B-607E-447F-91F8-D258278A1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30D61B2-12F4-4082-9F54-8B97AF1C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C803945-DC26-4709-8D99-5D0A941FD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F3A13F3-2607-4E4E-B156-F0FF8DCFE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73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CEEF5E4-9147-4517-AF50-0804807C9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9977DBA-75EA-4362-9C67-16757C35C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D540236-5064-4D7B-98E2-EA656CAD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543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ED48A0-BD4F-44C8-A144-CF9DB10E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C95B8F-FB61-4F99-90CF-D036FD03F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0038597-A659-4171-92B2-1F9ED35E3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C68ABF7-6C18-4635-9F00-5A192EF62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3AC40E8-E3BC-4AB1-B895-7FEF3FBE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367F136-5050-4194-9BC9-6DCB480D9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93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8C79C4-67F2-4393-ACE0-C5A3AF73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19EA673-99F2-4002-A274-D69F6B08A0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2F3E4E3-B2F6-4890-BB85-CDD911F25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78689B7-B483-4B54-B30F-48E65882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334A1D8-B858-4E58-BD07-DD44775C0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5E3CC06-D2B2-4156-B777-7923FD571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65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019BED-2DDD-44C8-A52D-8676BF8ED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E89A432-A02B-4952-B441-60A1D830E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CDFB1B-0035-4189-BAD3-169CADDD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2D006D9-7162-46AF-9097-FCE447DC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AB4B70-76CD-429D-B5DF-66591369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91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F86B658-747E-4161-AF73-E20F0A800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E9159CB-1F3D-4668-9CF3-821F40217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E62E922-A5AD-499B-917E-ED7481EB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3507D4-E3EC-43CF-92C0-749D3CBB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A9F6101-1E40-4672-986D-9099FF02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5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79B569D-463D-4F4C-AA7C-0E535909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157B222-74BD-4CD5-BC05-83C754877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431D3B2-D8D0-46EA-97BD-0930A2CB0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CB8D5-A6D6-47E8-AF8D-BB5AD34E4375}" type="datetimeFigureOut">
              <a:rPr lang="ar-SA" smtClean="0"/>
              <a:t>27/03/43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DE4BD7E-5086-45ED-A540-A7FFBB5EB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C06D05B-A9CD-4DD3-90BD-E51B922CF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44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47" r:id="rId3"/>
    <p:sldLayoutId id="2147483746" r:id="rId4"/>
    <p:sldLayoutId id="2147483745" r:id="rId5"/>
    <p:sldLayoutId id="2147483744" r:id="rId6"/>
    <p:sldLayoutId id="2147483743" r:id="rId7"/>
    <p:sldLayoutId id="2147483742" r:id="rId8"/>
    <p:sldLayoutId id="2147483741" r:id="rId9"/>
    <p:sldLayoutId id="2147483740" r:id="rId10"/>
    <p:sldLayoutId id="2147483739" r:id="rId11"/>
    <p:sldLayoutId id="2147483738" r:id="rId12"/>
    <p:sldLayoutId id="2147483737" r:id="rId13"/>
    <p:sldLayoutId id="2147483736" r:id="rId14"/>
    <p:sldLayoutId id="2147483735" r:id="rId15"/>
    <p:sldLayoutId id="2147483734" r:id="rId16"/>
    <p:sldLayoutId id="2147483733" r:id="rId17"/>
    <p:sldLayoutId id="2147483732" r:id="rId18"/>
    <p:sldLayoutId id="2147483731" r:id="rId19"/>
    <p:sldLayoutId id="2147483730" r:id="rId20"/>
    <p:sldLayoutId id="2147483729" r:id="rId21"/>
    <p:sldLayoutId id="2147483728" r:id="rId22"/>
    <p:sldLayoutId id="2147483727" r:id="rId23"/>
    <p:sldLayoutId id="2147483726" r:id="rId24"/>
    <p:sldLayoutId id="2147483725" r:id="rId25"/>
    <p:sldLayoutId id="2147483724" r:id="rId26"/>
    <p:sldLayoutId id="2147483723" r:id="rId27"/>
    <p:sldLayoutId id="2147483722" r:id="rId28"/>
    <p:sldLayoutId id="2147483721" r:id="rId29"/>
    <p:sldLayoutId id="2147483720" r:id="rId30"/>
    <p:sldLayoutId id="2147483719" r:id="rId31"/>
    <p:sldLayoutId id="2147483718" r:id="rId32"/>
    <p:sldLayoutId id="2147483717" r:id="rId33"/>
    <p:sldLayoutId id="2147483716" r:id="rId34"/>
    <p:sldLayoutId id="2147483715" r:id="rId35"/>
    <p:sldLayoutId id="2147483714" r:id="rId36"/>
    <p:sldLayoutId id="2147483713" r:id="rId37"/>
    <p:sldLayoutId id="2147483712" r:id="rId38"/>
    <p:sldLayoutId id="2147483711" r:id="rId39"/>
    <p:sldLayoutId id="2147483710" r:id="rId40"/>
    <p:sldLayoutId id="2147483709" r:id="rId41"/>
    <p:sldLayoutId id="2147483708" r:id="rId42"/>
    <p:sldLayoutId id="2147483707" r:id="rId43"/>
    <p:sldLayoutId id="2147483706" r:id="rId44"/>
    <p:sldLayoutId id="2147483705" r:id="rId45"/>
    <p:sldLayoutId id="2147483704" r:id="rId46"/>
    <p:sldLayoutId id="2147483703" r:id="rId47"/>
    <p:sldLayoutId id="2147483702" r:id="rId48"/>
    <p:sldLayoutId id="2147483701" r:id="rId49"/>
    <p:sldLayoutId id="2147483700" r:id="rId50"/>
    <p:sldLayoutId id="2147483699" r:id="rId51"/>
    <p:sldLayoutId id="2147483698" r:id="rId52"/>
    <p:sldLayoutId id="2147483697" r:id="rId53"/>
    <p:sldLayoutId id="2147483696" r:id="rId54"/>
    <p:sldLayoutId id="2147483695" r:id="rId55"/>
    <p:sldLayoutId id="2147483694" r:id="rId56"/>
    <p:sldLayoutId id="2147483693" r:id="rId57"/>
    <p:sldLayoutId id="2147483692" r:id="rId58"/>
    <p:sldLayoutId id="2147483691" r:id="rId59"/>
    <p:sldLayoutId id="2147483690" r:id="rId60"/>
    <p:sldLayoutId id="2147483689" r:id="rId61"/>
    <p:sldLayoutId id="2147483688" r:id="rId62"/>
    <p:sldLayoutId id="2147483687" r:id="rId63"/>
    <p:sldLayoutId id="2147483686" r:id="rId64"/>
    <p:sldLayoutId id="2147483685" r:id="rId65"/>
    <p:sldLayoutId id="2147483684" r:id="rId66"/>
    <p:sldLayoutId id="2147483683" r:id="rId67"/>
    <p:sldLayoutId id="2147483682" r:id="rId68"/>
    <p:sldLayoutId id="2147483681" r:id="rId69"/>
    <p:sldLayoutId id="2147483680" r:id="rId70"/>
    <p:sldLayoutId id="2147483679" r:id="rId71"/>
    <p:sldLayoutId id="2147483678" r:id="rId72"/>
    <p:sldLayoutId id="2147483677" r:id="rId73"/>
    <p:sldLayoutId id="2147483676" r:id="rId74"/>
    <p:sldLayoutId id="2147483675" r:id="rId75"/>
    <p:sldLayoutId id="2147483674" r:id="rId76"/>
    <p:sldLayoutId id="2147483673" r:id="rId77"/>
    <p:sldLayoutId id="2147483672" r:id="rId78"/>
    <p:sldLayoutId id="2147483671" r:id="rId79"/>
    <p:sldLayoutId id="2147483670" r:id="rId80"/>
    <p:sldLayoutId id="2147483669" r:id="rId81"/>
    <p:sldLayoutId id="2147483668" r:id="rId82"/>
    <p:sldLayoutId id="2147483667" r:id="rId83"/>
    <p:sldLayoutId id="2147483666" r:id="rId84"/>
    <p:sldLayoutId id="2147483665" r:id="rId85"/>
    <p:sldLayoutId id="2147483664" r:id="rId86"/>
    <p:sldLayoutId id="2147483663" r:id="rId87"/>
    <p:sldLayoutId id="2147483662" r:id="rId88"/>
    <p:sldLayoutId id="2147483661" r:id="rId89"/>
    <p:sldLayoutId id="2147483660" r:id="rId90"/>
    <p:sldLayoutId id="2147483651" r:id="rId91"/>
    <p:sldLayoutId id="2147483652" r:id="rId92"/>
    <p:sldLayoutId id="2147483653" r:id="rId93"/>
    <p:sldLayoutId id="2147483654" r:id="rId94"/>
    <p:sldLayoutId id="2147483655" r:id="rId95"/>
    <p:sldLayoutId id="2147483656" r:id="rId96"/>
    <p:sldLayoutId id="2147483657" r:id="rId97"/>
    <p:sldLayoutId id="2147483658" r:id="rId98"/>
    <p:sldLayoutId id="2147483659" r:id="rId99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28.jpg"/><Relationship Id="rId5" Type="http://schemas.openxmlformats.org/officeDocument/2006/relationships/image" Target="../media/image12.svg"/><Relationship Id="rId15" Type="http://schemas.openxmlformats.org/officeDocument/2006/relationships/image" Target="../media/image31.png"/><Relationship Id="rId10" Type="http://schemas.openxmlformats.org/officeDocument/2006/relationships/image" Target="../media/image5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24.jpe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23.jpeg"/><Relationship Id="rId5" Type="http://schemas.openxmlformats.org/officeDocument/2006/relationships/image" Target="NULL"/><Relationship Id="rId15" Type="http://schemas.openxmlformats.org/officeDocument/2006/relationships/image" Target="../media/image33.png"/><Relationship Id="rId10" Type="http://schemas.openxmlformats.org/officeDocument/2006/relationships/image" Target="../media/image5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28.jpg"/><Relationship Id="rId5" Type="http://schemas.openxmlformats.org/officeDocument/2006/relationships/image" Target="../media/image12.svg"/><Relationship Id="rId15" Type="http://schemas.openxmlformats.org/officeDocument/2006/relationships/image" Target="../media/image32.jpeg"/><Relationship Id="rId10" Type="http://schemas.openxmlformats.org/officeDocument/2006/relationships/image" Target="../media/image5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6.jpe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14.jpeg"/><Relationship Id="rId5" Type="http://schemas.openxmlformats.org/officeDocument/2006/relationships/image" Target="../media/image12.svg"/><Relationship Id="rId10" Type="http://schemas.openxmlformats.org/officeDocument/2006/relationships/image" Target="../media/image5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28.jpg"/><Relationship Id="rId5" Type="http://schemas.openxmlformats.org/officeDocument/2006/relationships/image" Target="../media/image12.svg"/><Relationship Id="rId15" Type="http://schemas.openxmlformats.org/officeDocument/2006/relationships/image" Target="../media/image32.jpeg"/><Relationship Id="rId10" Type="http://schemas.openxmlformats.org/officeDocument/2006/relationships/image" Target="../media/image5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2.jpg"/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9.png"/><Relationship Id="rId5" Type="http://schemas.openxmlformats.org/officeDocument/2006/relationships/image" Target="../media/image4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image" Target="../media/image14.jpeg"/><Relationship Id="rId5" Type="http://schemas.openxmlformats.org/officeDocument/2006/relationships/image" Target="../media/image12.svg"/><Relationship Id="rId10" Type="http://schemas.openxmlformats.org/officeDocument/2006/relationships/image" Target="../media/image2.jpg"/><Relationship Id="rId4" Type="http://schemas.openxmlformats.org/officeDocument/2006/relationships/image" Target="../media/image10.png"/><Relationship Id="rId9" Type="http://schemas.openxmlformats.org/officeDocument/2006/relationships/image" Target="../media/image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6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19.jpg"/><Relationship Id="rId5" Type="http://schemas.openxmlformats.org/officeDocument/2006/relationships/image" Target="../media/image12.svg"/><Relationship Id="rId10" Type="http://schemas.openxmlformats.org/officeDocument/2006/relationships/image" Target="../media/image14.jpeg"/><Relationship Id="rId4" Type="http://schemas.openxmlformats.org/officeDocument/2006/relationships/image" Target="../media/image10.png"/><Relationship Id="rId9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4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image" Target="../media/image14.jpeg"/><Relationship Id="rId5" Type="http://schemas.openxmlformats.org/officeDocument/2006/relationships/image" Target="../media/image12.svg"/><Relationship Id="rId10" Type="http://schemas.openxmlformats.org/officeDocument/2006/relationships/image" Target="../media/image40.png"/><Relationship Id="rId4" Type="http://schemas.openxmlformats.org/officeDocument/2006/relationships/image" Target="../media/image10.png"/><Relationship Id="rId9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2.jpg"/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9.png"/><Relationship Id="rId5" Type="http://schemas.openxmlformats.org/officeDocument/2006/relationships/image" Target="../media/image4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11" Type="http://schemas.openxmlformats.org/officeDocument/2006/relationships/image" Target="../media/image42.jpeg"/><Relationship Id="rId5" Type="http://schemas.openxmlformats.org/officeDocument/2006/relationships/image" Target="../media/image12.svg"/><Relationship Id="rId10" Type="http://schemas.openxmlformats.org/officeDocument/2006/relationships/image" Target="../media/image2.jpg"/><Relationship Id="rId4" Type="http://schemas.openxmlformats.org/officeDocument/2006/relationships/image" Target="../media/image10.png"/><Relationship Id="rId9" Type="http://schemas.openxmlformats.org/officeDocument/2006/relationships/image" Target="../media/image7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19.jpg"/><Relationship Id="rId5" Type="http://schemas.openxmlformats.org/officeDocument/2006/relationships/image" Target="../media/image12.svg"/><Relationship Id="rId10" Type="http://schemas.openxmlformats.org/officeDocument/2006/relationships/image" Target="../media/image42.jpeg"/><Relationship Id="rId4" Type="http://schemas.openxmlformats.org/officeDocument/2006/relationships/image" Target="../media/image10.png"/><Relationship Id="rId9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2.jpg"/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9.png"/><Relationship Id="rId5" Type="http://schemas.openxmlformats.org/officeDocument/2006/relationships/image" Target="../media/image4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11.jpeg"/><Relationship Id="rId5" Type="http://schemas.openxmlformats.org/officeDocument/2006/relationships/image" Target="../media/image12.svg"/><Relationship Id="rId10" Type="http://schemas.openxmlformats.org/officeDocument/2006/relationships/image" Target="../media/image2.jpg"/><Relationship Id="rId4" Type="http://schemas.openxmlformats.org/officeDocument/2006/relationships/image" Target="../media/image10.png"/><Relationship Id="rId9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image" Target="../media/image12.jpeg"/><Relationship Id="rId5" Type="http://schemas.openxmlformats.org/officeDocument/2006/relationships/image" Target="../media/image12.svg"/><Relationship Id="rId15" Type="http://schemas.openxmlformats.org/officeDocument/2006/relationships/image" Target="../media/image16.png"/><Relationship Id="rId10" Type="http://schemas.openxmlformats.org/officeDocument/2006/relationships/image" Target="../media/image4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image" Target="../media/image12.jpeg"/><Relationship Id="rId5" Type="http://schemas.openxmlformats.org/officeDocument/2006/relationships/image" Target="../media/image12.svg"/><Relationship Id="rId15" Type="http://schemas.openxmlformats.org/officeDocument/2006/relationships/image" Target="../media/image18.png"/><Relationship Id="rId10" Type="http://schemas.openxmlformats.org/officeDocument/2006/relationships/image" Target="../media/image4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2.jpg"/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9.png"/><Relationship Id="rId5" Type="http://schemas.openxmlformats.org/officeDocument/2006/relationships/image" Target="../media/image4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0.jpe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19.jpg"/><Relationship Id="rId5" Type="http://schemas.openxmlformats.org/officeDocument/2006/relationships/image" Target="../media/image12.svg"/><Relationship Id="rId15" Type="http://schemas.openxmlformats.org/officeDocument/2006/relationships/image" Target="../media/image22.png"/><Relationship Id="rId10" Type="http://schemas.openxmlformats.org/officeDocument/2006/relationships/image" Target="../media/image2.jpg"/><Relationship Id="rId4" Type="http://schemas.openxmlformats.org/officeDocument/2006/relationships/image" Target="../media/image10.png"/><Relationship Id="rId9" Type="http://schemas.openxmlformats.org/officeDocument/2006/relationships/image" Target="../media/image5.gif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24.jpe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23.jpeg"/><Relationship Id="rId5" Type="http://schemas.openxmlformats.org/officeDocument/2006/relationships/image" Target="NULL"/><Relationship Id="rId15" Type="http://schemas.openxmlformats.org/officeDocument/2006/relationships/image" Target="../media/image26.png"/><Relationship Id="rId10" Type="http://schemas.openxmlformats.org/officeDocument/2006/relationships/image" Target="../media/image5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DA05C306-97AE-4058-93B0-1B437802C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031" y="1551713"/>
            <a:ext cx="3233694" cy="339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2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46" y="912694"/>
            <a:ext cx="1614080" cy="126690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5877" y="1682151"/>
            <a:ext cx="1199136" cy="335486"/>
          </a:xfrm>
          <a:prstGeom prst="rect">
            <a:avLst/>
          </a:prstGeom>
        </p:spPr>
      </p:pic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752" y="1438011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2473480" y="1746128"/>
            <a:ext cx="9893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151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التحويل بين الوحدات الإنجليزية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054" name="Picture 6" descr="textura bonita,bonito dos desenhos animados,armação de borda,fronteira criativa,simples e natural,forma de coração de amor,quadro de graffiti,vetor do coração,vetor de quadro,vetor de fronteira,vetor de amor,vetor de graffiti,quadro retangular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016" y="1097360"/>
            <a:ext cx="8341376" cy="531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مربع نص 18"/>
              <p:cNvSpPr txBox="1"/>
              <p:nvPr/>
            </p:nvSpPr>
            <p:spPr>
              <a:xfrm>
                <a:off x="3837704" y="2799840"/>
                <a:ext cx="5577558" cy="172066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sz="1600" dirty="0" smtClean="0"/>
                  <a:t>أكمل :</a:t>
                </a:r>
              </a:p>
              <a:p>
                <a:endParaRPr lang="ar-SA" sz="1600" dirty="0"/>
              </a:p>
              <a:p>
                <a:r>
                  <a:rPr lang="ar-SA" sz="1600" dirty="0" smtClean="0"/>
                  <a:t> أ ) 36 ياردة = ............ قدم </a:t>
                </a:r>
              </a:p>
              <a:p>
                <a:endParaRPr lang="ar-SA" sz="1600" dirty="0"/>
              </a:p>
              <a:p>
                <a:endParaRPr lang="ar-SA" sz="1600" dirty="0" smtClean="0"/>
              </a:p>
              <a:p>
                <a:r>
                  <a:rPr lang="ar-SA" sz="1600" dirty="0" smtClean="0"/>
                  <a:t>			ب 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٣</m:t>
                        </m:r>
                      </m:num>
                      <m:den>
                        <m:r>
                          <a:rPr lang="ar-SA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٤</m:t>
                        </m:r>
                        <m:r>
                          <a:rPr lang="ar-SA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ar-SA" sz="1600" dirty="0" smtClean="0"/>
                  <a:t>  طن = ............. رطل</a:t>
                </a:r>
                <a:endParaRPr lang="ar-SA" sz="1600" dirty="0" smtClean="0"/>
              </a:p>
            </p:txBody>
          </p:sp>
        </mc:Choice>
        <mc:Fallback>
          <p:sp>
            <p:nvSpPr>
              <p:cNvPr id="19" name="مربع نص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704" y="2799840"/>
                <a:ext cx="5577558" cy="1720664"/>
              </a:xfrm>
              <a:prstGeom prst="rect">
                <a:avLst/>
              </a:prstGeom>
              <a:blipFill>
                <a:blip r:embed="rId15"/>
                <a:stretch>
                  <a:fillRect t="-1413" r="-656" b="-1060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https://i.pinimg.com/564x/d7/7d/96/d77d96f59364dff18338d193d99797f1.jpg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157" y="3809906"/>
            <a:ext cx="1310637" cy="179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43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sp>
        <p:nvSpPr>
          <p:cNvPr id="2" name="مستطيل مستدير الزوايا 1"/>
          <p:cNvSpPr/>
          <p:nvPr/>
        </p:nvSpPr>
        <p:spPr>
          <a:xfrm>
            <a:off x="8577141" y="1593273"/>
            <a:ext cx="1051768" cy="622605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FFC000"/>
                </a:solidFill>
                <a:cs typeface="AGA Aladdin Regular" pitchFamily="2" charset="-78"/>
              </a:rPr>
              <a:t>مثال 2</a:t>
            </a:r>
            <a:endParaRPr lang="ar-SA" sz="2400" b="1" dirty="0">
              <a:solidFill>
                <a:srgbClr val="FFC000"/>
              </a:solidFill>
              <a:cs typeface="AGA Aladdin Regular" pitchFamily="2" charset="-78"/>
            </a:endParaRPr>
          </a:p>
        </p:txBody>
      </p:sp>
      <p:pic>
        <p:nvPicPr>
          <p:cNvPr id="5122" name="Picture 2" descr="https://i.pinimg.com/564x/fc/e1/4f/fce14f59530ac7c47f4cf2bd18842121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737" y="389192"/>
            <a:ext cx="3378561" cy="251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ialogue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087" y="1431353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/>
          <p:cNvSpPr/>
          <p:nvPr/>
        </p:nvSpPr>
        <p:spPr>
          <a:xfrm rot="20520887">
            <a:off x="2307154" y="1758269"/>
            <a:ext cx="9893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151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التحويل بين الوحدات الإنجليزية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050" name="Picture 2" descr="https://i.pinimg.com/564x/e9/ec/2b/e9ec2b575a36e65eec2c9f8371a6894e.jp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154" y="2152238"/>
            <a:ext cx="7427542" cy="300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يحتوي هذا على صورة لـ: {{ pinTitle }}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33664" y="4371162"/>
            <a:ext cx="1475604" cy="155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مربع نص 5"/>
              <p:cNvSpPr txBox="1"/>
              <p:nvPr/>
            </p:nvSpPr>
            <p:spPr>
              <a:xfrm>
                <a:off x="3754582" y="2576945"/>
                <a:ext cx="5874327" cy="231454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dirty="0" smtClean="0">
                    <a:solidFill>
                      <a:srgbClr val="002060"/>
                    </a:solidFill>
                  </a:rPr>
                  <a:t>خياطة : </a:t>
                </a:r>
                <a:r>
                  <a:rPr lang="ar-SA" dirty="0" smtClean="0"/>
                  <a:t>تحتاج هيفاء إلى 4.5 أقدام من القماش لخياطة وشاح . كم ياردة من القماش تحتاج إليها ؟</a:t>
                </a:r>
              </a:p>
              <a:p>
                <a:endParaRPr lang="ar-SA" dirty="0">
                  <a:solidFill>
                    <a:srgbClr val="0070C0"/>
                  </a:solidFill>
                </a:endParaRPr>
              </a:p>
              <a:p>
                <a:r>
                  <a:rPr lang="ar-SA" dirty="0" smtClean="0">
                    <a:solidFill>
                      <a:srgbClr val="0070C0"/>
                    </a:solidFill>
                  </a:rPr>
                  <a:t>4.5 أقدام = 4.5 أقدام </a:t>
                </a:r>
                <a:r>
                  <a:rPr lang="en-US" dirty="0" smtClean="0">
                    <a:solidFill>
                      <a:srgbClr val="0070C0"/>
                    </a:solidFill>
                    <a:latin typeface="رموز الرياضيات العربية" panose="02020603050405020304" pitchFamily="18" charset="0"/>
                    <a:cs typeface="رموز الرياضيات العربية" panose="02020603050405020304" pitchFamily="18" charset="0"/>
                  </a:rPr>
                  <a:t>X</a:t>
                </a:r>
                <a:r>
                  <a:rPr lang="ar-SA" dirty="0" smtClean="0">
                    <a:solidFill>
                      <a:srgbClr val="0070C0"/>
                    </a:solidFill>
                    <a:latin typeface="رموز الرياضيات العربية" panose="02020603050405020304" pitchFamily="18" charset="0"/>
                    <a:cs typeface="رموز الرياضيات العربية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SA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ياردة</m:t>
                        </m:r>
                        <m:r>
                          <a:rPr lang="ar-SA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١</m:t>
                        </m:r>
                      </m:num>
                      <m:den>
                        <m:r>
                          <a:rPr lang="ar-SA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SA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أقدام</m:t>
                        </m:r>
                        <m:r>
                          <a:rPr lang="ar-SA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٣</m:t>
                        </m:r>
                        <m:r>
                          <a:rPr lang="ar-SA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ar-SA" dirty="0" smtClean="0">
                    <a:solidFill>
                      <a:srgbClr val="0070C0"/>
                    </a:solidFill>
                  </a:rPr>
                  <a:t>   </a:t>
                </a:r>
                <a:r>
                  <a:rPr lang="ar-SA" dirty="0" smtClean="0">
                    <a:solidFill>
                      <a:srgbClr val="FF0000"/>
                    </a:solidFill>
                  </a:rPr>
                  <a:t>( 1 ياردة = 3 أقدام )</a:t>
                </a:r>
              </a:p>
              <a:p>
                <a:r>
                  <a:rPr lang="ar-SA" dirty="0" smtClean="0">
                    <a:solidFill>
                      <a:srgbClr val="0070C0"/>
                    </a:solidFill>
                  </a:rPr>
                  <a:t>	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٩</m:t>
                        </m:r>
                      </m:num>
                      <m:den>
                        <m:r>
                          <a:rPr lang="ar-SA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٢</m:t>
                        </m:r>
                      </m:den>
                    </m:f>
                  </m:oMath>
                </a14:m>
                <a:r>
                  <a:rPr lang="ar-SA" dirty="0" smtClean="0">
                    <a:solidFill>
                      <a:srgbClr val="0070C0"/>
                    </a:solidFill>
                  </a:rPr>
                  <a:t>  </a:t>
                </a:r>
                <a:r>
                  <a:rPr lang="en-US" dirty="0" smtClean="0">
                    <a:solidFill>
                      <a:srgbClr val="0070C0"/>
                    </a:solidFill>
                    <a:latin typeface="رموز الرياضيات العربية" panose="02020603050405020304" pitchFamily="18" charset="0"/>
                    <a:cs typeface="رموز الرياضيات العربية" panose="02020603050405020304" pitchFamily="18" charset="0"/>
                  </a:rPr>
                  <a:t>X</a:t>
                </a:r>
                <a:r>
                  <a:rPr lang="ar-SA" dirty="0" smtClean="0">
                    <a:solidFill>
                      <a:srgbClr val="0070C0"/>
                    </a:solidFill>
                    <a:latin typeface="رموز الرياضيات العربية" panose="02020603050405020304" pitchFamily="18" charset="0"/>
                    <a:cs typeface="رموز الرياضيات العربية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١</m:t>
                        </m:r>
                      </m:num>
                      <m:den>
                        <m:r>
                          <a:rPr lang="ar-SA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٣</m:t>
                        </m:r>
                      </m:den>
                    </m:f>
                  </m:oMath>
                </a14:m>
                <a:r>
                  <a:rPr lang="ar-SA" dirty="0" smtClean="0">
                    <a:solidFill>
                      <a:srgbClr val="0070C0"/>
                    </a:solidFill>
                  </a:rPr>
                  <a:t>  ياردة  	    </a:t>
                </a:r>
                <a:r>
                  <a:rPr lang="ar-SA" dirty="0" smtClean="0">
                    <a:solidFill>
                      <a:srgbClr val="FF0000"/>
                    </a:solidFill>
                  </a:rPr>
                  <a:t>( نختصر الوحدات المتشابهة )</a:t>
                </a:r>
              </a:p>
              <a:p>
                <a:r>
                  <a:rPr lang="ar-SA" dirty="0">
                    <a:solidFill>
                      <a:srgbClr val="0070C0"/>
                    </a:solidFill>
                  </a:rPr>
                  <a:t>	</a:t>
                </a:r>
                <a:r>
                  <a:rPr lang="ar-SA" dirty="0" smtClean="0">
                    <a:solidFill>
                      <a:srgbClr val="0070C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٣</m:t>
                        </m:r>
                      </m:num>
                      <m:den>
                        <m:r>
                          <a:rPr lang="ar-SA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٢</m:t>
                        </m:r>
                      </m:den>
                    </m:f>
                  </m:oMath>
                </a14:m>
                <a:r>
                  <a:rPr lang="ar-SA" dirty="0" smtClean="0">
                    <a:solidFill>
                      <a:srgbClr val="0070C0"/>
                    </a:solidFill>
                  </a:rPr>
                  <a:t>  ياردة = 1.5 ياردة </a:t>
                </a:r>
              </a:p>
            </p:txBody>
          </p:sp>
        </mc:Choice>
        <mc:Fallback>
          <p:sp>
            <p:nvSpPr>
              <p:cNvPr id="6" name="مربع نص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4582" y="2576945"/>
                <a:ext cx="5874327" cy="2314544"/>
              </a:xfrm>
              <a:prstGeom prst="rect">
                <a:avLst/>
              </a:prstGeom>
              <a:blipFill>
                <a:blip r:embed="rId15"/>
                <a:stretch>
                  <a:fillRect l="-1349" t="-1319" r="-934" b="-792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صورة 3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3214" y="1829340"/>
            <a:ext cx="2593270" cy="27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8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46" y="912694"/>
            <a:ext cx="1614080" cy="126690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5877" y="1682151"/>
            <a:ext cx="1199136" cy="335486"/>
          </a:xfrm>
          <a:prstGeom prst="rect">
            <a:avLst/>
          </a:prstGeom>
        </p:spPr>
      </p:pic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752" y="1438011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2473480" y="1746128"/>
            <a:ext cx="9893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151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التحويل بين الوحدات الإنجليزية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054" name="Picture 6" descr="textura bonita,bonito dos desenhos animados,armação de borda,fronteira criativa,simples e natural,forma de coração de amor,quadro de graffiti,vetor do coração,vetor de quadro,vetor de fronteira,vetor de amor,vetor de graffiti,quadro retangular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016" y="1097360"/>
            <a:ext cx="8341376" cy="531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/>
          <p:cNvSpPr txBox="1"/>
          <p:nvPr/>
        </p:nvSpPr>
        <p:spPr>
          <a:xfrm>
            <a:off x="3837704" y="2799840"/>
            <a:ext cx="5577558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dirty="0" smtClean="0"/>
              <a:t>أكمل :</a:t>
            </a:r>
          </a:p>
          <a:p>
            <a:endParaRPr lang="ar-SA" sz="1600" dirty="0"/>
          </a:p>
          <a:p>
            <a:r>
              <a:rPr lang="ar-SA" sz="1600" dirty="0" smtClean="0"/>
              <a:t> أ ) 2640 قدماً  = ............ ميل	</a:t>
            </a:r>
          </a:p>
          <a:p>
            <a:endParaRPr lang="ar-SA" sz="1600" dirty="0" smtClean="0"/>
          </a:p>
          <a:p>
            <a:r>
              <a:rPr lang="ar-SA" sz="1600" dirty="0" smtClean="0"/>
              <a:t>	    ب ) 100 أوقية = ............. أرطال 	   </a:t>
            </a:r>
          </a:p>
          <a:p>
            <a:endParaRPr lang="ar-SA" sz="1600" dirty="0"/>
          </a:p>
          <a:p>
            <a:r>
              <a:rPr lang="ar-SA" sz="1600" dirty="0" smtClean="0"/>
              <a:t>			ج ) 18 بوصة = .............. قدم</a:t>
            </a:r>
            <a:endParaRPr lang="ar-SA" sz="1600" dirty="0" smtClean="0"/>
          </a:p>
        </p:txBody>
      </p:sp>
      <p:pic>
        <p:nvPicPr>
          <p:cNvPr id="1026" name="Picture 2" descr="https://i.pinimg.com/564x/d7/7d/96/d77d96f59364dff18338d193d99797f1.jp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157" y="3809906"/>
            <a:ext cx="1310637" cy="179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8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150" y="955437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2458242" y="1301028"/>
            <a:ext cx="10663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152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6400" y="817330"/>
            <a:ext cx="4467548" cy="1970876"/>
          </a:xfrm>
          <a:prstGeom prst="rect">
            <a:avLst/>
          </a:prstGeom>
        </p:spPr>
      </p:pic>
      <p:sp>
        <p:nvSpPr>
          <p:cNvPr id="28" name="مستطيل 27"/>
          <p:cNvSpPr/>
          <p:nvPr/>
        </p:nvSpPr>
        <p:spPr>
          <a:xfrm>
            <a:off x="5956281" y="1074391"/>
            <a:ext cx="223811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مثال من واقع الحياة</a:t>
            </a:r>
            <a:endParaRPr lang="ar-SA" sz="2000" b="1" cap="none" spc="0" dirty="0">
              <a:ln w="12700" cmpd="sng">
                <a:solidFill>
                  <a:schemeClr val="accent4"/>
                </a:solidFill>
                <a:prstDash val="solid"/>
              </a:ln>
              <a:effectLst/>
            </a:endParaRPr>
          </a:p>
        </p:txBody>
      </p:sp>
      <p:pic>
        <p:nvPicPr>
          <p:cNvPr id="1026" name="Picture 2" descr="https://i.pinimg.com/564x/2e/4e/62/2e4e62ffcbbe9a0c71f71854d46012be.jp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340" y="1514047"/>
            <a:ext cx="7907866" cy="432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/>
          <p:cNvSpPr txBox="1"/>
          <p:nvPr/>
        </p:nvSpPr>
        <p:spPr>
          <a:xfrm>
            <a:off x="2674602" y="1957604"/>
            <a:ext cx="501408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dirty="0" smtClean="0">
                <a:solidFill>
                  <a:schemeClr val="accent1">
                    <a:lumMod val="75000"/>
                  </a:schemeClr>
                </a:solidFill>
              </a:rPr>
              <a:t>3 ) طيران : </a:t>
            </a:r>
            <a:r>
              <a:rPr lang="ar-SA" sz="1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ar-SA" dirty="0" smtClean="0"/>
              <a:t>تبلغ سرعة طائرة مروحية 158 ميلاً / ساعة . كم تبلغ سرعتها بالميل / ثانية تقريباً ؟</a:t>
            </a:r>
            <a:endParaRPr lang="ar-SA" b="1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التحويل بين الوحدات الإنجليزية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9755" y="2771792"/>
            <a:ext cx="5021300" cy="238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6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46" y="912694"/>
            <a:ext cx="1614080" cy="126690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5877" y="1682151"/>
            <a:ext cx="1199136" cy="335486"/>
          </a:xfrm>
          <a:prstGeom prst="rect">
            <a:avLst/>
          </a:prstGeom>
        </p:spPr>
      </p:pic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752" y="1438011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2435008" y="1746128"/>
            <a:ext cx="10663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152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التحويل بين الوحدات الإنجليزية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054" name="Picture 6" descr="textura bonita,bonito dos desenhos animados,armação de borda,fronteira criativa,simples e natural,forma de coração de amor,quadro de graffiti,vetor do coração,vetor de quadro,vetor de fronteira,vetor de amor,vetor de graffiti,quadro retangular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016" y="943190"/>
            <a:ext cx="8341376" cy="547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/>
          <p:cNvSpPr txBox="1"/>
          <p:nvPr/>
        </p:nvSpPr>
        <p:spPr>
          <a:xfrm>
            <a:off x="3845742" y="2548327"/>
            <a:ext cx="5577558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dirty="0" smtClean="0"/>
              <a:t>و ) </a:t>
            </a:r>
            <a:r>
              <a:rPr lang="ar-SA" sz="1600" dirty="0" smtClean="0">
                <a:solidFill>
                  <a:srgbClr val="002060"/>
                </a:solidFill>
              </a:rPr>
              <a:t>أسماك : </a:t>
            </a:r>
            <a:r>
              <a:rPr lang="ar-SA" sz="1600" dirty="0" smtClean="0"/>
              <a:t>تسبح سمكة السيف بسرعة معدلها 60 ميلاً / ساعة . كم تبلغ سرعتها بالقدم / ساعة ؟</a:t>
            </a:r>
          </a:p>
          <a:p>
            <a:endParaRPr lang="ar-SA" sz="1600" dirty="0"/>
          </a:p>
          <a:p>
            <a:r>
              <a:rPr lang="ar-SA" sz="1600" dirty="0" smtClean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ar-SA" sz="1600" dirty="0" smtClean="0"/>
          </a:p>
        </p:txBody>
      </p:sp>
      <p:pic>
        <p:nvPicPr>
          <p:cNvPr id="1026" name="Picture 2" descr="https://i.pinimg.com/564x/d7/7d/96/d77d96f59364dff18338d193d99797f1.jp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157" y="3809906"/>
            <a:ext cx="1310637" cy="179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43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034" y="2990699"/>
            <a:ext cx="3080996" cy="231074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1449" y="2052945"/>
            <a:ext cx="2942692" cy="2956839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صورة 4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45" name="مربع نص 44"/>
          <p:cNvSpPr txBox="1"/>
          <p:nvPr/>
        </p:nvSpPr>
        <p:spPr>
          <a:xfrm>
            <a:off x="443345" y="47232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518535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التحويل بين الوحدات الإنجليزية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4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11341 -0.07848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-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75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3D0E574-E8B5-4472-AAAE-70A596FB25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8796" y="1313427"/>
            <a:ext cx="1447800" cy="1085850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3" name="مربع نص 12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6" name="شكل بيضاوي 5"/>
          <p:cNvSpPr/>
          <p:nvPr/>
        </p:nvSpPr>
        <p:spPr>
          <a:xfrm>
            <a:off x="8788192" y="1333557"/>
            <a:ext cx="836997" cy="58955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noFill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8778587" y="1358470"/>
            <a:ext cx="8354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3200" b="1" cap="none" spc="0" dirty="0" smtClean="0">
                <a:ln>
                  <a:solidFill>
                    <a:srgbClr val="FF0000"/>
                  </a:solidFill>
                </a:ln>
                <a:solidFill>
                  <a:schemeClr val="accent4"/>
                </a:solidFill>
                <a:effectLst/>
              </a:rPr>
              <a:t>تأكد</a:t>
            </a:r>
            <a:endParaRPr lang="ar-SA" sz="4800" b="1" cap="none" spc="0" dirty="0">
              <a:ln>
                <a:solidFill>
                  <a:srgbClr val="FF0000"/>
                </a:solidFill>
              </a:ln>
              <a:solidFill>
                <a:schemeClr val="accent4"/>
              </a:solidFill>
              <a:effectLst/>
            </a:endParaRPr>
          </a:p>
        </p:txBody>
      </p:sp>
      <p:pic>
        <p:nvPicPr>
          <p:cNvPr id="21" name="Picture 10" descr="Dialogue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849" y="1127856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ستطيل 21"/>
          <p:cNvSpPr/>
          <p:nvPr/>
        </p:nvSpPr>
        <p:spPr>
          <a:xfrm rot="20520887">
            <a:off x="1356200" y="1458669"/>
            <a:ext cx="10663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152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7761550" y="1497873"/>
            <a:ext cx="791280" cy="40011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1">
            <a:spAutoFit/>
          </a:bodyPr>
          <a:lstStyle/>
          <a:p>
            <a:r>
              <a:rPr lang="ar-SA" sz="2000" b="1" dirty="0" smtClean="0"/>
              <a:t>أكمل </a:t>
            </a:r>
            <a:endParaRPr lang="ar-SA" sz="2000" b="1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التحويل بين الوحدات الإنجليزية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9" name="صورة 18"/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64" y="2272960"/>
            <a:ext cx="6653339" cy="32134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مربع نص 6"/>
              <p:cNvSpPr txBox="1"/>
              <p:nvPr/>
            </p:nvSpPr>
            <p:spPr>
              <a:xfrm>
                <a:off x="4411942" y="2992589"/>
                <a:ext cx="4718197" cy="192623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dirty="0" smtClean="0"/>
                  <a:t>1 ) 3 أرطال = ........... أوقية</a:t>
                </a:r>
              </a:p>
              <a:p>
                <a:pPr algn="ctr"/>
                <a:endParaRPr lang="ar-SA" dirty="0"/>
              </a:p>
              <a:p>
                <a:pPr algn="ctr"/>
                <a:r>
                  <a:rPr lang="ar-SA" dirty="0" smtClean="0"/>
                  <a:t> </a:t>
                </a:r>
                <a:endParaRPr lang="ar-SA" dirty="0" smtClean="0"/>
              </a:p>
              <a:p>
                <a:endParaRPr lang="ar-SA" dirty="0"/>
              </a:p>
              <a:p>
                <a:pPr algn="ctr"/>
                <a:r>
                  <a:rPr lang="ar-SA" dirty="0" smtClean="0"/>
                  <a:t>2 </a:t>
                </a:r>
                <a:r>
                  <a:rPr lang="ar-SA" dirty="0" smtClean="0"/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i="1" smtClean="0">
                            <a:latin typeface="Cambria Math" panose="02040503050406030204" pitchFamily="18" charset="0"/>
                          </a:rPr>
                          <m:t>١</m:t>
                        </m:r>
                      </m:num>
                      <m:den>
                        <m:r>
                          <a:rPr lang="ar-SA" i="1" smtClean="0">
                            <a:latin typeface="Cambria Math" panose="02040503050406030204" pitchFamily="18" charset="0"/>
                          </a:rPr>
                          <m:t>٣</m:t>
                        </m:r>
                      </m:den>
                    </m:f>
                  </m:oMath>
                </a14:m>
                <a:r>
                  <a:rPr lang="ar-SA" dirty="0" smtClean="0"/>
                  <a:t>  5 </a:t>
                </a:r>
                <a:r>
                  <a:rPr lang="ar-SA" dirty="0" err="1" smtClean="0"/>
                  <a:t>ياردات</a:t>
                </a:r>
                <a:r>
                  <a:rPr lang="ar-SA" dirty="0" smtClean="0"/>
                  <a:t> = ............ قدماً </a:t>
                </a:r>
                <a:endParaRPr lang="ar-SA" dirty="0"/>
              </a:p>
              <a:p>
                <a:endParaRPr lang="ar-SA" dirty="0"/>
              </a:p>
            </p:txBody>
          </p:sp>
        </mc:Choice>
        <mc:Fallback>
          <p:sp>
            <p:nvSpPr>
              <p:cNvPr id="7" name="مربع نص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1942" y="2992589"/>
                <a:ext cx="4718197" cy="1926233"/>
              </a:xfrm>
              <a:prstGeom prst="rect">
                <a:avLst/>
              </a:prstGeom>
              <a:blipFill>
                <a:blip r:embed="rId13"/>
                <a:stretch>
                  <a:fillRect t="-1582" r="-1034" b="-4114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473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135" y="1243351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2911391" y="1551468"/>
            <a:ext cx="10663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152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التحويل بين الوحدات الإنجليزية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97" y="2015679"/>
            <a:ext cx="7759485" cy="3938056"/>
          </a:xfrm>
          <a:prstGeom prst="rect">
            <a:avLst/>
          </a:prstGeom>
        </p:spPr>
      </p:pic>
      <p:sp>
        <p:nvSpPr>
          <p:cNvPr id="19" name="شكل بيضاوي 18"/>
          <p:cNvSpPr/>
          <p:nvPr/>
        </p:nvSpPr>
        <p:spPr>
          <a:xfrm>
            <a:off x="8788192" y="1333557"/>
            <a:ext cx="836997" cy="58955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noFill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8778587" y="1358470"/>
            <a:ext cx="8354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3200" b="1" cap="none" spc="0" dirty="0" smtClean="0">
                <a:ln>
                  <a:solidFill>
                    <a:srgbClr val="FF0000"/>
                  </a:solidFill>
                </a:ln>
                <a:solidFill>
                  <a:schemeClr val="accent4"/>
                </a:solidFill>
                <a:effectLst/>
              </a:rPr>
              <a:t>تأكد</a:t>
            </a:r>
            <a:endParaRPr lang="ar-SA" sz="4800" b="1" cap="none" spc="0" dirty="0">
              <a:ln>
                <a:solidFill>
                  <a:srgbClr val="FF0000"/>
                </a:solidFill>
              </a:ln>
              <a:solidFill>
                <a:schemeClr val="accent4"/>
              </a:solidFill>
              <a:effectLst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73D0E574-E8B5-4472-AAAE-70A596FB25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88796" y="1313427"/>
            <a:ext cx="1447800" cy="10858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مربع نص 23"/>
              <p:cNvSpPr txBox="1"/>
              <p:nvPr/>
            </p:nvSpPr>
            <p:spPr>
              <a:xfrm>
                <a:off x="3851565" y="2479964"/>
                <a:ext cx="5637232" cy="303422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endParaRPr lang="ar-SA" dirty="0"/>
              </a:p>
              <a:p>
                <a:r>
                  <a:rPr lang="ar-SA" dirty="0" smtClean="0"/>
                  <a:t>3 </a:t>
                </a:r>
                <a:r>
                  <a:rPr lang="ar-SA" dirty="0" smtClean="0"/>
                  <a:t>) </a:t>
                </a:r>
                <a:r>
                  <a:rPr lang="ar-SA" dirty="0" smtClean="0">
                    <a:solidFill>
                      <a:srgbClr val="0070C0"/>
                    </a:solidFill>
                  </a:rPr>
                  <a:t>أسماك</a:t>
                </a:r>
                <a:r>
                  <a:rPr lang="ar-SA" dirty="0" smtClean="0">
                    <a:solidFill>
                      <a:srgbClr val="0070C0"/>
                    </a:solidFill>
                  </a:rPr>
                  <a:t> </a:t>
                </a:r>
                <a:r>
                  <a:rPr lang="ar-SA" dirty="0" smtClean="0">
                    <a:solidFill>
                      <a:srgbClr val="0070C0"/>
                    </a:solidFill>
                  </a:rPr>
                  <a:t>: </a:t>
                </a:r>
                <a:r>
                  <a:rPr lang="ar-SA" dirty="0" smtClean="0"/>
                  <a:t>تصل كتلة أحد أنواع الأسماك إلى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i="1">
                            <a:latin typeface="Cambria Math" panose="02040503050406030204" pitchFamily="18" charset="0"/>
                          </a:rPr>
                          <m:t>١</m:t>
                        </m:r>
                      </m:num>
                      <m:den>
                        <m:r>
                          <a:rPr lang="ar-SA" i="1">
                            <a:latin typeface="Cambria Math" panose="02040503050406030204" pitchFamily="18" charset="0"/>
                          </a:rPr>
                          <m:t>٣</m:t>
                        </m:r>
                      </m:den>
                    </m:f>
                  </m:oMath>
                </a14:m>
                <a:r>
                  <a:rPr lang="ar-SA" dirty="0" smtClean="0"/>
                  <a:t>  طن . كم تبلغ كتلته بالأرطال تقريباً ؟</a:t>
                </a:r>
                <a:endParaRPr lang="ar-SA" dirty="0" smtClean="0"/>
              </a:p>
              <a:p>
                <a:endParaRPr lang="ar-SA" dirty="0"/>
              </a:p>
              <a:p>
                <a:r>
                  <a:rPr lang="ar-SA" dirty="0" smtClean="0"/>
    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  </a:r>
              </a:p>
              <a:p>
                <a:endParaRPr lang="ar-SA" dirty="0"/>
              </a:p>
            </p:txBody>
          </p:sp>
        </mc:Choice>
        <mc:Fallback>
          <p:sp>
            <p:nvSpPr>
              <p:cNvPr id="24" name="مربع نص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565" y="2479964"/>
                <a:ext cx="5637232" cy="3034229"/>
              </a:xfrm>
              <a:prstGeom prst="rect">
                <a:avLst/>
              </a:prstGeom>
              <a:blipFill>
                <a:blip r:embed="rId13"/>
                <a:stretch>
                  <a:fillRect l="-1297" t="-1004" r="-973" b="-2209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187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25201" y="1226793"/>
            <a:ext cx="2148394" cy="638712"/>
          </a:xfrm>
          <a:prstGeom prst="rect">
            <a:avLst/>
          </a:prstGeom>
        </p:spPr>
      </p:pic>
      <p:pic>
        <p:nvPicPr>
          <p:cNvPr id="13" name="Picture 10" descr="Dialogue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07" y="846208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3389" y="-1372342"/>
            <a:ext cx="4267468" cy="9635412"/>
          </a:xfrm>
          <a:prstGeom prst="rect">
            <a:avLst/>
          </a:prstGeom>
        </p:spPr>
      </p:pic>
      <p:sp>
        <p:nvSpPr>
          <p:cNvPr id="14" name="مستطيل 13"/>
          <p:cNvSpPr/>
          <p:nvPr/>
        </p:nvSpPr>
        <p:spPr>
          <a:xfrm rot="20520887">
            <a:off x="2933982" y="1177021"/>
            <a:ext cx="10406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154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التحويل بين الوحدات الإنجليزية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014483" y="2185872"/>
            <a:ext cx="6587660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  <a:p>
            <a:r>
              <a:rPr lang="ar-SA" dirty="0" smtClean="0">
                <a:solidFill>
                  <a:srgbClr val="0070C0"/>
                </a:solidFill>
              </a:rPr>
              <a:t>تبرير</a:t>
            </a:r>
            <a:r>
              <a:rPr lang="ar-SA" dirty="0" smtClean="0"/>
              <a:t> </a:t>
            </a:r>
            <a:r>
              <a:rPr lang="ar-SA" dirty="0" smtClean="0">
                <a:solidFill>
                  <a:srgbClr val="0070C0"/>
                </a:solidFill>
              </a:rPr>
              <a:t>: </a:t>
            </a:r>
            <a:r>
              <a:rPr lang="ar-SA" dirty="0" smtClean="0"/>
              <a:t>اكتب &lt; أو &gt; أو = في الفراغ ليصبح كل مما يأتي جملة صحيحة :</a:t>
            </a:r>
          </a:p>
          <a:p>
            <a:endParaRPr lang="ar-SA" dirty="0"/>
          </a:p>
          <a:p>
            <a:r>
              <a:rPr lang="ar-SA" dirty="0" smtClean="0"/>
              <a:t>25 ) 16 بوصة ............  1.5 قدم </a:t>
            </a:r>
          </a:p>
          <a:p>
            <a:endParaRPr lang="ar-SA" dirty="0"/>
          </a:p>
          <a:p>
            <a:r>
              <a:rPr lang="ar-SA" dirty="0" smtClean="0"/>
              <a:t>		</a:t>
            </a:r>
          </a:p>
          <a:p>
            <a:r>
              <a:rPr lang="ar-SA" dirty="0"/>
              <a:t>	</a:t>
            </a:r>
            <a:r>
              <a:rPr lang="ar-SA" dirty="0" smtClean="0"/>
              <a:t>	26 ) 2.7 طن ............ 86400 أوقية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912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034" y="2990699"/>
            <a:ext cx="3080996" cy="231074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1449" y="2052945"/>
            <a:ext cx="2942692" cy="2956839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صورة 4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45" name="مربع نص 44"/>
          <p:cNvSpPr txBox="1"/>
          <p:nvPr/>
        </p:nvSpPr>
        <p:spPr>
          <a:xfrm>
            <a:off x="443345" y="44461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449262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التحويل بين الوحدات الإنجليزية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7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47839 -0.02616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6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75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B6AF9904-0CB9-4F27-B4A7-13F41B61AE4B}"/>
              </a:ext>
            </a:extLst>
          </p:cNvPr>
          <p:cNvSpPr txBox="1"/>
          <p:nvPr/>
        </p:nvSpPr>
        <p:spPr>
          <a:xfrm>
            <a:off x="3602178" y="2602974"/>
            <a:ext cx="5124013" cy="12003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ultan bold" pitchFamily="2" charset="-78"/>
              </a:rPr>
              <a:t>2.5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رموز الرياضيات العربية" panose="02020603050405020304" pitchFamily="18" charset="0"/>
                <a:cs typeface="رموز الرياضيات العربية" panose="02020603050405020304" pitchFamily="18" charset="0"/>
              </a:rPr>
              <a:t>X</a:t>
            </a:r>
            <a:r>
              <a:rPr lang="ar-SA" sz="2400" b="1" dirty="0" smtClean="0">
                <a:solidFill>
                  <a:schemeClr val="accent5">
                    <a:lumMod val="75000"/>
                  </a:schemeClr>
                </a:solidFill>
                <a:latin typeface="رموز الرياضيات العربية" panose="02020603050405020304" pitchFamily="18" charset="0"/>
                <a:cs typeface="رموز الرياضيات العربية" panose="02020603050405020304" pitchFamily="18" charset="0"/>
              </a:rPr>
              <a:t> 20 =</a:t>
            </a:r>
          </a:p>
          <a:p>
            <a:pPr algn="ctr"/>
            <a:endParaRPr lang="ar-SA" sz="2400" b="1" dirty="0" smtClean="0">
              <a:solidFill>
                <a:schemeClr val="accent5">
                  <a:lumMod val="75000"/>
                </a:schemeClr>
              </a:solidFill>
              <a:latin typeface="رموز الرياضيات العربية" panose="02020603050405020304" pitchFamily="18" charset="0"/>
              <a:cs typeface="رموز الرياضيات العربية" panose="02020603050405020304" pitchFamily="18" charset="0"/>
            </a:endParaRPr>
          </a:p>
          <a:p>
            <a:pPr algn="ctr"/>
            <a:r>
              <a:rPr lang="ar-SA" sz="2400" b="1" dirty="0" smtClean="0">
                <a:solidFill>
                  <a:schemeClr val="accent5">
                    <a:lumMod val="75000"/>
                  </a:schemeClr>
                </a:solidFill>
                <a:latin typeface="رموز الرياضيات العربية" panose="02020603050405020304" pitchFamily="18" charset="0"/>
                <a:cs typeface="رموز الرياضيات العربية" panose="02020603050405020304" pitchFamily="18" charset="0"/>
              </a:rPr>
              <a:t>104 ÷ 16 =</a:t>
            </a:r>
            <a:endParaRPr lang="ar-SA" sz="2400" b="1" dirty="0">
              <a:solidFill>
                <a:schemeClr val="accent5">
                  <a:lumMod val="75000"/>
                </a:schemeClr>
              </a:solidFill>
              <a:latin typeface="Segoe UI Semibold" panose="020B0702040204020203" pitchFamily="34" charset="0"/>
              <a:cs typeface="Sultan bold" pitchFamily="2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14" name="مربع نص 13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2" name="مستطيل مستدير الزوايا 1"/>
          <p:cNvSpPr/>
          <p:nvPr/>
        </p:nvSpPr>
        <p:spPr>
          <a:xfrm>
            <a:off x="8349951" y="1745672"/>
            <a:ext cx="1524000" cy="554182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معرفة سابقة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9015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89C9F421-E939-44E8-B528-96A0A560CF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7001" y="1169888"/>
            <a:ext cx="1440135" cy="1080101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3" name="مربع نص 12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5122" name="Picture 2" descr="https://i.pinimg.com/564x/49/17/9b/49179bc1ad88037986851bfcb4fe0f7c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145" y="850857"/>
            <a:ext cx="2441703" cy="159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7981679" y="1367178"/>
            <a:ext cx="12346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التقويم</a:t>
            </a:r>
            <a:endParaRPr lang="ar-SA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0027" y="271270"/>
            <a:ext cx="4372770" cy="7007007"/>
          </a:xfrm>
          <a:prstGeom prst="rect">
            <a:avLst/>
          </a:prstGeom>
        </p:spPr>
      </p:pic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853" y="1182090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4173028" y="1512903"/>
            <a:ext cx="10406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154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التحويل بين الوحدات الإنجليزية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4558144" y="2559947"/>
            <a:ext cx="4933160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  <a:p>
            <a:r>
              <a:rPr lang="ar-SA" dirty="0" smtClean="0">
                <a:solidFill>
                  <a:srgbClr val="0070C0"/>
                </a:solidFill>
              </a:rPr>
              <a:t>مشتريات</a:t>
            </a:r>
            <a:r>
              <a:rPr lang="ar-SA" dirty="0" smtClean="0"/>
              <a:t> </a:t>
            </a:r>
            <a:r>
              <a:rPr lang="ar-SA" dirty="0" smtClean="0">
                <a:solidFill>
                  <a:srgbClr val="0070C0"/>
                </a:solidFill>
              </a:rPr>
              <a:t>: </a:t>
            </a:r>
            <a:r>
              <a:rPr lang="ar-SA" dirty="0" smtClean="0"/>
              <a:t>أوجد معدل الوحدة لـــ 11.55 ريالاً / 3 كجم موزاً</a:t>
            </a:r>
          </a:p>
          <a:p>
            <a:endParaRPr lang="ar-SA" dirty="0"/>
          </a:p>
          <a:p>
            <a:r>
              <a:rPr lang="ar-SA" dirty="0" smtClean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6167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Picture 2" descr="https://i.pinimg.com/564x/49/17/9b/49179bc1ad88037986851bfcb4fe0f7c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731" y="850857"/>
            <a:ext cx="2441703" cy="159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8703493" y="1367178"/>
            <a:ext cx="12041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الواجب</a:t>
            </a:r>
            <a:endParaRPr lang="ar-SA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82" y="1937581"/>
            <a:ext cx="7476914" cy="3933103"/>
          </a:xfrm>
          <a:prstGeom prst="rect">
            <a:avLst/>
          </a:prstGeom>
        </p:spPr>
      </p:pic>
      <p:pic>
        <p:nvPicPr>
          <p:cNvPr id="8196" name="Picture 4" descr="https://i.pinimg.com/564x/38/4c/9f/384c9fcc633098ac38d10ce71e78b807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037" y="2241441"/>
            <a:ext cx="1033056" cy="10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التحويل بين الوحدات الإنجليزية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8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DD45436A-BE4D-43F6-834A-C774F377CE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853766"/>
            <a:ext cx="1148232" cy="120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736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034" y="2990699"/>
            <a:ext cx="3080996" cy="231074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1449" y="2052945"/>
            <a:ext cx="2942692" cy="2956839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صورة 4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التحويل بين الوحدات الإنجليزية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</p:spTree>
    <p:extLst>
      <p:ext uri="{BB962C8B-B14F-4D97-AF65-F5344CB8AC3E}">
        <p14:creationId xmlns:p14="http://schemas.microsoft.com/office/powerpoint/2010/main" val="32794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1375 -0.30625 " pathEditMode="relative" rAng="0" ptsTypes="AA">
                                      <p:cBhvr>
                                        <p:cTn id="17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2764" y="1250064"/>
            <a:ext cx="979754" cy="806053"/>
          </a:xfrm>
          <a:prstGeom prst="rect">
            <a:avLst/>
          </a:prstGeom>
        </p:spPr>
      </p:pic>
      <p:sp>
        <p:nvSpPr>
          <p:cNvPr id="13" name="مربع نص 12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14" name="مربع نص 13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05752"/>
              </p:ext>
            </p:extLst>
          </p:nvPr>
        </p:nvGraphicFramePr>
        <p:xfrm>
          <a:off x="2334127" y="2087381"/>
          <a:ext cx="8127999" cy="316736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12450493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57610818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020419815"/>
                    </a:ext>
                  </a:extLst>
                </a:gridCol>
              </a:tblGrid>
              <a:tr h="334178"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ماذا أعرف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ماذا أريد أن أعرف ؟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ماذا تعلمت ؟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693029"/>
                  </a:ext>
                </a:extLst>
              </a:tr>
              <a:tr h="2801605">
                <a:tc>
                  <a:txBody>
                    <a:bodyPr/>
                    <a:lstStyle/>
                    <a:p>
                      <a:pPr rtl="1"/>
                      <a:r>
                        <a:rPr lang="ar-SA" dirty="0" smtClean="0">
                          <a:solidFill>
                            <a:srgbClr val="FF0000"/>
                          </a:solidFill>
                        </a:rPr>
                        <a:t>مهارة سابقة :</a:t>
                      </a:r>
                    </a:p>
                    <a:p>
                      <a:pPr rtl="1"/>
                      <a:r>
                        <a:rPr lang="ar-SA" dirty="0" smtClean="0"/>
                        <a:t>اقسم :</a:t>
                      </a:r>
                      <a:endParaRPr lang="ar-SA" baseline="0" dirty="0" smtClean="0"/>
                    </a:p>
                    <a:p>
                      <a:pPr rtl="1"/>
                      <a:endParaRPr lang="ar-SA" baseline="0" dirty="0" smtClean="0"/>
                    </a:p>
                    <a:p>
                      <a:pPr rtl="1"/>
                      <a:r>
                        <a:rPr lang="ar-SA" baseline="0" dirty="0" smtClean="0"/>
                        <a:t>1 ) 9.8 </a:t>
                      </a:r>
                      <a:r>
                        <a:rPr lang="ar-SA" baseline="0" dirty="0" smtClean="0">
                          <a:latin typeface="رموز الرياضيات العربية" panose="02020603050405020304" pitchFamily="18" charset="0"/>
                          <a:cs typeface="رموز الرياضيات العربية" panose="02020603050405020304" pitchFamily="18" charset="0"/>
                        </a:rPr>
                        <a:t>÷ 2 =</a:t>
                      </a:r>
                    </a:p>
                    <a:p>
                      <a:pPr rtl="1"/>
                      <a:endParaRPr lang="ar-SA" sz="2000" baseline="0" dirty="0" smtClean="0">
                        <a:latin typeface="رموز الرياضيات العربية" panose="02020603050405020304" pitchFamily="18" charset="0"/>
                        <a:cs typeface="رموز الرياضيات العربية" panose="02020603050405020304" pitchFamily="18" charset="0"/>
                      </a:endParaRPr>
                    </a:p>
                    <a:p>
                      <a:pPr rtl="1"/>
                      <a:endParaRPr lang="ar-SA" baseline="0" dirty="0" smtClean="0">
                        <a:latin typeface="رموز الرياضيات العربية" panose="02020603050405020304" pitchFamily="18" charset="0"/>
                        <a:cs typeface="رموز الرياضيات العربية" panose="02020603050405020304" pitchFamily="18" charset="0"/>
                      </a:endParaRPr>
                    </a:p>
                    <a:p>
                      <a:pPr rtl="1"/>
                      <a:r>
                        <a:rPr lang="ar-SA" baseline="0" dirty="0" smtClean="0">
                          <a:latin typeface="رموز الرياضيات العربية" panose="02020603050405020304" pitchFamily="18" charset="0"/>
                          <a:cs typeface="رموز الرياضيات العربية" panose="02020603050405020304" pitchFamily="18" charset="0"/>
                        </a:rPr>
                        <a:t>2) 4.30 ÷ 5 =</a:t>
                      </a:r>
                      <a:endParaRPr lang="ar-SA" sz="2000" baseline="0" dirty="0" smtClean="0"/>
                    </a:p>
                    <a:p>
                      <a:pPr rtl="1"/>
                      <a:endParaRPr lang="ar-SA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140388"/>
                  </a:ext>
                </a:extLst>
              </a:tr>
            </a:tbl>
          </a:graphicData>
        </a:graphic>
      </p:graphicFrame>
      <p:pic>
        <p:nvPicPr>
          <p:cNvPr id="1026" name="Picture 2" descr="https://i.pinimg.com/564x/29/b6/f0/29b6f083fe87f21abd685718761a233c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7" y="858614"/>
            <a:ext cx="3172690" cy="111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5561702" y="1180098"/>
            <a:ext cx="17059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جدول التعلم</a:t>
            </a:r>
            <a:endParaRPr lang="ar-SA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التحويل بين الوحدات الإنجليزية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48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06063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2764" y="1250064"/>
            <a:ext cx="979754" cy="806053"/>
          </a:xfrm>
          <a:prstGeom prst="rect">
            <a:avLst/>
          </a:prstGeom>
        </p:spPr>
      </p:pic>
      <p:pic>
        <p:nvPicPr>
          <p:cNvPr id="2052" name="Picture 4" descr="https://i.pinimg.com/564x/f2/c1/2d/f2c12dd75ae0249c0128cd51067db67f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08762" y="-1471120"/>
            <a:ext cx="5410339" cy="941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pinimg.com/564x/b6/12/7b/b6127bae365d276278c21b071e2ae22d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061" y="937141"/>
            <a:ext cx="1898488" cy="91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ialogue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037" y="848310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/>
          <p:cNvSpPr/>
          <p:nvPr/>
        </p:nvSpPr>
        <p:spPr>
          <a:xfrm rot="20520887">
            <a:off x="2062644" y="1187027"/>
            <a:ext cx="10406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150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التحويل بين الوحدات الإنجليزية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91480" y="1053671"/>
            <a:ext cx="1183245" cy="650439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3979" y="1250064"/>
            <a:ext cx="4400677" cy="2200339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7601" y="3048116"/>
            <a:ext cx="5322399" cy="220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06063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2764" y="1250064"/>
            <a:ext cx="979754" cy="806053"/>
          </a:xfrm>
          <a:prstGeom prst="rect">
            <a:avLst/>
          </a:prstGeom>
        </p:spPr>
      </p:pic>
      <p:pic>
        <p:nvPicPr>
          <p:cNvPr id="2052" name="Picture 4" descr="https://i.pinimg.com/564x/f2/c1/2d/f2c12dd75ae0249c0128cd51067db67f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08762" y="-1471120"/>
            <a:ext cx="5410339" cy="941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pinimg.com/564x/b6/12/7b/b6127bae365d276278c21b071e2ae22d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061" y="937141"/>
            <a:ext cx="1898488" cy="91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ialogue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037" y="848310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/>
          <p:cNvSpPr/>
          <p:nvPr/>
        </p:nvSpPr>
        <p:spPr>
          <a:xfrm rot="20520887">
            <a:off x="2062644" y="1187027"/>
            <a:ext cx="10406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150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التحويل بين الوحدات الإنجليزية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91480" y="1053671"/>
            <a:ext cx="1183245" cy="65043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9163" y="1268407"/>
            <a:ext cx="4559102" cy="98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2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034" y="2990699"/>
            <a:ext cx="3080996" cy="231074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1449" y="2052945"/>
            <a:ext cx="2942692" cy="2956839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صورة 4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45" name="مربع نص 44"/>
          <p:cNvSpPr txBox="1"/>
          <p:nvPr/>
        </p:nvSpPr>
        <p:spPr>
          <a:xfrm>
            <a:off x="443345" y="486176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532385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التحويل بين الوحدات الإنجليزية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5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49545 -0.27524 " pathEditMode="relative" rAng="0" ptsTypes="AA">
                                      <p:cBhvr>
                                        <p:cTn id="17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22" y="-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60814" y="1313427"/>
            <a:ext cx="1489005" cy="111675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4" name="مربع نص 13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3"/>
              </a:clrFrom>
              <a:clrTo>
                <a:srgbClr val="F5F5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82" y="712357"/>
            <a:ext cx="8894619" cy="5275277"/>
          </a:xfrm>
          <a:prstGeom prst="rect">
            <a:avLst/>
          </a:prstGeom>
        </p:spPr>
      </p:pic>
      <p:pic>
        <p:nvPicPr>
          <p:cNvPr id="20" name="Picture 10" descr="Dialogue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967" y="862167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ستطيل 20"/>
          <p:cNvSpPr/>
          <p:nvPr/>
        </p:nvSpPr>
        <p:spPr>
          <a:xfrm rot="20520887">
            <a:off x="2436720" y="1200883"/>
            <a:ext cx="10406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150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التحويل بين الوحدات الإنجليزية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30" name="Picture 6" descr="expression,cartoon,cartoon man,the man,lovely,cute man,glasses man,glasses,wear glasses,happy,happy expression,cartoon vector,glasses vector,eye glasses,expression vector,happy vector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05091" y="1343657"/>
            <a:ext cx="1958145" cy="195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2452655" y="2483448"/>
            <a:ext cx="40006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 dirty="0" smtClean="0">
                <a:solidFill>
                  <a:schemeClr val="accent1"/>
                </a:solidFill>
              </a:rPr>
              <a:t>يعد النظام الإنجليزي من الأنظمة المستعملة في بعض الدول لقياس الطول والكتلة والسعة </a:t>
            </a:r>
            <a:endParaRPr lang="ar-SA" sz="1600" b="1" dirty="0">
              <a:solidFill>
                <a:schemeClr val="accent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3350" y="1187412"/>
            <a:ext cx="1332376" cy="2448068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1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0945" y="3624968"/>
            <a:ext cx="4035107" cy="17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5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sp>
        <p:nvSpPr>
          <p:cNvPr id="2" name="مستطيل مستدير الزوايا 1"/>
          <p:cNvSpPr/>
          <p:nvPr/>
        </p:nvSpPr>
        <p:spPr>
          <a:xfrm>
            <a:off x="8577141" y="1593273"/>
            <a:ext cx="1051768" cy="622605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FFC000"/>
                </a:solidFill>
                <a:cs typeface="AGA Aladdin Regular" pitchFamily="2" charset="-78"/>
              </a:rPr>
              <a:t>مثال 1</a:t>
            </a:r>
            <a:endParaRPr lang="ar-SA" sz="2400" b="1" dirty="0">
              <a:solidFill>
                <a:srgbClr val="FFC000"/>
              </a:solidFill>
              <a:cs typeface="AGA Aladdin Regular" pitchFamily="2" charset="-78"/>
            </a:endParaRPr>
          </a:p>
        </p:txBody>
      </p:sp>
      <p:pic>
        <p:nvPicPr>
          <p:cNvPr id="5122" name="Picture 2" descr="https://i.pinimg.com/564x/fc/e1/4f/fce14f59530ac7c47f4cf2bd18842121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737" y="389192"/>
            <a:ext cx="3378561" cy="251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ialogue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087" y="1431353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/>
          <p:cNvSpPr/>
          <p:nvPr/>
        </p:nvSpPr>
        <p:spPr>
          <a:xfrm rot="20520887">
            <a:off x="2307154" y="1758269"/>
            <a:ext cx="9893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151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التحويل بين الوحدات الإنجليزية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050" name="Picture 2" descr="https://i.pinimg.com/564x/e9/ec/2b/e9ec2b575a36e65eec2c9f8371a6894e.jp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154" y="2152238"/>
            <a:ext cx="7427542" cy="300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يحتوي هذا على صورة لـ: {{ pinTitle }}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33664" y="4371162"/>
            <a:ext cx="1475604" cy="155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6007" y="1781552"/>
            <a:ext cx="2560020" cy="3014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مربع نص 5"/>
              <p:cNvSpPr txBox="1"/>
              <p:nvPr/>
            </p:nvSpPr>
            <p:spPr>
              <a:xfrm>
                <a:off x="3754582" y="2576945"/>
                <a:ext cx="5874327" cy="218418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dirty="0" smtClean="0"/>
                  <a:t>حول 20 قدماً إلى بوصات .</a:t>
                </a:r>
              </a:p>
              <a:p>
                <a:endParaRPr lang="ar-SA" dirty="0"/>
              </a:p>
              <a:p>
                <a:r>
                  <a:rPr lang="ar-SA" dirty="0" smtClean="0">
                    <a:solidFill>
                      <a:srgbClr val="0070C0"/>
                    </a:solidFill>
                  </a:rPr>
                  <a:t>بما أن 1 قدم = 12 بوصة ، فالنسبة هي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بوصة</m:t>
                        </m:r>
                        <m:r>
                          <a:rPr lang="ar-SA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١</m:t>
                        </m:r>
                        <m:r>
                          <a:rPr lang="ar-SA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٢</m:t>
                        </m:r>
                      </m:num>
                      <m:den>
                        <m:r>
                          <a:rPr lang="ar-SA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قدم</m:t>
                        </m:r>
                        <m:r>
                          <a:rPr lang="ar-SA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١</m:t>
                        </m:r>
                        <m:r>
                          <a:rPr lang="ar-SA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ar-SA" dirty="0" smtClean="0">
                  <a:solidFill>
                    <a:srgbClr val="0070C0"/>
                  </a:solidFill>
                </a:endParaRPr>
              </a:p>
              <a:p>
                <a:r>
                  <a:rPr lang="ar-SA" dirty="0" smtClean="0">
                    <a:solidFill>
                      <a:srgbClr val="0070C0"/>
                    </a:solidFill>
                  </a:rPr>
                  <a:t>20 قدماً = 20 قدماً </a:t>
                </a:r>
                <a:r>
                  <a:rPr lang="en-US" dirty="0" smtClean="0">
                    <a:solidFill>
                      <a:srgbClr val="0070C0"/>
                    </a:solidFill>
                    <a:latin typeface="رموز الرياضيات العربية" panose="02020603050405020304" pitchFamily="18" charset="0"/>
                    <a:cs typeface="رموز الرياضيات العربية" panose="02020603050405020304" pitchFamily="18" charset="0"/>
                  </a:rPr>
                  <a:t>X</a:t>
                </a:r>
                <a:r>
                  <a:rPr lang="ar-SA" dirty="0" smtClean="0">
                    <a:solidFill>
                      <a:srgbClr val="0070C0"/>
                    </a:solidFill>
                    <a:latin typeface="رموز الرياضيات العربية" panose="02020603050405020304" pitchFamily="18" charset="0"/>
                    <a:cs typeface="رموز الرياضيات العربية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بوصة</m:t>
                        </m:r>
                        <m:r>
                          <a:rPr lang="ar-SA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١</m:t>
                        </m:r>
                        <m:r>
                          <a:rPr lang="ar-SA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٢</m:t>
                        </m:r>
                      </m:num>
                      <m:den>
                        <m:r>
                          <a:rPr lang="ar-SA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قدم</m:t>
                        </m:r>
                        <m:r>
                          <a:rPr lang="ar-SA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١</m:t>
                        </m:r>
                        <m:r>
                          <a:rPr lang="ar-SA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ar-SA" dirty="0" smtClean="0"/>
                  <a:t>    </a:t>
                </a:r>
                <a:r>
                  <a:rPr lang="ar-SA" dirty="0" smtClean="0">
                    <a:solidFill>
                      <a:srgbClr val="FF0000"/>
                    </a:solidFill>
                  </a:rPr>
                  <a:t>( اضرب في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بوصة</m:t>
                        </m:r>
                        <m:r>
                          <a:rPr lang="ar-SA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١</m:t>
                        </m:r>
                        <m:r>
                          <a:rPr lang="ar-SA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٢</m:t>
                        </m:r>
                      </m:num>
                      <m:den>
                        <m:r>
                          <a:rPr lang="ar-SA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قدم</m:t>
                        </m:r>
                        <m:r>
                          <a:rPr lang="ar-SA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١</m:t>
                        </m:r>
                        <m:r>
                          <a:rPr lang="ar-SA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ar-SA" dirty="0" smtClean="0">
                    <a:solidFill>
                      <a:srgbClr val="FF0000"/>
                    </a:solidFill>
                  </a:rPr>
                  <a:t>  )</a:t>
                </a:r>
              </a:p>
              <a:p>
                <a:r>
                  <a:rPr lang="ar-SA" dirty="0">
                    <a:solidFill>
                      <a:srgbClr val="0070C0"/>
                    </a:solidFill>
                  </a:rPr>
                  <a:t> </a:t>
                </a:r>
                <a:r>
                  <a:rPr lang="ar-SA" dirty="0" smtClean="0">
                    <a:solidFill>
                      <a:srgbClr val="0070C0"/>
                    </a:solidFill>
                  </a:rPr>
                  <a:t>           = 240 بوصة	</a:t>
                </a:r>
                <a:r>
                  <a:rPr lang="ar-SA" dirty="0" smtClean="0">
                    <a:solidFill>
                      <a:srgbClr val="FF0000"/>
                    </a:solidFill>
                  </a:rPr>
                  <a:t>  ( اختصر الوحدات المتشابهة )</a:t>
                </a:r>
              </a:p>
              <a:p>
                <a:endParaRPr lang="ar-SA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6" name="مربع نص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4582" y="2576945"/>
                <a:ext cx="5874327" cy="2184188"/>
              </a:xfrm>
              <a:prstGeom prst="rect">
                <a:avLst/>
              </a:prstGeom>
              <a:blipFill>
                <a:blip r:embed="rId16"/>
                <a:stretch>
                  <a:fillRect t="-1397" r="-934" b="-3631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624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46130527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 SemiboldSegoe UI Semibold3">
      <a:majorFont>
        <a:latin typeface="Segoe UI Semibold"/>
        <a:ea typeface=""/>
        <a:cs typeface="Segoe UI Semibold"/>
      </a:majorFont>
      <a:minorFont>
        <a:latin typeface="Segoe UI Semibold"/>
        <a:ea typeface=""/>
        <a:cs typeface="Segoe UI Semibol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3632</TotalTime>
  <Words>848</Words>
  <Application>Microsoft Office PowerPoint</Application>
  <PresentationFormat>شاشة عريضة</PresentationFormat>
  <Paragraphs>222</Paragraphs>
  <Slides>22</Slides>
  <Notes>22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30" baseType="lpstr">
      <vt:lpstr>Cambria Math</vt:lpstr>
      <vt:lpstr>Calibri</vt:lpstr>
      <vt:lpstr>AGA Aladdin Regular</vt:lpstr>
      <vt:lpstr>Segoe UI Semibold</vt:lpstr>
      <vt:lpstr>Sultan bold</vt:lpstr>
      <vt:lpstr>رموز الرياضيات العربية</vt:lpstr>
      <vt:lpstr>Arial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Maher</cp:lastModifiedBy>
  <cp:revision>154</cp:revision>
  <dcterms:created xsi:type="dcterms:W3CDTF">2021-05-11T19:30:39Z</dcterms:created>
  <dcterms:modified xsi:type="dcterms:W3CDTF">2021-11-02T20:34:23Z</dcterms:modified>
</cp:coreProperties>
</file>