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2"/>
  </p:notesMasterIdLst>
  <p:handoutMasterIdLst>
    <p:handoutMasterId r:id="rId33"/>
  </p:handoutMasterIdLst>
  <p:sldIdLst>
    <p:sldId id="350" r:id="rId5"/>
    <p:sldId id="334" r:id="rId6"/>
    <p:sldId id="352" r:id="rId7"/>
    <p:sldId id="365" r:id="rId8"/>
    <p:sldId id="384" r:id="rId9"/>
    <p:sldId id="386" r:id="rId10"/>
    <p:sldId id="353" r:id="rId11"/>
    <p:sldId id="372" r:id="rId12"/>
    <p:sldId id="367" r:id="rId13"/>
    <p:sldId id="387" r:id="rId14"/>
    <p:sldId id="366" r:id="rId15"/>
    <p:sldId id="368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56" r:id="rId26"/>
    <p:sldId id="364" r:id="rId27"/>
    <p:sldId id="343" r:id="rId28"/>
    <p:sldId id="397" r:id="rId29"/>
    <p:sldId id="398" r:id="rId30"/>
    <p:sldId id="3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بهذه الشريحة يتم توضيح المحادثة وكيفية الحوار بين الطالبات ثم يكون التطبيق بالشريحة التي بعدها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4644890" y="2964910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4889" y="3844098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889" y="3235602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iededhar.wordpress.com/2010/11/12/excellent-instructional-design-a-10-tip-beginners-guid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Education-Student-Learn-Study-Book-Knowledge-342003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kid-swea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ic-boy-cartoon-happy-2029764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ad-boy-png/download/3227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84724&amp;picture=escuela-52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exercises.org/makeagame/viewgame.asp?id=7029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aboutnow.org/about/how_it_work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quizdocks.com/puzzles/test-what-is-your-mood-today/index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-a-day.com/page/2" TargetMode="External"/><Relationship Id="rId13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commons.wikimedia.org/wiki/Category:Meditati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ngall.com/swimming-pn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://okiriostonipologiston.blogspot.com/2016/02/blog-post.html" TargetMode="External"/><Relationship Id="rId4" Type="http://schemas.openxmlformats.org/officeDocument/2006/relationships/hyperlink" Target="https://www.geopoll.com/blog/geopoll-releases-pan-african-afghanistan-media-ratings-for-1st-quarter-2017/cartoon-house/" TargetMode="External"/><Relationship Id="rId9" Type="http://schemas.openxmlformats.org/officeDocument/2006/relationships/image" Target="../media/image26.jpg"/><Relationship Id="rId14" Type="http://schemas.openxmlformats.org/officeDocument/2006/relationships/hyperlink" Target="https://www.freepik.com/premium-vector/i-m-bored-with-boy-illustration-cartoon-mascot-vector_2767428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en/write-note-memo-school-paper-pen-36784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htps.org/mrs-luciano/update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ublicdomainpictures.net/en/view-image.php?image=251034&amp;picture=have-a-good-da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oplematters.in/blog/technology/technology-and-hr-mood-meter-anyone-63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rum.englishforlife.mk/index.php?u=/topic/230/what-is-the-weather-like-toda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oogle-internet-online-search-search-4812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classviaskype.com/blog/how-to-learn-english/zero-and-first-conditional-structures/zero-conditional-exampl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122" y="2116182"/>
            <a:ext cx="5491571" cy="1514019"/>
          </a:xfrm>
        </p:spPr>
        <p:txBody>
          <a:bodyPr/>
          <a:lstStyle/>
          <a:p>
            <a:pPr algn="ctr"/>
            <a:r>
              <a:rPr lang="en-US" dirty="0"/>
              <a:t>Unit 5 Writing</a:t>
            </a:r>
            <a:br>
              <a:rPr lang="ar-SA" dirty="0"/>
            </a:br>
            <a:r>
              <a:rPr lang="en-US" sz="4400" dirty="0">
                <a:solidFill>
                  <a:srgbClr val="00B0F0"/>
                </a:solidFill>
              </a:rPr>
              <a:t>SG4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54817" y="6219328"/>
            <a:ext cx="2131529" cy="433264"/>
          </a:xfrm>
        </p:spPr>
        <p:txBody>
          <a:bodyPr/>
          <a:lstStyle/>
          <a:p>
            <a:r>
              <a:rPr lang="en-US" dirty="0">
                <a:latin typeface="+mj-lt"/>
              </a:rPr>
              <a:t>Tr. Nora Khalid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EF34E-3026-4D8F-88A0-AADE39D3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1879" y="3630201"/>
            <a:ext cx="3790122" cy="23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ero and first conditional structures">
            <a:extLst>
              <a:ext uri="{FF2B5EF4-FFF2-40B4-BE49-F238E27FC236}">
                <a16:creationId xmlns:a16="http://schemas.microsoft.com/office/drawing/2014/main" id="{E14CCD1D-B97E-45B9-88AA-14B985F0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" y="774010"/>
            <a:ext cx="10084905" cy="5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6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7678B-476F-435B-B862-4BF7D6C1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42315" r="4456" b="20372"/>
          <a:stretch/>
        </p:blipFill>
        <p:spPr>
          <a:xfrm>
            <a:off x="182887" y="1447800"/>
            <a:ext cx="11826226" cy="3962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225AAD-6A49-4CF5-917A-663F400C6D77}"/>
              </a:ext>
            </a:extLst>
          </p:cNvPr>
          <p:cNvSpPr/>
          <p:nvPr/>
        </p:nvSpPr>
        <p:spPr>
          <a:xfrm>
            <a:off x="257096" y="2292625"/>
            <a:ext cx="437321" cy="477079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77AF85-C832-47EB-8E27-90C6A3698BBD}"/>
              </a:ext>
            </a:extLst>
          </p:cNvPr>
          <p:cNvSpPr/>
          <p:nvPr/>
        </p:nvSpPr>
        <p:spPr>
          <a:xfrm>
            <a:off x="768625" y="2146852"/>
            <a:ext cx="6334540" cy="144117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62823"/>
            <a:ext cx="6460434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If it a pleasant day,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783" r="30869"/>
          <a:stretch/>
        </p:blipFill>
        <p:spPr>
          <a:xfrm>
            <a:off x="106018" y="182527"/>
            <a:ext cx="3975651" cy="73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267200" y="661606"/>
            <a:ext cx="7136295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If the weather is boiling,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6018" y="331304"/>
            <a:ext cx="4161182" cy="62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49571"/>
            <a:ext cx="7070034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 feel cheerful when,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6018" y="603010"/>
            <a:ext cx="4161182" cy="62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62823"/>
            <a:ext cx="6791739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 feel depressed when,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6017" y="2180210"/>
            <a:ext cx="5274365" cy="39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7678B-476F-435B-B862-4BF7D6C1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42315" r="4456" b="20372"/>
          <a:stretch/>
        </p:blipFill>
        <p:spPr>
          <a:xfrm>
            <a:off x="182887" y="1447800"/>
            <a:ext cx="11826226" cy="3962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225AAD-6A49-4CF5-917A-663F400C6D77}"/>
              </a:ext>
            </a:extLst>
          </p:cNvPr>
          <p:cNvSpPr/>
          <p:nvPr/>
        </p:nvSpPr>
        <p:spPr>
          <a:xfrm>
            <a:off x="292879" y="3490290"/>
            <a:ext cx="437321" cy="477079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77AF85-C832-47EB-8E27-90C6A3698BBD}"/>
              </a:ext>
            </a:extLst>
          </p:cNvPr>
          <p:cNvSpPr/>
          <p:nvPr/>
        </p:nvSpPr>
        <p:spPr>
          <a:xfrm>
            <a:off x="840191" y="3548268"/>
            <a:ext cx="6334540" cy="186193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6CE1E7-5148-40E7-A55D-9037B3C1D105}"/>
              </a:ext>
            </a:extLst>
          </p:cNvPr>
          <p:cNvSpPr/>
          <p:nvPr/>
        </p:nvSpPr>
        <p:spPr>
          <a:xfrm>
            <a:off x="292878" y="4240694"/>
            <a:ext cx="437321" cy="477079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5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62823"/>
            <a:ext cx="6791739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If I finish my homework early,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31163" y="2143152"/>
            <a:ext cx="4502199" cy="39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62823"/>
            <a:ext cx="6791739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If he misses the bus,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31163" y="2541741"/>
            <a:ext cx="4502199" cy="38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90FA94-B7D4-47DE-9842-B24CC40BF562}"/>
              </a:ext>
            </a:extLst>
          </p:cNvPr>
          <p:cNvSpPr/>
          <p:nvPr/>
        </p:nvSpPr>
        <p:spPr>
          <a:xfrm>
            <a:off x="4472609" y="462823"/>
            <a:ext cx="6791739" cy="2638186"/>
          </a:xfrm>
          <a:prstGeom prst="wedgeRoundRectCallout">
            <a:avLst>
              <a:gd name="adj1" fmla="val -48322"/>
              <a:gd name="adj2" fmla="val 733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My parents will be happy if, ……..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A0F39-CFDD-44EB-BAB2-A19C5CEF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85278" y="2541741"/>
            <a:ext cx="3793969" cy="38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224246"/>
            <a:ext cx="12192000" cy="6409508"/>
          </a:xfrm>
        </p:spPr>
      </p:pic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F2CE6-44B4-4ACB-B175-7A59E68C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1" t="36223" r="59704" b="57894"/>
          <a:stretch/>
        </p:blipFill>
        <p:spPr>
          <a:xfrm>
            <a:off x="369106" y="276536"/>
            <a:ext cx="3486665" cy="810142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DCCAB37-E98B-47F5-ADB7-13E83BDE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85978" y="3638431"/>
            <a:ext cx="2020042" cy="17205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3874469-4BBB-4766-AEDF-28CAC1D68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20538" y="3627234"/>
            <a:ext cx="3474937" cy="1731771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CD4D182-EE8F-4885-AA4D-BD969C31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5395" y="3798484"/>
            <a:ext cx="2788429" cy="1389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F5B78-7344-4447-AE24-D87168778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1" t="49180" r="60298" b="44936"/>
          <a:stretch/>
        </p:blipFill>
        <p:spPr>
          <a:xfrm>
            <a:off x="8336229" y="276536"/>
            <a:ext cx="3486665" cy="806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7BA392-1C4A-4832-AD0B-AD90885B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1" t="42647" r="59678" b="51221"/>
          <a:stretch/>
        </p:blipFill>
        <p:spPr>
          <a:xfrm>
            <a:off x="4352667" y="273134"/>
            <a:ext cx="3486665" cy="810142"/>
          </a:xfrm>
          <a:prstGeom prst="rect">
            <a:avLst/>
          </a:prstGeom>
        </p:spPr>
      </p:pic>
      <p:pic>
        <p:nvPicPr>
          <p:cNvPr id="19" name="Picture 18" descr="A picture containing doll, toy, clipart, vector graphics&#10;&#10;Description automatically generated">
            <a:extLst>
              <a:ext uri="{FF2B5EF4-FFF2-40B4-BE49-F238E27FC236}">
                <a16:creationId xmlns:a16="http://schemas.microsoft.com/office/drawing/2014/main" id="{ED19D928-3A23-4776-931C-2399935B2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5075" y="1330627"/>
            <a:ext cx="2329070" cy="1595413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23BFD4-4431-4644-BC07-0860E40358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28591" y="1330628"/>
            <a:ext cx="1761466" cy="15954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A76D2E-1083-45AF-8563-4AAD3E4BF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012949" y="1140651"/>
            <a:ext cx="2090116" cy="2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9D6F9-F1B0-427A-937A-A73BCAFD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9" t="24528" r="5435" b="36612"/>
          <a:stretch/>
        </p:blipFill>
        <p:spPr>
          <a:xfrm>
            <a:off x="225287" y="1073426"/>
            <a:ext cx="11885221" cy="4518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3C458-C854-467A-8D6C-43606283A69E}"/>
              </a:ext>
            </a:extLst>
          </p:cNvPr>
          <p:cNvSpPr txBox="1"/>
          <p:nvPr/>
        </p:nvSpPr>
        <p:spPr>
          <a:xfrm>
            <a:off x="3366052" y="2513447"/>
            <a:ext cx="87444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When it is warm and sunny, I feel energetic, and I go for a picnic with my family</a:t>
            </a:r>
            <a:endParaRPr lang="ar-SA" sz="2000" b="1" dirty="0">
              <a:solidFill>
                <a:schemeClr val="accent3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C1A20-C280-4766-8AB3-B48864DBBF09}"/>
              </a:ext>
            </a:extLst>
          </p:cNvPr>
          <p:cNvSpPr txBox="1"/>
          <p:nvPr/>
        </p:nvSpPr>
        <p:spPr>
          <a:xfrm>
            <a:off x="3366052" y="3332921"/>
            <a:ext cx="8362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If it cloudy and rainy, I feel relaxed and I stay at home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87468-3CB5-4BBD-8B09-33C9C5FEB737}"/>
              </a:ext>
            </a:extLst>
          </p:cNvPr>
          <p:cNvSpPr txBox="1"/>
          <p:nvPr/>
        </p:nvSpPr>
        <p:spPr>
          <a:xfrm>
            <a:off x="3366052" y="4046306"/>
            <a:ext cx="8362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If it is hot and dry, I feel bored and I always go swimming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57190-C335-46FD-95C2-AB7ABFFB8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46762" r="3370" b="42411"/>
          <a:stretch/>
        </p:blipFill>
        <p:spPr>
          <a:xfrm>
            <a:off x="0" y="0"/>
            <a:ext cx="12192000" cy="205408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AA00FA-CCAA-49BC-BD41-6336D5A1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328418">
            <a:off x="3157330" y="222636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49B52E-7551-4767-8F94-BF18172B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9169" y="1410346"/>
            <a:ext cx="5345434" cy="23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48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9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5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Objectives: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sz="2800" b="1" dirty="0"/>
              <a:t>Write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/>
          <a:lstStyle/>
          <a:p>
            <a:r>
              <a:rPr lang="en-US" sz="2400" dirty="0"/>
              <a:t>about how the weather affects a person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703" y="3187628"/>
            <a:ext cx="2128157" cy="205837"/>
          </a:xfrm>
        </p:spPr>
        <p:txBody>
          <a:bodyPr/>
          <a:lstStyle/>
          <a:p>
            <a:r>
              <a:rPr lang="en-US" sz="2800" b="1" dirty="0"/>
              <a:t>Classify 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421" y="3653183"/>
            <a:ext cx="2128157" cy="369332"/>
          </a:xfrm>
        </p:spPr>
        <p:txBody>
          <a:bodyPr/>
          <a:lstStyle/>
          <a:p>
            <a:r>
              <a:rPr lang="en-US" sz="2400" dirty="0"/>
              <a:t>adjectives that describe moods and those that describe the weather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sz="2800" b="1" dirty="0"/>
              <a:t>Practice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/>
          <a:lstStyle/>
          <a:p>
            <a:r>
              <a:rPr lang="en-US" sz="2400" dirty="0"/>
              <a:t>The uses of “if” and “when”</a:t>
            </a:r>
          </a:p>
        </p:txBody>
      </p:sp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6F876F58-C762-4736-B47F-0F2CE091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17429">
            <a:off x="3558116" y="1855518"/>
            <a:ext cx="914400" cy="914400"/>
          </a:xfrm>
          <a:prstGeom prst="rect">
            <a:avLst/>
          </a:prstGeom>
        </p:spPr>
      </p:pic>
      <p:pic>
        <p:nvPicPr>
          <p:cNvPr id="26" name="Graphic 25" descr="Line arrow Clockwise curve">
            <a:extLst>
              <a:ext uri="{FF2B5EF4-FFF2-40B4-BE49-F238E27FC236}">
                <a16:creationId xmlns:a16="http://schemas.microsoft.com/office/drawing/2014/main" id="{A750F796-1145-444F-9651-D8FF1FFAF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307187">
            <a:off x="3824945" y="4858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572E8-CF04-4A74-B15C-BE801A2DE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9" t="35480" r="4577" b="39277"/>
          <a:stretch/>
        </p:blipFill>
        <p:spPr>
          <a:xfrm>
            <a:off x="323558" y="689316"/>
            <a:ext cx="11605846" cy="2739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91B494-52DD-4318-A8FC-11A3F156C7EF}"/>
              </a:ext>
            </a:extLst>
          </p:cNvPr>
          <p:cNvSpPr/>
          <p:nvPr/>
        </p:nvSpPr>
        <p:spPr>
          <a:xfrm>
            <a:off x="927652" y="1881809"/>
            <a:ext cx="10940790" cy="689113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EC276D66-AF9D-4158-B039-A57ADF6634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6870" y="3483665"/>
            <a:ext cx="4890052" cy="27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572E8-CF04-4A74-B15C-BE801A2DE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9" t="35480" r="4577" b="39277"/>
          <a:stretch/>
        </p:blipFill>
        <p:spPr>
          <a:xfrm>
            <a:off x="323558" y="689316"/>
            <a:ext cx="11605846" cy="2739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91B494-52DD-4318-A8FC-11A3F156C7EF}"/>
              </a:ext>
            </a:extLst>
          </p:cNvPr>
          <p:cNvSpPr/>
          <p:nvPr/>
        </p:nvSpPr>
        <p:spPr>
          <a:xfrm>
            <a:off x="625605" y="2685222"/>
            <a:ext cx="10940790" cy="689113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76D66-AF9D-4158-B039-A57ADF663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485322" y="3429000"/>
            <a:ext cx="5221356" cy="32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755181B-7EBE-4424-A723-94E06D4C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3972" y="1216324"/>
            <a:ext cx="7464056" cy="5273492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2C3C3F-FC95-4A4F-B350-A5075E3F408D}"/>
              </a:ext>
            </a:extLst>
          </p:cNvPr>
          <p:cNvSpPr/>
          <p:nvPr/>
        </p:nvSpPr>
        <p:spPr>
          <a:xfrm>
            <a:off x="137080" y="368184"/>
            <a:ext cx="7756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 out the meaning of the new vocabulary</a:t>
            </a:r>
          </a:p>
        </p:txBody>
      </p:sp>
    </p:spTree>
    <p:extLst>
      <p:ext uri="{BB962C8B-B14F-4D97-AF65-F5344CB8AC3E}">
        <p14:creationId xmlns:p14="http://schemas.microsoft.com/office/powerpoint/2010/main" val="41371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4FD79-53EE-4F68-A76D-8F1376EBD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2" t="32842" r="3696" b="18632"/>
          <a:stretch/>
        </p:blipFill>
        <p:spPr>
          <a:xfrm>
            <a:off x="331305" y="132521"/>
            <a:ext cx="11635408" cy="6453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594D4-1797-4CE6-B805-DAFAFB8F94CC}"/>
              </a:ext>
            </a:extLst>
          </p:cNvPr>
          <p:cNvSpPr txBox="1"/>
          <p:nvPr/>
        </p:nvSpPr>
        <p:spPr>
          <a:xfrm>
            <a:off x="4293704" y="573212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cold / freezing 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D8678-1C70-4627-9947-EB601879579B}"/>
              </a:ext>
            </a:extLst>
          </p:cNvPr>
          <p:cNvSpPr txBox="1"/>
          <p:nvPr/>
        </p:nvSpPr>
        <p:spPr>
          <a:xfrm>
            <a:off x="6367669" y="1102695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sleepy / lazy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61704-7169-47EE-BAC8-006DF1500AD7}"/>
              </a:ext>
            </a:extLst>
          </p:cNvPr>
          <p:cNvSpPr txBox="1"/>
          <p:nvPr/>
        </p:nvSpPr>
        <p:spPr>
          <a:xfrm>
            <a:off x="8398565" y="1725482"/>
            <a:ext cx="3147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bored/indifferent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E2237-F3CB-4713-8910-85EC3F2667E5}"/>
              </a:ext>
            </a:extLst>
          </p:cNvPr>
          <p:cNvSpPr txBox="1"/>
          <p:nvPr/>
        </p:nvSpPr>
        <p:spPr>
          <a:xfrm>
            <a:off x="2723321" y="2371773"/>
            <a:ext cx="34654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miserable/depressed 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E7787-8464-46E1-982C-D5C5E585A827}"/>
              </a:ext>
            </a:extLst>
          </p:cNvPr>
          <p:cNvSpPr txBox="1"/>
          <p:nvPr/>
        </p:nvSpPr>
        <p:spPr>
          <a:xfrm>
            <a:off x="4293704" y="2968004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happy/cheerful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A5F82-4C1B-46FF-95F8-C587937B315D}"/>
              </a:ext>
            </a:extLst>
          </p:cNvPr>
          <p:cNvSpPr txBox="1"/>
          <p:nvPr/>
        </p:nvSpPr>
        <p:spPr>
          <a:xfrm>
            <a:off x="4028660" y="3587562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Extreme/harsh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A4886-867E-44C4-86AF-3F60FDC13F74}"/>
              </a:ext>
            </a:extLst>
          </p:cNvPr>
          <p:cNvSpPr txBox="1"/>
          <p:nvPr/>
        </p:nvSpPr>
        <p:spPr>
          <a:xfrm>
            <a:off x="8136835" y="4161970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energetic/lively 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92A7F-10FA-4E4D-8F9B-EF38EB9D2C4A}"/>
              </a:ext>
            </a:extLst>
          </p:cNvPr>
          <p:cNvSpPr txBox="1"/>
          <p:nvPr/>
        </p:nvSpPr>
        <p:spPr>
          <a:xfrm>
            <a:off x="1272208" y="4803351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hot / boiling 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9F2B3-6CCA-4DBA-B585-EB169BC1C0E2}"/>
              </a:ext>
            </a:extLst>
          </p:cNvPr>
          <p:cNvSpPr txBox="1"/>
          <p:nvPr/>
        </p:nvSpPr>
        <p:spPr>
          <a:xfrm>
            <a:off x="4644887" y="5362796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pleasant / mild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22384F-03ED-474B-AD91-1A347CD937B9}"/>
              </a:ext>
            </a:extLst>
          </p:cNvPr>
          <p:cNvSpPr txBox="1"/>
          <p:nvPr/>
        </p:nvSpPr>
        <p:spPr>
          <a:xfrm>
            <a:off x="4644887" y="5974563"/>
            <a:ext cx="2902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deary / gloomy</a:t>
            </a:r>
            <a:endParaRPr lang="ar-SA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E8E80B3-B8D6-49C4-BA6D-66DBF570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0301" y="652669"/>
            <a:ext cx="9871397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793680-DC17-4F01-8B1A-5DE554AF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" y="765313"/>
            <a:ext cx="10084905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483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197</Words>
  <Application>Microsoft Office PowerPoint</Application>
  <PresentationFormat>Widescreen</PresentationFormat>
  <Paragraphs>35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Abadi</vt:lpstr>
      <vt:lpstr>Arial</vt:lpstr>
      <vt:lpstr>Calibri</vt:lpstr>
      <vt:lpstr>Franklin Gothic Book</vt:lpstr>
      <vt:lpstr>Franklin Gothic Demi</vt:lpstr>
      <vt:lpstr>Wingdings</vt:lpstr>
      <vt:lpstr>Theme1</vt:lpstr>
      <vt:lpstr>Unit 5 Writing SG4</vt:lpstr>
      <vt:lpstr>PowerPoint Presentation</vt:lpstr>
      <vt:lpstr>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Writing</dc:title>
  <dc:creator>نورا العتيبي</dc:creator>
  <cp:lastModifiedBy>نورا العتيبي</cp:lastModifiedBy>
  <cp:revision>12</cp:revision>
  <dcterms:created xsi:type="dcterms:W3CDTF">2021-03-09T19:24:50Z</dcterms:created>
  <dcterms:modified xsi:type="dcterms:W3CDTF">2021-03-10T17:07:39Z</dcterms:modified>
</cp:coreProperties>
</file>