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314" r:id="rId2"/>
    <p:sldId id="308" r:id="rId3"/>
    <p:sldId id="407" r:id="rId4"/>
    <p:sldId id="278" r:id="rId5"/>
    <p:sldId id="477" r:id="rId6"/>
    <p:sldId id="515" r:id="rId7"/>
    <p:sldId id="498" r:id="rId8"/>
    <p:sldId id="499" r:id="rId9"/>
    <p:sldId id="500" r:id="rId10"/>
    <p:sldId id="501" r:id="rId11"/>
    <p:sldId id="419" r:id="rId12"/>
    <p:sldId id="502" r:id="rId13"/>
    <p:sldId id="472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7C80"/>
    <a:srgbClr val="99FF33"/>
    <a:srgbClr val="CCFF99"/>
    <a:srgbClr val="FF66CC"/>
    <a:srgbClr val="FFFF66"/>
    <a:srgbClr val="FF6600"/>
    <a:srgbClr val="003300"/>
    <a:srgbClr val="66FF33"/>
    <a:srgbClr val="CC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70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pPr/>
              <a:t>07/08/42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pPr/>
              <a:t>07/08/42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pPr/>
              <a:t>07/08/42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pPr/>
              <a:t>07/08/42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pPr/>
              <a:t>07/08/42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pPr/>
              <a:t>07/08/42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pPr/>
              <a:t>07/08/42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pPr/>
              <a:t>07/08/42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pPr/>
              <a:t>07/08/42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pPr/>
              <a:t>07/08/42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pPr/>
              <a:t>07/08/42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11E2-0185-4704-AAF9-63E7264FE11C}" type="datetimeFigureOut">
              <a:rPr lang="ar-SA" smtClean="0"/>
              <a:pPr/>
              <a:t>07/08/42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FEECC-8E0F-46E6-A7C4-7253FD1F816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配信画面デザイン｜misosio デザイン&amp;イラストレーション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5148064" y="980728"/>
            <a:ext cx="2880320" cy="461665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SUPER GOAL 4</a:t>
            </a:r>
            <a:endParaRPr lang="ar-S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004048" y="1844824"/>
            <a:ext cx="3024336" cy="3785652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ar-SA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6</a:t>
            </a:r>
          </a:p>
          <a:p>
            <a:pPr algn="ctr"/>
            <a:endParaRPr 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COULD YOU DO ME A FAVOR?</a:t>
            </a:r>
          </a:p>
          <a:p>
            <a:pPr algn="ctr"/>
            <a:endParaRPr lang="ar-SA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L9: WRITING &amp; PROJECT</a:t>
            </a:r>
          </a:p>
          <a:p>
            <a:pPr algn="ctr"/>
            <a:endParaRPr 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P: 54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55576" y="5373216"/>
            <a:ext cx="15841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ET: NJOUD </a:t>
            </a:r>
            <a:endParaRPr lang="ar-SA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76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Background Powerpoint đẹp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B1913E7D-7DE7-4A06-A19B-05898AEA5B59}"/>
              </a:ext>
            </a:extLst>
          </p:cNvPr>
          <p:cNvSpPr/>
          <p:nvPr/>
        </p:nvSpPr>
        <p:spPr>
          <a:xfrm>
            <a:off x="7616422" y="366376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54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907105E4-FD3B-4740-B903-642712BCFA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2990850" cy="60007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53C9ACFB-DDB6-495B-9A14-9CDE032055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980728"/>
            <a:ext cx="8602096" cy="391486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8B0B892E-D1DD-4465-938B-B21FBDCAD397}"/>
              </a:ext>
            </a:extLst>
          </p:cNvPr>
          <p:cNvSpPr/>
          <p:nvPr/>
        </p:nvSpPr>
        <p:spPr>
          <a:xfrm>
            <a:off x="1043608" y="1628800"/>
            <a:ext cx="619268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MyriadPro-SemiboldIt"/>
              </a:rPr>
              <a:t>Will you lend me your notes? </a:t>
            </a:r>
          </a:p>
          <a:p>
            <a:pPr algn="l" rtl="0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MyriadPro-SemiboldIt"/>
              </a:rPr>
              <a:t>Could you stop at the supermarket after work? </a:t>
            </a:r>
          </a:p>
          <a:p>
            <a:pPr algn="l" rtl="0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MyriadPro-SemiboldIt"/>
              </a:rPr>
              <a:t>Please buy some milk.</a:t>
            </a:r>
            <a:endParaRPr lang="ar-SA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0" name="Picture 2" descr="You Can Do It Cliparts, Stock Vector And Royalty Free You Can Do It  Illustrations">
            <a:extLst>
              <a:ext uri="{FF2B5EF4-FFF2-40B4-BE49-F238E27FC236}">
                <a16:creationId xmlns:a16="http://schemas.microsoft.com/office/drawing/2014/main" xmlns="" id="{51A20E71-F48C-4F99-950A-4998666F8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3411524" cy="2789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07832E69-9B67-47FE-8CC1-AD1254C4D6D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2708920"/>
            <a:ext cx="2295525" cy="207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5275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 descr="Travel Card with Yellow Envelo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5207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CC289549-9198-42A5-A4F8-D5349461F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303352">
            <a:off x="5009571" y="5082567"/>
            <a:ext cx="3262498" cy="64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21D693F5-7D81-4DE8-8B44-BDA4345CF096}"/>
              </a:ext>
            </a:extLst>
          </p:cNvPr>
          <p:cNvSpPr/>
          <p:nvPr/>
        </p:nvSpPr>
        <p:spPr>
          <a:xfrm rot="19830571">
            <a:off x="1863921" y="2316897"/>
            <a:ext cx="272171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/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400" dirty="0"/>
              <a:t>Assign page </a:t>
            </a:r>
            <a:r>
              <a:rPr lang="en-US" sz="2400" dirty="0">
                <a:solidFill>
                  <a:srgbClr val="C00000"/>
                </a:solidFill>
              </a:rPr>
              <a:t>114</a:t>
            </a:r>
            <a:r>
              <a:rPr lang="en-US" sz="2400" dirty="0"/>
              <a:t> for practice </a:t>
            </a:r>
            <a:r>
              <a:rPr lang="en-US" sz="2400" dirty="0" smtClean="0"/>
              <a:t>writing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 </a:t>
            </a:r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endParaRPr lang="en-US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5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Background Powerpoint đẹp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B1913E7D-7DE7-4A06-A19B-05898AEA5B59}"/>
              </a:ext>
            </a:extLst>
          </p:cNvPr>
          <p:cNvSpPr/>
          <p:nvPr/>
        </p:nvSpPr>
        <p:spPr>
          <a:xfrm>
            <a:off x="7616422" y="366376"/>
            <a:ext cx="117218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114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B9C28828-60D3-41AF-A6F9-E26CFFBDB8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6785"/>
            <a:ext cx="1352550" cy="381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843A1130-1C9F-4454-90EA-37A515FF3C8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647" y="836712"/>
            <a:ext cx="2200275" cy="17526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57AECCE4-7343-4EDD-9F70-CD2B38F9F73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1731" y="864670"/>
            <a:ext cx="6219825" cy="4029075"/>
          </a:xfrm>
          <a:prstGeom prst="rect">
            <a:avLst/>
          </a:prstGeom>
        </p:spPr>
      </p:pic>
      <p:pic>
        <p:nvPicPr>
          <p:cNvPr id="1028" name="Picture 4" descr="Download Communication Images Transparent Image Clipart PNG Free |  FreePngClipart">
            <a:extLst>
              <a:ext uri="{FF2B5EF4-FFF2-40B4-BE49-F238E27FC236}">
                <a16:creationId xmlns:a16="http://schemas.microsoft.com/office/drawing/2014/main" xmlns="" id="{CFF3EB78-E8FE-4EC3-A092-4FB314F7C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7596" y="92699"/>
            <a:ext cx="1362316" cy="117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xmlns="" id="{8B6B87E4-476D-424A-B05B-4D871B7CD4E3}"/>
              </a:ext>
            </a:extLst>
          </p:cNvPr>
          <p:cNvCxnSpPr/>
          <p:nvPr/>
        </p:nvCxnSpPr>
        <p:spPr>
          <a:xfrm>
            <a:off x="467544" y="1844824"/>
            <a:ext cx="113652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E2FC141C-3015-4B05-BE5E-75701130B40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17259" y="2040732"/>
            <a:ext cx="5897254" cy="452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286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Background Powerpoint đẹp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8" name="Picture 4" descr="How to Say 'Thank You' in Business | Proposify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4940309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739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Free Colorful Smartphone Wallpaper - October 19th _ Colorful Z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78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Background Powerpoint đẹp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4" name="Picture 4" descr="Image Result For English Writing And Reading Cartoon - Read Writ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708613" cy="265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6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 descr="Background Powerpoint đẹp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The Difference Between Hard Money Loans &amp; Private Money Loans ...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94525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7E12EAB9-45F5-44F8-8721-0201CAF11965}"/>
              </a:ext>
            </a:extLst>
          </p:cNvPr>
          <p:cNvSpPr/>
          <p:nvPr/>
        </p:nvSpPr>
        <p:spPr>
          <a:xfrm>
            <a:off x="683568" y="1844824"/>
            <a:ext cx="7128792" cy="4545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write a note to ask about a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favor</a:t>
            </a:r>
          </a:p>
          <a:p>
            <a:pPr algn="l" rtl="0"/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 rtl="0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Practice thanking someone for doing a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favor</a:t>
            </a:r>
          </a:p>
          <a:p>
            <a:pPr algn="l" rtl="0"/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 rtl="0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Write about common favors</a:t>
            </a:r>
          </a:p>
          <a:p>
            <a:pPr algn="l" rtl="0"/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 rtl="0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Practice the use of "please"</a:t>
            </a:r>
          </a:p>
          <a:p>
            <a:pPr algn="l" rtl="0"/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l" rtl="0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Practice how to apologize</a:t>
            </a:r>
          </a:p>
          <a:p>
            <a:pPr algn="l" rtl="0"/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F1D137E0-3738-4A58-9420-447E71A92C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2845"/>
            <a:ext cx="5212719" cy="745899"/>
          </a:xfrm>
          <a:prstGeom prst="rect">
            <a:avLst/>
          </a:prstGeom>
        </p:spPr>
      </p:pic>
      <p:sp>
        <p:nvSpPr>
          <p:cNvPr id="18" name="مربع نص 17"/>
          <p:cNvSpPr txBox="1"/>
          <p:nvPr/>
        </p:nvSpPr>
        <p:spPr>
          <a:xfrm>
            <a:off x="1907704" y="1124744"/>
            <a:ext cx="50405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LEARNING OBJECTIVES</a:t>
            </a:r>
            <a:endParaRPr lang="ar-S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67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 descr="Background Powerpoint đẹp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0DD5B6EE-AF7B-443C-86AF-DFEF8F25057C}"/>
              </a:ext>
            </a:extLst>
          </p:cNvPr>
          <p:cNvSpPr/>
          <p:nvPr/>
        </p:nvSpPr>
        <p:spPr>
          <a:xfrm>
            <a:off x="7616422" y="422647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54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ADC39351-A424-41C4-9788-E0B5EBBB8A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2962275" cy="6096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B34B95A4-944A-4E65-8A2A-64EF4B88767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340768"/>
            <a:ext cx="8820472" cy="57760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085B0522-90CF-42C7-9348-11E167F4EDD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060848"/>
            <a:ext cx="8640960" cy="4608512"/>
          </a:xfrm>
          <a:prstGeom prst="rect">
            <a:avLst/>
          </a:prstGeom>
        </p:spPr>
      </p:pic>
      <p:pic>
        <p:nvPicPr>
          <p:cNvPr id="9" name="SG Bk 4 F-SA_'15_2-10">
            <a:hlinkClick r:id="" action="ppaction://media"/>
            <a:extLst>
              <a:ext uri="{FF2B5EF4-FFF2-40B4-BE49-F238E27FC236}">
                <a16:creationId xmlns:a16="http://schemas.microsoft.com/office/drawing/2014/main" xmlns="" id="{6E71F50B-DFF0-4347-8412-69049BFC5A2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025900" y="422647"/>
            <a:ext cx="609600" cy="609600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E21DAD78-0263-4A53-BC6A-3A96316DE9A2}"/>
              </a:ext>
            </a:extLst>
          </p:cNvPr>
          <p:cNvSpPr/>
          <p:nvPr/>
        </p:nvSpPr>
        <p:spPr>
          <a:xfrm>
            <a:off x="3635896" y="2492896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MyriadPro-Light"/>
              </a:rPr>
              <a:t>Jason,</a:t>
            </a:r>
          </a:p>
          <a:p>
            <a:pPr algn="l" rtl="0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Andy called. He wants you to pick him up at 8 a.m. His address is 27 Park Drive. Go south on Main St. At the lights, turn right onto 10</a:t>
            </a:r>
            <a:r>
              <a:rPr lang="en-US" sz="2000" baseline="30000" dirty="0">
                <a:solidFill>
                  <a:schemeClr val="accent4">
                    <a:lumMod val="75000"/>
                  </a:schemeClr>
                </a:solidFill>
              </a:rPr>
              <a:t>th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 Ave. Then turn left onto the second street. It’s the blue house on the right.</a:t>
            </a:r>
            <a:endParaRPr lang="ar-SA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xmlns="" id="{0EE69E6D-3834-4C1F-B704-5D3E75A1826D}"/>
              </a:ext>
            </a:extLst>
          </p:cNvPr>
          <p:cNvSpPr/>
          <p:nvPr/>
        </p:nvSpPr>
        <p:spPr>
          <a:xfrm>
            <a:off x="827584" y="5157192"/>
            <a:ext cx="30243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John called. He wants you to bring your brother’s</a:t>
            </a:r>
          </a:p>
          <a:p>
            <a:pPr algn="l" rtl="0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volleyball net tomorrow.</a:t>
            </a:r>
            <a:endParaRPr lang="ar-SA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xmlns="" id="{981A55CF-A137-4138-B3B8-C567CF5367BC}"/>
              </a:ext>
            </a:extLst>
          </p:cNvPr>
          <p:cNvSpPr/>
          <p:nvPr/>
        </p:nvSpPr>
        <p:spPr>
          <a:xfrm rot="407263">
            <a:off x="4003000" y="4963569"/>
            <a:ext cx="33244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MyriadPro-Bold"/>
              </a:rPr>
              <a:t>Jason,</a:t>
            </a:r>
          </a:p>
          <a:p>
            <a:pPr algn="l" rtl="0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Charles called. He wants you to bring another pair of flippers and an extra mask tomorrow.</a:t>
            </a:r>
            <a:endParaRPr lang="ar-SA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xmlns="" id="{FF7591D1-43B0-4914-A8CD-B2E4BD0675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544" y="764704"/>
            <a:ext cx="181927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49964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Background Powerpoint đẹp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07C87270-893F-4C42-A308-5460D0964A8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92696"/>
            <a:ext cx="2038350" cy="46672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F724A93E-7EF1-4EA8-8D7C-73B979F7E75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228975" cy="6000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25896091-F5FC-4F6C-B56C-E05B90324C1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59854" y="103981"/>
            <a:ext cx="1752600" cy="485775"/>
          </a:xfrm>
          <a:prstGeom prst="rect">
            <a:avLst/>
          </a:prstGeom>
        </p:spPr>
      </p:pic>
      <p:pic>
        <p:nvPicPr>
          <p:cNvPr id="5" name="SG Bk 4 F-SA_'15_2-10">
            <a:hlinkClick r:id="" action="ppaction://media"/>
            <a:extLst>
              <a:ext uri="{FF2B5EF4-FFF2-40B4-BE49-F238E27FC236}">
                <a16:creationId xmlns:a16="http://schemas.microsoft.com/office/drawing/2014/main" xmlns="" id="{E3D6DC1B-2F18-4A3D-B970-519ABF1029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978624" y="383612"/>
            <a:ext cx="609600" cy="6096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635E18E7-86DB-438D-9D5B-FF8D8A6B19C0}"/>
              </a:ext>
            </a:extLst>
          </p:cNvPr>
          <p:cNvSpPr/>
          <p:nvPr/>
        </p:nvSpPr>
        <p:spPr>
          <a:xfrm>
            <a:off x="7616422" y="310105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51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صورة 9" descr="Mailbox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1340768"/>
            <a:ext cx="2267744" cy="551723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87F45F34-4285-4F0B-B912-CE1DD70DD69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1319349"/>
            <a:ext cx="7072304" cy="55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501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Background Powerpoint đẹp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B1913E7D-7DE7-4A06-A19B-05898AEA5B59}"/>
              </a:ext>
            </a:extLst>
          </p:cNvPr>
          <p:cNvSpPr/>
          <p:nvPr/>
        </p:nvSpPr>
        <p:spPr>
          <a:xfrm>
            <a:off x="7616422" y="366376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54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34B83D12-E169-43E8-8051-40FD881A46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980728"/>
            <a:ext cx="8629650" cy="29718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2A0250FF-C7A8-4CE6-99B8-09CA4DB8926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529" y="5306"/>
            <a:ext cx="2337247" cy="480977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23E387E3-6F21-48E9-BCA3-A3291470B36C}"/>
              </a:ext>
            </a:extLst>
          </p:cNvPr>
          <p:cNvSpPr/>
          <p:nvPr/>
        </p:nvSpPr>
        <p:spPr>
          <a:xfrm>
            <a:off x="251520" y="4034697"/>
            <a:ext cx="8496944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MyriadPro-Light"/>
              </a:rPr>
              <a:t>It’s important to use the word 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  <a:latin typeface="MyriadPro-LightIt"/>
              </a:rPr>
              <a:t>please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  <a:latin typeface="MyriadPro-LightIt"/>
              </a:rPr>
              <a:t>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MyriadPro-Light"/>
              </a:rPr>
              <a:t>when asking people for a favor. </a:t>
            </a:r>
          </a:p>
          <a:p>
            <a:pPr algn="l" rtl="0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MyriadPro-Light"/>
              </a:rPr>
              <a:t>It is also important to say 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  <a:latin typeface="MyriadPro-LightIt"/>
              </a:rPr>
              <a:t>thank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  <a:latin typeface="MyriadPro-LightIt"/>
              </a:rPr>
              <a:t> 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  <a:latin typeface="MyriadPro-LightIt"/>
              </a:rPr>
              <a:t>you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  <a:latin typeface="MyriadPro-LightIt"/>
              </a:rPr>
              <a:t> 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MyriadPro-Light"/>
              </a:rPr>
              <a:t>to show your appreciation when someone does you a favor. Elicit from students the common response to 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  <a:latin typeface="MyriadPro-LightIt"/>
              </a:rPr>
              <a:t>thank you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MyriadPro-Light"/>
              </a:rPr>
              <a:t>. (You’re welcome.)</a:t>
            </a:r>
            <a:endParaRPr lang="ar-SA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2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Background Powerpoint đẹp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B1913E7D-7DE7-4A06-A19B-05898AEA5B59}"/>
              </a:ext>
            </a:extLst>
          </p:cNvPr>
          <p:cNvSpPr/>
          <p:nvPr/>
        </p:nvSpPr>
        <p:spPr>
          <a:xfrm>
            <a:off x="7616422" y="366376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54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BCFF27C0-594D-4C5A-91B3-30A40DDCC5A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9144000" cy="59794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6DBD0BEB-7C19-472A-BB94-87D79CBA9D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2962275" cy="60960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xmlns="" id="{6DAEC2C1-E1A3-4CFF-84D3-EC3EDF358500}"/>
              </a:ext>
            </a:extLst>
          </p:cNvPr>
          <p:cNvSpPr/>
          <p:nvPr/>
        </p:nvSpPr>
        <p:spPr>
          <a:xfrm>
            <a:off x="218528" y="2305614"/>
            <a:ext cx="8025879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b="1" u="sng" dirty="0">
                <a:solidFill>
                  <a:schemeClr val="bg2">
                    <a:lumMod val="25000"/>
                  </a:schemeClr>
                </a:solidFill>
                <a:latin typeface="MyriadPro-Light"/>
              </a:rPr>
              <a:t>accept, and ask for a favor</a:t>
            </a:r>
          </a:p>
          <a:p>
            <a:pPr algn="l" rtl="0"/>
            <a:r>
              <a:rPr lang="en-US" sz="2400" b="1" i="1" dirty="0">
                <a:solidFill>
                  <a:schemeClr val="accent4">
                    <a:lumMod val="50000"/>
                  </a:schemeClr>
                </a:solidFill>
                <a:latin typeface="MyriadPro-SemiboldIt"/>
              </a:rPr>
              <a:t>A:Could you please hold my book for me?</a:t>
            </a:r>
          </a:p>
          <a:p>
            <a:pPr algn="l" rtl="0"/>
            <a:r>
              <a:rPr lang="en-US" sz="2400" b="1" i="1" dirty="0">
                <a:solidFill>
                  <a:schemeClr val="accent4">
                    <a:lumMod val="50000"/>
                  </a:schemeClr>
                </a:solidFill>
                <a:latin typeface="MyriadPro-SemiboldIt"/>
              </a:rPr>
              <a:t>B:Thank you for your help. </a:t>
            </a:r>
          </a:p>
          <a:p>
            <a:pPr algn="l" rtl="0"/>
            <a:endParaRPr lang="en-US" sz="2400" b="1" i="1" dirty="0">
              <a:solidFill>
                <a:schemeClr val="accent4">
                  <a:lumMod val="50000"/>
                </a:schemeClr>
              </a:solidFill>
              <a:latin typeface="MyriadPro-SemiboldIt"/>
            </a:endParaRPr>
          </a:p>
          <a:p>
            <a:pPr algn="l" rtl="0"/>
            <a:r>
              <a:rPr lang="en-US" sz="2400" b="1" u="sng" dirty="0">
                <a:solidFill>
                  <a:schemeClr val="bg2">
                    <a:lumMod val="25000"/>
                  </a:schemeClr>
                </a:solidFill>
                <a:latin typeface="MyriadPro-Light"/>
              </a:rPr>
              <a:t>refuse, and ask 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MyriadPro-Light"/>
              </a:rPr>
              <a:t>another favor </a:t>
            </a:r>
          </a:p>
          <a:p>
            <a:pPr algn="l" rtl="0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MyriadPro-Light"/>
              </a:rPr>
              <a:t>A:</a:t>
            </a:r>
            <a:r>
              <a:rPr lang="en-US" sz="2400" b="1" i="1" dirty="0">
                <a:solidFill>
                  <a:schemeClr val="accent4">
                    <a:lumMod val="50000"/>
                  </a:schemeClr>
                </a:solidFill>
                <a:latin typeface="MyriadPro-SemiboldIt"/>
              </a:rPr>
              <a:t>Could you please help me fill the markers after class? </a:t>
            </a:r>
          </a:p>
          <a:p>
            <a:pPr algn="l" rtl="0"/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MyriadPro-Light"/>
              </a:rPr>
              <a:t>B:</a:t>
            </a:r>
            <a:r>
              <a:rPr lang="en-US" sz="2400" b="1" i="1" dirty="0">
                <a:solidFill>
                  <a:schemeClr val="accent4">
                    <a:lumMod val="50000"/>
                  </a:schemeClr>
                </a:solidFill>
                <a:latin typeface="MyriadPro-LightIt"/>
              </a:rPr>
              <a:t>I’m sorry, but I’m busy. Maybe tomorrow.</a:t>
            </a:r>
            <a:endParaRPr lang="ar-SA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6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صورة 14" descr="Background Powerpoint đẹp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B1913E7D-7DE7-4A06-A19B-05898AEA5B59}"/>
              </a:ext>
            </a:extLst>
          </p:cNvPr>
          <p:cNvSpPr/>
          <p:nvPr/>
        </p:nvSpPr>
        <p:spPr>
          <a:xfrm>
            <a:off x="7616422" y="366376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54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E60A40FD-0653-4F56-9D19-4CE24C2AB3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2962275" cy="6096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FBCD421F-0C18-4503-82D9-9BCFFE7C1BD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08720"/>
            <a:ext cx="9144000" cy="570386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xmlns="" id="{9B52D9B4-4D7C-48C3-9FE1-361FE4B5A830}"/>
              </a:ext>
            </a:extLst>
          </p:cNvPr>
          <p:cNvSpPr/>
          <p:nvPr/>
        </p:nvSpPr>
        <p:spPr>
          <a:xfrm>
            <a:off x="912018" y="1550689"/>
            <a:ext cx="337464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</a:rPr>
              <a:t>May I use your telephone?</a:t>
            </a:r>
          </a:p>
          <a:p>
            <a:pPr algn="l" rtl="0" fontAlgn="base"/>
            <a:r>
              <a:rPr lang="en-US" b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I lost mine.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A76712FA-9471-46A2-9CB1-860030205E9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149080"/>
            <a:ext cx="3816424" cy="2483993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xmlns="" id="{B1917722-BC05-48AD-AB79-599110964076}"/>
              </a:ext>
            </a:extLst>
          </p:cNvPr>
          <p:cNvSpPr/>
          <p:nvPr/>
        </p:nvSpPr>
        <p:spPr>
          <a:xfrm>
            <a:off x="4970827" y="1550689"/>
            <a:ext cx="395813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</a:rPr>
              <a:t>Can I borrow your pen, please?</a:t>
            </a:r>
          </a:p>
          <a:p>
            <a:pPr algn="l" rtl="0" fontAlgn="base"/>
            <a:r>
              <a:rPr lang="en-US" b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I </a:t>
            </a:r>
            <a:r>
              <a:rPr lang="en-US" b="1" dirty="0">
                <a:solidFill>
                  <a:srgbClr val="002060"/>
                </a:solidFill>
                <a:latin typeface="Georgia" panose="02040502050405020303" pitchFamily="18" charset="0"/>
              </a:rPr>
              <a:t> forget mine.</a:t>
            </a:r>
            <a:endParaRPr lang="en-US" b="1" dirty="0">
              <a:solidFill>
                <a:srgbClr val="00206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xmlns="" id="{BD126D4E-C21A-4574-B028-6E875063B797}"/>
              </a:ext>
            </a:extLst>
          </p:cNvPr>
          <p:cNvSpPr/>
          <p:nvPr/>
        </p:nvSpPr>
        <p:spPr>
          <a:xfrm>
            <a:off x="1064376" y="2288202"/>
            <a:ext cx="4328429" cy="369332"/>
          </a:xfrm>
          <a:prstGeom prst="rect">
            <a:avLst/>
          </a:prstGeom>
          <a:ln w="63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</a:rPr>
              <a:t>Could you lend me 50 SAR please?</a:t>
            </a:r>
            <a:endParaRPr lang="en-US" b="1" dirty="0">
              <a:solidFill>
                <a:srgbClr val="C0000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6" name="صورة 15" descr="Mail envelope icon mail notification with red vector image on VectorStoc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852936"/>
            <a:ext cx="3022600" cy="3175000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xmlns="" id="{88958F82-C3E3-4E8B-8145-094F3798EDD0}"/>
              </a:ext>
            </a:extLst>
          </p:cNvPr>
          <p:cNvSpPr/>
          <p:nvPr/>
        </p:nvSpPr>
        <p:spPr>
          <a:xfrm>
            <a:off x="1043608" y="3429000"/>
            <a:ext cx="439575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</a:rPr>
              <a:t>Can I borrow some money, please?</a:t>
            </a:r>
            <a:endParaRPr lang="en-US" b="1" dirty="0">
              <a:solidFill>
                <a:srgbClr val="C000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xmlns="" id="{54AEAA28-08D8-4465-85E6-D6CC3B40D0C4}"/>
              </a:ext>
            </a:extLst>
          </p:cNvPr>
          <p:cNvSpPr/>
          <p:nvPr/>
        </p:nvSpPr>
        <p:spPr>
          <a:xfrm>
            <a:off x="2267744" y="2924944"/>
            <a:ext cx="426911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Georgia" panose="02040502050405020303" pitchFamily="18" charset="0"/>
              </a:rPr>
              <a:t>May I use your computer tonight?</a:t>
            </a:r>
            <a:endParaRPr lang="en-US" b="1" dirty="0">
              <a:solidFill>
                <a:srgbClr val="C0000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FA5929F4-C434-407B-9BD1-033E0BDEBF3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5301208"/>
            <a:ext cx="2880320" cy="65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272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2" grpId="0" animBg="1"/>
      <p:bldP spid="11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</TotalTime>
  <Words>328</Words>
  <Application>Microsoft Office PowerPoint</Application>
  <PresentationFormat>عرض على الشاشة (3:4)‏</PresentationFormat>
  <Paragraphs>53</Paragraphs>
  <Slides>13</Slides>
  <Notes>0</Notes>
  <HiddenSlides>0</HiddenSlides>
  <MMClips>2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Company>HP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wajdan</cp:lastModifiedBy>
  <cp:revision>420</cp:revision>
  <dcterms:created xsi:type="dcterms:W3CDTF">2019-11-21T04:55:51Z</dcterms:created>
  <dcterms:modified xsi:type="dcterms:W3CDTF">2021-03-20T10:22:16Z</dcterms:modified>
</cp:coreProperties>
</file>