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23E4B6F-56E7-4BAE-8E33-352CD799D426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603501-EB70-464C-A33B-E444468114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64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3501-EB70-464C-A33B-E4444681141D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9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F06B-7A67-4DF0-BC57-2435AFA2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23C16-ECA4-4B05-A87B-59FD8B11D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BFB68-8B39-4478-A63D-4724F239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AD0C-609A-4332-8DF9-86E5205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4F89-6581-45E5-8BEE-185A9A76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23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26B3-335E-4EDA-8861-23E26F22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98080-1142-4604-9029-81A0EFF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41D0-CBA7-4A20-B474-BA56A2B4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2E94-BC10-4E3D-B2C7-58DE5489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DBA61-B75D-4860-8114-E56E340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0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19ABD-86BF-45E0-A5FF-50C0313DC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C79D1-AF11-4DAE-A506-343FB783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C2FC-DFC1-45E5-9E39-D4D13A2B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6F52-FC5E-48D0-84DA-24EB2B2D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220B-67C2-435E-86A0-CC6CBEBF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34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D44-AACD-4427-8D94-068267F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F6527-18BB-48A8-A057-D79CBBA3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B343-1953-492B-9E75-37DF5933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0ECD-ABFB-49C3-967A-1810EAF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6F68D-31E8-4787-8F77-9202BDE1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41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618-200D-4C67-A3F2-D796D55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E33BB-16B0-4C7C-91E4-B940A6FF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25F5-8490-4406-B575-853BCECE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35F6-7808-4DF8-9227-4382A725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E166-D096-4112-AEE2-7EFDDCBE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59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C719-E532-420C-B948-A65F61E9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19B3-BE56-481C-9E1F-BC44A7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CB6E6-F8B8-482A-A54A-64E4242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16F70-BF47-464A-8080-4E0651E8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23799-AA53-4FBD-B24F-0E897E9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76CE-521B-48D6-905D-A47F43F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12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5DE9-6CB8-41BC-A947-1667543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D5BE-18FC-4E2A-A53D-215CE417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D4DEC-C3CA-4E7D-907B-F5DB4221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5FEC6-9D51-4D31-ABA2-446C9256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03C13-72D2-4252-8DC2-D0C8AAD73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BC6EBD-9BC9-40C9-8C95-AAECE4A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5742B-2B7D-4EAF-A58C-D70CD7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294E2-48B9-413D-8BA9-35197B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5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ACE4-36E9-49CD-9EB8-FD42678A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D2CF-03D4-4E55-8428-D292BFE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A5EC-A13B-428F-9ECB-59A27F78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6680C-66E4-4CA2-B03A-529F1E1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2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F2D33-D045-4865-A943-4C4CFE71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BC54B-338F-43DD-B950-1DF73114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FF7A-CD5C-4A1F-9A76-ADAD58E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64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E00D-0D7D-4879-8638-028A06B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37A9-D478-47B5-930D-AD951C41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43F83-934D-48F4-8C30-6CB414B0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98039-8589-4FAF-AF14-E17565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816E3-882A-4A26-A9B1-23EE7E0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7775-4CEE-4A00-A0E2-DCD1E51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1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A095-6176-4246-AFA1-DD998082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02D5E-AA3E-4DE2-96AF-5C81469A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BF11C-2A37-4517-AB73-9B4B8F9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8FDB5-0022-4D7E-BF1C-6EB017E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B863B-D390-4104-AADD-2DAD32CA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03B40-119B-4CE1-BD3D-CE89038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8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FB7E5-C569-4E5C-B712-5339FEB9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70EE1-CF6A-4210-B3BF-0D27F514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F005C-DC08-42F8-AE8E-7F35906D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DEE-81D1-45D1-B8C5-FD60EE730470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3A3B2-6ACC-4575-8077-1DF576F39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5151-7842-4ABF-AE76-5AEF6415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A4F0-B415-4A84-B08F-71A218ED7A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68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rgain-action-up-to-date-offer-45347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rdersupport.c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ctionshop.mountainblog.it/ortovox-merino-guardian-shell-giacca-winter-2013-14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rmo.milne-library.org/Shells-144652/Softshell-Raincoat-Sportswear-Outdoor-Clothing-Rdruko-Mens-Jacket/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avatar-boy-cartoon-comic-human-202736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tree.com/freepng/fairy-tale-world-long-hair-princess-lettuce-girl-princess-series_3914286.html" TargetMode="Externa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singledropintheocean.com/2013/11/02/goal-review-november-201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s.ntu.edu.sg/lib-copyrigh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heart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cher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cher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325-saudi-king-to-preside-over-virtual-g20-coronavirus-summi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C1MW5iiP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backpack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alleysjuniors.com/under-7s-teams-grounds-times/under-7-game-times-v-gatton/attachment/its-game-tim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inwheel, outdoor object&#10;&#10;Description automatically generated">
            <a:extLst>
              <a:ext uri="{FF2B5EF4-FFF2-40B4-BE49-F238E27FC236}">
                <a16:creationId xmlns:a16="http://schemas.microsoft.com/office/drawing/2014/main" id="{CCB5A26F-7730-44E6-9E32-01C26D7EF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39" b="229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12185-8DE3-4627-AB19-83BC87C0E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8886"/>
            <a:ext cx="11635409" cy="2900518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FFFF"/>
                </a:solidFill>
                <a:latin typeface="Abadi" panose="020B0604020104020204" pitchFamily="34" charset="0"/>
              </a:rPr>
              <a:t>U 2 </a:t>
            </a:r>
            <a:br>
              <a:rPr lang="en-US" sz="150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US" sz="15000" b="1" dirty="0">
                <a:solidFill>
                  <a:srgbClr val="FFFFFF"/>
                </a:solidFill>
                <a:latin typeface="Abadi" panose="020B0604020104020204" pitchFamily="34" charset="0"/>
              </a:rPr>
              <a:t>It’s a bargain </a:t>
            </a:r>
            <a:endParaRPr lang="ar-SA" sz="15000" b="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E4B22-22BD-4E07-8D3F-2E386598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lnSpcReduction="10000"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Abadi" panose="020B0604020104020204" pitchFamily="34" charset="0"/>
              </a:rPr>
              <a:t>Grammar</a:t>
            </a:r>
            <a:endParaRPr lang="ar-SA" sz="8000" b="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23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D0CEFF-BB7A-4230-BFB9-0D58F0040A27}"/>
              </a:ext>
            </a:extLst>
          </p:cNvPr>
          <p:cNvSpPr txBox="1"/>
          <p:nvPr/>
        </p:nvSpPr>
        <p:spPr>
          <a:xfrm>
            <a:off x="-238539" y="-97293"/>
            <a:ext cx="9435548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600" dirty="0">
                <a:ln>
                  <a:solidFill>
                    <a:srgbClr val="00B0F0"/>
                  </a:solidFill>
                </a:ln>
                <a:latin typeface="Abadi" panose="020B0604020104020204" pitchFamily="34" charset="0"/>
              </a:rPr>
              <a:t>Bring me an item ! </a:t>
            </a:r>
            <a:endParaRPr lang="ar-SA" sz="16600" dirty="0">
              <a:ln>
                <a:solidFill>
                  <a:srgbClr val="00B0F0"/>
                </a:solidFill>
              </a:ln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B6F0F-1513-4972-8270-97352AFC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8688" y="3130800"/>
            <a:ext cx="3946662" cy="39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4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F3EB8-2EF2-4BD5-96BE-B7B1832FE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3" t="52719" r="18769" b="24295"/>
          <a:stretch/>
        </p:blipFill>
        <p:spPr>
          <a:xfrm>
            <a:off x="253218" y="1519311"/>
            <a:ext cx="11830930" cy="36716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72ADC-BA0F-4C3B-8E80-69ECB48B6874}"/>
              </a:ext>
            </a:extLst>
          </p:cNvPr>
          <p:cNvSpPr/>
          <p:nvPr/>
        </p:nvSpPr>
        <p:spPr>
          <a:xfrm>
            <a:off x="2809461" y="2067340"/>
            <a:ext cx="1192696" cy="7818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8B919E-4F4F-4F00-81EA-1818B0EDF825}"/>
              </a:ext>
            </a:extLst>
          </p:cNvPr>
          <p:cNvSpPr/>
          <p:nvPr/>
        </p:nvSpPr>
        <p:spPr>
          <a:xfrm>
            <a:off x="357810" y="2968487"/>
            <a:ext cx="3644347" cy="14047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BAC6CB-DB14-4B87-A9BE-2F1B3D36DAD5}"/>
              </a:ext>
            </a:extLst>
          </p:cNvPr>
          <p:cNvSpPr/>
          <p:nvPr/>
        </p:nvSpPr>
        <p:spPr>
          <a:xfrm>
            <a:off x="6804992" y="2968487"/>
            <a:ext cx="5029198" cy="14047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2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39EDD-A0E9-498F-B105-4A63B660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62570" r="18539" b="14649"/>
          <a:stretch/>
        </p:blipFill>
        <p:spPr>
          <a:xfrm>
            <a:off x="243840" y="1902655"/>
            <a:ext cx="11704320" cy="3052689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83F35BA2-135B-4CC8-8A56-5E3C9B3C1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183" y="3152361"/>
            <a:ext cx="553278" cy="5532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278BC2-F278-4A1C-B867-566797836103}"/>
              </a:ext>
            </a:extLst>
          </p:cNvPr>
          <p:cNvSpPr/>
          <p:nvPr/>
        </p:nvSpPr>
        <p:spPr>
          <a:xfrm>
            <a:off x="1914938" y="3714266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53562EA8-37FC-4206-8468-50F30DCC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0635" y="3096038"/>
            <a:ext cx="553278" cy="5532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89DCAC-FA3F-44B1-BDA2-EAF76D72C824}"/>
              </a:ext>
            </a:extLst>
          </p:cNvPr>
          <p:cNvSpPr/>
          <p:nvPr/>
        </p:nvSpPr>
        <p:spPr>
          <a:xfrm>
            <a:off x="8507895" y="3686103"/>
            <a:ext cx="669235" cy="4108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53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rk-clothing&#10;&#10;Description automatically generated">
            <a:extLst>
              <a:ext uri="{FF2B5EF4-FFF2-40B4-BE49-F238E27FC236}">
                <a16:creationId xmlns:a16="http://schemas.microsoft.com/office/drawing/2014/main" id="{D9332CA3-E068-4B0F-9BE5-DFD2B3FA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47" r="19168"/>
          <a:stretch/>
        </p:blipFill>
        <p:spPr>
          <a:xfrm>
            <a:off x="259551" y="0"/>
            <a:ext cx="3066745" cy="4876800"/>
          </a:xfrm>
          <a:prstGeom prst="rect">
            <a:avLst/>
          </a:prstGeom>
        </p:spPr>
      </p:pic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6DC26F6-24AD-4FC6-A079-5A7A1003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74930" y="905428"/>
            <a:ext cx="2288517" cy="308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479299-6CF9-4AB3-95B2-EE59BA01B8F4}"/>
              </a:ext>
            </a:extLst>
          </p:cNvPr>
          <p:cNvSpPr txBox="1"/>
          <p:nvPr/>
        </p:nvSpPr>
        <p:spPr>
          <a:xfrm>
            <a:off x="259551" y="4969565"/>
            <a:ext cx="52478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big</a:t>
            </a:r>
            <a:endParaRPr lang="ar-SA" sz="44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8DFA7-5985-45E4-A360-CBA805AE7390}"/>
              </a:ext>
            </a:extLst>
          </p:cNvPr>
          <p:cNvSpPr txBox="1"/>
          <p:nvPr/>
        </p:nvSpPr>
        <p:spPr>
          <a:xfrm>
            <a:off x="6321287" y="3988903"/>
            <a:ext cx="57218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small</a:t>
            </a:r>
            <a:endParaRPr lang="ar-SA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359C249-2F76-4A08-940D-D4AB5FFB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723" y="546264"/>
            <a:ext cx="3616569" cy="439853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9B8C20-6B3A-45CB-B13F-327E7466D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66959" y="1031028"/>
            <a:ext cx="2734087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8DC01-9D94-467C-BAEF-4FF83907A322}"/>
              </a:ext>
            </a:extLst>
          </p:cNvPr>
          <p:cNvSpPr txBox="1"/>
          <p:nvPr/>
        </p:nvSpPr>
        <p:spPr>
          <a:xfrm>
            <a:off x="286055" y="5327374"/>
            <a:ext cx="602198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jacket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short</a:t>
            </a:r>
            <a:endParaRPr lang="ar-SA" sz="44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3615E-86D4-4F93-9EDA-D9C361DECC49}"/>
              </a:ext>
            </a:extLst>
          </p:cNvPr>
          <p:cNvSpPr txBox="1"/>
          <p:nvPr/>
        </p:nvSpPr>
        <p:spPr>
          <a:xfrm>
            <a:off x="6308035" y="4557933"/>
            <a:ext cx="57218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This hair is </a:t>
            </a:r>
            <a:r>
              <a:rPr lang="en-US" sz="4400" u="sng" dirty="0">
                <a:latin typeface="Abadi" panose="020B0604020104020204" pitchFamily="34" charset="0"/>
              </a:rPr>
              <a:t>too</a:t>
            </a:r>
            <a:r>
              <a:rPr lang="en-US" sz="4400" dirty="0">
                <a:latin typeface="Abadi" panose="020B0604020104020204" pitchFamily="34" charset="0"/>
              </a:rPr>
              <a:t> long</a:t>
            </a:r>
            <a:endParaRPr lang="ar-SA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41C81-1A99-40EC-A729-993D1C88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7887" r="25807" b="19164"/>
          <a:stretch/>
        </p:blipFill>
        <p:spPr>
          <a:xfrm>
            <a:off x="750277" y="424215"/>
            <a:ext cx="10691445" cy="6009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16A6C-DFF1-41EF-944C-F946BB88B2A0}"/>
              </a:ext>
            </a:extLst>
          </p:cNvPr>
          <p:cNvSpPr txBox="1"/>
          <p:nvPr/>
        </p:nvSpPr>
        <p:spPr>
          <a:xfrm>
            <a:off x="6930887" y="556591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Windbreaker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45E0D-5326-4377-8395-8C9FB4516C5E}"/>
              </a:ext>
            </a:extLst>
          </p:cNvPr>
          <p:cNvSpPr txBox="1"/>
          <p:nvPr/>
        </p:nvSpPr>
        <p:spPr>
          <a:xfrm>
            <a:off x="8448261" y="4048539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E09FB-BEC1-4F03-A9F3-26A3DDAA2429}"/>
              </a:ext>
            </a:extLst>
          </p:cNvPr>
          <p:cNvSpPr txBox="1"/>
          <p:nvPr/>
        </p:nvSpPr>
        <p:spPr>
          <a:xfrm>
            <a:off x="6095999" y="3105834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Necklace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B3AB2-D118-4299-ADB2-28183F965320}"/>
              </a:ext>
            </a:extLst>
          </p:cNvPr>
          <p:cNvSpPr txBox="1"/>
          <p:nvPr/>
        </p:nvSpPr>
        <p:spPr>
          <a:xfrm>
            <a:off x="3001618" y="4591878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Perfume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4DABA-3706-40DA-938A-76EECA04BC53}"/>
              </a:ext>
            </a:extLst>
          </p:cNvPr>
          <p:cNvSpPr txBox="1"/>
          <p:nvPr/>
        </p:nvSpPr>
        <p:spPr>
          <a:xfrm>
            <a:off x="377687" y="3396302"/>
            <a:ext cx="34588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Bag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41C81-1A99-40EC-A729-993D1C88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7887" r="25807" b="19164"/>
          <a:stretch/>
        </p:blipFill>
        <p:spPr>
          <a:xfrm>
            <a:off x="750277" y="424215"/>
            <a:ext cx="10691445" cy="6009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45E0D-5326-4377-8395-8C9FB4516C5E}"/>
              </a:ext>
            </a:extLst>
          </p:cNvPr>
          <p:cNvSpPr txBox="1"/>
          <p:nvPr/>
        </p:nvSpPr>
        <p:spPr>
          <a:xfrm>
            <a:off x="7480852" y="4479737"/>
            <a:ext cx="54466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socks are these?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B3AB2-D118-4299-ADB2-28183F965320}"/>
              </a:ext>
            </a:extLst>
          </p:cNvPr>
          <p:cNvSpPr txBox="1"/>
          <p:nvPr/>
        </p:nvSpPr>
        <p:spPr>
          <a:xfrm>
            <a:off x="2064027" y="4340086"/>
            <a:ext cx="52942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perfume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4DABA-3706-40DA-938A-76EECA04BC53}"/>
              </a:ext>
            </a:extLst>
          </p:cNvPr>
          <p:cNvSpPr txBox="1"/>
          <p:nvPr/>
        </p:nvSpPr>
        <p:spPr>
          <a:xfrm>
            <a:off x="5983357" y="3172022"/>
            <a:ext cx="60827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necklace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876AE-A48E-45D2-8E42-552F69FB4242}"/>
              </a:ext>
            </a:extLst>
          </p:cNvPr>
          <p:cNvSpPr txBox="1"/>
          <p:nvPr/>
        </p:nvSpPr>
        <p:spPr>
          <a:xfrm>
            <a:off x="231914" y="3172022"/>
            <a:ext cx="5413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Whose bag is this? </a:t>
            </a:r>
            <a:endParaRPr lang="ar-SA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9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690E9-029C-4CE0-BA55-A1F21E26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2" t="34044" r="22807" b="26758"/>
          <a:stretch/>
        </p:blipFill>
        <p:spPr>
          <a:xfrm>
            <a:off x="393895" y="675249"/>
            <a:ext cx="11141613" cy="547233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CD5360-A692-4EAE-87BC-267E2CD8B7D9}"/>
              </a:ext>
            </a:extLst>
          </p:cNvPr>
          <p:cNvSpPr/>
          <p:nvPr/>
        </p:nvSpPr>
        <p:spPr>
          <a:xfrm>
            <a:off x="2981739" y="1961323"/>
            <a:ext cx="60960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D66FF2-C5AB-4B2F-8FF8-B4B9C47AE43C}"/>
              </a:ext>
            </a:extLst>
          </p:cNvPr>
          <p:cNvSpPr/>
          <p:nvPr/>
        </p:nvSpPr>
        <p:spPr>
          <a:xfrm>
            <a:off x="3730487" y="2458280"/>
            <a:ext cx="60960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1CE75-57B5-4716-87EA-870A1E8144FD}"/>
              </a:ext>
            </a:extLst>
          </p:cNvPr>
          <p:cNvSpPr/>
          <p:nvPr/>
        </p:nvSpPr>
        <p:spPr>
          <a:xfrm>
            <a:off x="2729948" y="3084445"/>
            <a:ext cx="60960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74927B-DEA4-4601-BF2E-AF31FF321607}"/>
              </a:ext>
            </a:extLst>
          </p:cNvPr>
          <p:cNvSpPr/>
          <p:nvPr/>
        </p:nvSpPr>
        <p:spPr>
          <a:xfrm>
            <a:off x="3703982" y="3584714"/>
            <a:ext cx="735495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FE683A-164E-4BD3-B0E8-8805CD15A428}"/>
              </a:ext>
            </a:extLst>
          </p:cNvPr>
          <p:cNvSpPr/>
          <p:nvPr/>
        </p:nvSpPr>
        <p:spPr>
          <a:xfrm>
            <a:off x="2372139" y="4054452"/>
            <a:ext cx="60960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FB6528-1553-4829-A069-C9FB8604AE66}"/>
              </a:ext>
            </a:extLst>
          </p:cNvPr>
          <p:cNvSpPr/>
          <p:nvPr/>
        </p:nvSpPr>
        <p:spPr>
          <a:xfrm>
            <a:off x="3591339" y="4884041"/>
            <a:ext cx="60960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8C48E-69E9-48C7-ABD2-1EDAE09C6FCF}"/>
              </a:ext>
            </a:extLst>
          </p:cNvPr>
          <p:cNvSpPr/>
          <p:nvPr/>
        </p:nvSpPr>
        <p:spPr>
          <a:xfrm>
            <a:off x="5552661" y="5373758"/>
            <a:ext cx="716840" cy="3445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75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92BFC7-70AA-4937-ACFF-8111E14529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62" t="26861" r="17500" b="160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295A878-CE88-4DB7-8F78-7C56B79E68FF}"/>
              </a:ext>
            </a:extLst>
          </p:cNvPr>
          <p:cNvSpPr/>
          <p:nvPr/>
        </p:nvSpPr>
        <p:spPr>
          <a:xfrm>
            <a:off x="2932043" y="604325"/>
            <a:ext cx="5247861" cy="316727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98B8-06B9-4ABF-8A7E-47980CE5D2F0}"/>
              </a:ext>
            </a:extLst>
          </p:cNvPr>
          <p:cNvSpPr/>
          <p:nvPr/>
        </p:nvSpPr>
        <p:spPr>
          <a:xfrm>
            <a:off x="3811987" y="1138203"/>
            <a:ext cx="39093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MyriadPro-SemiboldIt"/>
              </a:rPr>
              <a:t>What do you think goes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before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i="1" dirty="0">
                <a:solidFill>
                  <a:srgbClr val="000000"/>
                </a:solidFill>
                <a:latin typeface="MyriadPro-SemiboldIt-SC700"/>
              </a:rPr>
              <a:t>. 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.? 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(a number) 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Before a % sign? 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(a number)</a:t>
            </a:r>
          </a:p>
          <a:p>
            <a:r>
              <a:rPr lang="en-US" dirty="0">
                <a:solidFill>
                  <a:srgbClr val="000000"/>
                </a:solidFill>
                <a:latin typeface="MyriadPro-Ligh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After an adjective like </a:t>
            </a:r>
            <a:r>
              <a:rPr lang="en-US" dirty="0">
                <a:solidFill>
                  <a:srgbClr val="000000"/>
                </a:solidFill>
                <a:latin typeface="MyriadPro-Semibold"/>
              </a:rPr>
              <a:t>special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? 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(a noun) 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Do you think a plural noun or a singular noun goes after </a:t>
            </a:r>
            <a:r>
              <a:rPr lang="en-US" dirty="0">
                <a:solidFill>
                  <a:srgbClr val="000000"/>
                </a:solidFill>
                <a:latin typeface="MyriadPro-Semibold"/>
              </a:rPr>
              <a:t>pair of</a:t>
            </a:r>
            <a:r>
              <a:rPr lang="en-US" i="1" dirty="0">
                <a:solidFill>
                  <a:srgbClr val="000000"/>
                </a:solidFill>
                <a:latin typeface="MyriadPro-SemiboldIt"/>
              </a:rPr>
              <a:t>? ( a plural noun)</a:t>
            </a:r>
            <a:br>
              <a:rPr lang="en-US" dirty="0">
                <a:solidFill>
                  <a:srgbClr val="000000"/>
                </a:solidFill>
                <a:latin typeface="MyriadPro-SemiboldIt"/>
              </a:rPr>
            </a:br>
            <a:br>
              <a:rPr lang="en-US" dirty="0">
                <a:solidFill>
                  <a:srgbClr val="000000"/>
                </a:solidFill>
                <a:latin typeface="MyriadPro-SemiboldIt"/>
              </a:rPr>
            </a:br>
            <a:endParaRPr lang="ar-SA" dirty="0"/>
          </a:p>
        </p:txBody>
      </p:sp>
      <p:pic>
        <p:nvPicPr>
          <p:cNvPr id="5" name="SG Bk 4 F-SA_2020_1-10">
            <a:hlinkClick r:id="" action="ppaction://media"/>
            <a:extLst>
              <a:ext uri="{FF2B5EF4-FFF2-40B4-BE49-F238E27FC236}">
                <a16:creationId xmlns:a16="http://schemas.microsoft.com/office/drawing/2014/main" id="{E39F5401-509D-4682-A6ED-5A6B32D5C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30" y="1230086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324AB5-1687-44ED-9EB4-ECE700EBC92A}"/>
              </a:ext>
            </a:extLst>
          </p:cNvPr>
          <p:cNvSpPr/>
          <p:nvPr/>
        </p:nvSpPr>
        <p:spPr>
          <a:xfrm>
            <a:off x="3375612" y="1119387"/>
            <a:ext cx="1014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10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85A50-10BF-4EEB-BE58-F3C33EED3680}"/>
              </a:ext>
            </a:extLst>
          </p:cNvPr>
          <p:cNvSpPr/>
          <p:nvPr/>
        </p:nvSpPr>
        <p:spPr>
          <a:xfrm>
            <a:off x="5526158" y="1180012"/>
            <a:ext cx="1014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9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2AFCB-E302-46F2-AB38-40EAB211FCB5}"/>
              </a:ext>
            </a:extLst>
          </p:cNvPr>
          <p:cNvSpPr/>
          <p:nvPr/>
        </p:nvSpPr>
        <p:spPr>
          <a:xfrm>
            <a:off x="122583" y="2343278"/>
            <a:ext cx="271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sweaters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727B8-9E83-44FD-8ED9-C603EBA5D991}"/>
              </a:ext>
            </a:extLst>
          </p:cNvPr>
          <p:cNvSpPr/>
          <p:nvPr/>
        </p:nvSpPr>
        <p:spPr>
          <a:xfrm>
            <a:off x="2773681" y="1726152"/>
            <a:ext cx="1719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20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AF0F82-B46A-4D62-9518-10E34274CA6B}"/>
              </a:ext>
            </a:extLst>
          </p:cNvPr>
          <p:cNvSpPr/>
          <p:nvPr/>
        </p:nvSpPr>
        <p:spPr>
          <a:xfrm>
            <a:off x="7200996" y="2743679"/>
            <a:ext cx="168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shirts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807D3D-6BFF-462C-8721-E008D429FE78}"/>
              </a:ext>
            </a:extLst>
          </p:cNvPr>
          <p:cNvSpPr/>
          <p:nvPr/>
        </p:nvSpPr>
        <p:spPr>
          <a:xfrm>
            <a:off x="9014910" y="2940598"/>
            <a:ext cx="1014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50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4C11C-C1C1-4B98-B29D-716F93F618E0}"/>
              </a:ext>
            </a:extLst>
          </p:cNvPr>
          <p:cNvSpPr/>
          <p:nvPr/>
        </p:nvSpPr>
        <p:spPr>
          <a:xfrm>
            <a:off x="1074363" y="5212415"/>
            <a:ext cx="148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one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BFD94-331C-4B77-8B18-6073E77C910A}"/>
              </a:ext>
            </a:extLst>
          </p:cNvPr>
          <p:cNvSpPr/>
          <p:nvPr/>
        </p:nvSpPr>
        <p:spPr>
          <a:xfrm>
            <a:off x="795130" y="5863301"/>
            <a:ext cx="309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One free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F438B-A1DB-48D2-BE4F-1B3A0DD271BA}"/>
              </a:ext>
            </a:extLst>
          </p:cNvPr>
          <p:cNvSpPr/>
          <p:nvPr/>
        </p:nvSpPr>
        <p:spPr>
          <a:xfrm>
            <a:off x="4390161" y="4989144"/>
            <a:ext cx="1014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25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F77F0-3C32-4A0A-9632-A17E321AA16D}"/>
              </a:ext>
            </a:extLst>
          </p:cNvPr>
          <p:cNvSpPr/>
          <p:nvPr/>
        </p:nvSpPr>
        <p:spPr>
          <a:xfrm>
            <a:off x="6779101" y="5377071"/>
            <a:ext cx="1400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gift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5A42E-280D-473B-AD7D-4E419961E93C}"/>
              </a:ext>
            </a:extLst>
          </p:cNvPr>
          <p:cNvSpPr/>
          <p:nvPr/>
        </p:nvSpPr>
        <p:spPr>
          <a:xfrm>
            <a:off x="9252275" y="4961572"/>
            <a:ext cx="293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earrings</a:t>
            </a:r>
            <a:endParaRPr lang="ar-SA" sz="48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  <p:bldP spid="4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A6621-F3F9-453C-8198-990B07BA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50" t="35232" r="24572" b="35992"/>
          <a:stretch/>
        </p:blipFill>
        <p:spPr>
          <a:xfrm>
            <a:off x="472050" y="1600200"/>
            <a:ext cx="11247899" cy="3657600"/>
          </a:xfrm>
          <a:prstGeom prst="rect">
            <a:avLst/>
          </a:prstGeom>
        </p:spPr>
      </p:pic>
      <p:pic>
        <p:nvPicPr>
          <p:cNvPr id="3" name="SG Bk 4 F-SA_2020_1-11">
            <a:hlinkClick r:id="" action="ppaction://media"/>
            <a:extLst>
              <a:ext uri="{FF2B5EF4-FFF2-40B4-BE49-F238E27FC236}">
                <a16:creationId xmlns:a16="http://schemas.microsoft.com/office/drawing/2014/main" id="{B29EFB53-D8EF-45E3-9E22-A57F912E7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4559" y="171994"/>
            <a:ext cx="1328057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24085-4FEC-4B97-823C-3B966E9DA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48" b="26359"/>
          <a:stretch/>
        </p:blipFill>
        <p:spPr>
          <a:xfrm>
            <a:off x="0" y="-112532"/>
            <a:ext cx="12188952" cy="1066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5173B-B01E-405D-8104-EA7C7A722AF0}"/>
              </a:ext>
            </a:extLst>
          </p:cNvPr>
          <p:cNvSpPr txBox="1"/>
          <p:nvPr/>
        </p:nvSpPr>
        <p:spPr>
          <a:xfrm>
            <a:off x="1179436" y="1549652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possessive adjectives and possessive pronouns.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3133C-7EEE-44A8-A2A4-F87807E98263}"/>
              </a:ext>
            </a:extLst>
          </p:cNvPr>
          <p:cNvSpPr txBox="1"/>
          <p:nvPr/>
        </p:nvSpPr>
        <p:spPr>
          <a:xfrm>
            <a:off x="1179435" y="2441453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Ask questions by using “whose”.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D2F12-5C15-4F8B-BB2C-584145816053}"/>
              </a:ext>
            </a:extLst>
          </p:cNvPr>
          <p:cNvSpPr txBox="1"/>
          <p:nvPr/>
        </p:nvSpPr>
        <p:spPr>
          <a:xfrm>
            <a:off x="1179435" y="3333254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Differentiate between </a:t>
            </a:r>
            <a:r>
              <a:rPr lang="en-US" sz="3600" u="sng" dirty="0">
                <a:ln>
                  <a:solidFill>
                    <a:srgbClr val="002060"/>
                  </a:solidFill>
                </a:ln>
              </a:rPr>
              <a:t>one and ones</a:t>
            </a:r>
            <a:r>
              <a:rPr lang="en-US" sz="3600" dirty="0">
                <a:ln>
                  <a:solidFill>
                    <a:srgbClr val="002060"/>
                  </a:solidFill>
                </a:ln>
              </a:rPr>
              <a:t>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4B2C3-96E5-412E-9819-A815CFCB1A0E}"/>
              </a:ext>
            </a:extLst>
          </p:cNvPr>
          <p:cNvSpPr txBox="1"/>
          <p:nvPr/>
        </p:nvSpPr>
        <p:spPr>
          <a:xfrm>
            <a:off x="1179435" y="4225055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Use “too” correctly.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7E21B-9E07-4C7A-AA88-C6323E564E38}"/>
              </a:ext>
            </a:extLst>
          </p:cNvPr>
          <p:cNvSpPr txBox="1"/>
          <p:nvPr/>
        </p:nvSpPr>
        <p:spPr>
          <a:xfrm>
            <a:off x="1179434" y="4985182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Listen to complete information in an ad.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652D7-CA2B-4136-9D85-3311FB9F6A52}"/>
              </a:ext>
            </a:extLst>
          </p:cNvPr>
          <p:cNvSpPr txBox="1"/>
          <p:nvPr/>
        </p:nvSpPr>
        <p:spPr>
          <a:xfrm>
            <a:off x="1179433" y="5745309"/>
            <a:ext cx="10376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</a:rPr>
              <a:t>Pronounce Linking adjacent sounds. </a:t>
            </a:r>
            <a:endParaRPr lang="ar-SA" sz="36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6752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441D0D-E45F-4787-903B-2E3245902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2479" y="2168944"/>
            <a:ext cx="2520111" cy="2520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39AAA6-AA7D-4AAF-845C-B2AE33D94EA2}"/>
              </a:ext>
            </a:extLst>
          </p:cNvPr>
          <p:cNvSpPr/>
          <p:nvPr/>
        </p:nvSpPr>
        <p:spPr>
          <a:xfrm>
            <a:off x="1700536" y="270572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MyriadPro-Light"/>
              </a:rPr>
              <a:t>P 94-95 </a:t>
            </a:r>
            <a:endParaRPr lang="ar-SA" sz="8800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3881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day I Am Grateful For: Gratitude Journal with Modern Pink and Cream Cover  Design for 3 Minutes a Day to a Happier You by NOT A BOOK">
            <a:extLst>
              <a:ext uri="{FF2B5EF4-FFF2-40B4-BE49-F238E27FC236}">
                <a16:creationId xmlns:a16="http://schemas.microsoft.com/office/drawing/2014/main" id="{FA9F6CBE-A8EE-4E2A-8F51-3CFAC488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2" y="121568"/>
            <a:ext cx="7118252" cy="58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3A54D3BF-3CE8-4EC3-97EB-CDF16563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5322" y="3282466"/>
            <a:ext cx="4015154" cy="4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D64792F-5DDF-4EB0-92EA-35AC29ED589A}"/>
              </a:ext>
            </a:extLst>
          </p:cNvPr>
          <p:cNvSpPr/>
          <p:nvPr/>
        </p:nvSpPr>
        <p:spPr>
          <a:xfrm>
            <a:off x="3888395" y="1209005"/>
            <a:ext cx="8110330" cy="3379305"/>
          </a:xfrm>
          <a:prstGeom prst="wedgeEllipseCallout">
            <a:avLst>
              <a:gd name="adj1" fmla="val -60901"/>
              <a:gd name="adj2" fmla="val -36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Do you remember my name? </a:t>
            </a:r>
            <a:endParaRPr lang="ar-SA" sz="5400" b="1" dirty="0"/>
          </a:p>
        </p:txBody>
      </p:sp>
      <p:pic>
        <p:nvPicPr>
          <p:cNvPr id="4" name="Picture 3" descr="A picture containing doll&#10;&#10;Description automatically generated">
            <a:extLst>
              <a:ext uri="{FF2B5EF4-FFF2-40B4-BE49-F238E27FC236}">
                <a16:creationId xmlns:a16="http://schemas.microsoft.com/office/drawing/2014/main" id="{44C26DE8-EADC-4682-ABB7-E8AC1945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09961" y="-56131"/>
            <a:ext cx="4558403" cy="738077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C14390E-9CF1-4385-A7E7-E21F65D7E448}"/>
              </a:ext>
            </a:extLst>
          </p:cNvPr>
          <p:cNvSpPr/>
          <p:nvPr/>
        </p:nvSpPr>
        <p:spPr>
          <a:xfrm>
            <a:off x="3888395" y="1209005"/>
            <a:ext cx="8110330" cy="3379305"/>
          </a:xfrm>
          <a:prstGeom prst="wedgeEllipseCallout">
            <a:avLst>
              <a:gd name="adj1" fmla="val -60901"/>
              <a:gd name="adj2" fmla="val -36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My name is Nora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12602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D64792F-5DDF-4EB0-92EA-35AC29ED589A}"/>
              </a:ext>
            </a:extLst>
          </p:cNvPr>
          <p:cNvSpPr/>
          <p:nvPr/>
        </p:nvSpPr>
        <p:spPr>
          <a:xfrm>
            <a:off x="3888395" y="1209005"/>
            <a:ext cx="8110330" cy="3379305"/>
          </a:xfrm>
          <a:prstGeom prst="wedgeEllipseCallout">
            <a:avLst>
              <a:gd name="adj1" fmla="val -60901"/>
              <a:gd name="adj2" fmla="val -36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What’s is your name?</a:t>
            </a:r>
            <a:endParaRPr lang="ar-SA" sz="5400" b="1" dirty="0"/>
          </a:p>
        </p:txBody>
      </p:sp>
      <p:pic>
        <p:nvPicPr>
          <p:cNvPr id="4" name="Picture 3" descr="A picture containing doll&#10;&#10;Description automatically generated">
            <a:extLst>
              <a:ext uri="{FF2B5EF4-FFF2-40B4-BE49-F238E27FC236}">
                <a16:creationId xmlns:a16="http://schemas.microsoft.com/office/drawing/2014/main" id="{44C26DE8-EADC-4682-ABB7-E8AC1945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09961" y="-56131"/>
            <a:ext cx="4558403" cy="738077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C14390E-9CF1-4385-A7E7-E21F65D7E448}"/>
              </a:ext>
            </a:extLst>
          </p:cNvPr>
          <p:cNvSpPr/>
          <p:nvPr/>
        </p:nvSpPr>
        <p:spPr>
          <a:xfrm>
            <a:off x="3888395" y="1209005"/>
            <a:ext cx="8110330" cy="3379305"/>
          </a:xfrm>
          <a:prstGeom prst="wedgeEllipseCallout">
            <a:avLst>
              <a:gd name="adj1" fmla="val -60901"/>
              <a:gd name="adj2" fmla="val -36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/>
              <a:t>My name is ……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31900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wearing, hat&#10;&#10;Description automatically generated">
            <a:extLst>
              <a:ext uri="{FF2B5EF4-FFF2-40B4-BE49-F238E27FC236}">
                <a16:creationId xmlns:a16="http://schemas.microsoft.com/office/drawing/2014/main" id="{692EB546-90C8-47DE-A43C-83780ECB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722" y="1077171"/>
            <a:ext cx="6077129" cy="4051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2736-0E9F-44E6-B819-5F10AC064328}"/>
              </a:ext>
            </a:extLst>
          </p:cNvPr>
          <p:cNvSpPr txBox="1"/>
          <p:nvPr/>
        </p:nvSpPr>
        <p:spPr>
          <a:xfrm>
            <a:off x="6891131" y="1077171"/>
            <a:ext cx="4691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latin typeface="Abadi" panose="020B0604020104020204" pitchFamily="34" charset="0"/>
              </a:rPr>
              <a:t>What is his name? </a:t>
            </a:r>
            <a:endParaRPr lang="ar-SA" sz="6000" b="1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53AB8-E73A-4939-AFD8-FD49CED0A5E2}"/>
              </a:ext>
            </a:extLst>
          </p:cNvPr>
          <p:cNvSpPr txBox="1"/>
          <p:nvPr/>
        </p:nvSpPr>
        <p:spPr>
          <a:xfrm>
            <a:off x="7020009" y="3841837"/>
            <a:ext cx="4691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badi" panose="020B0604020104020204" pitchFamily="34" charset="0"/>
              </a:rPr>
              <a:t>His name is King Salman </a:t>
            </a:r>
            <a:endParaRPr lang="ar-SA" sz="60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EB546-90C8-47DE-A43C-83780ECB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80722" y="1393688"/>
            <a:ext cx="6077129" cy="3418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2736-0E9F-44E6-B819-5F10AC064328}"/>
              </a:ext>
            </a:extLst>
          </p:cNvPr>
          <p:cNvSpPr txBox="1"/>
          <p:nvPr/>
        </p:nvSpPr>
        <p:spPr>
          <a:xfrm>
            <a:off x="6891131" y="1077171"/>
            <a:ext cx="4691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latin typeface="Abadi" panose="020B0604020104020204" pitchFamily="34" charset="0"/>
              </a:rPr>
              <a:t>What is her name? </a:t>
            </a:r>
            <a:endParaRPr lang="ar-SA" sz="6000" b="1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53AB8-E73A-4939-AFD8-FD49CED0A5E2}"/>
              </a:ext>
            </a:extLst>
          </p:cNvPr>
          <p:cNvSpPr txBox="1"/>
          <p:nvPr/>
        </p:nvSpPr>
        <p:spPr>
          <a:xfrm>
            <a:off x="7020009" y="3467464"/>
            <a:ext cx="469126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badi" panose="020B0604020104020204" pitchFamily="34" charset="0"/>
              </a:rPr>
              <a:t>Her name is Reema Bent Bander</a:t>
            </a:r>
            <a:endParaRPr lang="ar-SA" sz="60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43CA0-44E6-4F59-A1C8-D1452EBB6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30144" r="34346" b="38046"/>
          <a:stretch/>
        </p:blipFill>
        <p:spPr>
          <a:xfrm>
            <a:off x="222738" y="720969"/>
            <a:ext cx="11746523" cy="5416062"/>
          </a:xfrm>
          <a:prstGeom prst="rect">
            <a:avLst/>
          </a:prstGeom>
        </p:spPr>
      </p:pic>
      <p:pic>
        <p:nvPicPr>
          <p:cNvPr id="4" name="Picture 3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id="{EB075892-F16B-47FA-BDA3-FA90A6C0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9291" y="3967216"/>
            <a:ext cx="1361819" cy="14129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4B05C5-F62E-494C-B6AA-8DB971A7E6DA}"/>
              </a:ext>
            </a:extLst>
          </p:cNvPr>
          <p:cNvSpPr/>
          <p:nvPr/>
        </p:nvSpPr>
        <p:spPr>
          <a:xfrm>
            <a:off x="1643270" y="2226365"/>
            <a:ext cx="1033669" cy="35515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6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id="{33419E60-A541-463F-9B8E-5191A1AA7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90213" y="3429000"/>
            <a:ext cx="1361819" cy="14129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CE939D-03AF-4AFD-BF4E-089CFE3A6021}"/>
              </a:ext>
            </a:extLst>
          </p:cNvPr>
          <p:cNvSpPr/>
          <p:nvPr/>
        </p:nvSpPr>
        <p:spPr>
          <a:xfrm>
            <a:off x="8925340" y="2191424"/>
            <a:ext cx="1247644" cy="35515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6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E63D89-9BED-4A5A-A9F4-192EA752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33" b="349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294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212</Words>
  <Application>Microsoft Office PowerPoint</Application>
  <PresentationFormat>Widescreen</PresentationFormat>
  <Paragraphs>45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MyriadPro-Light</vt:lpstr>
      <vt:lpstr>MyriadPro-Semibold</vt:lpstr>
      <vt:lpstr>MyriadPro-SemiboldIt</vt:lpstr>
      <vt:lpstr>MyriadPro-SemiboldIt-SC700</vt:lpstr>
      <vt:lpstr>Office Theme</vt:lpstr>
      <vt:lpstr>U 2  It’s a bargain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2  It’s a bargain </dc:title>
  <dc:creator>نورا العتيبي</dc:creator>
  <cp:lastModifiedBy>نورا العتيبي</cp:lastModifiedBy>
  <cp:revision>1</cp:revision>
  <dcterms:created xsi:type="dcterms:W3CDTF">2021-01-30T20:24:25Z</dcterms:created>
  <dcterms:modified xsi:type="dcterms:W3CDTF">2021-01-30T20:31:05Z</dcterms:modified>
</cp:coreProperties>
</file>