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8288000" cy="10287000"/>
  <p:notesSz cx="6858000" cy="9144000"/>
  <p:embeddedFontLst>
    <p:embeddedFont>
      <p:font typeface="Abhaya Libre Regular" panose="02000503000000000000" pitchFamily="2" charset="77"/>
      <p:regular r:id="rId22"/>
    </p:embeddedFont>
    <p:embeddedFont>
      <p:font typeface="Agrandir Narrow" pitchFamily="2" charset="77"/>
      <p:regular r:id="rId23"/>
    </p:embeddedFont>
    <p:embeddedFont>
      <p:font typeface="Arimo" panose="020B0604020202020204" pitchFamily="3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ormorant Garamond Medium" pitchFamily="2" charset="77"/>
      <p:regular r:id="rId29"/>
    </p:embeddedFont>
    <p:embeddedFont>
      <p:font typeface="Kollektif" panose="020B0604020101010102" pitchFamily="34" charset="77"/>
      <p:regular r:id="rId30"/>
    </p:embeddedFont>
    <p:embeddedFont>
      <p:font typeface="Open Sans Light" panose="020F0302020204030204" pitchFamily="34" charset="0"/>
      <p:regular r:id="rId31"/>
      <p:italic r:id="rId32"/>
    </p:embeddedFont>
    <p:embeddedFont>
      <p:font typeface="Open Sans Light Bold" panose="020B0806030504020204" pitchFamily="34" charset="0"/>
      <p:regular r:id="rId33"/>
      <p:bold r:id="rId34"/>
    </p:embeddedFont>
    <p:embeddedFont>
      <p:font typeface="Prompt Black" panose="020B0604020202020204" pitchFamily="34" charset="0"/>
      <p:regular r:id="rId35"/>
      <p:bold r:id="rId36"/>
      <p:italic r:id="rId37"/>
      <p:boldItalic r:id="rId38"/>
    </p:embeddedFont>
    <p:embeddedFont>
      <p:font typeface="Yeseva One" pitchFamily="2" charset="77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68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595" autoAdjust="0"/>
  </p:normalViewPr>
  <p:slideViewPr>
    <p:cSldViewPr>
      <p:cViewPr varScale="1">
        <p:scale>
          <a:sx n="68" d="100"/>
          <a:sy n="68" d="100"/>
        </p:scale>
        <p:origin x="1000" y="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3/20/22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svg"/><Relationship Id="rId3" Type="http://schemas.openxmlformats.org/officeDocument/2006/relationships/image" Target="../media/image46.jpeg"/><Relationship Id="rId7" Type="http://schemas.openxmlformats.org/officeDocument/2006/relationships/image" Target="../media/image50.svg"/><Relationship Id="rId12" Type="http://schemas.openxmlformats.org/officeDocument/2006/relationships/image" Target="../media/image55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48.jpeg"/><Relationship Id="rId10" Type="http://schemas.openxmlformats.org/officeDocument/2006/relationships/image" Target="../media/image53.png"/><Relationship Id="rId4" Type="http://schemas.openxmlformats.org/officeDocument/2006/relationships/image" Target="../media/image47.jpeg"/><Relationship Id="rId9" Type="http://schemas.openxmlformats.org/officeDocument/2006/relationships/image" Target="../media/image5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svg"/><Relationship Id="rId7" Type="http://schemas.openxmlformats.org/officeDocument/2006/relationships/image" Target="../media/image63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Relationship Id="rId9" Type="http://schemas.openxmlformats.org/officeDocument/2006/relationships/image" Target="../media/image6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7" Type="http://schemas.openxmlformats.org/officeDocument/2006/relationships/image" Target="../media/image67.sv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svg"/><Relationship Id="rId7" Type="http://schemas.openxmlformats.org/officeDocument/2006/relationships/image" Target="../media/image73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svg"/><Relationship Id="rId4" Type="http://schemas.openxmlformats.org/officeDocument/2006/relationships/image" Target="../media/image70.png"/><Relationship Id="rId9" Type="http://schemas.openxmlformats.org/officeDocument/2006/relationships/image" Target="../media/image7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sv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2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78147" y="-28844"/>
            <a:ext cx="10223258" cy="10460056"/>
            <a:chOff x="0" y="0"/>
            <a:chExt cx="13631011" cy="13946742"/>
          </a:xfrm>
        </p:grpSpPr>
        <p:sp>
          <p:nvSpPr>
            <p:cNvPr id="3" name="AutoShape 3"/>
            <p:cNvSpPr/>
            <p:nvPr/>
          </p:nvSpPr>
          <p:spPr>
            <a:xfrm>
              <a:off x="860762" y="0"/>
              <a:ext cx="12770249" cy="13946742"/>
            </a:xfrm>
            <a:prstGeom prst="rect">
              <a:avLst/>
            </a:prstGeom>
            <a:solidFill>
              <a:srgbClr val="2C9E6D"/>
            </a:solidFill>
          </p:spPr>
        </p:sp>
        <p:grpSp>
          <p:nvGrpSpPr>
            <p:cNvPr id="4" name="Group 4"/>
            <p:cNvGrpSpPr/>
            <p:nvPr/>
          </p:nvGrpSpPr>
          <p:grpSpPr>
            <a:xfrm>
              <a:off x="0" y="38459"/>
              <a:ext cx="1721524" cy="1721524"/>
              <a:chOff x="0" y="0"/>
              <a:chExt cx="6350000" cy="63500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5195431"/>
              <a:ext cx="1721524" cy="1721524"/>
              <a:chOff x="0" y="0"/>
              <a:chExt cx="6350000" cy="63500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8" name="Group 8"/>
            <p:cNvGrpSpPr/>
            <p:nvPr/>
          </p:nvGrpSpPr>
          <p:grpSpPr>
            <a:xfrm>
              <a:off x="0" y="1757449"/>
              <a:ext cx="1721524" cy="1721524"/>
              <a:chOff x="0" y="0"/>
              <a:chExt cx="6350000" cy="63500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0" name="Group 10"/>
            <p:cNvGrpSpPr/>
            <p:nvPr/>
          </p:nvGrpSpPr>
          <p:grpSpPr>
            <a:xfrm>
              <a:off x="0" y="6914421"/>
              <a:ext cx="1721524" cy="1721524"/>
              <a:chOff x="0" y="0"/>
              <a:chExt cx="6350000" cy="63500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0" y="10352403"/>
              <a:ext cx="1721524" cy="1721524"/>
              <a:chOff x="0" y="0"/>
              <a:chExt cx="6350000" cy="63500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4" name="Group 14"/>
            <p:cNvGrpSpPr/>
            <p:nvPr/>
          </p:nvGrpSpPr>
          <p:grpSpPr>
            <a:xfrm>
              <a:off x="0" y="3476440"/>
              <a:ext cx="1721524" cy="172152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0" y="8633412"/>
              <a:ext cx="1721524" cy="1721524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0" y="12071393"/>
              <a:ext cx="1721524" cy="172152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2C9E6D"/>
              </a:solidFill>
            </p:spPr>
          </p:sp>
        </p:grp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0082220" y="1867037"/>
            <a:ext cx="6559620" cy="6904489"/>
            <a:chOff x="0" y="0"/>
            <a:chExt cx="5845810" cy="615315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845810" cy="6153150"/>
            </a:xfrm>
            <a:custGeom>
              <a:avLst/>
              <a:gdLst/>
              <a:ahLst/>
              <a:cxnLst/>
              <a:rect l="l" t="t" r="r" b="b"/>
              <a:pathLst>
                <a:path w="5845810" h="6153150">
                  <a:moveTo>
                    <a:pt x="4033520" y="0"/>
                  </a:moveTo>
                  <a:lnTo>
                    <a:pt x="1811020" y="0"/>
                  </a:lnTo>
                  <a:cubicBezTo>
                    <a:pt x="811530" y="0"/>
                    <a:pt x="0" y="811530"/>
                    <a:pt x="0" y="1812290"/>
                  </a:cubicBezTo>
                  <a:lnTo>
                    <a:pt x="0" y="1812290"/>
                  </a:lnTo>
                  <a:cubicBezTo>
                    <a:pt x="0" y="2733040"/>
                    <a:pt x="687070" y="3493770"/>
                    <a:pt x="1577340" y="3609340"/>
                  </a:cubicBezTo>
                  <a:lnTo>
                    <a:pt x="0" y="6153150"/>
                  </a:lnTo>
                  <a:lnTo>
                    <a:pt x="4333240" y="6153150"/>
                  </a:lnTo>
                  <a:cubicBezTo>
                    <a:pt x="5168900" y="6153150"/>
                    <a:pt x="5845810" y="5476240"/>
                    <a:pt x="5845810" y="4640580"/>
                  </a:cubicBezTo>
                  <a:lnTo>
                    <a:pt x="5845810" y="1812290"/>
                  </a:lnTo>
                  <a:lnTo>
                    <a:pt x="5845810" y="1812290"/>
                  </a:lnTo>
                  <a:cubicBezTo>
                    <a:pt x="5845810" y="811530"/>
                    <a:pt x="5034280" y="0"/>
                    <a:pt x="4033520" y="0"/>
                  </a:cubicBezTo>
                  <a:close/>
                </a:path>
              </a:pathLst>
            </a:custGeom>
            <a:blipFill>
              <a:blip r:embed="rId2"/>
              <a:stretch>
                <a:fillRect t="-13336" b="-13336"/>
              </a:stretch>
            </a:blip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484430">
            <a:off x="2834568" y="6728385"/>
            <a:ext cx="1382810" cy="4086280"/>
          </a:xfrm>
          <a:prstGeom prst="rect">
            <a:avLst/>
          </a:prstGeom>
        </p:spPr>
      </p:pic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9709337" y="6064217"/>
            <a:ext cx="2113330" cy="211333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solidFill>
              <a:srgbClr val="A1D3F3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323627">
            <a:off x="14880296" y="1383523"/>
            <a:ext cx="2325428" cy="2236639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2382292">
            <a:off x="15873664" y="7345258"/>
            <a:ext cx="1536353" cy="2309610"/>
            <a:chOff x="0" y="0"/>
            <a:chExt cx="422402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224020" cy="6350000"/>
            </a:xfrm>
            <a:custGeom>
              <a:avLst/>
              <a:gdLst/>
              <a:ahLst/>
              <a:cxnLst/>
              <a:rect l="l" t="t" r="r" b="b"/>
              <a:pathLst>
                <a:path w="4224020" h="6350000">
                  <a:moveTo>
                    <a:pt x="4224020" y="6350000"/>
                  </a:moveTo>
                  <a:lnTo>
                    <a:pt x="2441575" y="6350000"/>
                  </a:lnTo>
                  <a:cubicBezTo>
                    <a:pt x="1093089" y="6350000"/>
                    <a:pt x="0" y="5256911"/>
                    <a:pt x="0" y="3908425"/>
                  </a:cubicBezTo>
                  <a:lnTo>
                    <a:pt x="0" y="0"/>
                  </a:lnTo>
                  <a:lnTo>
                    <a:pt x="1782445" y="0"/>
                  </a:lnTo>
                  <a:cubicBezTo>
                    <a:pt x="3130931" y="0"/>
                    <a:pt x="4224020" y="1093089"/>
                    <a:pt x="4224020" y="2441575"/>
                  </a:cubicBezTo>
                  <a:lnTo>
                    <a:pt x="4224020" y="6350000"/>
                  </a:lnTo>
                  <a:close/>
                </a:path>
              </a:pathLst>
            </a:custGeom>
            <a:solidFill>
              <a:srgbClr val="D4A2FF"/>
            </a:solidFill>
          </p:spPr>
        </p:sp>
      </p:grpSp>
      <p:sp>
        <p:nvSpPr>
          <p:cNvPr id="28" name="TextBox 28"/>
          <p:cNvSpPr txBox="1"/>
          <p:nvPr/>
        </p:nvSpPr>
        <p:spPr>
          <a:xfrm>
            <a:off x="2074990" y="8490538"/>
            <a:ext cx="5912668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320"/>
              </a:lnSpc>
            </a:pPr>
            <a:r>
              <a:rPr lang="en-US" sz="3600">
                <a:solidFill>
                  <a:srgbClr val="000000"/>
                </a:solidFill>
                <a:latin typeface="Kollektif"/>
              </a:rPr>
              <a:t>T. Sara Alaifan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66419" y="1396357"/>
            <a:ext cx="7257953" cy="572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5040"/>
              </a:lnSpc>
            </a:pPr>
            <a:r>
              <a:rPr lang="en-US" sz="12533">
                <a:solidFill>
                  <a:srgbClr val="000000"/>
                </a:solidFill>
                <a:latin typeface="Prompt Black"/>
              </a:rPr>
              <a:t>It's Going to Be Fun!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679596" y="8385174"/>
            <a:ext cx="13293477" cy="1087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19"/>
              </a:lnSpc>
            </a:pPr>
            <a:r>
              <a:rPr lang="en-US" sz="9399">
                <a:solidFill>
                  <a:srgbClr val="FF9F10"/>
                </a:solidFill>
                <a:latin typeface="Jeepers Bold"/>
              </a:rPr>
              <a:t>LET'S EXPAND OUR VOCABULARY!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42174" y="1152397"/>
            <a:ext cx="16517126" cy="5516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Peaceful                                            Popular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Safe                                Exciting/Thrilling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Inexpensive                            Adventurous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Unusual                                          Luxurious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Quiet                                                       Exotic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Abhaya Libre Regular"/>
              </a:rPr>
              <a:t>Noisy                                                  Relaxing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68222" y="3247630"/>
            <a:ext cx="8241596" cy="6693364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84016" y="1384159"/>
            <a:ext cx="8154740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scuba diving vacation in Saudi Arabia 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 u="sng">
                <a:solidFill>
                  <a:srgbClr val="000000"/>
                </a:solidFill>
                <a:latin typeface="Cormorant Garamond Medium"/>
              </a:rPr>
              <a:t>is going to be thrilling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94759" y="3172473"/>
            <a:ext cx="8164161" cy="663047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9987" y="1696733"/>
            <a:ext cx="7217718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visit to Dubai ....................…………….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16230" y="3413693"/>
            <a:ext cx="8427770" cy="632487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75916" y="1696733"/>
            <a:ext cx="7605861" cy="114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trek in Oman ....................…………….....</a:t>
            </a:r>
          </a:p>
          <a:p>
            <a:pPr algn="ctr">
              <a:lnSpc>
                <a:spcPts val="4559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54084" y="3291448"/>
            <a:ext cx="8590660" cy="644711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15581" y="2035354"/>
            <a:ext cx="8023175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Cormorant Garamond Medium"/>
              </a:rPr>
              <a:t>The safari in Tanzania ....................…………….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438756" y="781250"/>
            <a:ext cx="13395223" cy="13322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811" r="811"/>
          <a:stretch>
            <a:fillRect/>
          </a:stretch>
        </p:blipFill>
        <p:spPr>
          <a:xfrm>
            <a:off x="682540" y="3391245"/>
            <a:ext cx="8461460" cy="642186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0565817" y="4912130"/>
            <a:ext cx="7499987" cy="2530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75"/>
              </a:lnSpc>
              <a:spcBef>
                <a:spcPct val="0"/>
              </a:spcBef>
            </a:pPr>
            <a:r>
              <a:rPr lang="en-US" sz="4522" u="none">
                <a:solidFill>
                  <a:srgbClr val="FFFFFF"/>
                </a:solidFill>
                <a:latin typeface="Yeseva One"/>
              </a:rPr>
              <a:t>Use "is going to be" and the new adjectives to make sentences about future vacations.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69967" y="2107185"/>
            <a:ext cx="11297955" cy="1123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1"/>
              </a:lnSpc>
            </a:pPr>
            <a:r>
              <a:rPr lang="en-US" sz="3734">
                <a:solidFill>
                  <a:srgbClr val="000000"/>
                </a:solidFill>
                <a:latin typeface="Cormorant Garamond Medium"/>
              </a:rPr>
              <a:t>The hike in the Malaysia rainforest ....................…………….</a:t>
            </a:r>
          </a:p>
          <a:p>
            <a:pPr algn="ctr">
              <a:lnSpc>
                <a:spcPts val="4481"/>
              </a:lnSpc>
              <a:spcBef>
                <a:spcPct val="0"/>
              </a:spcBef>
            </a:pPr>
            <a:endParaRPr lang="en-US" sz="3734">
              <a:solidFill>
                <a:srgbClr val="000000"/>
              </a:solidFill>
              <a:latin typeface="Cormorant Garamond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446" y="3595543"/>
            <a:ext cx="4612901" cy="6014472"/>
            <a:chOff x="0" y="0"/>
            <a:chExt cx="6150535" cy="80192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4402" r="24402"/>
            <a:stretch>
              <a:fillRect/>
            </a:stretch>
          </p:blipFill>
          <p:spPr>
            <a:xfrm>
              <a:off x="0" y="0"/>
              <a:ext cx="6150535" cy="8019296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3030960" y="1028700"/>
            <a:ext cx="4612901" cy="5079293"/>
            <a:chOff x="0" y="0"/>
            <a:chExt cx="6150535" cy="677239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9746" r="19746"/>
            <a:stretch>
              <a:fillRect/>
            </a:stretch>
          </p:blipFill>
          <p:spPr>
            <a:xfrm>
              <a:off x="0" y="0"/>
              <a:ext cx="6150535" cy="677239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007446" y="-174833"/>
            <a:ext cx="4612901" cy="3175409"/>
            <a:chOff x="0" y="0"/>
            <a:chExt cx="6150535" cy="4233879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4108" b="4108"/>
            <a:stretch>
              <a:fillRect/>
            </a:stretch>
          </p:blipFill>
          <p:spPr>
            <a:xfrm>
              <a:off x="0" y="0"/>
              <a:ext cx="6150535" cy="4233879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3030960" y="6698675"/>
            <a:ext cx="4612901" cy="3588325"/>
            <a:chOff x="0" y="0"/>
            <a:chExt cx="6150535" cy="4784433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7336" r="7336"/>
            <a:stretch>
              <a:fillRect/>
            </a:stretch>
          </p:blipFill>
          <p:spPr>
            <a:xfrm>
              <a:off x="0" y="0"/>
              <a:ext cx="6150535" cy="4784433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70891" y="1964540"/>
            <a:ext cx="2273109" cy="22731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863674" y="5906850"/>
            <a:ext cx="1829849" cy="158365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115820">
            <a:off x="13638591" y="-171550"/>
            <a:ext cx="2772288" cy="207165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2418904">
            <a:off x="4924012" y="7313280"/>
            <a:ext cx="4136322" cy="334666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575704" y="2415822"/>
            <a:ext cx="6607750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000"/>
              </a:lnSpc>
              <a:spcBef>
                <a:spcPct val="0"/>
              </a:spcBef>
            </a:pPr>
            <a:r>
              <a:rPr lang="en-US" sz="7500">
                <a:solidFill>
                  <a:srgbClr val="000000"/>
                </a:solidFill>
                <a:latin typeface="Prompt Black"/>
              </a:rPr>
              <a:t>Vacation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1492" y="3963035"/>
            <a:ext cx="7076611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With the noun vacation we use the verbs </a:t>
            </a:r>
            <a:r>
              <a:rPr lang="en-US" sz="3399">
                <a:solidFill>
                  <a:srgbClr val="000000"/>
                </a:solidFill>
                <a:latin typeface="Open Sans Light Bold"/>
              </a:rPr>
              <a:t>be on, go on, and take.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1009" y="5467427"/>
            <a:ext cx="7866437" cy="17437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 Light"/>
              </a:rPr>
              <a:t>Bob’s </a:t>
            </a:r>
            <a:r>
              <a:rPr lang="en-US" sz="3399">
                <a:solidFill>
                  <a:srgbClr val="000000"/>
                </a:solidFill>
                <a:latin typeface="Open Sans Light Bold"/>
              </a:rPr>
              <a:t>on vacation. </a:t>
            </a:r>
          </a:p>
          <a:p>
            <a:pPr algn="ctr">
              <a:lnSpc>
                <a:spcPts val="4620"/>
              </a:lnSpc>
            </a:pPr>
            <a:r>
              <a:rPr lang="en-US" sz="3300">
                <a:solidFill>
                  <a:srgbClr val="000000"/>
                </a:solidFill>
                <a:latin typeface="Open Sans Light"/>
              </a:rPr>
              <a:t>I’m going to </a:t>
            </a:r>
            <a:r>
              <a:rPr lang="en-US" sz="3300">
                <a:solidFill>
                  <a:srgbClr val="000000"/>
                </a:solidFill>
                <a:latin typeface="Open Sans Light Bold"/>
              </a:rPr>
              <a:t>go on vacation</a:t>
            </a:r>
            <a:r>
              <a:rPr lang="en-US" sz="3300">
                <a:solidFill>
                  <a:srgbClr val="000000"/>
                </a:solidFill>
                <a:latin typeface="Open Sans Light"/>
              </a:rPr>
              <a:t> next week. When are you going to </a:t>
            </a:r>
            <a:r>
              <a:rPr lang="en-US" sz="3300">
                <a:solidFill>
                  <a:srgbClr val="000000"/>
                </a:solidFill>
                <a:latin typeface="Open Sans Light Bold"/>
              </a:rPr>
              <a:t>take a vacation</a:t>
            </a:r>
            <a:r>
              <a:rPr lang="en-US" sz="3300">
                <a:solidFill>
                  <a:srgbClr val="000000"/>
                </a:solidFill>
                <a:latin typeface="Open Sans Light"/>
              </a:rPr>
              <a:t>?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2830"/>
          <a:stretch>
            <a:fillRect/>
          </a:stretch>
        </p:blipFill>
        <p:spPr>
          <a:xfrm>
            <a:off x="1028700" y="2335921"/>
            <a:ext cx="9235507" cy="56151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500676" y="6172200"/>
            <a:ext cx="2543695" cy="41148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0474512" y="3427837"/>
            <a:ext cx="6298012" cy="4201829"/>
            <a:chOff x="0" y="0"/>
            <a:chExt cx="8397349" cy="5602439"/>
          </a:xfrm>
        </p:grpSpPr>
        <p:sp>
          <p:nvSpPr>
            <p:cNvPr id="5" name="TextBox 5"/>
            <p:cNvSpPr txBox="1"/>
            <p:nvPr/>
          </p:nvSpPr>
          <p:spPr>
            <a:xfrm>
              <a:off x="0" y="-9525"/>
              <a:ext cx="8397349" cy="4756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08"/>
                </a:lnSpc>
              </a:pPr>
              <a:r>
                <a:rPr lang="en-US" sz="5840">
                  <a:solidFill>
                    <a:srgbClr val="F9DA4A"/>
                  </a:solidFill>
                  <a:latin typeface="Prompt Black"/>
                </a:rPr>
                <a:t>Answer then discuss your  answer with your partner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24693">
              <a:off x="1459548" y="5068837"/>
              <a:ext cx="5478252" cy="5139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990"/>
                </a:lnSpc>
              </a:pPr>
              <a:r>
                <a:rPr lang="en-US" sz="2492">
                  <a:solidFill>
                    <a:srgbClr val="FFFFFF"/>
                  </a:solidFill>
                  <a:latin typeface="Kollektif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44000" y="7439298"/>
            <a:ext cx="1767165" cy="1767165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676897">
            <a:off x="9665207" y="1005130"/>
            <a:ext cx="1565964" cy="3354194"/>
            <a:chOff x="0" y="0"/>
            <a:chExt cx="984250" cy="2108200"/>
          </a:xfrm>
        </p:grpSpPr>
        <p:sp>
          <p:nvSpPr>
            <p:cNvPr id="4" name="Freeform 4"/>
            <p:cNvSpPr/>
            <p:nvPr/>
          </p:nvSpPr>
          <p:spPr>
            <a:xfrm>
              <a:off x="-1270" y="-1270"/>
              <a:ext cx="990600" cy="2109470"/>
            </a:xfrm>
            <a:custGeom>
              <a:avLst/>
              <a:gdLst/>
              <a:ahLst/>
              <a:cxnLst/>
              <a:rect l="l" t="t" r="r" b="b"/>
              <a:pathLst>
                <a:path w="990600" h="2109470">
                  <a:moveTo>
                    <a:pt x="704850" y="1270"/>
                  </a:moveTo>
                  <a:lnTo>
                    <a:pt x="184150" y="71120"/>
                  </a:lnTo>
                  <a:cubicBezTo>
                    <a:pt x="176530" y="72390"/>
                    <a:pt x="168910" y="78740"/>
                    <a:pt x="168910" y="86360"/>
                  </a:cubicBezTo>
                  <a:lnTo>
                    <a:pt x="1270" y="1202690"/>
                  </a:lnTo>
                  <a:cubicBezTo>
                    <a:pt x="0" y="1215390"/>
                    <a:pt x="10160" y="1225550"/>
                    <a:pt x="22860" y="1224280"/>
                  </a:cubicBezTo>
                  <a:lnTo>
                    <a:pt x="337820" y="1170940"/>
                  </a:lnTo>
                  <a:cubicBezTo>
                    <a:pt x="350520" y="1168400"/>
                    <a:pt x="361950" y="1181100"/>
                    <a:pt x="359410" y="1193800"/>
                  </a:cubicBezTo>
                  <a:lnTo>
                    <a:pt x="118110" y="2086610"/>
                  </a:lnTo>
                  <a:cubicBezTo>
                    <a:pt x="115570" y="2098040"/>
                    <a:pt x="123190" y="2109470"/>
                    <a:pt x="135890" y="2109470"/>
                  </a:cubicBezTo>
                  <a:cubicBezTo>
                    <a:pt x="142240" y="2109470"/>
                    <a:pt x="148590" y="2105660"/>
                    <a:pt x="152400" y="2100580"/>
                  </a:cubicBezTo>
                  <a:lnTo>
                    <a:pt x="982980" y="647700"/>
                  </a:lnTo>
                  <a:cubicBezTo>
                    <a:pt x="990600" y="633730"/>
                    <a:pt x="979170" y="617220"/>
                    <a:pt x="963930" y="619760"/>
                  </a:cubicBezTo>
                  <a:lnTo>
                    <a:pt x="532130" y="704850"/>
                  </a:lnTo>
                  <a:cubicBezTo>
                    <a:pt x="518160" y="707390"/>
                    <a:pt x="506730" y="694690"/>
                    <a:pt x="510540" y="680720"/>
                  </a:cubicBezTo>
                  <a:lnTo>
                    <a:pt x="725170" y="25400"/>
                  </a:lnTo>
                  <a:cubicBezTo>
                    <a:pt x="728980" y="12700"/>
                    <a:pt x="718820" y="0"/>
                    <a:pt x="704850" y="1270"/>
                  </a:cubicBezTo>
                  <a:close/>
                </a:path>
              </a:pathLst>
            </a:custGeom>
            <a:solidFill>
              <a:srgbClr val="2C9E6D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51737" y="6265068"/>
            <a:ext cx="7774796" cy="777479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6290357">
            <a:off x="15309197" y="6998429"/>
            <a:ext cx="2114201" cy="2114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94137" y="3268149"/>
            <a:ext cx="7315200" cy="37507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87495" y="2973925"/>
            <a:ext cx="8806642" cy="4329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72"/>
              </a:lnSpc>
            </a:pPr>
            <a:r>
              <a:rPr lang="en-US" sz="5727">
                <a:solidFill>
                  <a:srgbClr val="000000"/>
                </a:solidFill>
                <a:latin typeface="Yeseva One"/>
              </a:rPr>
              <a:t>write questions about the places (Dubai, Oman, Tanzania) for your classmates to answer.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55C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380688" y="-4100674"/>
            <a:ext cx="10818776" cy="1081877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7772" y="-4564637"/>
            <a:ext cx="7774796" cy="777479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502715" y="6390516"/>
            <a:ext cx="6364162" cy="634102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864454" y="4214054"/>
            <a:ext cx="12982798" cy="434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72"/>
              </a:lnSpc>
            </a:pPr>
            <a:r>
              <a:rPr lang="en-US" sz="5727">
                <a:solidFill>
                  <a:srgbClr val="FDB92E"/>
                </a:solidFill>
                <a:latin typeface="Yeseva One"/>
              </a:rPr>
              <a:t>work in pairs and make three sentences about places in their country and/or region of the </a:t>
            </a:r>
          </a:p>
          <a:p>
            <a:pPr algn="ctr">
              <a:lnSpc>
                <a:spcPts val="6872"/>
              </a:lnSpc>
            </a:pPr>
            <a:r>
              <a:rPr lang="en-US" sz="5727">
                <a:solidFill>
                  <a:srgbClr val="FDB92E"/>
                </a:solidFill>
                <a:latin typeface="Yeseva One"/>
              </a:rPr>
              <a:t>world, using the adjectives in Quick Check A.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D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15432" y="2751201"/>
            <a:ext cx="10084402" cy="753579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824197" y="1880507"/>
            <a:ext cx="4966097" cy="1109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Yeseva One"/>
              </a:rPr>
              <a:t>By the end of the lesson</a:t>
            </a:r>
          </a:p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000000"/>
                </a:solidFill>
                <a:latin typeface="Yeseva One"/>
              </a:rPr>
              <a:t> you will be able to: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44978" y="3498759"/>
            <a:ext cx="7170454" cy="55111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Match what you listen to with the corresponding part of the brochure in your book.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Use “be going to” to talk about future plans.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Make as many sentences as you can about places in your country and/or region of the world, using the adjectives in Quick Check A.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Use the noun vacation correctly.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Agrandir Narrow"/>
              </a:rPr>
              <a:t>- Infer from the brochure all the adjectives.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Agrandir Narrow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3C5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518337" y="-3459021"/>
            <a:ext cx="7739274" cy="77392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568845" y="8650332"/>
            <a:ext cx="3674437" cy="367443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995384" y="-1215047"/>
            <a:ext cx="2430093" cy="243009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0540" y="4510128"/>
            <a:ext cx="5961125" cy="57768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181637" y="3407480"/>
            <a:ext cx="12564275" cy="173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16"/>
              </a:lnSpc>
            </a:pPr>
            <a:r>
              <a:rPr lang="en-US" sz="5680">
                <a:solidFill>
                  <a:srgbClr val="F9DA4A"/>
                </a:solidFill>
                <a:latin typeface="Prompt Black"/>
              </a:rPr>
              <a:t>Don't forget your homework</a:t>
            </a:r>
          </a:p>
          <a:p>
            <a:pPr algn="ctr">
              <a:lnSpc>
                <a:spcPts val="6816"/>
              </a:lnSpc>
            </a:pPr>
            <a:r>
              <a:rPr lang="en-US" sz="5680">
                <a:solidFill>
                  <a:srgbClr val="F9DA4A"/>
                </a:solidFill>
                <a:latin typeface="Prompt Black"/>
              </a:rPr>
              <a:t>(page.101)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072953" y="1028700"/>
            <a:ext cx="2430093" cy="243009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5650503" y="1309296"/>
            <a:ext cx="6776377" cy="8256653"/>
            <a:chOff x="0" y="0"/>
            <a:chExt cx="2354580" cy="28689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53310" cy="2868930"/>
            </a:xfrm>
            <a:custGeom>
              <a:avLst/>
              <a:gdLst/>
              <a:ahLst/>
              <a:cxnLst/>
              <a:rect l="l" t="t" r="r" b="b"/>
              <a:pathLst>
                <a:path w="2353310" h="2868930">
                  <a:moveTo>
                    <a:pt x="784860" y="2801620"/>
                  </a:moveTo>
                  <a:cubicBezTo>
                    <a:pt x="905510" y="2842260"/>
                    <a:pt x="1042670" y="2868930"/>
                    <a:pt x="1177290" y="2868930"/>
                  </a:cubicBezTo>
                  <a:cubicBezTo>
                    <a:pt x="1311910" y="2868930"/>
                    <a:pt x="1441450" y="2846070"/>
                    <a:pt x="1560830" y="2805430"/>
                  </a:cubicBezTo>
                  <a:cubicBezTo>
                    <a:pt x="1563370" y="2804160"/>
                    <a:pt x="1565910" y="2804160"/>
                    <a:pt x="1568450" y="2802890"/>
                  </a:cubicBezTo>
                  <a:cubicBezTo>
                    <a:pt x="2016760" y="2640330"/>
                    <a:pt x="2346960" y="2211070"/>
                    <a:pt x="2353310" y="1709420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708150"/>
                  </a:lnTo>
                  <a:cubicBezTo>
                    <a:pt x="6350" y="2213610"/>
                    <a:pt x="331470" y="2642870"/>
                    <a:pt x="784860" y="2801620"/>
                  </a:cubicBezTo>
                  <a:close/>
                </a:path>
              </a:pathLst>
            </a:custGeom>
            <a:solidFill>
              <a:srgbClr val="FDB92E"/>
            </a:solidFill>
          </p:spPr>
        </p:sp>
      </p:grpSp>
      <p:grpSp>
        <p:nvGrpSpPr>
          <p:cNvPr id="4" name="Group 4"/>
          <p:cNvGrpSpPr/>
          <p:nvPr/>
        </p:nvGrpSpPr>
        <p:grpSpPr>
          <a:xfrm rot="-24693">
            <a:off x="3145594" y="7594309"/>
            <a:ext cx="11573744" cy="1151898"/>
            <a:chOff x="0" y="0"/>
            <a:chExt cx="12959557" cy="128982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960828" cy="1289823"/>
            </a:xfrm>
            <a:custGeom>
              <a:avLst/>
              <a:gdLst/>
              <a:ahLst/>
              <a:cxnLst/>
              <a:rect l="l" t="t" r="r" b="b"/>
              <a:pathLst>
                <a:path w="12960828" h="1289823">
                  <a:moveTo>
                    <a:pt x="12407107" y="1289823"/>
                  </a:moveTo>
                  <a:lnTo>
                    <a:pt x="553720" y="1289823"/>
                  </a:lnTo>
                  <a:cubicBezTo>
                    <a:pt x="247650" y="1289823"/>
                    <a:pt x="0" y="1001083"/>
                    <a:pt x="0" y="645669"/>
                  </a:cubicBezTo>
                  <a:cubicBezTo>
                    <a:pt x="0" y="288774"/>
                    <a:pt x="247650" y="0"/>
                    <a:pt x="553720" y="0"/>
                  </a:cubicBezTo>
                  <a:lnTo>
                    <a:pt x="12407107" y="0"/>
                  </a:lnTo>
                  <a:cubicBezTo>
                    <a:pt x="12713177" y="0"/>
                    <a:pt x="12960827" y="288774"/>
                    <a:pt x="12960827" y="645669"/>
                  </a:cubicBezTo>
                  <a:cubicBezTo>
                    <a:pt x="12959557" y="1001083"/>
                    <a:pt x="12711907" y="1289823"/>
                    <a:pt x="12407107" y="1289823"/>
                  </a:cubicBezTo>
                  <a:close/>
                </a:path>
              </a:pathLst>
            </a:custGeom>
            <a:solidFill>
              <a:srgbClr val="D4A2FF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076013" y="383281"/>
            <a:ext cx="2135974" cy="215162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 t="970" b="1941"/>
          <a:stretch>
            <a:fillRect/>
          </a:stretch>
        </p:blipFill>
        <p:spPr>
          <a:xfrm>
            <a:off x="2409162" y="3446834"/>
            <a:ext cx="13469677" cy="3942163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3139232" y="7771089"/>
            <a:ext cx="11584094" cy="1794860"/>
            <a:chOff x="0" y="0"/>
            <a:chExt cx="15445458" cy="2393147"/>
          </a:xfrm>
        </p:grpSpPr>
        <p:sp>
          <p:nvSpPr>
            <p:cNvPr id="9" name="TextBox 9"/>
            <p:cNvSpPr txBox="1"/>
            <p:nvPr/>
          </p:nvSpPr>
          <p:spPr>
            <a:xfrm>
              <a:off x="42217" y="152400"/>
              <a:ext cx="15403241" cy="1036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00"/>
                </a:lnSpc>
              </a:pPr>
              <a:r>
                <a:rPr lang="en-US" sz="3600">
                  <a:solidFill>
                    <a:srgbClr val="000000"/>
                  </a:solidFill>
                  <a:latin typeface="Cormorant Garamond Medium"/>
                </a:rPr>
                <a:t>*Traveling is one of the most important ways that help people make new relationships with people from all over the world. 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25330" y="1281246"/>
              <a:ext cx="15420128" cy="5597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46"/>
                </a:lnSpc>
              </a:pPr>
              <a:endParaRPr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2014219"/>
              <a:ext cx="15441236" cy="3789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15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35945" y="3169111"/>
            <a:ext cx="5624887" cy="317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l="492" t="1262" b="1262"/>
          <a:stretch>
            <a:fillRect/>
          </a:stretch>
        </p:blipFill>
        <p:spPr>
          <a:xfrm>
            <a:off x="9003809" y="1572538"/>
            <a:ext cx="8255491" cy="714192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916035" y="457500"/>
            <a:ext cx="2874464" cy="302865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31427">
            <a:off x="16233080" y="6708961"/>
            <a:ext cx="1898217" cy="2623143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62300"/>
            <a:ext cx="777389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Prompt Black"/>
              </a:rPr>
              <a:t>What is it?</a:t>
            </a:r>
          </a:p>
        </p:txBody>
      </p:sp>
      <p:sp>
        <p:nvSpPr>
          <p:cNvPr id="7" name="TextBox 7"/>
          <p:cNvSpPr txBox="1"/>
          <p:nvPr/>
        </p:nvSpPr>
        <p:spPr>
          <a:xfrm rot="-24693">
            <a:off x="419442" y="4420404"/>
            <a:ext cx="7055847" cy="340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is this brochure for?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What’s the name of the company on this brochure?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does the first picture show?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second picture?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third picture?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Kollekt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211271" y="4347482"/>
            <a:ext cx="2228850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 Light"/>
              </a:rPr>
              <a:t>vacation places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712149" y="5423444"/>
            <a:ext cx="2499122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Global Tours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460832" y="5885667"/>
            <a:ext cx="1669596" cy="431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>
                <a:solidFill>
                  <a:srgbClr val="000000"/>
                </a:solidFill>
                <a:latin typeface="Open Sans Light"/>
              </a:rPr>
              <a:t>marine life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50213" y="6397248"/>
            <a:ext cx="2874464" cy="40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 dirty="0">
                <a:solidFill>
                  <a:srgbClr val="000000"/>
                </a:solidFill>
                <a:latin typeface="Open Sans Light"/>
              </a:rPr>
              <a:t>A modern mosque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09749" y="6899069"/>
            <a:ext cx="7080089" cy="39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60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Frankincense Trail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A2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155346"/>
            <a:ext cx="5624887" cy="317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 t="1784" b="1784"/>
          <a:stretch>
            <a:fillRect/>
          </a:stretch>
        </p:blipFill>
        <p:spPr>
          <a:xfrm>
            <a:off x="10565981" y="1600200"/>
            <a:ext cx="5720187" cy="723395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509180">
            <a:off x="15601052" y="6698335"/>
            <a:ext cx="1949751" cy="26943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01463" y="306511"/>
            <a:ext cx="2703804" cy="284883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86407" y="2002821"/>
            <a:ext cx="7773897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000"/>
              </a:lnSpc>
            </a:pPr>
            <a:r>
              <a:rPr lang="en-US" sz="7500">
                <a:solidFill>
                  <a:srgbClr val="000000"/>
                </a:solidFill>
                <a:latin typeface="Prompt Black"/>
              </a:rPr>
              <a:t>What is it?</a:t>
            </a:r>
          </a:p>
        </p:txBody>
      </p:sp>
      <p:sp>
        <p:nvSpPr>
          <p:cNvPr id="7" name="TextBox 7"/>
          <p:cNvSpPr txBox="1"/>
          <p:nvPr/>
        </p:nvSpPr>
        <p:spPr>
          <a:xfrm rot="-24693">
            <a:off x="1039063" y="4093581"/>
            <a:ext cx="8094573" cy="2924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0"/>
              </a:lnSpc>
            </a:pPr>
            <a:endParaRPr/>
          </a:p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Kollektif"/>
              </a:rPr>
              <a:t>What does the forth picture show? 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fifth picture?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What about the sixth picture?</a:t>
            </a:r>
          </a:p>
          <a:p>
            <a:pPr>
              <a:lnSpc>
                <a:spcPts val="3840"/>
              </a:lnSpc>
            </a:pPr>
            <a:r>
              <a:rPr lang="en-US" sz="3200">
                <a:solidFill>
                  <a:srgbClr val="000000"/>
                </a:solidFill>
                <a:latin typeface="Kollektif"/>
              </a:rPr>
              <a:t> </a:t>
            </a:r>
          </a:p>
          <a:p>
            <a:pPr>
              <a:lnSpc>
                <a:spcPts val="3840"/>
              </a:lnSpc>
            </a:pPr>
            <a:endParaRPr lang="en-US" sz="3200">
              <a:solidFill>
                <a:srgbClr val="000000"/>
              </a:solidFill>
              <a:latin typeface="Kollektif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41143" y="4538367"/>
            <a:ext cx="8115300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Wildlife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466038" y="5105400"/>
            <a:ext cx="107081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Desert 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Open Sa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466038" y="5522331"/>
            <a:ext cx="1549598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000000"/>
                </a:solidFill>
                <a:latin typeface="Open Sans Light"/>
              </a:rPr>
              <a:t>Rainforest  </a:t>
            </a:r>
          </a:p>
          <a:p>
            <a:pPr algn="ctr">
              <a:lnSpc>
                <a:spcPts val="3359"/>
              </a:lnSpc>
            </a:pPr>
            <a:endParaRPr lang="en-US" sz="240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70759" y="1569759"/>
            <a:ext cx="7688541" cy="7688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2"/>
              <a:stretch>
                <a:fillRect l="-41935" r="-41935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76844" y="1950760"/>
            <a:ext cx="2549156" cy="2549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4073">
            <a:off x="8270364" y="4704434"/>
            <a:ext cx="2565838" cy="2565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271949" y="2495264"/>
            <a:ext cx="3815906" cy="10779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80" y="1222097"/>
            <a:ext cx="663057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Which country should you visit if you want to see museums and modern architecture?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110626" y="1893610"/>
            <a:ext cx="1008608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Dubai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7280" y="4139039"/>
            <a:ext cx="663057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How about if you want to follow an ancient trail?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837302" y="4909360"/>
            <a:ext cx="3815906" cy="10779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065085" y="4623610"/>
            <a:ext cx="1054150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Oman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09" y="6413363"/>
            <a:ext cx="5510520" cy="242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Where can you go on a safari and see wildlife in </a:t>
            </a:r>
            <a:r>
              <a:rPr lang="en-US" sz="3199">
                <a:solidFill>
                  <a:srgbClr val="000000"/>
                </a:solidFill>
                <a:latin typeface="Arimo"/>
              </a:rPr>
              <a:t>their natural habitat?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Arimo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Arimo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422112" y="7582024"/>
            <a:ext cx="3977950" cy="11237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8995" y="7113451"/>
            <a:ext cx="96023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Africa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9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9570759" y="1569759"/>
            <a:ext cx="7688541" cy="7688541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2540" cy="6351270"/>
            </a:xfrm>
            <a:custGeom>
              <a:avLst/>
              <a:gdLst/>
              <a:ahLst/>
              <a:cxnLst/>
              <a:rect l="l" t="t" r="r" b="b"/>
              <a:pathLst>
                <a:path w="6352540" h="6351270">
                  <a:moveTo>
                    <a:pt x="5472430" y="2223770"/>
                  </a:moveTo>
                  <a:cubicBezTo>
                    <a:pt x="5795010" y="1845310"/>
                    <a:pt x="5772150" y="1281430"/>
                    <a:pt x="5420360" y="929640"/>
                  </a:cubicBezTo>
                  <a:lnTo>
                    <a:pt x="5420360" y="929640"/>
                  </a:lnTo>
                  <a:cubicBezTo>
                    <a:pt x="5068570" y="577850"/>
                    <a:pt x="4505960" y="554990"/>
                    <a:pt x="4126230" y="877570"/>
                  </a:cubicBezTo>
                  <a:cubicBezTo>
                    <a:pt x="4086860" y="382270"/>
                    <a:pt x="3672840" y="0"/>
                    <a:pt x="3175000" y="0"/>
                  </a:cubicBezTo>
                  <a:lnTo>
                    <a:pt x="3175000" y="0"/>
                  </a:lnTo>
                  <a:cubicBezTo>
                    <a:pt x="2677160" y="0"/>
                    <a:pt x="2263140" y="382270"/>
                    <a:pt x="2223770" y="878840"/>
                  </a:cubicBezTo>
                  <a:cubicBezTo>
                    <a:pt x="1845310" y="556260"/>
                    <a:pt x="1281430" y="579120"/>
                    <a:pt x="929640" y="930910"/>
                  </a:cubicBezTo>
                  <a:lnTo>
                    <a:pt x="929640" y="930910"/>
                  </a:lnTo>
                  <a:cubicBezTo>
                    <a:pt x="577850" y="1282700"/>
                    <a:pt x="554990" y="1845310"/>
                    <a:pt x="877570" y="2225040"/>
                  </a:cubicBezTo>
                  <a:cubicBezTo>
                    <a:pt x="382270" y="2263140"/>
                    <a:pt x="0" y="2677160"/>
                    <a:pt x="0" y="3175000"/>
                  </a:cubicBezTo>
                  <a:lnTo>
                    <a:pt x="0" y="3175000"/>
                  </a:lnTo>
                  <a:cubicBezTo>
                    <a:pt x="0" y="3672840"/>
                    <a:pt x="382270" y="4086860"/>
                    <a:pt x="878840" y="4126230"/>
                  </a:cubicBezTo>
                  <a:cubicBezTo>
                    <a:pt x="556260" y="4504690"/>
                    <a:pt x="579120" y="5068570"/>
                    <a:pt x="930910" y="5420360"/>
                  </a:cubicBezTo>
                  <a:lnTo>
                    <a:pt x="930910" y="5420360"/>
                  </a:lnTo>
                  <a:cubicBezTo>
                    <a:pt x="1282700" y="5772150"/>
                    <a:pt x="1845310" y="5795010"/>
                    <a:pt x="2225040" y="5472430"/>
                  </a:cubicBezTo>
                  <a:cubicBezTo>
                    <a:pt x="2264410" y="5969000"/>
                    <a:pt x="2678430" y="6351270"/>
                    <a:pt x="3176270" y="6351270"/>
                  </a:cubicBezTo>
                  <a:lnTo>
                    <a:pt x="3176270" y="6351270"/>
                  </a:lnTo>
                  <a:cubicBezTo>
                    <a:pt x="3674110" y="6351270"/>
                    <a:pt x="4088130" y="5969000"/>
                    <a:pt x="4127500" y="5473700"/>
                  </a:cubicBezTo>
                  <a:cubicBezTo>
                    <a:pt x="4505960" y="5796280"/>
                    <a:pt x="5069840" y="5773420"/>
                    <a:pt x="5421630" y="5421630"/>
                  </a:cubicBezTo>
                  <a:lnTo>
                    <a:pt x="5421630" y="5421630"/>
                  </a:lnTo>
                  <a:cubicBezTo>
                    <a:pt x="5773420" y="5069839"/>
                    <a:pt x="5796280" y="4507230"/>
                    <a:pt x="5473700" y="4127500"/>
                  </a:cubicBezTo>
                  <a:cubicBezTo>
                    <a:pt x="5970270" y="4088130"/>
                    <a:pt x="6352540" y="3674109"/>
                    <a:pt x="6352540" y="3176270"/>
                  </a:cubicBezTo>
                  <a:lnTo>
                    <a:pt x="6352540" y="3176270"/>
                  </a:lnTo>
                  <a:cubicBezTo>
                    <a:pt x="6350000" y="2677160"/>
                    <a:pt x="5967730" y="2263140"/>
                    <a:pt x="5472430" y="2223770"/>
                  </a:cubicBezTo>
                  <a:close/>
                </a:path>
              </a:pathLst>
            </a:custGeom>
            <a:blipFill>
              <a:blip r:embed="rId2"/>
              <a:stretch>
                <a:fillRect l="-41935" r="-41935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176844" y="1950760"/>
            <a:ext cx="2549156" cy="254915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604073">
            <a:off x="8270364" y="4704434"/>
            <a:ext cx="2565838" cy="256583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18324" y="2407959"/>
            <a:ext cx="3815906" cy="107799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57280" y="1464985"/>
            <a:ext cx="5672233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45"/>
              </a:lnSpc>
            </a:pPr>
            <a:r>
              <a:rPr lang="en-US" sz="3204">
                <a:solidFill>
                  <a:srgbClr val="000000"/>
                </a:solidFill>
                <a:latin typeface="Cormorant Garamond Medium"/>
              </a:rPr>
              <a:t>What about if you want to go </a:t>
            </a:r>
          </a:p>
          <a:p>
            <a:pPr>
              <a:lnSpc>
                <a:spcPts val="3845"/>
              </a:lnSpc>
            </a:pPr>
            <a:r>
              <a:rPr lang="en-US" sz="3204">
                <a:solidFill>
                  <a:srgbClr val="000000"/>
                </a:solidFill>
                <a:latin typeface="Cormorant Garamond Medium"/>
              </a:rPr>
              <a:t>scuba diving?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995995" y="1893610"/>
            <a:ext cx="213970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Saudi Arabia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5420" y="3999853"/>
            <a:ext cx="7273695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How about if you want to visit archaeological sites like tombs?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18324" y="5143500"/>
            <a:ext cx="3815906" cy="1077993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7158995" y="4442766"/>
            <a:ext cx="1119039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Jordan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4509" y="6413363"/>
            <a:ext cx="5965553" cy="3400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39"/>
              </a:lnSpc>
            </a:pPr>
            <a:r>
              <a:rPr lang="en-US" sz="3199">
                <a:solidFill>
                  <a:srgbClr val="000000"/>
                </a:solidFill>
                <a:latin typeface="Cormorant Garamond Medium"/>
              </a:rPr>
              <a:t>Which country is a good place to visit if you are interested in ecosystems?</a:t>
            </a: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  <a:p>
            <a:pPr>
              <a:lnSpc>
                <a:spcPts val="3839"/>
              </a:lnSpc>
            </a:pPr>
            <a:endParaRPr lang="en-US" sz="3199">
              <a:solidFill>
                <a:srgbClr val="000000"/>
              </a:solidFill>
              <a:latin typeface="Cormorant Garamond Medium"/>
            </a:endParaRP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918324" y="7627801"/>
            <a:ext cx="3977950" cy="1123771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7158995" y="7113451"/>
            <a:ext cx="1458962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Open Sans Light"/>
              </a:rPr>
              <a:t>Malaysia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9E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547879" y="1802526"/>
            <a:ext cx="6163429" cy="6681948"/>
            <a:chOff x="0" y="0"/>
            <a:chExt cx="585724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57240" cy="6350000"/>
            </a:xfrm>
            <a:custGeom>
              <a:avLst/>
              <a:gdLst/>
              <a:ahLst/>
              <a:cxnLst/>
              <a:rect l="l" t="t" r="r" b="b"/>
              <a:pathLst>
                <a:path w="5857240" h="6350000">
                  <a:moveTo>
                    <a:pt x="2928620" y="0"/>
                  </a:moveTo>
                  <a:lnTo>
                    <a:pt x="2928620" y="0"/>
                  </a:lnTo>
                  <a:cubicBezTo>
                    <a:pt x="4546600" y="0"/>
                    <a:pt x="5857240" y="1310640"/>
                    <a:pt x="5857240" y="2928620"/>
                  </a:cubicBezTo>
                  <a:lnTo>
                    <a:pt x="5857240" y="6350000"/>
                  </a:lnTo>
                  <a:lnTo>
                    <a:pt x="5857240" y="6350000"/>
                  </a:lnTo>
                  <a:lnTo>
                    <a:pt x="0" y="6350000"/>
                  </a:lnTo>
                  <a:lnTo>
                    <a:pt x="0" y="6350000"/>
                  </a:lnTo>
                  <a:lnTo>
                    <a:pt x="0" y="2928620"/>
                  </a:lnTo>
                  <a:cubicBezTo>
                    <a:pt x="0" y="1310640"/>
                    <a:pt x="1310640" y="0"/>
                    <a:pt x="2928620" y="0"/>
                  </a:cubicBezTo>
                  <a:close/>
                </a:path>
              </a:pathLst>
            </a:custGeom>
            <a:blipFill>
              <a:blip r:embed="rId2"/>
              <a:stretch>
                <a:fillRect l="-31360" r="-31360"/>
              </a:stretch>
            </a:blip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959177" y="6751243"/>
            <a:ext cx="5014113" cy="501411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101043">
            <a:off x="3163087" y="8314493"/>
            <a:ext cx="1605844" cy="16058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174653">
            <a:off x="6229675" y="1935764"/>
            <a:ext cx="1739948" cy="171464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9106987">
            <a:off x="13587783" y="-86789"/>
            <a:ext cx="3467671" cy="1733835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>
            <a:off x="8484304" y="2989319"/>
            <a:ext cx="8274644" cy="4308357"/>
            <a:chOff x="0" y="0"/>
            <a:chExt cx="11032859" cy="5744476"/>
          </a:xfrm>
        </p:grpSpPr>
        <p:sp>
          <p:nvSpPr>
            <p:cNvPr id="9" name="TextBox 9"/>
            <p:cNvSpPr txBox="1"/>
            <p:nvPr/>
          </p:nvSpPr>
          <p:spPr>
            <a:xfrm>
              <a:off x="0" y="-9525"/>
              <a:ext cx="11032859" cy="45815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000"/>
                </a:lnSpc>
              </a:pPr>
              <a:r>
                <a:rPr lang="en-US" sz="7500">
                  <a:solidFill>
                    <a:srgbClr val="F9DA4A"/>
                  </a:solidFill>
                  <a:latin typeface="Prompt Black"/>
                </a:rPr>
                <a:t>What kind of vacation do you prefer?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 rot="-24693">
              <a:off x="4419" y="5047667"/>
              <a:ext cx="11024021" cy="6572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840"/>
                </a:lnSpc>
              </a:pPr>
              <a:r>
                <a:rPr lang="en-US" sz="3200">
                  <a:solidFill>
                    <a:srgbClr val="F6F3F3"/>
                  </a:solidFill>
                  <a:latin typeface="Kollektif"/>
                </a:rPr>
                <a:t>Discuss your choices with a partner.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2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438333" y="2424488"/>
            <a:ext cx="4568822" cy="48138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7007154" y="3926164"/>
            <a:ext cx="10819665" cy="2434671"/>
            <a:chOff x="0" y="0"/>
            <a:chExt cx="14426220" cy="3246228"/>
          </a:xfrm>
        </p:grpSpPr>
        <p:sp>
          <p:nvSpPr>
            <p:cNvPr id="4" name="TextBox 4"/>
            <p:cNvSpPr txBox="1"/>
            <p:nvPr/>
          </p:nvSpPr>
          <p:spPr>
            <a:xfrm>
              <a:off x="0" y="361950"/>
              <a:ext cx="14426220" cy="28842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90"/>
                </a:lnSpc>
                <a:spcBef>
                  <a:spcPct val="0"/>
                </a:spcBef>
              </a:pPr>
              <a:r>
                <a:rPr lang="en-US" sz="9613">
                  <a:solidFill>
                    <a:srgbClr val="3168D8"/>
                  </a:solidFill>
                  <a:latin typeface="Tenor Sans Bold"/>
                </a:rPr>
                <a:t>IT'S TIME TO LISTEN!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768735"/>
              <a:ext cx="14426220" cy="28778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3900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SG Bk 4 F-SA_2020_1-20">
            <a:hlinkClick r:id="" action="ppaction://media"/>
            <a:extLst>
              <a:ext uri="{FF2B5EF4-FFF2-40B4-BE49-F238E27FC236}">
                <a16:creationId xmlns:a16="http://schemas.microsoft.com/office/drawing/2014/main" id="{A805A230-E874-8343-B2B9-23A7D054427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9841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0556136" y="6626443"/>
            <a:ext cx="1449421" cy="1025269"/>
          </a:xfrm>
          <a:prstGeom prst="rect">
            <a:avLst/>
          </a:prstGeom>
          <a:solidFill>
            <a:srgbClr val="3168D9"/>
          </a:solidFill>
        </p:spPr>
      </p:pic>
      <p:pic>
        <p:nvPicPr>
          <p:cNvPr id="7" name="SG Bk 4 F-SA_2020_1-20">
            <a:hlinkClick r:id="" action="ppaction://media"/>
            <a:extLst>
              <a:ext uri="{FF2B5EF4-FFF2-40B4-BE49-F238E27FC236}">
                <a16:creationId xmlns:a16="http://schemas.microsoft.com/office/drawing/2014/main" id="{7DC26CC2-967D-5E4A-AE8D-607EB6C417F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6635" end="0.3125"/>
                </p14:media>
              </p:ext>
            </p:extLst>
          </p:nvPr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12801600" y="6626444"/>
            <a:ext cx="1449421" cy="1025269"/>
          </a:xfrm>
          <a:prstGeom prst="rect">
            <a:avLst/>
          </a:prstGeom>
          <a:solidFill>
            <a:srgbClr val="3168D9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1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550</Words>
  <Application>Microsoft Macintosh PowerPoint</Application>
  <PresentationFormat>Custom</PresentationFormat>
  <Paragraphs>81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Open Sans Light</vt:lpstr>
      <vt:lpstr>Yeseva One</vt:lpstr>
      <vt:lpstr>Cormorant Garamond Medium</vt:lpstr>
      <vt:lpstr>Prompt Black</vt:lpstr>
      <vt:lpstr>Arimo</vt:lpstr>
      <vt:lpstr>Abhaya Libre Regular</vt:lpstr>
      <vt:lpstr>Jeepers Bold</vt:lpstr>
      <vt:lpstr>Agrandir Narrow</vt:lpstr>
      <vt:lpstr>Calibri</vt:lpstr>
      <vt:lpstr>Tenor Sans Bold</vt:lpstr>
      <vt:lpstr>Kollektif</vt:lpstr>
      <vt:lpstr>Open Sans Light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It's Going to Be Fun!</dc:title>
  <cp:lastModifiedBy>Sara Abdullah Mohamad Aifan</cp:lastModifiedBy>
  <cp:revision>3</cp:revision>
  <dcterms:created xsi:type="dcterms:W3CDTF">2006-08-16T00:00:00Z</dcterms:created>
  <dcterms:modified xsi:type="dcterms:W3CDTF">2022-03-20T18:30:35Z</dcterms:modified>
  <dc:identifier>DAE7dl6uI5A</dc:identifier>
</cp:coreProperties>
</file>