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72" r:id="rId3"/>
    <p:sldId id="284" r:id="rId4"/>
    <p:sldId id="282" r:id="rId5"/>
    <p:sldId id="270" r:id="rId6"/>
    <p:sldId id="285" r:id="rId7"/>
    <p:sldId id="258" r:id="rId8"/>
    <p:sldId id="273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83" r:id="rId18"/>
    <p:sldId id="278" r:id="rId19"/>
    <p:sldId id="279" r:id="rId20"/>
    <p:sldId id="267" r:id="rId21"/>
    <p:sldId id="268" r:id="rId22"/>
    <p:sldId id="269" r:id="rId23"/>
    <p:sldId id="257" r:id="rId24"/>
    <p:sldId id="280" r:id="rId25"/>
    <p:sldId id="281" r:id="rId26"/>
  </p:sldIdLst>
  <p:sldSz cx="12192000" cy="6858000"/>
  <p:notesSz cx="6858000" cy="9144000"/>
  <p:custDataLst>
    <p:tags r:id="rId27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216"/>
    <a:srgbClr val="0A7FF1"/>
    <a:srgbClr val="C92D2E"/>
    <a:srgbClr val="F03537"/>
    <a:srgbClr val="7718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AB05099-E3E4-4F4D-9191-164D4F882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E5E4063-0769-4C03-AA65-C823997D6B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3B55083-3C27-46C7-A942-9897F7CC3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4C7A-D320-421F-A7B3-86B2A78F88AE}" type="datetimeFigureOut">
              <a:rPr lang="ar-SA" smtClean="0"/>
              <a:t>19/10/44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919102-2D00-443B-A26B-1FEC498A4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5BE8E73-6041-408B-921B-DD32FA9C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34F8-4A7E-41AF-9761-3E47E8B904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6709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03A7C2-F54C-434D-B2A5-50DCED3FA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BB2E14-6529-4462-97CB-3D68B09CF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EA53BC-4A7E-4900-8F92-02B7E155F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4C7A-D320-421F-A7B3-86B2A78F88AE}" type="datetimeFigureOut">
              <a:rPr lang="ar-SA" smtClean="0"/>
              <a:t>19/10/44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8FE90B-0A6D-4030-B7A9-35EE44A8A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41E5C71-9FA0-4249-8615-05F1FCC7F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34F8-4A7E-41AF-9761-3E47E8B904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5209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03A7C2-F54C-434D-B2A5-50DCED3FA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BB2E14-6529-4462-97CB-3D68B09CF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EA53BC-4A7E-4900-8F92-02B7E155F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4C7A-D320-421F-A7B3-86B2A78F88AE}" type="datetimeFigureOut">
              <a:rPr lang="ar-SA" smtClean="0"/>
              <a:t>19/10/44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8FE90B-0A6D-4030-B7A9-35EE44A8A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41E5C71-9FA0-4249-8615-05F1FCC7F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34F8-4A7E-41AF-9761-3E47E8B904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6808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03A7C2-F54C-434D-B2A5-50DCED3FA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BB2E14-6529-4462-97CB-3D68B09CF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EA53BC-4A7E-4900-8F92-02B7E155F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4C7A-D320-421F-A7B3-86B2A78F88AE}" type="datetimeFigureOut">
              <a:rPr lang="ar-SA" smtClean="0"/>
              <a:t>19/10/44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8FE90B-0A6D-4030-B7A9-35EE44A8A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41E5C71-9FA0-4249-8615-05F1FCC7F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34F8-4A7E-41AF-9761-3E47E8B904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4546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86AA3E0-19FA-45D9-9FC6-7CDCDA3A5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253F406-F1B8-4031-8356-FC9393F15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5C7B08B-B6B2-4ECF-AD43-159958101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4C7A-D320-421F-A7B3-86B2A78F88AE}" type="datetimeFigureOut">
              <a:rPr lang="ar-SA" smtClean="0"/>
              <a:t>19/10/44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3F5C90-3348-4E1D-A978-9BB82B0D1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4BE18E0-832A-4564-AE41-6049F76E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34F8-4A7E-41AF-9761-3E47E8B904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3110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D9261EB-34B8-4AEC-8B18-FA621CC52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F38DFB4-DAED-419B-833A-C01521ABEE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108835-B9F5-414F-880F-19DB915A5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F15B47C-ACE4-4446-96A8-AE4C0B9DA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4C7A-D320-421F-A7B3-86B2A78F88AE}" type="datetimeFigureOut">
              <a:rPr lang="ar-SA" smtClean="0"/>
              <a:t>19/10/44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C060072-4E56-400D-A7E0-034D1F159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634154F-6436-491C-B348-7D0AF01D4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34F8-4A7E-41AF-9761-3E47E8B904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6424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AD179A-4A94-49D8-A91A-D86D08958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DD943B2-8D26-416F-8523-51CE302F7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718BEB9-58F8-4BD6-9CB9-B88708A1D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C25A27E-6D19-4413-A9D0-20C057924B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27524BB-8D0C-4321-9139-072FD8F2C4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29A91E1-62DD-4570-80EF-837AF7F01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4C7A-D320-421F-A7B3-86B2A78F88AE}" type="datetimeFigureOut">
              <a:rPr lang="ar-SA" smtClean="0"/>
              <a:t>19/10/44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B6F76E1-8847-495D-8E0C-1E91ED2B6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D91DFD9A-58E2-46B3-8782-E4A2E8FF0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34F8-4A7E-41AF-9761-3E47E8B904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0617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DBF229-2CA1-4D4E-A77E-7B5D156C6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E0BD30A-3422-49B5-B3BA-03631EC3A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4C7A-D320-421F-A7B3-86B2A78F88AE}" type="datetimeFigureOut">
              <a:rPr lang="ar-SA" smtClean="0"/>
              <a:t>19/10/44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914986F-BBF7-4B4B-93EA-6CF0E3B56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4014025-A735-4209-8831-4811ED5AC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34F8-4A7E-41AF-9761-3E47E8B904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7640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4B837EF-5B65-4B28-8C40-A385DAAAD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4C7A-D320-421F-A7B3-86B2A78F88AE}" type="datetimeFigureOut">
              <a:rPr lang="ar-SA" smtClean="0"/>
              <a:t>19/10/44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A6AE69A-1F3C-4281-B0EB-80F4AA3BA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37ACEB1-4E32-46BB-9731-EAC8BF021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34F8-4A7E-41AF-9761-3E47E8B904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07228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FE6C27-E96B-42E6-A634-BE62D9DFE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C2455D1-EA9B-4625-8BCE-7694797FA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6583E40-AE93-4CDF-8A46-E641D3395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1E75995-0A28-4721-A983-23B49D0D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4C7A-D320-421F-A7B3-86B2A78F88AE}" type="datetimeFigureOut">
              <a:rPr lang="ar-SA" smtClean="0"/>
              <a:t>19/10/44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C80C7B7-FB45-4038-970B-6E0CE2D04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F4A44E7-038F-4FB9-8C7A-1AE5711AF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34F8-4A7E-41AF-9761-3E47E8B904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1754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971DAA2-AE7E-4D11-97B0-5AE1F4766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F9D5695-B114-4AC1-AD03-799D1AEF7E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8009631-2BCA-4D99-A86D-1715AC1D8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B7A4211-0410-4F6F-A672-6D71A820A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4C7A-D320-421F-A7B3-86B2A78F88AE}" type="datetimeFigureOut">
              <a:rPr lang="ar-SA" smtClean="0"/>
              <a:t>19/10/44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385A157-50EF-458F-B159-A02B80300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3A9475B-CBD8-44AD-80A5-30537B68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34F8-4A7E-41AF-9761-3E47E8B904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5519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AB05099-E3E4-4F4D-9191-164D4F882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E5E4063-0769-4C03-AA65-C823997D6B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3B55083-3C27-46C7-A942-9897F7CC3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4C7A-D320-421F-A7B3-86B2A78F88AE}" type="datetimeFigureOut">
              <a:rPr lang="ar-SA" smtClean="0"/>
              <a:t>19/10/44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919102-2D00-443B-A26B-1FEC498A4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5BE8E73-6041-408B-921B-DD32FA9C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34F8-4A7E-41AF-9761-3E47E8B904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99842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C0AF66-3FAA-435F-A96D-DF9801BCE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A30A04C-7D55-4F9C-95DE-0C77BE2D3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BF974F7-BE31-4477-B299-020960017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4C7A-D320-421F-A7B3-86B2A78F88AE}" type="datetimeFigureOut">
              <a:rPr lang="ar-SA" smtClean="0"/>
              <a:t>19/10/44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B31107A-5FF6-45EA-8195-21D5CABC8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31981CF-E4D6-4266-BCB9-AB07ABAF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34F8-4A7E-41AF-9761-3E47E8B904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9180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7C770A8-1638-438D-BE9D-3D0C107092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937570D-C7E0-4743-AE83-28933F16B0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B073C33-1826-424C-BD26-3ED4DF25D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4C7A-D320-421F-A7B3-86B2A78F88AE}" type="datetimeFigureOut">
              <a:rPr lang="ar-SA" smtClean="0"/>
              <a:t>19/10/44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75A019-6015-4A34-8401-ECE5E424B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17BE186-8C63-4DEB-AA3D-C6409FE21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34F8-4A7E-41AF-9761-3E47E8B904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518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03A7C2-F54C-434D-B2A5-50DCED3FA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BB2E14-6529-4462-97CB-3D68B09CF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EA53BC-4A7E-4900-8F92-02B7E155F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4C7A-D320-421F-A7B3-86B2A78F88AE}" type="datetimeFigureOut">
              <a:rPr lang="ar-SA" smtClean="0"/>
              <a:t>19/10/44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8FE90B-0A6D-4030-B7A9-35EE44A8A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41E5C71-9FA0-4249-8615-05F1FCC7F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34F8-4A7E-41AF-9761-3E47E8B904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6885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03A7C2-F54C-434D-B2A5-50DCED3FA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BB2E14-6529-4462-97CB-3D68B09CF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EA53BC-4A7E-4900-8F92-02B7E155F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4C7A-D320-421F-A7B3-86B2A78F88AE}" type="datetimeFigureOut">
              <a:rPr lang="ar-SA" smtClean="0"/>
              <a:t>19/10/44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8FE90B-0A6D-4030-B7A9-35EE44A8A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41E5C71-9FA0-4249-8615-05F1FCC7F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34F8-4A7E-41AF-9761-3E47E8B904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4274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03A7C2-F54C-434D-B2A5-50DCED3FA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BB2E14-6529-4462-97CB-3D68B09CF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EA53BC-4A7E-4900-8F92-02B7E155F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4C7A-D320-421F-A7B3-86B2A78F88AE}" type="datetimeFigureOut">
              <a:rPr lang="ar-SA" smtClean="0"/>
              <a:t>19/10/44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8FE90B-0A6D-4030-B7A9-35EE44A8A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41E5C71-9FA0-4249-8615-05F1FCC7F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34F8-4A7E-41AF-9761-3E47E8B904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8331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03A7C2-F54C-434D-B2A5-50DCED3FA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BB2E14-6529-4462-97CB-3D68B09CF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EA53BC-4A7E-4900-8F92-02B7E155F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4C7A-D320-421F-A7B3-86B2A78F88AE}" type="datetimeFigureOut">
              <a:rPr lang="ar-SA" smtClean="0"/>
              <a:t>19/10/44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8FE90B-0A6D-4030-B7A9-35EE44A8A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41E5C71-9FA0-4249-8615-05F1FCC7F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34F8-4A7E-41AF-9761-3E47E8B904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301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03A7C2-F54C-434D-B2A5-50DCED3FA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BB2E14-6529-4462-97CB-3D68B09CF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EA53BC-4A7E-4900-8F92-02B7E155F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4C7A-D320-421F-A7B3-86B2A78F88AE}" type="datetimeFigureOut">
              <a:rPr lang="ar-SA" smtClean="0"/>
              <a:t>19/10/44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8FE90B-0A6D-4030-B7A9-35EE44A8A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41E5C71-9FA0-4249-8615-05F1FCC7F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34F8-4A7E-41AF-9761-3E47E8B904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901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03A7C2-F54C-434D-B2A5-50DCED3FA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BB2E14-6529-4462-97CB-3D68B09CF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EA53BC-4A7E-4900-8F92-02B7E155F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4C7A-D320-421F-A7B3-86B2A78F88AE}" type="datetimeFigureOut">
              <a:rPr lang="ar-SA" smtClean="0"/>
              <a:t>19/10/44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8FE90B-0A6D-4030-B7A9-35EE44A8A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41E5C71-9FA0-4249-8615-05F1FCC7F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34F8-4A7E-41AF-9761-3E47E8B904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7904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03A7C2-F54C-434D-B2A5-50DCED3FA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BB2E14-6529-4462-97CB-3D68B09CF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EA53BC-4A7E-4900-8F92-02B7E155F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4C7A-D320-421F-A7B3-86B2A78F88AE}" type="datetimeFigureOut">
              <a:rPr lang="ar-SA" smtClean="0"/>
              <a:t>19/10/44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8FE90B-0A6D-4030-B7A9-35EE44A8A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41E5C71-9FA0-4249-8615-05F1FCC7F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34F8-4A7E-41AF-9761-3E47E8B904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7722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24AA4BC-6EF3-4721-B80C-C52235669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43D0316-5D0C-4815-9686-2BE6CA02E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F40BC4E-AD34-408F-959E-DF92B9E806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D4C7A-D320-421F-A7B3-86B2A78F88AE}" type="datetimeFigureOut">
              <a:rPr lang="ar-SA" smtClean="0"/>
              <a:t>19/10/44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47082C4-CD59-46B3-9B99-5AF933E1F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B8CF890-E87A-4926-AF05-7EB6077DB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434F8-4A7E-41AF-9761-3E47E8B904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338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  <p:sldLayoutId id="2147483661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gi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gif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gif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hyperlink" Target="https://wordwall.net/ar/resource/13507435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3879E07-BE09-4746-810D-BC60E1467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9788"/>
            <a:ext cx="3333750" cy="1535518"/>
          </a:xfrm>
          <a:prstGeom prst="rect">
            <a:avLst/>
          </a:prstGeom>
        </p:spPr>
      </p:pic>
      <p:pic>
        <p:nvPicPr>
          <p:cNvPr id="4098" name="Picture 2" descr="Cute Shock Stock Illustrations – 7,750 Cute Shock Stock Illustrations,  Vectors &amp; Clipart - Dreamstime">
            <a:extLst>
              <a:ext uri="{FF2B5EF4-FFF2-40B4-BE49-F238E27FC236}">
                <a16:creationId xmlns:a16="http://schemas.microsoft.com/office/drawing/2014/main" id="{7EF14168-A4BB-4B1B-B6A3-FC6A75183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7" r="32751" b="12664"/>
          <a:stretch/>
        </p:blipFill>
        <p:spPr bwMode="auto">
          <a:xfrm>
            <a:off x="3754278" y="4713018"/>
            <a:ext cx="9144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8B9E84BA-8A4C-4828-B6A6-D3A3A8AD67CE}"/>
              </a:ext>
            </a:extLst>
          </p:cNvPr>
          <p:cNvSpPr txBox="1"/>
          <p:nvPr/>
        </p:nvSpPr>
        <p:spPr>
          <a:xfrm>
            <a:off x="-676275" y="6211669"/>
            <a:ext cx="329565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rgbClr val="FAB216"/>
                </a:solidFill>
                <a:latin typeface="Showcard Gothic" panose="04020904020102020604" pitchFamily="82" charset="0"/>
                <a:ea typeface="Microsoft JhengHei UI" panose="020B0604030504040204" pitchFamily="34" charset="-120"/>
              </a:rPr>
              <a:t>S H O C K</a:t>
            </a:r>
            <a:endParaRPr lang="ar-SA" sz="3600" dirty="0">
              <a:solidFill>
                <a:srgbClr val="FAB216"/>
              </a:solidFill>
              <a:latin typeface="Showcard Gothic" panose="04020904020102020604" pitchFamily="82" charset="0"/>
              <a:ea typeface="Microsoft JhengHei UI" panose="020B0604030504040204" pitchFamily="34" charset="-120"/>
            </a:endParaRPr>
          </a:p>
        </p:txBody>
      </p:sp>
      <p:pic>
        <p:nvPicPr>
          <p:cNvPr id="4100" name="Picture 4" descr="Smiley Shocked clip art | Clipart Panda - Free Clipart Images">
            <a:extLst>
              <a:ext uri="{FF2B5EF4-FFF2-40B4-BE49-F238E27FC236}">
                <a16:creationId xmlns:a16="http://schemas.microsoft.com/office/drawing/2014/main" id="{4416D23C-A7E4-440F-8ED2-A78D39B2B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1634">
            <a:off x="3181005" y="4820727"/>
            <a:ext cx="44767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F475A5D9-143C-42E0-88BE-C6149FE15283}"/>
              </a:ext>
            </a:extLst>
          </p:cNvPr>
          <p:cNvSpPr/>
          <p:nvPr/>
        </p:nvSpPr>
        <p:spPr>
          <a:xfrm flipH="1">
            <a:off x="180022" y="217854"/>
            <a:ext cx="45719" cy="4458297"/>
          </a:xfrm>
          <a:prstGeom prst="rect">
            <a:avLst/>
          </a:prstGeom>
          <a:solidFill>
            <a:srgbClr val="FAB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9A12ACF-0F50-4B8F-BF58-A5620DAB9997}"/>
              </a:ext>
            </a:extLst>
          </p:cNvPr>
          <p:cNvSpPr/>
          <p:nvPr/>
        </p:nvSpPr>
        <p:spPr>
          <a:xfrm rot="5400000" flipH="1">
            <a:off x="7692390" y="2287966"/>
            <a:ext cx="45719" cy="8953500"/>
          </a:xfrm>
          <a:prstGeom prst="rect">
            <a:avLst/>
          </a:prstGeom>
          <a:solidFill>
            <a:srgbClr val="FAB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F0C4FB06-295B-48E7-AF0D-ECF096D66D8F}"/>
              </a:ext>
            </a:extLst>
          </p:cNvPr>
          <p:cNvSpPr/>
          <p:nvPr/>
        </p:nvSpPr>
        <p:spPr>
          <a:xfrm rot="21396580" flipH="1">
            <a:off x="202881" y="324257"/>
            <a:ext cx="45719" cy="4458297"/>
          </a:xfrm>
          <a:prstGeom prst="rect">
            <a:avLst/>
          </a:prstGeom>
          <a:solidFill>
            <a:srgbClr val="F0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c</a:t>
            </a:r>
            <a:endParaRPr lang="ar-SA" dirty="0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5F38E82-ED38-4F6A-8603-03D1736D00A0}"/>
              </a:ext>
            </a:extLst>
          </p:cNvPr>
          <p:cNvSpPr/>
          <p:nvPr/>
        </p:nvSpPr>
        <p:spPr>
          <a:xfrm rot="5400000" flipH="1">
            <a:off x="7073265" y="2189656"/>
            <a:ext cx="45719" cy="8953499"/>
          </a:xfrm>
          <a:prstGeom prst="rect">
            <a:avLst/>
          </a:prstGeom>
          <a:solidFill>
            <a:srgbClr val="F0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9" name="Picture 2" descr="The 6 Elements of Great Company Culture | Great Place to Work®">
            <a:extLst>
              <a:ext uri="{FF2B5EF4-FFF2-40B4-BE49-F238E27FC236}">
                <a16:creationId xmlns:a16="http://schemas.microsoft.com/office/drawing/2014/main" id="{2EE09B6A-6529-4DDA-BFA0-09F22FEF4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CCF5FF"/>
              </a:clrFrom>
              <a:clrTo>
                <a:srgbClr val="CCF5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 trans="0"/>
                    </a14:imgEffect>
                    <a14:imgEffect>
                      <a14:sharpenSoften amount="-43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058" y="0"/>
            <a:ext cx="10187942" cy="543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D31B6C5-0D3E-455E-9DA0-A1A537469A65}"/>
              </a:ext>
            </a:extLst>
          </p:cNvPr>
          <p:cNvSpPr txBox="1"/>
          <p:nvPr/>
        </p:nvSpPr>
        <p:spPr>
          <a:xfrm>
            <a:off x="2569058" y="1153021"/>
            <a:ext cx="6867525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800" dirty="0">
                <a:latin typeface="Showcard Gothic" panose="04020904020102020604" pitchFamily="82" charset="0"/>
              </a:rPr>
              <a:t>Culture</a:t>
            </a:r>
          </a:p>
          <a:p>
            <a:endParaRPr lang="ar-SA" sz="8800" dirty="0">
              <a:latin typeface="Showcard Gothic" panose="04020904020102020604" pitchFamily="82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E651356-C22E-47FC-A13E-53999CB1F937}"/>
              </a:ext>
            </a:extLst>
          </p:cNvPr>
          <p:cNvSpPr txBox="1"/>
          <p:nvPr/>
        </p:nvSpPr>
        <p:spPr>
          <a:xfrm>
            <a:off x="5282255" y="2404649"/>
            <a:ext cx="3567002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8000" dirty="0">
                <a:latin typeface="Showcard Gothic" panose="04020904020102020604" pitchFamily="82" charset="0"/>
              </a:rPr>
              <a:t>s</a:t>
            </a:r>
            <a:r>
              <a:rPr lang="en-US" sz="8000" dirty="0">
                <a:solidFill>
                  <a:srgbClr val="C92D2E"/>
                </a:solidFill>
                <a:latin typeface="Showcard Gothic" panose="04020904020102020604" pitchFamily="82" charset="0"/>
              </a:rPr>
              <a:t>h</a:t>
            </a:r>
            <a:r>
              <a:rPr lang="en-US" sz="8000" dirty="0">
                <a:latin typeface="Showcard Gothic" panose="04020904020102020604" pitchFamily="82" charset="0"/>
              </a:rPr>
              <a:t>o</a:t>
            </a:r>
            <a:r>
              <a:rPr lang="en-US" sz="8000" dirty="0">
                <a:solidFill>
                  <a:srgbClr val="C92D2E"/>
                </a:solidFill>
                <a:latin typeface="Showcard Gothic" panose="04020904020102020604" pitchFamily="82" charset="0"/>
              </a:rPr>
              <a:t>c</a:t>
            </a:r>
            <a:r>
              <a:rPr lang="en-US" sz="8000" dirty="0">
                <a:latin typeface="Showcard Gothic" panose="04020904020102020604" pitchFamily="82" charset="0"/>
              </a:rPr>
              <a:t>k</a:t>
            </a:r>
            <a:endParaRPr lang="ar-SA" sz="8000" dirty="0">
              <a:latin typeface="Showcard Gothic" panose="04020904020102020604" pitchFamily="82" charset="0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45FDFBAF-2A48-4D3E-9D5B-EC8EAA8CC583}"/>
              </a:ext>
            </a:extLst>
          </p:cNvPr>
          <p:cNvSpPr/>
          <p:nvPr/>
        </p:nvSpPr>
        <p:spPr>
          <a:xfrm>
            <a:off x="8473758" y="5355956"/>
            <a:ext cx="3428368" cy="4212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AB216"/>
                </a:solidFill>
                <a:latin typeface="Showcard Gothic" panose="04020904020102020604" pitchFamily="82" charset="0"/>
              </a:rPr>
              <a:t>By Asma Almjlad</a:t>
            </a:r>
            <a:endParaRPr lang="ar-SA" sz="2000" dirty="0">
              <a:solidFill>
                <a:srgbClr val="FAB216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5FBC188-08B5-414A-BC0F-94FFD7482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A13802F-4692-4D68-B238-1EB997980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D5AEDB1-61B9-4B3F-ABDB-AC8B3B7CE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1805" r="23594" b="12316"/>
          <a:stretch/>
        </p:blipFill>
        <p:spPr>
          <a:xfrm>
            <a:off x="1" y="38860"/>
            <a:ext cx="12192000" cy="675246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F1DB8A7-91CF-4F3E-93AF-1F9DE696C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97" t="36580" r="32969" b="14851"/>
          <a:stretch/>
        </p:blipFill>
        <p:spPr>
          <a:xfrm rot="5400000">
            <a:off x="5064463" y="122990"/>
            <a:ext cx="6514340" cy="619768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366D1FA-18E8-4DBE-BB34-DB0D373EA4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59" t="14861" r="50547" b="7361"/>
          <a:stretch/>
        </p:blipFill>
        <p:spPr>
          <a:xfrm>
            <a:off x="6096000" y="681037"/>
            <a:ext cx="4605336" cy="5334001"/>
          </a:xfrm>
          <a:prstGeom prst="rect">
            <a:avLst/>
          </a:prstGeom>
        </p:spPr>
      </p:pic>
      <p:pic>
        <p:nvPicPr>
          <p:cNvPr id="7170" name="Picture 2" descr="Dinner GIFs | Tenor">
            <a:extLst>
              <a:ext uri="{FF2B5EF4-FFF2-40B4-BE49-F238E27FC236}">
                <a16:creationId xmlns:a16="http://schemas.microsoft.com/office/drawing/2014/main" id="{242ABFA8-3A13-42E0-B20C-F805427A20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7" y="365125"/>
            <a:ext cx="1314450" cy="111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9A21D99-CFE9-437E-9BC9-4C17AAED0FBA}"/>
              </a:ext>
            </a:extLst>
          </p:cNvPr>
          <p:cNvSpPr/>
          <p:nvPr/>
        </p:nvSpPr>
        <p:spPr>
          <a:xfrm>
            <a:off x="211096" y="2431257"/>
            <a:ext cx="5981700" cy="790575"/>
          </a:xfrm>
          <a:prstGeom prst="roundRect">
            <a:avLst/>
          </a:prstGeom>
          <a:solidFill>
            <a:srgbClr val="C92D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What is the common custom in Mediterranean countries 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04D0A35-3D33-4396-8678-25EB6F55F616}"/>
              </a:ext>
            </a:extLst>
          </p:cNvPr>
          <p:cNvSpPr/>
          <p:nvPr/>
        </p:nvSpPr>
        <p:spPr>
          <a:xfrm>
            <a:off x="1000125" y="3770709"/>
            <a:ext cx="5514975" cy="847725"/>
          </a:xfrm>
          <a:prstGeom prst="roundRect">
            <a:avLst/>
          </a:prstGeom>
          <a:solidFill>
            <a:srgbClr val="C92D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People in these countries are common to take morning breaks  ( T or F ) 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EB4B45B-2C2C-4655-8CC3-FB4C102C2742}"/>
              </a:ext>
            </a:extLst>
          </p:cNvPr>
          <p:cNvSpPr/>
          <p:nvPr/>
        </p:nvSpPr>
        <p:spPr>
          <a:xfrm>
            <a:off x="1290638" y="1433909"/>
            <a:ext cx="5388059" cy="709234"/>
          </a:xfrm>
          <a:prstGeom prst="roundRect">
            <a:avLst/>
          </a:prstGeom>
          <a:solidFill>
            <a:srgbClr val="C92D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latin typeface="Comic Sans MS" panose="030F0702030302020204" pitchFamily="66" charset="0"/>
              </a:rPr>
              <a:t>What are some Mediterranean countries?</a:t>
            </a:r>
            <a:endParaRPr lang="ar-SA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56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F480568-CFAF-482C-92CF-D29E466DC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A644767-0FE1-4FBE-9452-FDF17E996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46ED9B5-DFC7-4AFA-81E5-4D83AACB4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1805" r="23594" b="12316"/>
          <a:stretch/>
        </p:blipFill>
        <p:spPr>
          <a:xfrm>
            <a:off x="1" y="38860"/>
            <a:ext cx="12192000" cy="675246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769FFC9-E96F-4D56-A292-AC1815080A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97" t="36580" r="32969" b="14851"/>
          <a:stretch/>
        </p:blipFill>
        <p:spPr>
          <a:xfrm rot="5400000">
            <a:off x="4432685" y="-19911"/>
            <a:ext cx="5811873" cy="588027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161484C-8C0A-4371-BB01-E14BDFEAB9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15" t="24652" r="11953" b="8334"/>
          <a:stretch/>
        </p:blipFill>
        <p:spPr>
          <a:xfrm>
            <a:off x="5178385" y="681037"/>
            <a:ext cx="4514850" cy="4595812"/>
          </a:xfrm>
          <a:prstGeom prst="rect">
            <a:avLst/>
          </a:prstGeom>
        </p:spPr>
      </p:pic>
      <p:pic>
        <p:nvPicPr>
          <p:cNvPr id="6152" name="Picture 8" descr="Business scene exchange of business cards - Stock Illustration [27391757] -  PIXTA">
            <a:extLst>
              <a:ext uri="{FF2B5EF4-FFF2-40B4-BE49-F238E27FC236}">
                <a16:creationId xmlns:a16="http://schemas.microsoft.com/office/drawing/2014/main" id="{C962F1D1-F7B8-47BD-86A9-5419E6E8D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" r="10845" b="13333"/>
          <a:stretch/>
        </p:blipFill>
        <p:spPr bwMode="auto">
          <a:xfrm>
            <a:off x="694309" y="338595"/>
            <a:ext cx="2144142" cy="29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FFB2EE5-DD0C-4370-B73F-E00E623DB99B}"/>
              </a:ext>
            </a:extLst>
          </p:cNvPr>
          <p:cNvSpPr/>
          <p:nvPr/>
        </p:nvSpPr>
        <p:spPr>
          <a:xfrm>
            <a:off x="1628774" y="1825625"/>
            <a:ext cx="7686675" cy="955675"/>
          </a:xfrm>
          <a:prstGeom prst="roundRect">
            <a:avLst/>
          </a:prstGeom>
          <a:solidFill>
            <a:srgbClr val="FAB2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Where is the exchange of business cards or personal cards important?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9DCA853-ACBD-4F5C-9320-E237A8A23121}"/>
              </a:ext>
            </a:extLst>
          </p:cNvPr>
          <p:cNvSpPr/>
          <p:nvPr/>
        </p:nvSpPr>
        <p:spPr>
          <a:xfrm>
            <a:off x="1000124" y="3429000"/>
            <a:ext cx="6413011" cy="762000"/>
          </a:xfrm>
          <a:prstGeom prst="roundRect">
            <a:avLst/>
          </a:prstGeom>
          <a:solidFill>
            <a:srgbClr val="FAB2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latin typeface="Comic Sans MS" panose="030F0702030302020204" pitchFamily="66" charset="0"/>
              </a:rPr>
              <a:t>Do you think it’s polite or impolite in Japan to talk about the cards?</a:t>
            </a:r>
            <a:endParaRPr lang="ar-SA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23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AA40D0-110E-4488-B508-E3E5A921F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75ED65B-76B2-4967-9341-7CA3C740E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F767750-427F-464F-A2CB-AA107018E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1805" r="23594" b="12316"/>
          <a:stretch/>
        </p:blipFill>
        <p:spPr>
          <a:xfrm>
            <a:off x="1" y="38860"/>
            <a:ext cx="12192000" cy="675246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1160DEA-1439-47D3-BED9-8B292FA82B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97" t="36580" r="32969" b="14851"/>
          <a:stretch/>
        </p:blipFill>
        <p:spPr>
          <a:xfrm>
            <a:off x="4924425" y="2081609"/>
            <a:ext cx="6848476" cy="383936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1EE7541-0012-476E-AA6F-B0831AEC33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594" t="58749" r="13203" b="11668"/>
          <a:stretch/>
        </p:blipFill>
        <p:spPr>
          <a:xfrm>
            <a:off x="5369249" y="2801205"/>
            <a:ext cx="5958828" cy="259556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97BD54F-73C8-4D6F-BFC3-EC8B1A3DFA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28" t="44364" r="52187" b="15359"/>
          <a:stretch/>
        </p:blipFill>
        <p:spPr>
          <a:xfrm>
            <a:off x="1257315" y="86122"/>
            <a:ext cx="3838575" cy="2762250"/>
          </a:xfrm>
          <a:prstGeom prst="rect">
            <a:avLst/>
          </a:prstGeom>
        </p:spPr>
      </p:pic>
      <p:pic>
        <p:nvPicPr>
          <p:cNvPr id="5122" name="Picture 2" descr="Top Chopsticks Fail Stickers for Android &amp; iOS | Gfycat">
            <a:extLst>
              <a:ext uri="{FF2B5EF4-FFF2-40B4-BE49-F238E27FC236}">
                <a16:creationId xmlns:a16="http://schemas.microsoft.com/office/drawing/2014/main" id="{7247A337-D1B0-41B3-905D-2F1E559E59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497" y="1200503"/>
            <a:ext cx="1246605" cy="82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ood Noodles Sticker for iOS &amp; Android | GIPHY">
            <a:extLst>
              <a:ext uri="{FF2B5EF4-FFF2-40B4-BE49-F238E27FC236}">
                <a16:creationId xmlns:a16="http://schemas.microsoft.com/office/drawing/2014/main" id="{6D388E7A-342D-47D7-BFAF-9247C2D6C3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009900"/>
            <a:ext cx="1609724" cy="160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83912F4A-6BA8-4A24-A7F4-80B4F7C2B140}"/>
              </a:ext>
            </a:extLst>
          </p:cNvPr>
          <p:cNvSpPr/>
          <p:nvPr/>
        </p:nvSpPr>
        <p:spPr>
          <a:xfrm>
            <a:off x="419099" y="2435594"/>
            <a:ext cx="6848476" cy="739043"/>
          </a:xfrm>
          <a:prstGeom prst="roundRect">
            <a:avLst/>
          </a:prstGeom>
          <a:solidFill>
            <a:srgbClr val="0A7F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latin typeface="Comic Sans MS" panose="030F0702030302020204" pitchFamily="66" charset="0"/>
              </a:rPr>
              <a:t>What do many Asian cultures use to eat with? </a:t>
            </a:r>
            <a:endParaRPr lang="ar-SA"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8F879D8-CAEA-49AF-86EE-4EC3E439DFEC}"/>
              </a:ext>
            </a:extLst>
          </p:cNvPr>
          <p:cNvSpPr/>
          <p:nvPr/>
        </p:nvSpPr>
        <p:spPr>
          <a:xfrm>
            <a:off x="838200" y="3683364"/>
            <a:ext cx="6848476" cy="739043"/>
          </a:xfrm>
          <a:prstGeom prst="roundRect">
            <a:avLst/>
          </a:prstGeom>
          <a:solidFill>
            <a:srgbClr val="0A7F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It’s polite to play with chopsticks ( T or F )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59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CCB448-C08E-43CC-B587-124637A93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DFAD0B9-DBEE-499E-9CF2-4ABDEE704B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1805" r="23594" b="12316"/>
          <a:stretch/>
        </p:blipFill>
        <p:spPr>
          <a:xfrm>
            <a:off x="1" y="38860"/>
            <a:ext cx="12192000" cy="675246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BF75691-89E7-4988-9DDC-D4D8E13A0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97" t="36580" r="32969" b="14851"/>
          <a:stretch/>
        </p:blipFill>
        <p:spPr>
          <a:xfrm>
            <a:off x="4524375" y="-100103"/>
            <a:ext cx="7734300" cy="631367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707F40E-2BC6-4322-8C4B-934F360325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782" t="47361" r="12813" b="7962"/>
          <a:stretch/>
        </p:blipFill>
        <p:spPr>
          <a:xfrm>
            <a:off x="5200651" y="644433"/>
            <a:ext cx="6572249" cy="4776069"/>
          </a:xfrm>
          <a:prstGeom prst="rect">
            <a:avLst/>
          </a:prstGeom>
        </p:spPr>
      </p:pic>
      <p:pic>
        <p:nvPicPr>
          <p:cNvPr id="9218" name="Picture 2" descr="Shoes Gif Find Share On Giphy Sport Shoes Clip Art - LowGif">
            <a:extLst>
              <a:ext uri="{FF2B5EF4-FFF2-40B4-BE49-F238E27FC236}">
                <a16:creationId xmlns:a16="http://schemas.microsoft.com/office/drawing/2014/main" id="{5A963EA4-342E-46CA-A768-C567EA96B8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066257"/>
            <a:ext cx="2381250" cy="13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مسجل تداخل يتصعد shoes off clipart - cabuildingbridges.org">
            <a:extLst>
              <a:ext uri="{FF2B5EF4-FFF2-40B4-BE49-F238E27FC236}">
                <a16:creationId xmlns:a16="http://schemas.microsoft.com/office/drawing/2014/main" id="{3B994A73-640C-4BFA-9EAE-BF0FDED44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53206"/>
            <a:ext cx="2181225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D8B91A3A-698C-4133-A16D-1418E7B18204}"/>
              </a:ext>
            </a:extLst>
          </p:cNvPr>
          <p:cNvSpPr/>
          <p:nvPr/>
        </p:nvSpPr>
        <p:spPr>
          <a:xfrm>
            <a:off x="2000250" y="1620077"/>
            <a:ext cx="5562600" cy="1047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/>
              <a:t>What is a custom they have in India?</a:t>
            </a: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189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2B0B97C-D171-400A-A477-7DE333E8D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790C561-999E-4044-90FB-811EFF38C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8F09331-8F2D-40E9-A744-3D1412C672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1805" r="23594" b="12316"/>
          <a:stretch/>
        </p:blipFill>
        <p:spPr>
          <a:xfrm>
            <a:off x="1" y="38860"/>
            <a:ext cx="12192000" cy="6752465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FFFE8C0-C0CA-4C17-8651-A7D99DC849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97" t="36580" r="32969" b="14851"/>
          <a:stretch/>
        </p:blipFill>
        <p:spPr>
          <a:xfrm>
            <a:off x="862015" y="644071"/>
            <a:ext cx="6638919" cy="393858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B24D7C2-2FDB-40A0-97FB-50889BA85B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7" t="36550" r="61172" b="29037"/>
          <a:stretch/>
        </p:blipFill>
        <p:spPr>
          <a:xfrm>
            <a:off x="1695450" y="1114484"/>
            <a:ext cx="5353050" cy="2828072"/>
          </a:xfrm>
          <a:prstGeom prst="rect">
            <a:avLst/>
          </a:prstGeom>
        </p:spPr>
      </p:pic>
      <p:pic>
        <p:nvPicPr>
          <p:cNvPr id="11266" name="Picture 2" descr="Cartoon Lawyer Passing a File to The Judge Vector Illustration - Free  Download | Cartoon clip art, Vector illustration, Cartoon">
            <a:extLst>
              <a:ext uri="{FF2B5EF4-FFF2-40B4-BE49-F238E27FC236}">
                <a16:creationId xmlns:a16="http://schemas.microsoft.com/office/drawing/2014/main" id="{9B74746C-B12E-4B6E-8945-DF978E141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5" y="3942556"/>
            <a:ext cx="3600450" cy="255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C4F1684-7EB4-45E6-8F77-1BFA1BC0A8A1}"/>
              </a:ext>
            </a:extLst>
          </p:cNvPr>
          <p:cNvSpPr/>
          <p:nvPr/>
        </p:nvSpPr>
        <p:spPr>
          <a:xfrm>
            <a:off x="5895975" y="2028824"/>
            <a:ext cx="5048250" cy="12993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latin typeface="Comic Sans MS" panose="030F0702030302020204" pitchFamily="66" charset="0"/>
              </a:rPr>
              <a:t>In which countries do you think all university graduates have a title?</a:t>
            </a:r>
            <a:endParaRPr lang="ar-SA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01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355A5C-F544-460E-8A63-78B38CDA6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7D33507-ECC5-4BFD-8E12-C7868BDAE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31C5282-4A56-4C59-8939-3623A8CA84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1805" r="23594" b="12316"/>
          <a:stretch/>
        </p:blipFill>
        <p:spPr>
          <a:xfrm>
            <a:off x="1" y="38860"/>
            <a:ext cx="12192000" cy="675246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59DC3A5-26E8-4D1E-88C7-9E233C1D91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97" t="31250" r="31250" b="14850"/>
          <a:stretch/>
        </p:blipFill>
        <p:spPr>
          <a:xfrm>
            <a:off x="5543550" y="1084261"/>
            <a:ext cx="6481763" cy="49625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23DAB6B-D4D7-407B-B71B-53137F0C7B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93" t="26621" r="6250" b="32778"/>
          <a:stretch/>
        </p:blipFill>
        <p:spPr>
          <a:xfrm>
            <a:off x="6184106" y="2300288"/>
            <a:ext cx="5200650" cy="27844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04705BE-CD4A-4BA2-B1C4-ED54FD9562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" t="26621" r="49531" b="17500"/>
          <a:stretch/>
        </p:blipFill>
        <p:spPr>
          <a:xfrm>
            <a:off x="1247775" y="856537"/>
            <a:ext cx="4295775" cy="2708987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9C255DD3-003F-46AA-95D3-7788EE3DE087}"/>
              </a:ext>
            </a:extLst>
          </p:cNvPr>
          <p:cNvSpPr/>
          <p:nvPr/>
        </p:nvSpPr>
        <p:spPr>
          <a:xfrm>
            <a:off x="3505200" y="718700"/>
            <a:ext cx="7439025" cy="890588"/>
          </a:xfrm>
          <a:prstGeom prst="roundRect">
            <a:avLst/>
          </a:prstGeom>
          <a:solidFill>
            <a:srgbClr val="0A7F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latin typeface="Comic Sans MS" panose="030F0702030302020204" pitchFamily="66" charset="0"/>
              </a:rPr>
              <a:t>When do cab drivers get angry in the United States?</a:t>
            </a:r>
            <a:endParaRPr lang="ar-SA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4E360E0F-26A4-4D4E-B279-76654E922E2C}"/>
              </a:ext>
            </a:extLst>
          </p:cNvPr>
          <p:cNvSpPr/>
          <p:nvPr/>
        </p:nvSpPr>
        <p:spPr>
          <a:xfrm>
            <a:off x="671513" y="3425824"/>
            <a:ext cx="5424488" cy="890588"/>
          </a:xfrm>
          <a:prstGeom prst="roundRect">
            <a:avLst/>
          </a:prstGeom>
          <a:solidFill>
            <a:srgbClr val="0A7F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The tip is usually 20% precent of your meal 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(T or F)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53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A4FB3D-72CC-4C39-B934-C83081F7E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22DEA45-866C-4A36-95EF-FDD29B865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F7AB714-89E4-4FC2-ACE8-DB0CCF3D1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1805" r="23594" b="12316"/>
          <a:stretch/>
        </p:blipFill>
        <p:spPr>
          <a:xfrm>
            <a:off x="1" y="38860"/>
            <a:ext cx="12192000" cy="675246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E2480FA-A138-4F5A-B355-B5AEE6106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97" t="31250" r="31250" b="14850"/>
          <a:stretch/>
        </p:blipFill>
        <p:spPr>
          <a:xfrm>
            <a:off x="1618612" y="-404420"/>
            <a:ext cx="7124700" cy="515858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7CEF4A8-65F9-4E4F-9A2A-BE37DB9D70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255" t="32724" r="8664" b="34424"/>
          <a:stretch/>
        </p:blipFill>
        <p:spPr>
          <a:xfrm>
            <a:off x="2098562" y="1021756"/>
            <a:ext cx="5925188" cy="2864482"/>
          </a:xfrm>
          <a:prstGeom prst="rect">
            <a:avLst/>
          </a:prstGeom>
        </p:spPr>
      </p:pic>
      <p:pic>
        <p:nvPicPr>
          <p:cNvPr id="12290" name="Picture 2" descr="Books Every Computer Science &amp; Engineering Student Should Read – Log IMP">
            <a:extLst>
              <a:ext uri="{FF2B5EF4-FFF2-40B4-BE49-F238E27FC236}">
                <a16:creationId xmlns:a16="http://schemas.microsoft.com/office/drawing/2014/main" id="{7F52F4AE-5DDA-477F-911F-B3E3B74AE1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312" y="3624894"/>
            <a:ext cx="3010537" cy="225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locks clipart animated gif, Picture #733840 clocks clipart animated gif">
            <a:extLst>
              <a:ext uri="{FF2B5EF4-FFF2-40B4-BE49-F238E27FC236}">
                <a16:creationId xmlns:a16="http://schemas.microsoft.com/office/drawing/2014/main" id="{B578572A-84E1-4BE0-8F21-42B67E708B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310" y="2895916"/>
            <a:ext cx="531689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DBC22900-F1A7-483C-A859-154BE7740461}"/>
              </a:ext>
            </a:extLst>
          </p:cNvPr>
          <p:cNvSpPr/>
          <p:nvPr/>
        </p:nvSpPr>
        <p:spPr>
          <a:xfrm>
            <a:off x="3789993" y="4412054"/>
            <a:ext cx="6458587" cy="819150"/>
          </a:xfrm>
          <a:prstGeom prst="roundRect">
            <a:avLst/>
          </a:prstGeom>
          <a:solidFill>
            <a:srgbClr val="FAB2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It is good idea to arrive early before meeting in Germany ( T or F ) 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25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172C78C-5EB9-4B3F-8829-030BA03C0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9E5BA2D-0253-4E35-B0EE-71A764A2B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82E9458-AF74-41AC-B5AA-493A7BFC6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1805" r="23594" b="12316"/>
          <a:stretch/>
        </p:blipFill>
        <p:spPr>
          <a:xfrm>
            <a:off x="1" y="38860"/>
            <a:ext cx="12192000" cy="6752465"/>
          </a:xfrm>
          <a:prstGeom prst="rect">
            <a:avLst/>
          </a:prstGeom>
        </p:spPr>
      </p:pic>
      <p:pic>
        <p:nvPicPr>
          <p:cNvPr id="4" name="Picture 2" descr="How to Foster a Positive Company Culture - National Association of  Landscape Professionals">
            <a:extLst>
              <a:ext uri="{FF2B5EF4-FFF2-40B4-BE49-F238E27FC236}">
                <a16:creationId xmlns:a16="http://schemas.microsoft.com/office/drawing/2014/main" id="{C77C55BA-FBE8-49B7-A2CF-3192446A1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681037"/>
            <a:ext cx="4314825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Never Give Up Practice Sticker by Melodics for iOS &amp; Android | GIPHY">
            <a:extLst>
              <a:ext uri="{FF2B5EF4-FFF2-40B4-BE49-F238E27FC236}">
                <a16:creationId xmlns:a16="http://schemas.microsoft.com/office/drawing/2014/main" id="{C363CC11-6C14-4355-BA6C-0B3B109769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1027906"/>
            <a:ext cx="4543425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915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EE5012-AF5A-425E-8A9A-E0A3F17A1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07B9FF46-A72D-4C79-8259-931E69D2D5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29" t="25811" r="23983" b="10972"/>
          <a:stretch/>
        </p:blipFill>
        <p:spPr>
          <a:xfrm>
            <a:off x="33337" y="109537"/>
            <a:ext cx="12125325" cy="6638925"/>
          </a:xfrm>
          <a:prstGeom prst="rect">
            <a:avLst/>
          </a:prstGeom>
        </p:spPr>
      </p:pic>
      <p:pic>
        <p:nvPicPr>
          <p:cNvPr id="6" name="FullSizeRender">
            <a:hlinkClick r:id="" action="ppaction://media"/>
            <a:extLst>
              <a:ext uri="{FF2B5EF4-FFF2-40B4-BE49-F238E27FC236}">
                <a16:creationId xmlns:a16="http://schemas.microsoft.com/office/drawing/2014/main" id="{3BCE10CE-BFF7-4265-8383-D177368292F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" y="772320"/>
            <a:ext cx="1041399" cy="1041399"/>
          </a:xfrm>
        </p:spPr>
      </p:pic>
      <p:pic>
        <p:nvPicPr>
          <p:cNvPr id="12" name="صوت تصفيق للمونتاج 2">
            <a:hlinkClick r:id="" action="ppaction://media"/>
            <a:extLst>
              <a:ext uri="{FF2B5EF4-FFF2-40B4-BE49-F238E27FC236}">
                <a16:creationId xmlns:a16="http://schemas.microsoft.com/office/drawing/2014/main" id="{A80F0069-9A64-4D9E-92C3-E8AD4EC953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0211" y="-2593044"/>
            <a:ext cx="75270" cy="75270"/>
          </a:xfrm>
          <a:prstGeom prst="rect">
            <a:avLst/>
          </a:prstGeom>
        </p:spPr>
      </p:pic>
      <p:pic>
        <p:nvPicPr>
          <p:cNvPr id="14" name="صوت تصفيق للمونتاج 2">
            <a:hlinkClick r:id="" action="ppaction://media"/>
            <a:extLst>
              <a:ext uri="{FF2B5EF4-FFF2-40B4-BE49-F238E27FC236}">
                <a16:creationId xmlns:a16="http://schemas.microsoft.com/office/drawing/2014/main" id="{F806EC46-9C0E-4911-B33E-3B9474EEB2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62611" y="-2440644"/>
            <a:ext cx="75270" cy="7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8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0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3643FE3-E0F5-4028-8E6B-DD44F74FC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376302D-3E22-4AE4-AFF4-EE62BB066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3A1E9ED-FE9A-4868-8BA7-0DAEBEEDA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1805" r="23594" b="12316"/>
          <a:stretch/>
        </p:blipFill>
        <p:spPr>
          <a:xfrm>
            <a:off x="1" y="38860"/>
            <a:ext cx="12192000" cy="6752465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0A8301CD-1A73-4686-BB6E-DF0ECC48908E}"/>
              </a:ext>
            </a:extLst>
          </p:cNvPr>
          <p:cNvSpPr/>
          <p:nvPr/>
        </p:nvSpPr>
        <p:spPr>
          <a:xfrm>
            <a:off x="3162300" y="476149"/>
            <a:ext cx="7362825" cy="866775"/>
          </a:xfrm>
          <a:prstGeom prst="roundRect">
            <a:avLst/>
          </a:prstGeom>
          <a:solidFill>
            <a:srgbClr val="FAB2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latin typeface="Comic Sans MS" panose="030F0702030302020204" pitchFamily="66" charset="0"/>
              </a:rPr>
              <a:t>Which of the following customs are similar in your country?</a:t>
            </a:r>
            <a:endParaRPr lang="ar-SA">
              <a:latin typeface="Comic Sans MS" panose="030F0702030302020204" pitchFamily="66" charset="0"/>
            </a:endParaRPr>
          </a:p>
        </p:txBody>
      </p:sp>
      <p:pic>
        <p:nvPicPr>
          <p:cNvPr id="4098" name="Picture 2" descr="The Saudi Culture | Saudi arabia culture, Culture, Saudi arabia">
            <a:extLst>
              <a:ext uri="{FF2B5EF4-FFF2-40B4-BE49-F238E27FC236}">
                <a16:creationId xmlns:a16="http://schemas.microsoft.com/office/drawing/2014/main" id="{52D13D9F-434F-4432-9F5D-732B5EBC1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07655"/>
            <a:ext cx="4267200" cy="284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وزارة الثقافة تستعد لتنظيم مهرجان &quot;الجنادرية&quot; لأول مرة - مجلة هي">
            <a:extLst>
              <a:ext uri="{FF2B5EF4-FFF2-40B4-BE49-F238E27FC236}">
                <a16:creationId xmlns:a16="http://schemas.microsoft.com/office/drawing/2014/main" id="{674C7F2E-7CBF-4489-853E-D848B17C5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174" y="1627086"/>
            <a:ext cx="3804220" cy="261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الدورة الـ 12 لـ«سوق عكاظ» تبعث «ذي المجاز والمجنة».. غداً - أخبار السعودية  | صحيفة عكاظ">
            <a:extLst>
              <a:ext uri="{FF2B5EF4-FFF2-40B4-BE49-F238E27FC236}">
                <a16:creationId xmlns:a16="http://schemas.microsoft.com/office/drawing/2014/main" id="{F1D277D6-9A17-4127-8C5D-575B44C1B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641" y="2684412"/>
            <a:ext cx="4267200" cy="261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تأجيل مهرجان الجنادرية إلى الربع الأول من 2021 بسبب كورونا | صحيفة  الاقتصادية">
            <a:extLst>
              <a:ext uri="{FF2B5EF4-FFF2-40B4-BE49-F238E27FC236}">
                <a16:creationId xmlns:a16="http://schemas.microsoft.com/office/drawing/2014/main" id="{C0792D2C-F467-4018-9B33-41B7AA18E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909537"/>
            <a:ext cx="2152648" cy="143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7296AF02-36C9-4FB1-B363-694EEE6D4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64" y="4202917"/>
            <a:ext cx="2987675" cy="198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92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BE85D8A-F75C-45CE-A86E-1332A37DE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3849466-D285-4FE9-8468-AC6972E0B5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1805" r="23594" b="12316"/>
          <a:stretch/>
        </p:blipFill>
        <p:spPr>
          <a:xfrm>
            <a:off x="0" y="105535"/>
            <a:ext cx="12192000" cy="6752465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7014955F-7757-475F-82DD-F5D6CCAA27BB}"/>
              </a:ext>
            </a:extLst>
          </p:cNvPr>
          <p:cNvSpPr/>
          <p:nvPr/>
        </p:nvSpPr>
        <p:spPr>
          <a:xfrm>
            <a:off x="3905250" y="1962531"/>
            <a:ext cx="4848225" cy="11049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rtl="1"/>
            <a:r>
              <a:rPr lang="en-US" sz="2000" b="1" i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Describe different culture habits</a:t>
            </a:r>
            <a:endParaRPr lang="ar-SA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6D4B06D3-3E60-4798-AE74-8F637C9EF1D7}"/>
              </a:ext>
            </a:extLst>
          </p:cNvPr>
          <p:cNvSpPr/>
          <p:nvPr/>
        </p:nvSpPr>
        <p:spPr>
          <a:xfrm>
            <a:off x="6096000" y="3429000"/>
            <a:ext cx="4848225" cy="11049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rtl="1"/>
            <a:r>
              <a:rPr lang="en-US" sz="2000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Use polite expressions</a:t>
            </a:r>
            <a:endParaRPr lang="ar-SA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705DB9DA-1544-4F3E-91B4-585DB8D3F0A3}"/>
              </a:ext>
            </a:extLst>
          </p:cNvPr>
          <p:cNvSpPr/>
          <p:nvPr/>
        </p:nvSpPr>
        <p:spPr>
          <a:xfrm>
            <a:off x="971550" y="514350"/>
            <a:ext cx="2933700" cy="13112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objectives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02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F463D7-C78C-4D88-8D91-7B657DF5C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C966D00-5B8F-4A57-9CC7-8F264DF70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EFE730E-A895-4427-B75F-70E1E237C3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1805" r="23594" b="12316"/>
          <a:stretch/>
        </p:blipFill>
        <p:spPr>
          <a:xfrm>
            <a:off x="1" y="38860"/>
            <a:ext cx="12192000" cy="675246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1C0AB16-15E8-4ABA-8F48-40DC74D753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97" t="31250" r="31250" b="14850"/>
          <a:stretch/>
        </p:blipFill>
        <p:spPr>
          <a:xfrm>
            <a:off x="2019299" y="628650"/>
            <a:ext cx="6600826" cy="423465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934BED7-FF43-45ED-8ED4-0383D4D2D7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63" t="17222" r="51563" b="56205"/>
          <a:stretch/>
        </p:blipFill>
        <p:spPr>
          <a:xfrm>
            <a:off x="2705100" y="1825625"/>
            <a:ext cx="4895850" cy="212883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65F7978A-7419-4CAF-A2C3-62F31AE04B53}"/>
              </a:ext>
            </a:extLst>
          </p:cNvPr>
          <p:cNvSpPr txBox="1"/>
          <p:nvPr/>
        </p:nvSpPr>
        <p:spPr>
          <a:xfrm>
            <a:off x="6153152" y="4813576"/>
            <a:ext cx="43053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>
                <a:latin typeface="Comic Sans MS" panose="030F0702030302020204" pitchFamily="66" charset="0"/>
              </a:rPr>
              <a:t>In England, it’s customary to say…</a:t>
            </a:r>
            <a:endParaRPr lang="ar-SA" b="1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6829DE5-AFA6-4EC3-957B-61DDB674B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95703" y="2983646"/>
            <a:ext cx="1754728" cy="276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57FACABB-5129-45F1-A6E5-A8F7C0DD24D3}"/>
              </a:ext>
            </a:extLst>
          </p:cNvPr>
          <p:cNvSpPr txBox="1"/>
          <p:nvPr/>
        </p:nvSpPr>
        <p:spPr>
          <a:xfrm>
            <a:off x="6096000" y="5256470"/>
            <a:ext cx="561286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>
                <a:latin typeface="Comic Sans MS" panose="030F0702030302020204" pitchFamily="66" charset="0"/>
              </a:rPr>
              <a:t>In the United States, remember to make sure you… 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13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A1F4F7-ABFF-4C06-BB64-AFD2E892F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C017ADA-6FC1-4DFE-8FDA-D37EDA5B2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0F7481D-B909-4606-BAEC-48E68B672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1805" r="23594" b="12316"/>
          <a:stretch/>
        </p:blipFill>
        <p:spPr>
          <a:xfrm>
            <a:off x="1" y="38860"/>
            <a:ext cx="12192000" cy="675246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F681ADF-1373-408B-8DFD-DFCFF4E7B3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96" t="38402" r="30551" b="16638"/>
          <a:stretch/>
        </p:blipFill>
        <p:spPr>
          <a:xfrm rot="5400000">
            <a:off x="4921536" y="155862"/>
            <a:ext cx="5377878" cy="603885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78B4266-D44A-46A6-8BEC-950419AB08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63" t="42722" r="51563" b="8472"/>
          <a:stretch/>
        </p:blipFill>
        <p:spPr>
          <a:xfrm>
            <a:off x="5267327" y="1082674"/>
            <a:ext cx="4895850" cy="3910013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466E98D-4B85-4C42-9942-4888387461E0}"/>
              </a:ext>
            </a:extLst>
          </p:cNvPr>
          <p:cNvSpPr txBox="1"/>
          <p:nvPr/>
        </p:nvSpPr>
        <p:spPr>
          <a:xfrm>
            <a:off x="5724525" y="1449536"/>
            <a:ext cx="7429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3D34A08-F667-4AF1-8E23-B5DFCE07EAB5}"/>
              </a:ext>
            </a:extLst>
          </p:cNvPr>
          <p:cNvSpPr txBox="1"/>
          <p:nvPr/>
        </p:nvSpPr>
        <p:spPr>
          <a:xfrm>
            <a:off x="5724525" y="2507527"/>
            <a:ext cx="7429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F8733C7-3AF9-4314-BD84-3895F800DA08}"/>
              </a:ext>
            </a:extLst>
          </p:cNvPr>
          <p:cNvSpPr txBox="1"/>
          <p:nvPr/>
        </p:nvSpPr>
        <p:spPr>
          <a:xfrm>
            <a:off x="5724525" y="4135586"/>
            <a:ext cx="7429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B8BBF16-6BFC-4324-99B1-EC95950995BA}"/>
              </a:ext>
            </a:extLst>
          </p:cNvPr>
          <p:cNvSpPr txBox="1"/>
          <p:nvPr/>
        </p:nvSpPr>
        <p:spPr>
          <a:xfrm>
            <a:off x="5772150" y="1893165"/>
            <a:ext cx="7429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81E8F12-F055-400A-9155-11A944788D8F}"/>
              </a:ext>
            </a:extLst>
          </p:cNvPr>
          <p:cNvSpPr txBox="1"/>
          <p:nvPr/>
        </p:nvSpPr>
        <p:spPr>
          <a:xfrm>
            <a:off x="5772150" y="3021354"/>
            <a:ext cx="7429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FFB7F0B-2307-4B4B-A07B-56F6B5C181AD}"/>
              </a:ext>
            </a:extLst>
          </p:cNvPr>
          <p:cNvSpPr txBox="1"/>
          <p:nvPr/>
        </p:nvSpPr>
        <p:spPr>
          <a:xfrm>
            <a:off x="5791203" y="3578470"/>
            <a:ext cx="7429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</a:t>
            </a:r>
            <a:endParaRPr lang="ar-SA" sz="24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lipart-Idea Sticker GIF by Mateusz Jarząbek | Gfycat">
            <a:extLst>
              <a:ext uri="{FF2B5EF4-FFF2-40B4-BE49-F238E27FC236}">
                <a16:creationId xmlns:a16="http://schemas.microsoft.com/office/drawing/2014/main" id="{A8BFB1BE-566B-45F9-BBED-D199522343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586" y="445061"/>
            <a:ext cx="2158263" cy="443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00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CD3894-AAB9-4914-A42B-FC1FD7D0C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743A59F-A243-4800-A9BB-9ABE78692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E6DF601-6A17-45C8-A5DD-77F0220021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1805" r="23594" b="12316"/>
          <a:stretch/>
        </p:blipFill>
        <p:spPr>
          <a:xfrm>
            <a:off x="1" y="38860"/>
            <a:ext cx="12192000" cy="675246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5F7C7EC-2B88-4B4F-BF3B-1541FF06EC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97" t="31250" r="31250" b="14850"/>
          <a:stretch/>
        </p:blipFill>
        <p:spPr>
          <a:xfrm rot="5400000">
            <a:off x="5356625" y="-94455"/>
            <a:ext cx="6331344" cy="705366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BF997C5-2C0F-4C66-9585-812915E805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6389" r="12656" b="9930"/>
          <a:stretch/>
        </p:blipFill>
        <p:spPr>
          <a:xfrm>
            <a:off x="5791200" y="902493"/>
            <a:ext cx="4552950" cy="5053013"/>
          </a:xfrm>
          <a:prstGeom prst="rect">
            <a:avLst/>
          </a:prstGeom>
        </p:spPr>
      </p:pic>
      <p:pic>
        <p:nvPicPr>
          <p:cNvPr id="19458" name="Picture 2" descr="Back To School Work Sticker for iOS &amp; Android | GIPHY">
            <a:extLst>
              <a:ext uri="{FF2B5EF4-FFF2-40B4-BE49-F238E27FC236}">
                <a16:creationId xmlns:a16="http://schemas.microsoft.com/office/drawing/2014/main" id="{FC2FFEFC-C5C8-4205-AA94-CE33A3ACA9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1495425"/>
            <a:ext cx="30289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186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9D6833FD-A083-4181-B7FA-E0BE8DCD04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1805" r="23594" b="12316"/>
          <a:stretch/>
        </p:blipFill>
        <p:spPr>
          <a:xfrm>
            <a:off x="1" y="38860"/>
            <a:ext cx="12192000" cy="6752465"/>
          </a:xfrm>
          <a:prstGeom prst="rect">
            <a:avLst/>
          </a:prstGeom>
        </p:spPr>
      </p:pic>
      <p:pic>
        <p:nvPicPr>
          <p:cNvPr id="1026" name="Picture 2" descr="The 6 Elements of Great Company Culture | Great Place to Work®">
            <a:extLst>
              <a:ext uri="{FF2B5EF4-FFF2-40B4-BE49-F238E27FC236}">
                <a16:creationId xmlns:a16="http://schemas.microsoft.com/office/drawing/2014/main" id="{1FCA3768-0763-4ABA-9DBB-E06344920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557" y="295167"/>
            <a:ext cx="8003380" cy="425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hlinkClick r:id="rId4"/>
            <a:extLst>
              <a:ext uri="{FF2B5EF4-FFF2-40B4-BE49-F238E27FC236}">
                <a16:creationId xmlns:a16="http://schemas.microsoft.com/office/drawing/2014/main" id="{1EC61EB2-7F81-45C0-BA60-A232B122A0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937" y="3976688"/>
            <a:ext cx="192405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07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6432A1-E70E-47FD-9608-D83D6A1BE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17098AF-3E58-4ED1-A625-5A41DC0D3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1CB41B1-3BA4-4690-B70B-B2B2095FF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1805" r="23594" b="12316"/>
          <a:stretch/>
        </p:blipFill>
        <p:spPr>
          <a:xfrm>
            <a:off x="1" y="38860"/>
            <a:ext cx="12192000" cy="6752465"/>
          </a:xfrm>
          <a:prstGeom prst="rect">
            <a:avLst/>
          </a:prstGeom>
        </p:spPr>
      </p:pic>
      <p:pic>
        <p:nvPicPr>
          <p:cNvPr id="20482" name="Picture 2" descr="Business Cat GIFs | Tenor">
            <a:extLst>
              <a:ext uri="{FF2B5EF4-FFF2-40B4-BE49-F238E27FC236}">
                <a16:creationId xmlns:a16="http://schemas.microsoft.com/office/drawing/2014/main" id="{2D5FCAB6-AD2E-40D8-86C6-73ED2F06AD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4019199"/>
            <a:ext cx="1764534" cy="220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lipart pencil homework, Clipart pencil homework Transparent FREE for  download on WebStockReview 2021">
            <a:extLst>
              <a:ext uri="{FF2B5EF4-FFF2-40B4-BE49-F238E27FC236}">
                <a16:creationId xmlns:a16="http://schemas.microsoft.com/office/drawing/2014/main" id="{A5F7BB7C-8C28-4729-9E3D-18B9FA531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1794949"/>
            <a:ext cx="2700337" cy="26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omework - ClipArt Best">
            <a:extLst>
              <a:ext uri="{FF2B5EF4-FFF2-40B4-BE49-F238E27FC236}">
                <a16:creationId xmlns:a16="http://schemas.microsoft.com/office/drawing/2014/main" id="{0E3B8AF4-0649-4FDC-A688-08E08F0C3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7" y="835025"/>
            <a:ext cx="48006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468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6432A1-E70E-47FD-9608-D83D6A1BE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17098AF-3E58-4ED1-A625-5A41DC0D3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1CB41B1-3BA4-4690-B70B-B2B2095FF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1805" r="23594" b="12316"/>
          <a:stretch/>
        </p:blipFill>
        <p:spPr>
          <a:xfrm>
            <a:off x="1" y="38860"/>
            <a:ext cx="12192000" cy="6752465"/>
          </a:xfrm>
          <a:prstGeom prst="rect">
            <a:avLst/>
          </a:prstGeom>
        </p:spPr>
      </p:pic>
      <p:pic>
        <p:nvPicPr>
          <p:cNvPr id="18434" name="Picture 2" descr="Bye Animation (Page 1) - Line.17QQ.com">
            <a:extLst>
              <a:ext uri="{FF2B5EF4-FFF2-40B4-BE49-F238E27FC236}">
                <a16:creationId xmlns:a16="http://schemas.microsoft.com/office/drawing/2014/main" id="{F5837863-A2E7-431B-BE64-DF645E8E1B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86" y="1415653"/>
            <a:ext cx="4338743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748D1813-9400-47C8-99FA-EEE5517FA6C9}"/>
              </a:ext>
            </a:extLst>
          </p:cNvPr>
          <p:cNvSpPr/>
          <p:nvPr/>
        </p:nvSpPr>
        <p:spPr>
          <a:xfrm>
            <a:off x="6096000" y="5220295"/>
            <a:ext cx="3524250" cy="669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By Asma </a:t>
            </a:r>
            <a:r>
              <a:rPr lang="en-US" dirty="0" err="1">
                <a:latin typeface="Comic Sans MS" panose="030F0702030302020204" pitchFamily="66" charset="0"/>
              </a:rPr>
              <a:t>Almjld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83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E35E18B-A72C-4A7D-82EE-063D636F6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8B9D71E-180D-435C-A144-C3308E925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D360141-C038-4FBD-B3C1-B136F88528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1805" r="23594" b="12316"/>
          <a:stretch/>
        </p:blipFill>
        <p:spPr>
          <a:xfrm>
            <a:off x="0" y="105535"/>
            <a:ext cx="12192000" cy="6752465"/>
          </a:xfrm>
          <a:prstGeom prst="rect">
            <a:avLst/>
          </a:prstGeom>
        </p:spPr>
      </p:pic>
      <p:pic>
        <p:nvPicPr>
          <p:cNvPr id="1026" name="Picture 2" descr="يَا أَيُّهَا النَّاسُ إِنَّا خَلَقْنَاكُمْ مِنْ ذَكَرٍ وَأُنْثَىٰ  وَجَعَلْنَاكُمْ شُعُوبًا وَقَبَائِلَ لِتَعَارَفُوا ۚ إِنَّ أَكْرَمَكُمْ  عِنْدَ اللَّهِ أَتْقَا…">
            <a:extLst>
              <a:ext uri="{FF2B5EF4-FFF2-40B4-BE49-F238E27FC236}">
                <a16:creationId xmlns:a16="http://schemas.microsoft.com/office/drawing/2014/main" id="{C4915F37-33AD-409A-8A4C-73A24737E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226185"/>
            <a:ext cx="3686176" cy="626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932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>
            <a:extLst>
              <a:ext uri="{FF2B5EF4-FFF2-40B4-BE49-F238E27FC236}">
                <a16:creationId xmlns:a16="http://schemas.microsoft.com/office/drawing/2014/main" id="{2F797AF6-B592-4D2C-AA0B-04CC0B9821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1805" r="23594" b="12316"/>
          <a:stretch/>
        </p:blipFill>
        <p:spPr>
          <a:xfrm>
            <a:off x="1" y="38860"/>
            <a:ext cx="12192000" cy="6752465"/>
          </a:xfrm>
          <a:prstGeom prst="rect">
            <a:avLst/>
          </a:prstGeom>
        </p:spPr>
      </p:pic>
      <p:pic>
        <p:nvPicPr>
          <p:cNvPr id="15364" name="Picture 4" descr="Delicious Symbol Clipart - Full Size Clipart (#3746339) - PinClipart">
            <a:extLst>
              <a:ext uri="{FF2B5EF4-FFF2-40B4-BE49-F238E27FC236}">
                <a16:creationId xmlns:a16="http://schemas.microsoft.com/office/drawing/2014/main" id="{E8566F4F-C889-4105-BF1B-17EEACDBC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02" y="164313"/>
            <a:ext cx="2777815" cy="277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طباخ - حروفي">
            <a:extLst>
              <a:ext uri="{FF2B5EF4-FFF2-40B4-BE49-F238E27FC236}">
                <a16:creationId xmlns:a16="http://schemas.microsoft.com/office/drawing/2014/main" id="{54010454-49FD-421B-B7F2-4CF6C0DB0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/>
          <a:stretch/>
        </p:blipFill>
        <p:spPr bwMode="auto">
          <a:xfrm>
            <a:off x="10153650" y="0"/>
            <a:ext cx="2155033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Premium Vector | Illustration businessman hand gesture okey for business">
            <a:extLst>
              <a:ext uri="{FF2B5EF4-FFF2-40B4-BE49-F238E27FC236}">
                <a16:creationId xmlns:a16="http://schemas.microsoft.com/office/drawing/2014/main" id="{26E5D26A-F251-47A3-9AB3-BBFE5224C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920" y="1203719"/>
            <a:ext cx="225742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D2A143C0-D212-4453-B7E5-7DE85EC93FC8}"/>
              </a:ext>
            </a:extLst>
          </p:cNvPr>
          <p:cNvSpPr/>
          <p:nvPr/>
        </p:nvSpPr>
        <p:spPr>
          <a:xfrm>
            <a:off x="8973400" y="2539607"/>
            <a:ext cx="2714625" cy="857250"/>
          </a:xfrm>
          <a:prstGeom prst="roundRect">
            <a:avLst/>
          </a:prstGeom>
          <a:solidFill>
            <a:srgbClr val="C92D2E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In American agree</a:t>
            </a:r>
            <a:endParaRPr lang="ar-SA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18138C9C-C470-4EF7-8218-598A471A1DA2}"/>
              </a:ext>
            </a:extLst>
          </p:cNvPr>
          <p:cNvSpPr/>
          <p:nvPr/>
        </p:nvSpPr>
        <p:spPr>
          <a:xfrm>
            <a:off x="7322343" y="164313"/>
            <a:ext cx="2714625" cy="857250"/>
          </a:xfrm>
          <a:prstGeom prst="roundRect">
            <a:avLst/>
          </a:prstGeom>
          <a:solidFill>
            <a:srgbClr val="C92D2E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Some countries Delicious </a:t>
            </a:r>
            <a:endParaRPr lang="ar-SA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370" name="Picture 10" descr="Coin In Hand Png Image - Coin In Hand, Transparent Png , Transparent Png  Image - PNGitem">
            <a:extLst>
              <a:ext uri="{FF2B5EF4-FFF2-40B4-BE49-F238E27FC236}">
                <a16:creationId xmlns:a16="http://schemas.microsoft.com/office/drawing/2014/main" id="{1733EB8F-A79D-4BBE-B966-38449EF06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687" y="3721141"/>
            <a:ext cx="1399155" cy="2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A1642518-7FC9-4C2E-867A-2237961EED24}"/>
              </a:ext>
            </a:extLst>
          </p:cNvPr>
          <p:cNvSpPr/>
          <p:nvPr/>
        </p:nvSpPr>
        <p:spPr>
          <a:xfrm>
            <a:off x="7592273" y="3987397"/>
            <a:ext cx="2714625" cy="857250"/>
          </a:xfrm>
          <a:prstGeom prst="roundRect">
            <a:avLst/>
          </a:prstGeom>
          <a:solidFill>
            <a:srgbClr val="C92D2E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In Japan  money</a:t>
            </a:r>
            <a:endParaRPr lang="ar-SA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372" name="Picture 12" descr="Free Brazil Cliparts, Download Free Clip Art, Free Clip Art on Clipart  Library">
            <a:extLst>
              <a:ext uri="{FF2B5EF4-FFF2-40B4-BE49-F238E27FC236}">
                <a16:creationId xmlns:a16="http://schemas.microsoft.com/office/drawing/2014/main" id="{28B0BDBE-9B58-4560-97BF-C9CD783C5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061668"/>
            <a:ext cx="1491856" cy="149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شكل حر: شكل 17">
            <a:extLst>
              <a:ext uri="{FF2B5EF4-FFF2-40B4-BE49-F238E27FC236}">
                <a16:creationId xmlns:a16="http://schemas.microsoft.com/office/drawing/2014/main" id="{AEE9893D-A5FE-4B92-8944-5EE15DA8B9DC}"/>
              </a:ext>
            </a:extLst>
          </p:cNvPr>
          <p:cNvSpPr/>
          <p:nvPr/>
        </p:nvSpPr>
        <p:spPr>
          <a:xfrm>
            <a:off x="4848037" y="736778"/>
            <a:ext cx="2043155" cy="1907818"/>
          </a:xfrm>
          <a:custGeom>
            <a:avLst/>
            <a:gdLst>
              <a:gd name="connsiteX0" fmla="*/ 491058 w 2405404"/>
              <a:gd name="connsiteY0" fmla="*/ 429148 h 2307432"/>
              <a:gd name="connsiteX1" fmla="*/ 428155 w 2405404"/>
              <a:gd name="connsiteY1" fmla="*/ 475435 h 2307432"/>
              <a:gd name="connsiteX2" fmla="*/ 107327 w 2405404"/>
              <a:gd name="connsiteY2" fmla="*/ 1166215 h 2307432"/>
              <a:gd name="connsiteX3" fmla="*/ 1202702 w 2405404"/>
              <a:gd name="connsiteY3" fmla="*/ 2143126 h 2307432"/>
              <a:gd name="connsiteX4" fmla="*/ 1629072 w 2405404"/>
              <a:gd name="connsiteY4" fmla="*/ 2066356 h 2307432"/>
              <a:gd name="connsiteX5" fmla="*/ 1653733 w 2405404"/>
              <a:gd name="connsiteY5" fmla="*/ 2055761 h 2307432"/>
              <a:gd name="connsiteX6" fmla="*/ 1202702 w 2405404"/>
              <a:gd name="connsiteY6" fmla="*/ 189304 h 2307432"/>
              <a:gd name="connsiteX7" fmla="*/ 776333 w 2405404"/>
              <a:gd name="connsiteY7" fmla="*/ 266075 h 2307432"/>
              <a:gd name="connsiteX8" fmla="*/ 697284 w 2405404"/>
              <a:gd name="connsiteY8" fmla="*/ 300036 h 2307432"/>
              <a:gd name="connsiteX9" fmla="*/ 1867760 w 2405404"/>
              <a:gd name="connsiteY9" fmla="*/ 1937563 h 2307432"/>
              <a:gd name="connsiteX10" fmla="*/ 1977249 w 2405404"/>
              <a:gd name="connsiteY10" fmla="*/ 1856996 h 2307432"/>
              <a:gd name="connsiteX11" fmla="*/ 2298077 w 2405404"/>
              <a:gd name="connsiteY11" fmla="*/ 1166215 h 2307432"/>
              <a:gd name="connsiteX12" fmla="*/ 1202702 w 2405404"/>
              <a:gd name="connsiteY12" fmla="*/ 189304 h 2307432"/>
              <a:gd name="connsiteX13" fmla="*/ 1202702 w 2405404"/>
              <a:gd name="connsiteY13" fmla="*/ 0 h 2307432"/>
              <a:gd name="connsiteX14" fmla="*/ 2405404 w 2405404"/>
              <a:gd name="connsiteY14" fmla="*/ 1153716 h 2307432"/>
              <a:gd name="connsiteX15" fmla="*/ 1202702 w 2405404"/>
              <a:gd name="connsiteY15" fmla="*/ 2307432 h 2307432"/>
              <a:gd name="connsiteX16" fmla="*/ 0 w 2405404"/>
              <a:gd name="connsiteY16" fmla="*/ 1153716 h 2307432"/>
              <a:gd name="connsiteX17" fmla="*/ 1202702 w 2405404"/>
              <a:gd name="connsiteY17" fmla="*/ 0 h 230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05404" h="2307432">
                <a:moveTo>
                  <a:pt x="491058" y="429148"/>
                </a:moveTo>
                <a:lnTo>
                  <a:pt x="428155" y="475435"/>
                </a:lnTo>
                <a:cubicBezTo>
                  <a:pt x="229931" y="652221"/>
                  <a:pt x="107327" y="896449"/>
                  <a:pt x="107327" y="1166215"/>
                </a:cubicBezTo>
                <a:cubicBezTo>
                  <a:pt x="107327" y="1705748"/>
                  <a:pt x="597743" y="2143126"/>
                  <a:pt x="1202702" y="2143126"/>
                </a:cubicBezTo>
                <a:cubicBezTo>
                  <a:pt x="1353942" y="2143126"/>
                  <a:pt x="1498023" y="2115790"/>
                  <a:pt x="1629072" y="2066356"/>
                </a:cubicBezTo>
                <a:lnTo>
                  <a:pt x="1653733" y="2055761"/>
                </a:lnTo>
                <a:close/>
                <a:moveTo>
                  <a:pt x="1202702" y="189304"/>
                </a:moveTo>
                <a:cubicBezTo>
                  <a:pt x="1051462" y="189304"/>
                  <a:pt x="907382" y="216640"/>
                  <a:pt x="776333" y="266075"/>
                </a:cubicBezTo>
                <a:lnTo>
                  <a:pt x="697284" y="300036"/>
                </a:lnTo>
                <a:lnTo>
                  <a:pt x="1867760" y="1937563"/>
                </a:lnTo>
                <a:lnTo>
                  <a:pt x="1977249" y="1856996"/>
                </a:lnTo>
                <a:cubicBezTo>
                  <a:pt x="2175473" y="1680209"/>
                  <a:pt x="2298077" y="1435982"/>
                  <a:pt x="2298077" y="1166215"/>
                </a:cubicBezTo>
                <a:cubicBezTo>
                  <a:pt x="2298077" y="626682"/>
                  <a:pt x="1807661" y="189304"/>
                  <a:pt x="1202702" y="189304"/>
                </a:cubicBezTo>
                <a:close/>
                <a:moveTo>
                  <a:pt x="1202702" y="0"/>
                </a:moveTo>
                <a:cubicBezTo>
                  <a:pt x="1866936" y="0"/>
                  <a:pt x="2405404" y="516536"/>
                  <a:pt x="2405404" y="1153716"/>
                </a:cubicBezTo>
                <a:cubicBezTo>
                  <a:pt x="2405404" y="1790896"/>
                  <a:pt x="1866936" y="2307432"/>
                  <a:pt x="1202702" y="2307432"/>
                </a:cubicBezTo>
                <a:cubicBezTo>
                  <a:pt x="538468" y="2307432"/>
                  <a:pt x="0" y="1790896"/>
                  <a:pt x="0" y="1153716"/>
                </a:cubicBezTo>
                <a:cubicBezTo>
                  <a:pt x="0" y="516536"/>
                  <a:pt x="538468" y="0"/>
                  <a:pt x="1202702" y="0"/>
                </a:cubicBezTo>
                <a:close/>
              </a:path>
            </a:pathLst>
          </a:custGeom>
          <a:solidFill>
            <a:srgbClr val="F03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15376" name="Picture 16" descr="Saudi Man on Behance | Saudi men, Man illustration, Cartoon character design">
            <a:extLst>
              <a:ext uri="{FF2B5EF4-FFF2-40B4-BE49-F238E27FC236}">
                <a16:creationId xmlns:a16="http://schemas.microsoft.com/office/drawing/2014/main" id="{5910E30C-A6CD-4094-84AB-11C458A46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t="17299" r="10370"/>
          <a:stretch/>
        </p:blipFill>
        <p:spPr bwMode="auto">
          <a:xfrm>
            <a:off x="5546400" y="3342514"/>
            <a:ext cx="1729300" cy="316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3072E845-3385-463B-BD34-C49D93D96DD2}"/>
              </a:ext>
            </a:extLst>
          </p:cNvPr>
          <p:cNvSpPr/>
          <p:nvPr/>
        </p:nvSpPr>
        <p:spPr>
          <a:xfrm>
            <a:off x="1885102" y="2565794"/>
            <a:ext cx="3000120" cy="1790700"/>
          </a:xfrm>
          <a:prstGeom prst="cloudCallout">
            <a:avLst>
              <a:gd name="adj1" fmla="val 59319"/>
              <a:gd name="adj2" fmla="val 50266"/>
            </a:avLst>
          </a:prstGeom>
          <a:noFill/>
          <a:ln w="57150">
            <a:solidFill>
              <a:srgbClr val="C92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 that means in your town 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836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64BC503-BE5B-4BA1-A05B-9291435F0FE2}"/>
              </a:ext>
            </a:extLst>
          </p:cNvPr>
          <p:cNvSpPr/>
          <p:nvPr/>
        </p:nvSpPr>
        <p:spPr>
          <a:xfrm>
            <a:off x="6610350" y="142875"/>
            <a:ext cx="5286375" cy="6429375"/>
          </a:xfrm>
          <a:prstGeom prst="roundRect">
            <a:avLst/>
          </a:prstGeom>
          <a:solidFill>
            <a:srgbClr val="FAB2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C9100A9-D575-4F15-A952-080F9BC2C7C3}"/>
              </a:ext>
            </a:extLst>
          </p:cNvPr>
          <p:cNvSpPr/>
          <p:nvPr/>
        </p:nvSpPr>
        <p:spPr>
          <a:xfrm>
            <a:off x="1323975" y="142874"/>
            <a:ext cx="5286375" cy="6429375"/>
          </a:xfrm>
          <a:prstGeom prst="roundRect">
            <a:avLst/>
          </a:prstGeom>
          <a:solidFill>
            <a:srgbClr val="FAB2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ABF2C74-0914-4B1F-902F-620A6E555753}"/>
              </a:ext>
            </a:extLst>
          </p:cNvPr>
          <p:cNvSpPr/>
          <p:nvPr/>
        </p:nvSpPr>
        <p:spPr>
          <a:xfrm>
            <a:off x="6619875" y="476250"/>
            <a:ext cx="5057775" cy="5867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D3293DD-5F3A-46F8-A02C-76A2CE745565}"/>
              </a:ext>
            </a:extLst>
          </p:cNvPr>
          <p:cNvSpPr/>
          <p:nvPr/>
        </p:nvSpPr>
        <p:spPr>
          <a:xfrm>
            <a:off x="1543050" y="423861"/>
            <a:ext cx="5057775" cy="5867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54" name="Picture 6" descr="حصان طروادة سوء فهم ضربة جزاء سلك كتاب - comertinsaat.com">
            <a:extLst>
              <a:ext uri="{FF2B5EF4-FFF2-40B4-BE49-F238E27FC236}">
                <a16:creationId xmlns:a16="http://schemas.microsoft.com/office/drawing/2014/main" id="{35AFBCAF-F559-4CB8-A7D3-294BF58E2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99" y="942973"/>
            <a:ext cx="810451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hinese Food Sticker by nirmarx for iOS &amp; Android | GIPHY">
            <a:extLst>
              <a:ext uri="{FF2B5EF4-FFF2-40B4-BE49-F238E27FC236}">
                <a16:creationId xmlns:a16="http://schemas.microsoft.com/office/drawing/2014/main" id="{86956557-0A95-4663-9C6B-BC49FCB422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910" y="942973"/>
            <a:ext cx="26765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ildren Clipart - little-cute-girl-enjoying-playing-in-mud-clipart -  Classroom Clipart">
            <a:extLst>
              <a:ext uri="{FF2B5EF4-FFF2-40B4-BE49-F238E27FC236}">
                <a16:creationId xmlns:a16="http://schemas.microsoft.com/office/drawing/2014/main" id="{8117A42D-6784-4F35-BFAE-A29311DAE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01" y="3979068"/>
            <a:ext cx="2619375" cy="165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44EC51B-D0E1-471C-BB4C-FD8E209B6D46}"/>
              </a:ext>
            </a:extLst>
          </p:cNvPr>
          <p:cNvSpPr txBox="1"/>
          <p:nvPr/>
        </p:nvSpPr>
        <p:spPr>
          <a:xfrm>
            <a:off x="8729662" y="2192893"/>
            <a:ext cx="163353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mud</a:t>
            </a:r>
            <a:endParaRPr lang="ar-SA" sz="3200" dirty="0">
              <a:latin typeface="Comic Sans MS" panose="030F0702030302020204" pitchFamily="66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4BD250C6-8CFE-4F7A-A532-715DF623F8B1}"/>
              </a:ext>
            </a:extLst>
          </p:cNvPr>
          <p:cNvSpPr txBox="1"/>
          <p:nvPr/>
        </p:nvSpPr>
        <p:spPr>
          <a:xfrm>
            <a:off x="2470910" y="4416770"/>
            <a:ext cx="206692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Chopstick </a:t>
            </a:r>
            <a:endParaRPr lang="ar-SA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34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64BC503-BE5B-4BA1-A05B-9291435F0FE2}"/>
              </a:ext>
            </a:extLst>
          </p:cNvPr>
          <p:cNvSpPr/>
          <p:nvPr/>
        </p:nvSpPr>
        <p:spPr>
          <a:xfrm>
            <a:off x="6610350" y="142875"/>
            <a:ext cx="5286375" cy="6429375"/>
          </a:xfrm>
          <a:prstGeom prst="roundRect">
            <a:avLst/>
          </a:prstGeom>
          <a:solidFill>
            <a:srgbClr val="FAB2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C9100A9-D575-4F15-A952-080F9BC2C7C3}"/>
              </a:ext>
            </a:extLst>
          </p:cNvPr>
          <p:cNvSpPr/>
          <p:nvPr/>
        </p:nvSpPr>
        <p:spPr>
          <a:xfrm>
            <a:off x="1323975" y="142874"/>
            <a:ext cx="5286375" cy="6429375"/>
          </a:xfrm>
          <a:prstGeom prst="roundRect">
            <a:avLst/>
          </a:prstGeom>
          <a:solidFill>
            <a:srgbClr val="FAB2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ABF2C74-0914-4B1F-902F-620A6E555753}"/>
              </a:ext>
            </a:extLst>
          </p:cNvPr>
          <p:cNvSpPr/>
          <p:nvPr/>
        </p:nvSpPr>
        <p:spPr>
          <a:xfrm>
            <a:off x="6619875" y="476250"/>
            <a:ext cx="5057775" cy="5867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D3293DD-5F3A-46F8-A02C-76A2CE745565}"/>
              </a:ext>
            </a:extLst>
          </p:cNvPr>
          <p:cNvSpPr/>
          <p:nvPr/>
        </p:nvSpPr>
        <p:spPr>
          <a:xfrm>
            <a:off x="1543050" y="423861"/>
            <a:ext cx="5057775" cy="5867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54" name="Picture 6" descr="حصان طروادة سوء فهم ضربة جزاء سلك كتاب - comertinsaat.com">
            <a:extLst>
              <a:ext uri="{FF2B5EF4-FFF2-40B4-BE49-F238E27FC236}">
                <a16:creationId xmlns:a16="http://schemas.microsoft.com/office/drawing/2014/main" id="{35AFBCAF-F559-4CB8-A7D3-294BF58E2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99" y="942973"/>
            <a:ext cx="810451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llustration Of Restaurant Customer Giving Tip Stock Illustration -  Illustration of waiter, isolated: 110812890">
            <a:extLst>
              <a:ext uri="{FF2B5EF4-FFF2-40B4-BE49-F238E27FC236}">
                <a16:creationId xmlns:a16="http://schemas.microsoft.com/office/drawing/2014/main" id="{DE84B388-5430-4B8B-AE3C-A4CCC9F83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850104"/>
            <a:ext cx="264795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lip Art For Business Cards - ClipArt Best">
            <a:extLst>
              <a:ext uri="{FF2B5EF4-FFF2-40B4-BE49-F238E27FC236}">
                <a16:creationId xmlns:a16="http://schemas.microsoft.com/office/drawing/2014/main" id="{BF67DA9D-ABE8-4F86-A97F-E8721F28B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3282400"/>
            <a:ext cx="2714625" cy="203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A94B16A9-0042-483B-904B-E52B9900B8EF}"/>
              </a:ext>
            </a:extLst>
          </p:cNvPr>
          <p:cNvSpPr txBox="1"/>
          <p:nvPr/>
        </p:nvSpPr>
        <p:spPr>
          <a:xfrm>
            <a:off x="2014331" y="4229100"/>
            <a:ext cx="334368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tip</a:t>
            </a:r>
            <a:endParaRPr lang="ar-SA" sz="3200" dirty="0">
              <a:latin typeface="Comic Sans MS" panose="030F0702030302020204" pitchFamily="66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FF26D37B-E5DF-49DD-9C72-2EB60595B855}"/>
              </a:ext>
            </a:extLst>
          </p:cNvPr>
          <p:cNvSpPr txBox="1"/>
          <p:nvPr/>
        </p:nvSpPr>
        <p:spPr>
          <a:xfrm>
            <a:off x="7458075" y="1876424"/>
            <a:ext cx="34956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Business card </a:t>
            </a:r>
            <a:endParaRPr lang="ar-SA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8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81F452-6FC7-4F6D-B79F-56B449708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FC041F6C-10FF-4545-B07E-418301D4D3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56" t="21805" r="23594" b="12316"/>
          <a:stretch/>
        </p:blipFill>
        <p:spPr>
          <a:xfrm>
            <a:off x="0" y="0"/>
            <a:ext cx="12192000" cy="6752465"/>
          </a:xfrm>
          <a:prstGeom prst="rect">
            <a:avLst/>
          </a:prstGeom>
        </p:spPr>
      </p:pic>
      <p:pic>
        <p:nvPicPr>
          <p:cNvPr id="4" name="SG Bk 6 F-SA_2020_2-14">
            <a:hlinkClick r:id="" action="ppaction://media"/>
            <a:extLst>
              <a:ext uri="{FF2B5EF4-FFF2-40B4-BE49-F238E27FC236}">
                <a16:creationId xmlns:a16="http://schemas.microsoft.com/office/drawing/2014/main" id="{FED10DAE-BA2E-4AAA-A77D-5665E57FCD9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2898" y="1690688"/>
            <a:ext cx="1025526" cy="1025526"/>
          </a:xfr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CCFB711-4C51-4702-BAE6-E9091D0B49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124" t="16945" r="34219" b="8194"/>
          <a:stretch/>
        </p:blipFill>
        <p:spPr>
          <a:xfrm>
            <a:off x="4248149" y="61911"/>
            <a:ext cx="3981451" cy="513397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7C2447D-A7D5-4A62-8F57-93B189C449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125" t="18333" r="34219" b="8195"/>
          <a:stretch/>
        </p:blipFill>
        <p:spPr>
          <a:xfrm>
            <a:off x="8229600" y="157161"/>
            <a:ext cx="3981451" cy="5038725"/>
          </a:xfrm>
          <a:prstGeom prst="rect">
            <a:avLst/>
          </a:prstGeom>
        </p:spPr>
      </p:pic>
      <p:pic>
        <p:nvPicPr>
          <p:cNvPr id="21506" name="Picture 2" descr="Headphones Listening Vector SVG Icon - SVG Repo">
            <a:extLst>
              <a:ext uri="{FF2B5EF4-FFF2-40B4-BE49-F238E27FC236}">
                <a16:creationId xmlns:a16="http://schemas.microsoft.com/office/drawing/2014/main" id="{EB260C92-2644-474E-A81C-6DD1DDC49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097" y="763586"/>
            <a:ext cx="1362077" cy="136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Open Book Clip Art - Free Vector n Clip Art">
            <a:extLst>
              <a:ext uri="{FF2B5EF4-FFF2-40B4-BE49-F238E27FC236}">
                <a16:creationId xmlns:a16="http://schemas.microsoft.com/office/drawing/2014/main" id="{93E9D34E-04A9-4A5C-9975-B3AFBB4D1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12" y="2524124"/>
            <a:ext cx="2049625" cy="11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588DFD7-501F-4E3C-8483-1D61EBD8B2B0}"/>
              </a:ext>
            </a:extLst>
          </p:cNvPr>
          <p:cNvSpPr txBox="1"/>
          <p:nvPr/>
        </p:nvSpPr>
        <p:spPr>
          <a:xfrm>
            <a:off x="838200" y="2933700"/>
            <a:ext cx="16097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@ 58 +59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9584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81F452-6FC7-4F6D-B79F-56B449708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ADC9418-5610-47A4-B51C-8B576A22B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FC041F6C-10FF-4545-B07E-418301D4D3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1805" r="23594" b="12316"/>
          <a:stretch/>
        </p:blipFill>
        <p:spPr>
          <a:xfrm>
            <a:off x="1" y="38860"/>
            <a:ext cx="12192000" cy="675246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CCFB711-4C51-4702-BAE6-E9091D0B49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24" t="16945" r="34219" b="8194"/>
          <a:stretch/>
        </p:blipFill>
        <p:spPr>
          <a:xfrm>
            <a:off x="4248149" y="61911"/>
            <a:ext cx="3981451" cy="513397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7C2447D-A7D5-4A62-8F57-93B189C449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25" t="18333" r="34219" b="8195"/>
          <a:stretch/>
        </p:blipFill>
        <p:spPr>
          <a:xfrm>
            <a:off x="8229600" y="157161"/>
            <a:ext cx="3981451" cy="5038725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0E84F84-E63D-4724-921A-68D2FF95D9EE}"/>
              </a:ext>
            </a:extLst>
          </p:cNvPr>
          <p:cNvSpPr/>
          <p:nvPr/>
        </p:nvSpPr>
        <p:spPr>
          <a:xfrm>
            <a:off x="985837" y="2676523"/>
            <a:ext cx="5943600" cy="828675"/>
          </a:xfrm>
          <a:prstGeom prst="roundRect">
            <a:avLst/>
          </a:prstGeom>
          <a:solidFill>
            <a:srgbClr val="C92D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In which countries do you think all university graduates have a title?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AAAFDB26-5780-41DA-BF9B-A6B979CC730C}"/>
              </a:ext>
            </a:extLst>
          </p:cNvPr>
          <p:cNvSpPr/>
          <p:nvPr/>
        </p:nvSpPr>
        <p:spPr>
          <a:xfrm>
            <a:off x="985837" y="1463327"/>
            <a:ext cx="6662738" cy="828675"/>
          </a:xfrm>
          <a:prstGeom prst="roundRect">
            <a:avLst/>
          </a:prstGeom>
          <a:solidFill>
            <a:srgbClr val="C92D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in which country do you think people always talk about the weather? 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C18F7FB5-DFF8-40D8-9BFF-E34CC363D822}"/>
              </a:ext>
            </a:extLst>
          </p:cNvPr>
          <p:cNvSpPr/>
          <p:nvPr/>
        </p:nvSpPr>
        <p:spPr>
          <a:xfrm>
            <a:off x="2257425" y="3586956"/>
            <a:ext cx="5391150" cy="828675"/>
          </a:xfrm>
          <a:prstGeom prst="roundRect">
            <a:avLst/>
          </a:prstGeom>
          <a:solidFill>
            <a:srgbClr val="C92D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in which country is tipping not common?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5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66FEC3-8F09-4970-A737-5E2E70178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972172-28B5-4B89-B4C0-C8FADECDE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00CEF952-1591-4804-839A-52E85C4D48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1805" r="23594" b="12316"/>
          <a:stretch/>
        </p:blipFill>
        <p:spPr>
          <a:xfrm>
            <a:off x="1" y="38860"/>
            <a:ext cx="12192000" cy="675246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73C3317-2028-4458-8A9D-B9ADF3CDCA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97" t="36580" r="32969" b="14851"/>
          <a:stretch/>
        </p:blipFill>
        <p:spPr>
          <a:xfrm rot="5400000">
            <a:off x="5721264" y="188033"/>
            <a:ext cx="6546852" cy="610886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35AECD6-5593-4645-811B-8423FBCFDF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5278" r="12422" b="9930"/>
          <a:stretch/>
        </p:blipFill>
        <p:spPr>
          <a:xfrm>
            <a:off x="6772275" y="864393"/>
            <a:ext cx="4581525" cy="5129213"/>
          </a:xfrm>
          <a:prstGeom prst="rect">
            <a:avLst/>
          </a:prstGeom>
        </p:spPr>
      </p:pic>
      <p:pic>
        <p:nvPicPr>
          <p:cNvPr id="8194" name="Picture 2" descr="Line GIFs - Get the best GIF on GIPHY">
            <a:extLst>
              <a:ext uri="{FF2B5EF4-FFF2-40B4-BE49-F238E27FC236}">
                <a16:creationId xmlns:a16="http://schemas.microsoft.com/office/drawing/2014/main" id="{4AE9536C-4D50-4D38-8EB5-0DACE9F044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00819"/>
            <a:ext cx="3420533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8599315A-AEC9-4003-A1C9-7E619A22361B}"/>
              </a:ext>
            </a:extLst>
          </p:cNvPr>
          <p:cNvSpPr/>
          <p:nvPr/>
        </p:nvSpPr>
        <p:spPr>
          <a:xfrm>
            <a:off x="2044529" y="2513806"/>
            <a:ext cx="6410325" cy="898525"/>
          </a:xfrm>
          <a:prstGeom prst="roundRect">
            <a:avLst/>
          </a:prstGeom>
          <a:solidFill>
            <a:srgbClr val="C92D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latin typeface="Comic Sans MS" panose="030F0702030302020204" pitchFamily="66" charset="0"/>
              </a:rPr>
              <a:t>What do people in England usually do when they wait at bus stops?</a:t>
            </a:r>
            <a:endParaRPr lang="ar-SA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A4E90AF9-B166-4588-8538-50103DDB922C}"/>
              </a:ext>
            </a:extLst>
          </p:cNvPr>
          <p:cNvSpPr/>
          <p:nvPr/>
        </p:nvSpPr>
        <p:spPr>
          <a:xfrm>
            <a:off x="495300" y="3662759"/>
            <a:ext cx="6905625" cy="875506"/>
          </a:xfrm>
          <a:prstGeom prst="roundRect">
            <a:avLst/>
          </a:prstGeom>
          <a:solidFill>
            <a:srgbClr val="C92D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What is the favorite topic of conversation with the British ?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4739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72210649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284</Words>
  <Application>Microsoft Office PowerPoint</Application>
  <PresentationFormat>شاشة عريضة</PresentationFormat>
  <Paragraphs>45</Paragraphs>
  <Slides>25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Comic Sans MS</vt:lpstr>
      <vt:lpstr>Showcard Gothic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شروق سعد</cp:lastModifiedBy>
  <cp:revision>25</cp:revision>
  <dcterms:created xsi:type="dcterms:W3CDTF">2021-03-24T21:00:57Z</dcterms:created>
  <dcterms:modified xsi:type="dcterms:W3CDTF">2023-05-09T15:16:33Z</dcterms:modified>
</cp:coreProperties>
</file>