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8A190-7701-433D-8226-3C94A8EFB30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2E597A2-87DF-4251-AFF3-3F0D837258EA}">
      <dgm:prSet phldrT="[Text]" custT="1"/>
      <dgm:spPr/>
      <dgm:t>
        <a:bodyPr/>
        <a:lstStyle/>
        <a:p>
          <a:pPr rtl="1"/>
          <a:r>
            <a:rPr lang="en-US" sz="2800" b="1" dirty="0"/>
            <a:t>Compare between past and present </a:t>
          </a:r>
          <a:endParaRPr lang="ar-SA" sz="2800" b="1" dirty="0"/>
        </a:p>
      </dgm:t>
    </dgm:pt>
    <dgm:pt modelId="{4A575B79-536E-42D2-A7E9-0045AE5D64DB}" type="parTrans" cxnId="{57E4066A-3475-43BC-B490-635E1A0ABFC9}">
      <dgm:prSet/>
      <dgm:spPr/>
      <dgm:t>
        <a:bodyPr/>
        <a:lstStyle/>
        <a:p>
          <a:pPr rtl="1"/>
          <a:endParaRPr lang="ar-SA"/>
        </a:p>
      </dgm:t>
    </dgm:pt>
    <dgm:pt modelId="{0AC27F92-605A-4E29-823A-6E3FB9BCD4E9}" type="sibTrans" cxnId="{57E4066A-3475-43BC-B490-635E1A0ABFC9}">
      <dgm:prSet/>
      <dgm:spPr/>
      <dgm:t>
        <a:bodyPr/>
        <a:lstStyle/>
        <a:p>
          <a:pPr rtl="1"/>
          <a:endParaRPr lang="ar-SA"/>
        </a:p>
      </dgm:t>
    </dgm:pt>
    <dgm:pt modelId="{84E84F2A-5BDC-477D-94CF-998E64895BD5}">
      <dgm:prSet phldrT="[Text]" custT="1"/>
      <dgm:spPr/>
      <dgm:t>
        <a:bodyPr/>
        <a:lstStyle/>
        <a:p>
          <a:pPr rtl="1"/>
          <a:r>
            <a:rPr lang="en-US" sz="2800" b="1" dirty="0"/>
            <a:t>Discuss and answer some questions</a:t>
          </a:r>
          <a:endParaRPr lang="ar-SA" sz="2800" b="1" dirty="0"/>
        </a:p>
      </dgm:t>
    </dgm:pt>
    <dgm:pt modelId="{5FC1168D-3BBB-494C-B853-E5655890082F}" type="parTrans" cxnId="{71352807-80D0-47B0-9107-393765602DEC}">
      <dgm:prSet/>
      <dgm:spPr/>
      <dgm:t>
        <a:bodyPr/>
        <a:lstStyle/>
        <a:p>
          <a:pPr rtl="1"/>
          <a:endParaRPr lang="ar-SA"/>
        </a:p>
      </dgm:t>
    </dgm:pt>
    <dgm:pt modelId="{9D2F4F67-B85D-426A-8F9A-27DCF27974E5}" type="sibTrans" cxnId="{71352807-80D0-47B0-9107-393765602DEC}">
      <dgm:prSet/>
      <dgm:spPr/>
      <dgm:t>
        <a:bodyPr/>
        <a:lstStyle/>
        <a:p>
          <a:pPr rtl="1"/>
          <a:endParaRPr lang="ar-SA"/>
        </a:p>
      </dgm:t>
    </dgm:pt>
    <dgm:pt modelId="{1F734490-E066-4BD0-A2A3-182B10C5397B}" type="pres">
      <dgm:prSet presAssocID="{08B8A190-7701-433D-8226-3C94A8EFB30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30AF673-FDE0-4CC4-95A6-4CCA8136D23E}" type="pres">
      <dgm:prSet presAssocID="{42E597A2-87DF-4251-AFF3-3F0D837258EA}" presName="Accent1" presStyleCnt="0"/>
      <dgm:spPr/>
    </dgm:pt>
    <dgm:pt modelId="{0AA884F0-A0D2-4992-8FD5-63D1298CA3CB}" type="pres">
      <dgm:prSet presAssocID="{42E597A2-87DF-4251-AFF3-3F0D837258EA}" presName="Accent" presStyleLbl="node1" presStyleIdx="0" presStyleCnt="2"/>
      <dgm:spPr/>
    </dgm:pt>
    <dgm:pt modelId="{AB8C2E61-5AFC-43B0-97F5-984255349724}" type="pres">
      <dgm:prSet presAssocID="{42E597A2-87DF-4251-AFF3-3F0D837258EA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FC49175C-F6EB-49BB-BFA6-67CB0234C3CD}" type="pres">
      <dgm:prSet presAssocID="{84E84F2A-5BDC-477D-94CF-998E64895BD5}" presName="Accent2" presStyleCnt="0"/>
      <dgm:spPr/>
    </dgm:pt>
    <dgm:pt modelId="{1BBE9792-C709-4D8A-B81E-CA4DECE3E250}" type="pres">
      <dgm:prSet presAssocID="{84E84F2A-5BDC-477D-94CF-998E64895BD5}" presName="Accent" presStyleLbl="node1" presStyleIdx="1" presStyleCnt="2"/>
      <dgm:spPr/>
    </dgm:pt>
    <dgm:pt modelId="{72108986-508C-4538-96CD-B47CBF6C6878}" type="pres">
      <dgm:prSet presAssocID="{84E84F2A-5BDC-477D-94CF-998E64895BD5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71352807-80D0-47B0-9107-393765602DEC}" srcId="{08B8A190-7701-433D-8226-3C94A8EFB302}" destId="{84E84F2A-5BDC-477D-94CF-998E64895BD5}" srcOrd="1" destOrd="0" parTransId="{5FC1168D-3BBB-494C-B853-E5655890082F}" sibTransId="{9D2F4F67-B85D-426A-8F9A-27DCF27974E5}"/>
    <dgm:cxn modelId="{57E4066A-3475-43BC-B490-635E1A0ABFC9}" srcId="{08B8A190-7701-433D-8226-3C94A8EFB302}" destId="{42E597A2-87DF-4251-AFF3-3F0D837258EA}" srcOrd="0" destOrd="0" parTransId="{4A575B79-536E-42D2-A7E9-0045AE5D64DB}" sibTransId="{0AC27F92-605A-4E29-823A-6E3FB9BCD4E9}"/>
    <dgm:cxn modelId="{D9CF9F6E-63E3-411F-B0BB-26E5BB643B71}" type="presOf" srcId="{08B8A190-7701-433D-8226-3C94A8EFB302}" destId="{1F734490-E066-4BD0-A2A3-182B10C5397B}" srcOrd="0" destOrd="0" presId="urn:microsoft.com/office/officeart/2009/layout/CircleArrowProcess"/>
    <dgm:cxn modelId="{30C53D90-0707-4388-B2E2-7C14811F57D7}" type="presOf" srcId="{42E597A2-87DF-4251-AFF3-3F0D837258EA}" destId="{AB8C2E61-5AFC-43B0-97F5-984255349724}" srcOrd="0" destOrd="0" presId="urn:microsoft.com/office/officeart/2009/layout/CircleArrowProcess"/>
    <dgm:cxn modelId="{66822EFD-5FC5-448E-A914-6721B4CFE249}" type="presOf" srcId="{84E84F2A-5BDC-477D-94CF-998E64895BD5}" destId="{72108986-508C-4538-96CD-B47CBF6C6878}" srcOrd="0" destOrd="0" presId="urn:microsoft.com/office/officeart/2009/layout/CircleArrowProcess"/>
    <dgm:cxn modelId="{CBAC75B3-A9EC-47B4-B990-E15141B96586}" type="presParOf" srcId="{1F734490-E066-4BD0-A2A3-182B10C5397B}" destId="{330AF673-FDE0-4CC4-95A6-4CCA8136D23E}" srcOrd="0" destOrd="0" presId="urn:microsoft.com/office/officeart/2009/layout/CircleArrowProcess"/>
    <dgm:cxn modelId="{35D508C0-AE99-4215-90A9-CF9E25D41F62}" type="presParOf" srcId="{330AF673-FDE0-4CC4-95A6-4CCA8136D23E}" destId="{0AA884F0-A0D2-4992-8FD5-63D1298CA3CB}" srcOrd="0" destOrd="0" presId="urn:microsoft.com/office/officeart/2009/layout/CircleArrowProcess"/>
    <dgm:cxn modelId="{E9C20697-2AA3-4CF0-88F7-9A2C816EB1A2}" type="presParOf" srcId="{1F734490-E066-4BD0-A2A3-182B10C5397B}" destId="{AB8C2E61-5AFC-43B0-97F5-984255349724}" srcOrd="1" destOrd="0" presId="urn:microsoft.com/office/officeart/2009/layout/CircleArrowProcess"/>
    <dgm:cxn modelId="{A0255735-C86A-4562-86F2-4D4A955CC898}" type="presParOf" srcId="{1F734490-E066-4BD0-A2A3-182B10C5397B}" destId="{FC49175C-F6EB-49BB-BFA6-67CB0234C3CD}" srcOrd="2" destOrd="0" presId="urn:microsoft.com/office/officeart/2009/layout/CircleArrowProcess"/>
    <dgm:cxn modelId="{6C16CAA5-689B-435D-8FD1-0159DF7D43F1}" type="presParOf" srcId="{FC49175C-F6EB-49BB-BFA6-67CB0234C3CD}" destId="{1BBE9792-C709-4D8A-B81E-CA4DECE3E250}" srcOrd="0" destOrd="0" presId="urn:microsoft.com/office/officeart/2009/layout/CircleArrowProcess"/>
    <dgm:cxn modelId="{781A3CFA-A29B-4710-871E-06844EA9F508}" type="presParOf" srcId="{1F734490-E066-4BD0-A2A3-182B10C5397B}" destId="{72108986-508C-4538-96CD-B47CBF6C6878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884F0-A0D2-4992-8FD5-63D1298CA3CB}">
      <dsp:nvSpPr>
        <dsp:cNvPr id="0" name=""/>
        <dsp:cNvSpPr/>
      </dsp:nvSpPr>
      <dsp:spPr>
        <a:xfrm>
          <a:off x="2631024" y="0"/>
          <a:ext cx="3611438" cy="36115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C2E61-5AFC-43B0-97F5-984255349724}">
      <dsp:nvSpPr>
        <dsp:cNvPr id="0" name=""/>
        <dsp:cNvSpPr/>
      </dsp:nvSpPr>
      <dsp:spPr>
        <a:xfrm>
          <a:off x="3428642" y="1307524"/>
          <a:ext cx="2014898" cy="100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Compare between past and present </a:t>
          </a:r>
          <a:endParaRPr lang="ar-SA" sz="2800" b="1" kern="1200" dirty="0"/>
        </a:p>
      </dsp:txBody>
      <dsp:txXfrm>
        <a:off x="3428642" y="1307524"/>
        <a:ext cx="2014898" cy="1007330"/>
      </dsp:txXfrm>
    </dsp:sp>
    <dsp:sp modelId="{1BBE9792-C709-4D8A-B81E-CA4DECE3E250}">
      <dsp:nvSpPr>
        <dsp:cNvPr id="0" name=""/>
        <dsp:cNvSpPr/>
      </dsp:nvSpPr>
      <dsp:spPr>
        <a:xfrm>
          <a:off x="1885537" y="2314854"/>
          <a:ext cx="3102500" cy="310381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08986-508C-4538-96CD-B47CBF6C6878}">
      <dsp:nvSpPr>
        <dsp:cNvPr id="0" name=""/>
        <dsp:cNvSpPr/>
      </dsp:nvSpPr>
      <dsp:spPr>
        <a:xfrm>
          <a:off x="2421193" y="3386666"/>
          <a:ext cx="2014898" cy="100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Discuss and answer some questions</a:t>
          </a:r>
          <a:endParaRPr lang="ar-SA" sz="2800" b="1" kern="1200" dirty="0"/>
        </a:p>
      </dsp:txBody>
      <dsp:txXfrm>
        <a:off x="2421193" y="3386666"/>
        <a:ext cx="2014898" cy="1007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5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7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3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6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1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07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1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cotdesigngallery.com/page/24/" TargetMode="External"/><Relationship Id="rId7" Type="http://schemas.openxmlformats.org/officeDocument/2006/relationships/hyperlink" Target="https://pixabay.com/illustrations/correct-mark-green-continue-right-2214020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www.istockphoto.com/illustrations/desert-oasis" TargetMode="Externa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illustrations/desert-oasis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illustrations/correct-mark-green-continue-right-2214020/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city-buildings-skyscrapers-towers-48851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illustrations/correct-mark-green-continue-right-2214020/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9%85%D8%A7%D8%AC%D8%AF_%D8%B9%D8%A8%D8%AF_%D8%A7%D9%84%D9%84%D9%87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illustrations/correct-mark-green-continue-right-2214020/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.uk/illustrations/stand-balcony-cartoon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illustrations/correct-mark-green-continue-right-2214020/" TargetMode="Externa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llinn_Passenger_Port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illustrations/correct-mark-green-continue-right-2214020/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eographeronline.net/settlement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Bundesautobahn_11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ugaboominimrme.blogspot.com/2014_08_01_archive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7148401@N06/2022456793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riyadh.com/161122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riyadh.com/161122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www.dreamstime.com/saudi-jeddah-february-old-city-arabia-known-as-historical-street-view-balad-image139727373" TargetMode="External"/><Relationship Id="rId7" Type="http://schemas.openxmlformats.org/officeDocument/2006/relationships/hyperlink" Target="https://www.pinterest.com/pin/725290714964455507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hyperlink" Target="https://www.agoda.com/travel-guides/saudi-arabia/top-regions/historic-landmarks-in-saudi-arabia-heritage-sites-ancient-places" TargetMode="External"/><Relationship Id="rId4" Type="http://schemas.openxmlformats.org/officeDocument/2006/relationships/image" Target="../media/image9.jpg"/><Relationship Id="rId9" Type="http://schemas.openxmlformats.org/officeDocument/2006/relationships/hyperlink" Target="https://www.islamiclandmarks.com/saudiarabia-additional-places/madain-saleh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s://ar.wikipedia.org/wiki/%D8%AA%D9%88%D9%81%D9%8A%D9%82_%D8%A7%D9%84%D8%B1%D8%A8%D9%8A%D8%B9%D8%A9" TargetMode="External"/><Relationship Id="rId7" Type="http://schemas.openxmlformats.org/officeDocument/2006/relationships/hyperlink" Target="https://www.sayidaty.net/node/1044146/%D9%81%D9%86-%D9%88%D9%85%D8%B4%D8%A7%D9%87%D9%8A%D8%B1/%D8%A3%D8%AE%D8%A8%D8%A7%D8%B1-%D8%A7%D9%84%D9%85%D8%B4%D8%A7%D9%87%D9%8A%D8%B1/%D8%AA%D8%AD%D8%AA-%D8%B4%D8%B9%D8%A7%D8%B1-%D9%83%D9%84%D9%86%D8%A7-%D9%85%D8%B3%D8%A4%D9%88%D9%84-%D9%86%D8%A7%D8%B5%D8%B1-%D8%A7%D9%84%D9%82%D8%B5%D8%A8%D9%8A-%D9%8A%D8%B7%D9%84%D9%82-%D9%81%D9%8A%D8%AF%D9%8A%D9%88-%D8%AA%D9%88%D8%B9%D9%88%D9%8A-%D9%84%D9%84%D8%A7%D9%86%D8%AA%D8%B5%D8%A7%D8%B1-%D8%B9%D9%84%D9%8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hyperlink" Target="https://www.baaz.com/trending/story/5ddf7b28a3dff4cd388be991" TargetMode="External"/><Relationship Id="rId4" Type="http://schemas.openxmlformats.org/officeDocument/2006/relationships/image" Target="../media/image14.jpg"/><Relationship Id="rId9" Type="http://schemas.openxmlformats.org/officeDocument/2006/relationships/hyperlink" Target="https://www.shutterstock.com/search/similar/119953428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A38E5B2-4940-4281-85C7-51DC5F9FD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97CED-B51B-4AE0-B501-1188EF77B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Unit 7 Then and now</a:t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p 56</a:t>
            </a:r>
            <a:endParaRPr lang="ar-SA" b="1" dirty="0">
              <a:latin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0EF0-E079-4A61-AEA3-4C807DAE4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Tr. Nora Khalid </a:t>
            </a:r>
            <a:endParaRPr lang="ar-SA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1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F9F58D-0D9D-4B78-80BE-175D4CED7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31" t="34249" r="20385" b="13418"/>
          <a:stretch/>
        </p:blipFill>
        <p:spPr>
          <a:xfrm>
            <a:off x="436098" y="464235"/>
            <a:ext cx="11324493" cy="5992836"/>
          </a:xfrm>
          <a:prstGeom prst="rect">
            <a:avLst/>
          </a:prstGeom>
        </p:spPr>
      </p:pic>
      <p:pic>
        <p:nvPicPr>
          <p:cNvPr id="3" name="SG Bk 2 F-SA_2020_40">
            <a:hlinkClick r:id="" action="ppaction://media"/>
            <a:extLst>
              <a:ext uri="{FF2B5EF4-FFF2-40B4-BE49-F238E27FC236}">
                <a16:creationId xmlns:a16="http://schemas.microsoft.com/office/drawing/2014/main" id="{A931F45F-EFB0-4CF9-91B6-98562B7C157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173" end="65211.0625"/>
                </p14:media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1388" y="662609"/>
            <a:ext cx="609600" cy="609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C1051C-AFB7-4CE6-967E-72F6FC9B6079}"/>
              </a:ext>
            </a:extLst>
          </p:cNvPr>
          <p:cNvSpPr/>
          <p:nvPr/>
        </p:nvSpPr>
        <p:spPr>
          <a:xfrm>
            <a:off x="7506725" y="622854"/>
            <a:ext cx="3923887" cy="64935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What is the name of the old part of Jeddah? </a:t>
            </a:r>
            <a:endParaRPr lang="ar-SA" sz="20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8A65BC-1E61-4F4C-B86D-46DB98A6A885}"/>
              </a:ext>
            </a:extLst>
          </p:cNvPr>
          <p:cNvCxnSpPr>
            <a:cxnSpLocks/>
          </p:cNvCxnSpPr>
          <p:nvPr/>
        </p:nvCxnSpPr>
        <p:spPr>
          <a:xfrm>
            <a:off x="3922277" y="828871"/>
            <a:ext cx="66297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9177B9-9C10-4D4E-8DCC-A9F9D356E386}"/>
              </a:ext>
            </a:extLst>
          </p:cNvPr>
          <p:cNvSpPr/>
          <p:nvPr/>
        </p:nvSpPr>
        <p:spPr>
          <a:xfrm>
            <a:off x="7506725" y="1875185"/>
            <a:ext cx="3923887" cy="64935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How was the buildings in </a:t>
            </a:r>
            <a:r>
              <a:rPr lang="en-US" sz="2000" b="1" dirty="0" err="1"/>
              <a:t>Balad</a:t>
            </a:r>
            <a:r>
              <a:rPr lang="en-US" sz="2000" b="1" dirty="0"/>
              <a:t>? </a:t>
            </a:r>
            <a:endParaRPr lang="ar-SA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7FC614-0728-4343-9228-B09DA15FD933}"/>
              </a:ext>
            </a:extLst>
          </p:cNvPr>
          <p:cNvCxnSpPr>
            <a:cxnSpLocks/>
          </p:cNvCxnSpPr>
          <p:nvPr/>
        </p:nvCxnSpPr>
        <p:spPr>
          <a:xfrm>
            <a:off x="6096000" y="1418593"/>
            <a:ext cx="87464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FC9F63-E701-42EC-9B6F-41C99D859393}"/>
              </a:ext>
            </a:extLst>
          </p:cNvPr>
          <p:cNvCxnSpPr>
            <a:cxnSpLocks/>
          </p:cNvCxnSpPr>
          <p:nvPr/>
        </p:nvCxnSpPr>
        <p:spPr>
          <a:xfrm>
            <a:off x="3922277" y="1716767"/>
            <a:ext cx="189542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9571CF-B6DA-4AF0-96B5-365C885D0BD6}"/>
              </a:ext>
            </a:extLst>
          </p:cNvPr>
          <p:cNvCxnSpPr>
            <a:cxnSpLocks/>
          </p:cNvCxnSpPr>
          <p:nvPr/>
        </p:nvCxnSpPr>
        <p:spPr>
          <a:xfrm>
            <a:off x="4637894" y="3167881"/>
            <a:ext cx="189542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60A1B3-5AA9-4683-8EDA-2EE59A3392E7}"/>
              </a:ext>
            </a:extLst>
          </p:cNvPr>
          <p:cNvCxnSpPr>
            <a:cxnSpLocks/>
          </p:cNvCxnSpPr>
          <p:nvPr/>
        </p:nvCxnSpPr>
        <p:spPr>
          <a:xfrm>
            <a:off x="3922277" y="3460653"/>
            <a:ext cx="279657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E53D22-7A3F-460E-B6B3-161479F424CB}"/>
              </a:ext>
            </a:extLst>
          </p:cNvPr>
          <p:cNvCxnSpPr>
            <a:cxnSpLocks/>
          </p:cNvCxnSpPr>
          <p:nvPr/>
        </p:nvCxnSpPr>
        <p:spPr>
          <a:xfrm>
            <a:off x="3908658" y="3772079"/>
            <a:ext cx="119306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97918E7-258F-4FA9-BD3C-94ED09A9B4AA}"/>
              </a:ext>
            </a:extLst>
          </p:cNvPr>
          <p:cNvSpPr/>
          <p:nvPr/>
        </p:nvSpPr>
        <p:spPr>
          <a:xfrm>
            <a:off x="7506724" y="3545670"/>
            <a:ext cx="3923887" cy="63009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What were there in </a:t>
            </a:r>
            <a:r>
              <a:rPr lang="en-US" sz="2000" b="1" dirty="0" err="1"/>
              <a:t>Balad</a:t>
            </a:r>
            <a:r>
              <a:rPr lang="en-US" sz="2000" b="1" dirty="0"/>
              <a:t>?</a:t>
            </a:r>
            <a:endParaRPr lang="ar-SA" sz="20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F6F90F-564E-4F8B-A30C-79AABDBC65C4}"/>
              </a:ext>
            </a:extLst>
          </p:cNvPr>
          <p:cNvCxnSpPr>
            <a:cxnSpLocks/>
          </p:cNvCxnSpPr>
          <p:nvPr/>
        </p:nvCxnSpPr>
        <p:spPr>
          <a:xfrm>
            <a:off x="5254119" y="4216127"/>
            <a:ext cx="182254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5C856FC-E181-4302-9F7B-4FDBE95A0D0B}"/>
              </a:ext>
            </a:extLst>
          </p:cNvPr>
          <p:cNvSpPr/>
          <p:nvPr/>
        </p:nvSpPr>
        <p:spPr>
          <a:xfrm>
            <a:off x="7527091" y="4798001"/>
            <a:ext cx="3923887" cy="63009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How does Jeddah look now?</a:t>
            </a:r>
            <a:endParaRPr lang="ar-SA" sz="2000" b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C88F4D-DE94-4516-B3CD-968EA3F4D07B}"/>
              </a:ext>
            </a:extLst>
          </p:cNvPr>
          <p:cNvCxnSpPr>
            <a:cxnSpLocks/>
          </p:cNvCxnSpPr>
          <p:nvPr/>
        </p:nvCxnSpPr>
        <p:spPr>
          <a:xfrm>
            <a:off x="3882152" y="5396896"/>
            <a:ext cx="28367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512BCD-BB06-40AD-8EAF-989007677974}"/>
              </a:ext>
            </a:extLst>
          </p:cNvPr>
          <p:cNvCxnSpPr>
            <a:cxnSpLocks/>
          </p:cNvCxnSpPr>
          <p:nvPr/>
        </p:nvCxnSpPr>
        <p:spPr>
          <a:xfrm>
            <a:off x="5402655" y="5960113"/>
            <a:ext cx="156798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D58794-25B9-4EF4-A5C1-B6AC37EB5721}"/>
              </a:ext>
            </a:extLst>
          </p:cNvPr>
          <p:cNvCxnSpPr>
            <a:cxnSpLocks/>
          </p:cNvCxnSpPr>
          <p:nvPr/>
        </p:nvCxnSpPr>
        <p:spPr>
          <a:xfrm>
            <a:off x="3911419" y="6271539"/>
            <a:ext cx="190628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9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1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56DE0-233F-471C-B23C-9E0F05549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39" t="22756" r="19346" b="12597"/>
          <a:stretch/>
        </p:blipFill>
        <p:spPr>
          <a:xfrm>
            <a:off x="464234" y="408779"/>
            <a:ext cx="11268221" cy="597876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B7120F-A87F-4B2D-8A6C-F9006002A021}"/>
              </a:ext>
            </a:extLst>
          </p:cNvPr>
          <p:cNvSpPr/>
          <p:nvPr/>
        </p:nvSpPr>
        <p:spPr>
          <a:xfrm>
            <a:off x="6978799" y="618732"/>
            <a:ext cx="4233091" cy="4281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Who is this man?</a:t>
            </a:r>
            <a:endParaRPr lang="ar-SA" sz="28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EA656C-A8B5-42D2-9DFD-F7D92C51E832}"/>
              </a:ext>
            </a:extLst>
          </p:cNvPr>
          <p:cNvSpPr/>
          <p:nvPr/>
        </p:nvSpPr>
        <p:spPr>
          <a:xfrm>
            <a:off x="675860" y="927652"/>
            <a:ext cx="5420140" cy="67586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SG Bk 2 F-SA_2020_40">
            <a:hlinkClick r:id="" action="ppaction://media"/>
            <a:extLst>
              <a:ext uri="{FF2B5EF4-FFF2-40B4-BE49-F238E27FC236}">
                <a16:creationId xmlns:a16="http://schemas.microsoft.com/office/drawing/2014/main" id="{C0E264B1-6506-481F-BF6E-C86A1C4851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1533" end="2328.0625"/>
                </p14:media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8751" y="223227"/>
            <a:ext cx="609600" cy="6096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2EB93F-9C71-4FEA-B0E3-9DAE572455D0}"/>
              </a:ext>
            </a:extLst>
          </p:cNvPr>
          <p:cNvSpPr/>
          <p:nvPr/>
        </p:nvSpPr>
        <p:spPr>
          <a:xfrm>
            <a:off x="6782563" y="3519861"/>
            <a:ext cx="4811089" cy="4281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Where was he born and raised?</a:t>
            </a:r>
            <a:endParaRPr lang="ar-SA" sz="28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DBE2A-62D9-4000-9489-B1EB7050F30F}"/>
              </a:ext>
            </a:extLst>
          </p:cNvPr>
          <p:cNvCxnSpPr>
            <a:cxnSpLocks/>
          </p:cNvCxnSpPr>
          <p:nvPr/>
        </p:nvCxnSpPr>
        <p:spPr>
          <a:xfrm>
            <a:off x="4452365" y="2757062"/>
            <a:ext cx="152436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38B678-C316-436E-86E7-EEE56CD7914C}"/>
              </a:ext>
            </a:extLst>
          </p:cNvPr>
          <p:cNvSpPr/>
          <p:nvPr/>
        </p:nvSpPr>
        <p:spPr>
          <a:xfrm>
            <a:off x="6978798" y="1321108"/>
            <a:ext cx="4233091" cy="4281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What did he do?</a:t>
            </a:r>
            <a:endParaRPr lang="ar-SA" sz="28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D6CBBE-D46A-4325-9E71-F1DA7775B51E}"/>
              </a:ext>
            </a:extLst>
          </p:cNvPr>
          <p:cNvCxnSpPr>
            <a:cxnSpLocks/>
          </p:cNvCxnSpPr>
          <p:nvPr/>
        </p:nvCxnSpPr>
        <p:spPr>
          <a:xfrm>
            <a:off x="803551" y="3481202"/>
            <a:ext cx="10915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823607-CCD5-446D-9BCC-267B699E2863}"/>
              </a:ext>
            </a:extLst>
          </p:cNvPr>
          <p:cNvSpPr/>
          <p:nvPr/>
        </p:nvSpPr>
        <p:spPr>
          <a:xfrm>
            <a:off x="7204085" y="4173234"/>
            <a:ext cx="4233091" cy="4281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What did his father do?</a:t>
            </a:r>
            <a:endParaRPr lang="ar-SA" sz="28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02296F-AA99-48F7-8734-9FB940C60953}"/>
              </a:ext>
            </a:extLst>
          </p:cNvPr>
          <p:cNvCxnSpPr>
            <a:cxnSpLocks/>
          </p:cNvCxnSpPr>
          <p:nvPr/>
        </p:nvCxnSpPr>
        <p:spPr>
          <a:xfrm>
            <a:off x="4944855" y="3713116"/>
            <a:ext cx="10318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D788DE-7046-446F-B5D3-8938D8F05FEC}"/>
              </a:ext>
            </a:extLst>
          </p:cNvPr>
          <p:cNvCxnSpPr>
            <a:cxnSpLocks/>
          </p:cNvCxnSpPr>
          <p:nvPr/>
        </p:nvCxnSpPr>
        <p:spPr>
          <a:xfrm>
            <a:off x="3360855" y="3481202"/>
            <a:ext cx="77382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FE7B9E-02FE-4BFC-86C1-2C1FDA5AFA22}"/>
              </a:ext>
            </a:extLst>
          </p:cNvPr>
          <p:cNvCxnSpPr>
            <a:cxnSpLocks/>
          </p:cNvCxnSpPr>
          <p:nvPr/>
        </p:nvCxnSpPr>
        <p:spPr>
          <a:xfrm>
            <a:off x="803551" y="4018353"/>
            <a:ext cx="10318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2C6C1B6-EA06-4E27-9E19-4EF879E4F9F0}"/>
              </a:ext>
            </a:extLst>
          </p:cNvPr>
          <p:cNvSpPr/>
          <p:nvPr/>
        </p:nvSpPr>
        <p:spPr>
          <a:xfrm>
            <a:off x="6782563" y="4953704"/>
            <a:ext cx="4811089" cy="4281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When did he scored 5 goals?</a:t>
            </a:r>
            <a:endParaRPr lang="ar-SA" sz="28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317794-7DAA-4FA0-9B28-2FDB710EB135}"/>
              </a:ext>
            </a:extLst>
          </p:cNvPr>
          <p:cNvCxnSpPr>
            <a:cxnSpLocks/>
          </p:cNvCxnSpPr>
          <p:nvPr/>
        </p:nvCxnSpPr>
        <p:spPr>
          <a:xfrm>
            <a:off x="5214547" y="5833463"/>
            <a:ext cx="6331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D65A95-3D35-4180-9B78-B6A321BF78A0}"/>
              </a:ext>
            </a:extLst>
          </p:cNvPr>
          <p:cNvSpPr/>
          <p:nvPr/>
        </p:nvSpPr>
        <p:spPr>
          <a:xfrm>
            <a:off x="6782562" y="5484236"/>
            <a:ext cx="4811089" cy="7550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How many goals did he score in 1984?</a:t>
            </a:r>
            <a:endParaRPr lang="ar-SA" sz="2800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3B6686-565B-4C9A-AB5B-868DFF87AE09}"/>
              </a:ext>
            </a:extLst>
          </p:cNvPr>
          <p:cNvCxnSpPr>
            <a:cxnSpLocks/>
          </p:cNvCxnSpPr>
          <p:nvPr/>
        </p:nvCxnSpPr>
        <p:spPr>
          <a:xfrm>
            <a:off x="3962217" y="6105132"/>
            <a:ext cx="74230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2" grpId="0" animBg="1"/>
      <p:bldP spid="20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E7A49-6241-4EEC-B1E1-448C89325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77" t="31581" r="11615" b="21627"/>
          <a:stretch/>
        </p:blipFill>
        <p:spPr>
          <a:xfrm>
            <a:off x="778937" y="729022"/>
            <a:ext cx="10634126" cy="5399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01E12C-23B8-4C1F-939D-F28F0A904717}"/>
              </a:ext>
            </a:extLst>
          </p:cNvPr>
          <p:cNvSpPr txBox="1"/>
          <p:nvPr/>
        </p:nvSpPr>
        <p:spPr>
          <a:xfrm>
            <a:off x="2186609" y="3136611"/>
            <a:ext cx="10469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19178-2E75-4EB3-BA60-7C3D45BEB09D}"/>
              </a:ext>
            </a:extLst>
          </p:cNvPr>
          <p:cNvSpPr txBox="1"/>
          <p:nvPr/>
        </p:nvSpPr>
        <p:spPr>
          <a:xfrm>
            <a:off x="2186609" y="3721386"/>
            <a:ext cx="10469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A829E-1B48-4594-95F6-43D754119081}"/>
              </a:ext>
            </a:extLst>
          </p:cNvPr>
          <p:cNvSpPr txBox="1"/>
          <p:nvPr/>
        </p:nvSpPr>
        <p:spPr>
          <a:xfrm>
            <a:off x="2186609" y="4203411"/>
            <a:ext cx="10469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Yes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EDA03-1520-4F15-A9C1-19C5A4B08E12}"/>
              </a:ext>
            </a:extLst>
          </p:cNvPr>
          <p:cNvSpPr txBox="1"/>
          <p:nvPr/>
        </p:nvSpPr>
        <p:spPr>
          <a:xfrm>
            <a:off x="2186609" y="4754260"/>
            <a:ext cx="10469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E29A0-9BC7-44B5-9B03-21FED57BBBB2}"/>
              </a:ext>
            </a:extLst>
          </p:cNvPr>
          <p:cNvSpPr txBox="1"/>
          <p:nvPr/>
        </p:nvSpPr>
        <p:spPr>
          <a:xfrm>
            <a:off x="2186609" y="5236285"/>
            <a:ext cx="10469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Yes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057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CA9C36-A0E5-47B6-9017-BD0591173F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84" t="32401" r="13923" b="32299"/>
          <a:stretch/>
        </p:blipFill>
        <p:spPr>
          <a:xfrm>
            <a:off x="686972" y="849337"/>
            <a:ext cx="10818055" cy="5159326"/>
          </a:xfrm>
          <a:prstGeom prst="rect">
            <a:avLst/>
          </a:prstGeom>
        </p:spPr>
      </p:pic>
      <p:pic>
        <p:nvPicPr>
          <p:cNvPr id="3" name="SG Bk 2 F-SA_2020_41">
            <a:hlinkClick r:id="" action="ppaction://media"/>
            <a:extLst>
              <a:ext uri="{FF2B5EF4-FFF2-40B4-BE49-F238E27FC236}">
                <a16:creationId xmlns:a16="http://schemas.microsoft.com/office/drawing/2014/main" id="{0D82A311-FFEC-4241-B410-261A6967D1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52731" y="1335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kicking a football ball&#10;&#10;Description automatically generated">
            <a:extLst>
              <a:ext uri="{FF2B5EF4-FFF2-40B4-BE49-F238E27FC236}">
                <a16:creationId xmlns:a16="http://schemas.microsoft.com/office/drawing/2014/main" id="{AF0BC1F6-E138-4BB7-B9CC-DB31C1833F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712305"/>
            <a:ext cx="2648712" cy="304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4B6A7B-D4DF-4132-9DDA-022A97298566}"/>
              </a:ext>
            </a:extLst>
          </p:cNvPr>
          <p:cNvSpPr/>
          <p:nvPr/>
        </p:nvSpPr>
        <p:spPr>
          <a:xfrm>
            <a:off x="2014331" y="4386469"/>
            <a:ext cx="2557669" cy="7421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Football striker </a:t>
            </a:r>
            <a:endParaRPr lang="ar-SA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8CD984-C8B0-4C34-84F2-06A1DD414A21}"/>
              </a:ext>
            </a:extLst>
          </p:cNvPr>
          <p:cNvSpPr/>
          <p:nvPr/>
        </p:nvSpPr>
        <p:spPr>
          <a:xfrm>
            <a:off x="7420356" y="4386469"/>
            <a:ext cx="2557669" cy="7421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Goalkeeper </a:t>
            </a:r>
            <a:endParaRPr lang="ar-SA" sz="2800" b="1" dirty="0"/>
          </a:p>
        </p:txBody>
      </p:sp>
      <p:pic>
        <p:nvPicPr>
          <p:cNvPr id="7" name="Picture 6" descr="A picture containing nature, shore, resort&#10;&#10;Description automatically generated">
            <a:extLst>
              <a:ext uri="{FF2B5EF4-FFF2-40B4-BE49-F238E27FC236}">
                <a16:creationId xmlns:a16="http://schemas.microsoft.com/office/drawing/2014/main" id="{9B8881C8-494D-4B40-A4D3-27DCA1C03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63312" y="3009900"/>
            <a:ext cx="1865376" cy="8382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E16C651-3D62-44DA-82B5-83BCD2C413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08" t="3285" r="1772" b="5894"/>
          <a:stretch/>
        </p:blipFill>
        <p:spPr>
          <a:xfrm>
            <a:off x="2892103" y="5383693"/>
            <a:ext cx="802123" cy="7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4B6A7B-D4DF-4132-9DDA-022A97298566}"/>
              </a:ext>
            </a:extLst>
          </p:cNvPr>
          <p:cNvSpPr/>
          <p:nvPr/>
        </p:nvSpPr>
        <p:spPr>
          <a:xfrm>
            <a:off x="2014331" y="4386469"/>
            <a:ext cx="2557669" cy="7421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Mountain </a:t>
            </a:r>
            <a:endParaRPr lang="ar-SA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8CD984-C8B0-4C34-84F2-06A1DD414A21}"/>
              </a:ext>
            </a:extLst>
          </p:cNvPr>
          <p:cNvSpPr/>
          <p:nvPr/>
        </p:nvSpPr>
        <p:spPr>
          <a:xfrm>
            <a:off x="7420356" y="4386469"/>
            <a:ext cx="2557669" cy="7421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Oasis  </a:t>
            </a:r>
            <a:endParaRPr lang="ar-SA" sz="2800" b="1" dirty="0"/>
          </a:p>
        </p:txBody>
      </p:sp>
      <p:pic>
        <p:nvPicPr>
          <p:cNvPr id="7" name="Picture 6" descr="A picture containing nature, shore, resort&#10;&#10;Description automatically generated">
            <a:extLst>
              <a:ext uri="{FF2B5EF4-FFF2-40B4-BE49-F238E27FC236}">
                <a16:creationId xmlns:a16="http://schemas.microsoft.com/office/drawing/2014/main" id="{9B8881C8-494D-4B40-A4D3-27DCA1C03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7546" y="1489213"/>
            <a:ext cx="4316908" cy="193978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F786F7C-3581-4CFB-BAE4-E29BF32750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08" t="3285" r="1772" b="5894"/>
          <a:stretch/>
        </p:blipFill>
        <p:spPr>
          <a:xfrm>
            <a:off x="8444764" y="5343937"/>
            <a:ext cx="802123" cy="7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4B6A7B-D4DF-4132-9DDA-022A97298566}"/>
              </a:ext>
            </a:extLst>
          </p:cNvPr>
          <p:cNvSpPr/>
          <p:nvPr/>
        </p:nvSpPr>
        <p:spPr>
          <a:xfrm>
            <a:off x="2014331" y="4386469"/>
            <a:ext cx="2557669" cy="7421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Plaza  </a:t>
            </a:r>
            <a:endParaRPr lang="ar-SA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8CD984-C8B0-4C34-84F2-06A1DD414A21}"/>
              </a:ext>
            </a:extLst>
          </p:cNvPr>
          <p:cNvSpPr/>
          <p:nvPr/>
        </p:nvSpPr>
        <p:spPr>
          <a:xfrm>
            <a:off x="7420356" y="4386469"/>
            <a:ext cx="2557669" cy="7421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Skyscrapers   </a:t>
            </a:r>
            <a:endParaRPr lang="ar-SA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881C8-494D-4B40-A4D3-27DCA1C03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068880" y="705057"/>
            <a:ext cx="4054240" cy="2723943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F786F7C-3581-4CFB-BAE4-E29BF32750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08" t="3285" r="1772" b="5894"/>
          <a:stretch/>
        </p:blipFill>
        <p:spPr>
          <a:xfrm>
            <a:off x="8444764" y="5343937"/>
            <a:ext cx="802123" cy="7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1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4B6A7B-D4DF-4132-9DDA-022A97298566}"/>
              </a:ext>
            </a:extLst>
          </p:cNvPr>
          <p:cNvSpPr/>
          <p:nvPr/>
        </p:nvSpPr>
        <p:spPr>
          <a:xfrm>
            <a:off x="2014331" y="4386469"/>
            <a:ext cx="2557669" cy="7421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A celebrity   </a:t>
            </a:r>
            <a:endParaRPr lang="ar-SA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8CD984-C8B0-4C34-84F2-06A1DD414A21}"/>
              </a:ext>
            </a:extLst>
          </p:cNvPr>
          <p:cNvSpPr/>
          <p:nvPr/>
        </p:nvSpPr>
        <p:spPr>
          <a:xfrm>
            <a:off x="7420356" y="4386469"/>
            <a:ext cx="2557669" cy="7421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Unfamous    </a:t>
            </a:r>
            <a:endParaRPr lang="ar-SA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881C8-494D-4B40-A4D3-27DCA1C03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691270" y="705057"/>
            <a:ext cx="2394429" cy="329508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F786F7C-3581-4CFB-BAE4-E29BF32750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08" t="3285" r="1772" b="5894"/>
          <a:stretch/>
        </p:blipFill>
        <p:spPr>
          <a:xfrm>
            <a:off x="2892103" y="5251172"/>
            <a:ext cx="802123" cy="7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4B6A7B-D4DF-4132-9DDA-022A97298566}"/>
              </a:ext>
            </a:extLst>
          </p:cNvPr>
          <p:cNvSpPr/>
          <p:nvPr/>
        </p:nvSpPr>
        <p:spPr>
          <a:xfrm>
            <a:off x="2014331" y="4386469"/>
            <a:ext cx="2557669" cy="7421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Balcony </a:t>
            </a:r>
            <a:endParaRPr lang="ar-SA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8CD984-C8B0-4C34-84F2-06A1DD414A21}"/>
              </a:ext>
            </a:extLst>
          </p:cNvPr>
          <p:cNvSpPr/>
          <p:nvPr/>
        </p:nvSpPr>
        <p:spPr>
          <a:xfrm>
            <a:off x="7420356" y="4386469"/>
            <a:ext cx="2557669" cy="7421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Road     </a:t>
            </a:r>
            <a:endParaRPr lang="ar-SA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881C8-494D-4B40-A4D3-27DCA1C036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376881" y="632492"/>
            <a:ext cx="3438237" cy="3303403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F786F7C-3581-4CFB-BAE4-E29BF32750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08" t="3285" r="1772" b="5894"/>
          <a:stretch/>
        </p:blipFill>
        <p:spPr>
          <a:xfrm>
            <a:off x="2892103" y="5251172"/>
            <a:ext cx="802123" cy="7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4B6A7B-D4DF-4132-9DDA-022A97298566}"/>
              </a:ext>
            </a:extLst>
          </p:cNvPr>
          <p:cNvSpPr/>
          <p:nvPr/>
        </p:nvSpPr>
        <p:spPr>
          <a:xfrm>
            <a:off x="2014331" y="4386469"/>
            <a:ext cx="2557669" cy="7421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Capital city </a:t>
            </a:r>
            <a:endParaRPr lang="ar-SA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8CD984-C8B0-4C34-84F2-06A1DD414A21}"/>
              </a:ext>
            </a:extLst>
          </p:cNvPr>
          <p:cNvSpPr/>
          <p:nvPr/>
        </p:nvSpPr>
        <p:spPr>
          <a:xfrm>
            <a:off x="7420356" y="4386469"/>
            <a:ext cx="2557669" cy="7421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Port city     </a:t>
            </a:r>
            <a:endParaRPr lang="ar-SA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881C8-494D-4B40-A4D3-27DCA1C03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848909" y="791202"/>
            <a:ext cx="4494182" cy="2932453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F786F7C-3581-4CFB-BAE4-E29BF32750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08" t="3285" r="1772" b="5894"/>
          <a:stretch/>
        </p:blipFill>
        <p:spPr>
          <a:xfrm>
            <a:off x="8343091" y="5145153"/>
            <a:ext cx="802123" cy="7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AFA112-E3AD-4BB8-9604-9A5409322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7380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D207543-54B0-4AA6-A8CF-C3745A628A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81417" y="2678416"/>
            <a:ext cx="1501166" cy="15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53CB1B-A158-4D84-B575-BBDB83C8F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8" t="25424" r="19115" b="14033"/>
          <a:stretch/>
        </p:blipFill>
        <p:spPr>
          <a:xfrm>
            <a:off x="1134492" y="570318"/>
            <a:ext cx="9923016" cy="571736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4BC069D-B024-45CA-8DE4-86AD8208C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8713" y="5649570"/>
            <a:ext cx="908537" cy="5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4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155CD3-83BB-4AEA-A737-FFB45BF5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81AC0-C94A-42B2-A337-8F2BD27B4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990ECF-0B2F-4372-9715-326BA840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BED3624D-18C7-4999-8C37-BF07B313B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6418" y="861229"/>
            <a:ext cx="7059164" cy="51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6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D90DC-C002-4BA5-965C-1CEF77F6A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200" y="990600"/>
            <a:ext cx="9753600" cy="4876800"/>
          </a:xfrm>
          <a:prstGeom prst="rect">
            <a:avLst/>
          </a:prstGeom>
        </p:spPr>
      </p:pic>
      <p:pic>
        <p:nvPicPr>
          <p:cNvPr id="5" name="Graphic 4" descr="Right pointing backhand index">
            <a:extLst>
              <a:ext uri="{FF2B5EF4-FFF2-40B4-BE49-F238E27FC236}">
                <a16:creationId xmlns:a16="http://schemas.microsoft.com/office/drawing/2014/main" id="{7C07088F-7E5B-4C2D-9CE4-3398E141E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358348" y="4323522"/>
            <a:ext cx="914400" cy="914400"/>
          </a:xfrm>
          <a:prstGeom prst="rect">
            <a:avLst/>
          </a:prstGeom>
        </p:spPr>
      </p:pic>
      <p:pic>
        <p:nvPicPr>
          <p:cNvPr id="6" name="Graphic 5" descr="Right pointing backhand index">
            <a:extLst>
              <a:ext uri="{FF2B5EF4-FFF2-40B4-BE49-F238E27FC236}">
                <a16:creationId xmlns:a16="http://schemas.microsoft.com/office/drawing/2014/main" id="{FB184007-E538-4C6B-A419-1C2871143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627807" y="4323522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215C30-2A20-4C20-9360-91E113E6A830}"/>
              </a:ext>
            </a:extLst>
          </p:cNvPr>
          <p:cNvSpPr txBox="1"/>
          <p:nvPr/>
        </p:nvSpPr>
        <p:spPr>
          <a:xfrm>
            <a:off x="934177" y="1272066"/>
            <a:ext cx="23456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highlight>
                  <a:srgbClr val="FFFF00"/>
                </a:highlight>
              </a:rPr>
              <a:t>Then</a:t>
            </a:r>
            <a:endParaRPr lang="ar-SA" sz="5400" b="1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646788-32A2-4F2F-B92F-C47BB027BFBE}"/>
              </a:ext>
            </a:extLst>
          </p:cNvPr>
          <p:cNvSpPr txBox="1"/>
          <p:nvPr/>
        </p:nvSpPr>
        <p:spPr>
          <a:xfrm>
            <a:off x="8912189" y="1272066"/>
            <a:ext cx="23456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highlight>
                  <a:srgbClr val="FFFF00"/>
                </a:highlight>
              </a:rPr>
              <a:t>Now</a:t>
            </a:r>
            <a:endParaRPr lang="ar-SA" sz="5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2565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palm, castle&#10;&#10;Description automatically generated">
            <a:extLst>
              <a:ext uri="{FF2B5EF4-FFF2-40B4-BE49-F238E27FC236}">
                <a16:creationId xmlns:a16="http://schemas.microsoft.com/office/drawing/2014/main" id="{1B29FA77-3F64-4326-9E8F-5CE5F5C22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4313" y="2626622"/>
            <a:ext cx="11436626" cy="3857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E44770-6C25-4A71-936A-40D63310FE94}"/>
              </a:ext>
            </a:extLst>
          </p:cNvPr>
          <p:cNvSpPr txBox="1"/>
          <p:nvPr/>
        </p:nvSpPr>
        <p:spPr>
          <a:xfrm>
            <a:off x="530088" y="516835"/>
            <a:ext cx="47442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What can you see? </a:t>
            </a:r>
            <a:endParaRPr lang="ar-SA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6ACF3-BBA5-4540-828E-2D817190D9E5}"/>
              </a:ext>
            </a:extLst>
          </p:cNvPr>
          <p:cNvSpPr txBox="1"/>
          <p:nvPr/>
        </p:nvSpPr>
        <p:spPr>
          <a:xfrm>
            <a:off x="530088" y="1163166"/>
            <a:ext cx="63875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Is it an old city or modern city? </a:t>
            </a:r>
            <a:endParaRPr lang="ar-SA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7D420-2CB4-4092-A540-B2C5B302F6F0}"/>
              </a:ext>
            </a:extLst>
          </p:cNvPr>
          <p:cNvSpPr txBox="1"/>
          <p:nvPr/>
        </p:nvSpPr>
        <p:spPr>
          <a:xfrm>
            <a:off x="530088" y="1874107"/>
            <a:ext cx="63875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What is the name of this city? </a:t>
            </a:r>
            <a:endParaRPr lang="ar-SA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27361C-8A9F-4FDE-B2B1-4C6040E50880}"/>
              </a:ext>
            </a:extLst>
          </p:cNvPr>
          <p:cNvSpPr/>
          <p:nvPr/>
        </p:nvSpPr>
        <p:spPr>
          <a:xfrm>
            <a:off x="7336368" y="886166"/>
            <a:ext cx="43255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Ad-</a:t>
            </a:r>
            <a:r>
              <a:rPr lang="en-US" sz="7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Dir’yah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04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palm, castle&#10;&#10;Description automatically generated">
            <a:extLst>
              <a:ext uri="{FF2B5EF4-FFF2-40B4-BE49-F238E27FC236}">
                <a16:creationId xmlns:a16="http://schemas.microsoft.com/office/drawing/2014/main" id="{1B29FA77-3F64-4326-9E8F-5CE5F5C22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4313" y="2626622"/>
            <a:ext cx="11436626" cy="3857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E44770-6C25-4A71-936A-40D63310FE94}"/>
              </a:ext>
            </a:extLst>
          </p:cNvPr>
          <p:cNvSpPr txBox="1"/>
          <p:nvPr/>
        </p:nvSpPr>
        <p:spPr>
          <a:xfrm>
            <a:off x="622853" y="516836"/>
            <a:ext cx="10760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Ad-</a:t>
            </a:r>
            <a:r>
              <a:rPr lang="en-US" sz="3600" b="1" dirty="0" err="1"/>
              <a:t>Dir’yah</a:t>
            </a:r>
            <a:r>
              <a:rPr lang="en-US" sz="3600" b="1" dirty="0"/>
              <a:t>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was</a:t>
            </a:r>
            <a:r>
              <a:rPr lang="en-US" sz="3600" b="1" dirty="0"/>
              <a:t> the first capital of the Saudi Dynasty. </a:t>
            </a:r>
            <a:endParaRPr lang="ar-SA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5B283-1E84-4D36-AA76-C558FE128195}"/>
              </a:ext>
            </a:extLst>
          </p:cNvPr>
          <p:cNvSpPr txBox="1"/>
          <p:nvPr/>
        </p:nvSpPr>
        <p:spPr>
          <a:xfrm>
            <a:off x="622853" y="1248563"/>
            <a:ext cx="10760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There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were</a:t>
            </a:r>
            <a:r>
              <a:rPr lang="en-US" sz="3600" b="1" dirty="0"/>
              <a:t> many palaces there. </a:t>
            </a:r>
            <a:endParaRPr lang="ar-SA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D3841-DCAF-47E6-9FB0-657031BE8696}"/>
              </a:ext>
            </a:extLst>
          </p:cNvPr>
          <p:cNvSpPr txBox="1"/>
          <p:nvPr/>
        </p:nvSpPr>
        <p:spPr>
          <a:xfrm>
            <a:off x="715618" y="1857996"/>
            <a:ext cx="10760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err="1"/>
              <a:t>Salwa</a:t>
            </a:r>
            <a:r>
              <a:rPr lang="en-US" sz="3600" b="1" dirty="0"/>
              <a:t> palace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was</a:t>
            </a:r>
            <a:r>
              <a:rPr lang="en-US" sz="3600" b="1" dirty="0"/>
              <a:t> the largest palace.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57019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outdoor, old, stone&#10;&#10;Description automatically generated">
            <a:extLst>
              <a:ext uri="{FF2B5EF4-FFF2-40B4-BE49-F238E27FC236}">
                <a16:creationId xmlns:a16="http://schemas.microsoft.com/office/drawing/2014/main" id="{BF46B34E-2EA6-497A-921C-08C45F3FA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3" b="12019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Picture 6" descr="A picture containing building, place of worship, mosque, tower&#10;&#10;Description automatically generated">
            <a:extLst>
              <a:ext uri="{FF2B5EF4-FFF2-40B4-BE49-F238E27FC236}">
                <a16:creationId xmlns:a16="http://schemas.microsoft.com/office/drawing/2014/main" id="{8D081CCD-1C90-41CA-8DAA-2C6881C5A3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945" r="1" b="13692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3" name="Picture 2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305B3498-BB0E-4077-8036-7E915F3D82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1094" r="2" b="6486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5" name="Picture 4" descr="A picture containing nature&#10;&#10;Description automatically generated">
            <a:extLst>
              <a:ext uri="{FF2B5EF4-FFF2-40B4-BE49-F238E27FC236}">
                <a16:creationId xmlns:a16="http://schemas.microsoft.com/office/drawing/2014/main" id="{6AA9286B-E6C3-46E4-8021-5A491558F5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057" b="8528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6" name="Rectangle 13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C42167-7FB2-4870-AF9B-FAC136C91DF1}"/>
              </a:ext>
            </a:extLst>
          </p:cNvPr>
          <p:cNvSpPr/>
          <p:nvPr/>
        </p:nvSpPr>
        <p:spPr>
          <a:xfrm>
            <a:off x="924566" y="3428192"/>
            <a:ext cx="4233091" cy="7931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Name some historic cities.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4282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10632E-4A8F-4800-A477-B360B3AD1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9" t="36712" r="37462" b="10954"/>
          <a:stretch/>
        </p:blipFill>
        <p:spPr>
          <a:xfrm>
            <a:off x="407963" y="407963"/>
            <a:ext cx="11338560" cy="60631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5E971B-71D9-479D-A3C0-BCD3ABD70142}"/>
              </a:ext>
            </a:extLst>
          </p:cNvPr>
          <p:cNvSpPr/>
          <p:nvPr/>
        </p:nvSpPr>
        <p:spPr>
          <a:xfrm>
            <a:off x="445477" y="565723"/>
            <a:ext cx="4233091" cy="4281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What do you see? </a:t>
            </a:r>
            <a:endParaRPr lang="ar-SA" sz="28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B5B98B-FA3C-45CA-BF12-568EFBAE889D}"/>
              </a:ext>
            </a:extLst>
          </p:cNvPr>
          <p:cNvSpPr/>
          <p:nvPr/>
        </p:nvSpPr>
        <p:spPr>
          <a:xfrm>
            <a:off x="407963" y="1380732"/>
            <a:ext cx="4945915" cy="4281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What do you know about them?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1444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E2916-AF67-4F2A-8B18-F15A3A9B68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264" r="10949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11873D-02E9-42F5-82E9-B4FCAA1096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628" r="23873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DD1A4B-DB23-4D43-8271-9CC617A19C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0037" r="31037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841CC3-EA81-489F-8209-C7588EE6E17F}"/>
              </a:ext>
            </a:extLst>
          </p:cNvPr>
          <p:cNvSpPr/>
          <p:nvPr/>
        </p:nvSpPr>
        <p:spPr>
          <a:xfrm>
            <a:off x="3493908" y="5276871"/>
            <a:ext cx="4945915" cy="8588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Do you know their names? Why </a:t>
            </a:r>
            <a:endParaRPr lang="ar-SA" sz="2800" b="1"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ADB727-2A07-4016-B64E-3B2CF104AF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3794" y="0"/>
            <a:ext cx="12166682" cy="668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D6E770-3852-41C3-A73C-D5022E7AEC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08" t="23988" r="12655" b="10134"/>
          <a:stretch/>
        </p:blipFill>
        <p:spPr>
          <a:xfrm>
            <a:off x="436098" y="409594"/>
            <a:ext cx="11345574" cy="600690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A5862B-4C66-443F-8CE0-734697343C35}"/>
              </a:ext>
            </a:extLst>
          </p:cNvPr>
          <p:cNvSpPr/>
          <p:nvPr/>
        </p:nvSpPr>
        <p:spPr>
          <a:xfrm>
            <a:off x="1696278" y="596348"/>
            <a:ext cx="5155096" cy="67586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31CE04-ECAC-424E-AADD-D91637051542}"/>
              </a:ext>
            </a:extLst>
          </p:cNvPr>
          <p:cNvSpPr/>
          <p:nvPr/>
        </p:nvSpPr>
        <p:spPr>
          <a:xfrm>
            <a:off x="2312503" y="1272209"/>
            <a:ext cx="5155096" cy="196132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SG Bk 2 F-SA_2020_40">
            <a:hlinkClick r:id="" action="ppaction://media"/>
            <a:extLst>
              <a:ext uri="{FF2B5EF4-FFF2-40B4-BE49-F238E27FC236}">
                <a16:creationId xmlns:a16="http://schemas.microsoft.com/office/drawing/2014/main" id="{86F2FBA2-FB4B-46D6-B749-3C27E76237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79" end="106667.0625"/>
                </p14:media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1388" y="662609"/>
            <a:ext cx="609600" cy="609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64BF7A-DC24-4515-B45E-D1E5A9AAA690}"/>
              </a:ext>
            </a:extLst>
          </p:cNvPr>
          <p:cNvCxnSpPr>
            <a:cxnSpLocks/>
          </p:cNvCxnSpPr>
          <p:nvPr/>
        </p:nvCxnSpPr>
        <p:spPr>
          <a:xfrm>
            <a:off x="5823963" y="3532315"/>
            <a:ext cx="5698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57886B-766B-42A6-8209-D4236791E3AF}"/>
              </a:ext>
            </a:extLst>
          </p:cNvPr>
          <p:cNvCxnSpPr>
            <a:cxnSpLocks/>
          </p:cNvCxnSpPr>
          <p:nvPr/>
        </p:nvCxnSpPr>
        <p:spPr>
          <a:xfrm>
            <a:off x="8878590" y="5858071"/>
            <a:ext cx="10207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FCF1E5-B20A-40C8-B0CC-BC32152FEB0D}"/>
              </a:ext>
            </a:extLst>
          </p:cNvPr>
          <p:cNvSpPr/>
          <p:nvPr/>
        </p:nvSpPr>
        <p:spPr>
          <a:xfrm>
            <a:off x="639039" y="3273288"/>
            <a:ext cx="3923887" cy="64935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What was the population in old Riyadh and now? </a:t>
            </a:r>
            <a:endParaRPr lang="ar-SA" sz="20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69E878-5C22-4904-856D-F9A9873E6A05}"/>
              </a:ext>
            </a:extLst>
          </p:cNvPr>
          <p:cNvSpPr/>
          <p:nvPr/>
        </p:nvSpPr>
        <p:spPr>
          <a:xfrm>
            <a:off x="679163" y="4509969"/>
            <a:ext cx="3923887" cy="63009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Name some historical and modern building in Riyadh</a:t>
            </a:r>
            <a:endParaRPr lang="ar-SA" sz="20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20C991-FED4-4370-B2A9-F237DA8165BD}"/>
              </a:ext>
            </a:extLst>
          </p:cNvPr>
          <p:cNvCxnSpPr>
            <a:cxnSpLocks/>
          </p:cNvCxnSpPr>
          <p:nvPr/>
        </p:nvCxnSpPr>
        <p:spPr>
          <a:xfrm>
            <a:off x="8878590" y="3731097"/>
            <a:ext cx="66297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8ADAF2-5B74-4F60-B083-A330087BFEC2}"/>
              </a:ext>
            </a:extLst>
          </p:cNvPr>
          <p:cNvCxnSpPr>
            <a:cxnSpLocks/>
          </p:cNvCxnSpPr>
          <p:nvPr/>
        </p:nvCxnSpPr>
        <p:spPr>
          <a:xfrm>
            <a:off x="5160988" y="5606279"/>
            <a:ext cx="66297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D24576-8FF7-42C2-9E75-4C26A8FC3497}"/>
              </a:ext>
            </a:extLst>
          </p:cNvPr>
          <p:cNvCxnSpPr>
            <a:cxnSpLocks/>
          </p:cNvCxnSpPr>
          <p:nvPr/>
        </p:nvCxnSpPr>
        <p:spPr>
          <a:xfrm>
            <a:off x="6393807" y="4765989"/>
            <a:ext cx="82862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6BF905-AC88-4A9F-865A-6F1D808B0A94}"/>
              </a:ext>
            </a:extLst>
          </p:cNvPr>
          <p:cNvCxnSpPr>
            <a:cxnSpLocks/>
          </p:cNvCxnSpPr>
          <p:nvPr/>
        </p:nvCxnSpPr>
        <p:spPr>
          <a:xfrm>
            <a:off x="5160988" y="6058076"/>
            <a:ext cx="495042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BD5ED7-3F6A-4BB4-B7B4-F0B40322E9C0}"/>
              </a:ext>
            </a:extLst>
          </p:cNvPr>
          <p:cNvCxnSpPr>
            <a:cxnSpLocks/>
          </p:cNvCxnSpPr>
          <p:nvPr/>
        </p:nvCxnSpPr>
        <p:spPr>
          <a:xfrm>
            <a:off x="5160988" y="6318940"/>
            <a:ext cx="81574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مخصص 1">
      <a:dk1>
        <a:sysClr val="windowText" lastClr="000000"/>
      </a:dk1>
      <a:lt1>
        <a:sysClr val="window" lastClr="FFFFFF"/>
      </a:lt1>
      <a:dk2>
        <a:srgbClr val="572111"/>
      </a:dk2>
      <a:lt2>
        <a:srgbClr val="F7F3E2"/>
      </a:lt2>
      <a:accent1>
        <a:srgbClr val="9D2224"/>
      </a:accent1>
      <a:accent2>
        <a:srgbClr val="D12F31"/>
      </a:accent2>
      <a:accent3>
        <a:srgbClr val="D8B028"/>
      </a:accent3>
      <a:accent4>
        <a:srgbClr val="A96F90"/>
      </a:accent4>
      <a:accent5>
        <a:srgbClr val="87A755"/>
      </a:accent5>
      <a:accent6>
        <a:srgbClr val="E28B25"/>
      </a:accent6>
      <a:hlink>
        <a:srgbClr val="82B4B9"/>
      </a:hlink>
      <a:folHlink>
        <a:srgbClr val="A96F90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202</Words>
  <Application>Microsoft Office PowerPoint</Application>
  <PresentationFormat>Widescreen</PresentationFormat>
  <Paragraphs>46</Paragraphs>
  <Slides>21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Aharoni</vt:lpstr>
      <vt:lpstr>Garamond</vt:lpstr>
      <vt:lpstr>Goudy Old Style</vt:lpstr>
      <vt:lpstr>SavonVTI</vt:lpstr>
      <vt:lpstr>Unit 7 Then and now p 56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Now and then p 56</dc:title>
  <dc:creator>نورا العتيبي</dc:creator>
  <cp:lastModifiedBy>نورا العتيبي</cp:lastModifiedBy>
  <cp:revision>13</cp:revision>
  <dcterms:created xsi:type="dcterms:W3CDTF">2021-03-23T16:56:49Z</dcterms:created>
  <dcterms:modified xsi:type="dcterms:W3CDTF">2021-03-23T19:02:42Z</dcterms:modified>
</cp:coreProperties>
</file>