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FAA45-AE47-403E-954B-EBF07290C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6EF00-0022-4FA6-8CE0-C41C7F55D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78009-22A2-4077-BC14-88ED397A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49EB-D3F9-47BB-B552-581413D0512B}" type="datetimeFigureOut">
              <a:rPr lang="ar-SA" smtClean="0"/>
              <a:t>10/08/42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BC807-D587-4213-9576-C831AAC7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55F0-9DBE-4EC1-AD03-80036619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9FDE-0298-4144-9DFA-1C51DF542C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2312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BEA-B781-4CE1-8B4C-366EAAA46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2D7AF-F578-432D-BE37-3CEB0C96F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2BD07-6B70-462C-B7DD-A2534670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49EB-D3F9-47BB-B552-581413D0512B}" type="datetimeFigureOut">
              <a:rPr lang="ar-SA" smtClean="0"/>
              <a:t>10/08/42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07A30-0E7C-4E41-9D49-A676D718D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AA034-FD64-42CF-B654-CAB8BD57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9FDE-0298-4144-9DFA-1C51DF542C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930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B3CE8A-ACDE-4FBD-BDAF-9CE5878A6C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5A036A-6D3E-4D53-ADC8-B9402C445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A636B-D50E-4BE1-8D57-9B2CFCD9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49EB-D3F9-47BB-B552-581413D0512B}" type="datetimeFigureOut">
              <a:rPr lang="ar-SA" smtClean="0"/>
              <a:t>10/08/42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A597E-8AE5-4994-94EB-CE00AD854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654BD-32E9-4AC1-A59B-B5186DF4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9FDE-0298-4144-9DFA-1C51DF542C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289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21963-C1F9-42FE-920C-DA8531F66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3257B-3540-44CF-B12A-0DEC8C5B2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FDFBB-4195-4E72-A0EE-9D70FD21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49EB-D3F9-47BB-B552-581413D0512B}" type="datetimeFigureOut">
              <a:rPr lang="ar-SA" smtClean="0"/>
              <a:t>10/08/42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B05CB-1115-4425-B3BF-712EA033E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5E2E2-71D5-4EDD-9F1D-FA30D8FCA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9FDE-0298-4144-9DFA-1C51DF542C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027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0A9B9-DC22-4EA7-8270-01FE27D0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B3512-F55E-4471-A213-D9F614343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811D5-F1D2-4CD7-B9B9-79ABE10BF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49EB-D3F9-47BB-B552-581413D0512B}" type="datetimeFigureOut">
              <a:rPr lang="ar-SA" smtClean="0"/>
              <a:t>10/08/42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9E491-6E52-460D-B95F-2509169B2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375D8-60E2-42B3-B2B2-E66DF7104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9FDE-0298-4144-9DFA-1C51DF542C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053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2ED3E-D0FB-49EB-BD48-54E2AB35F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70E03-B13E-4DB0-8FA6-471720543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77BC3-4586-449E-883E-1557BAB37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72F26-381D-47E4-B3EA-C2419DDB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49EB-D3F9-47BB-B552-581413D0512B}" type="datetimeFigureOut">
              <a:rPr lang="ar-SA" smtClean="0"/>
              <a:t>10/08/42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DEC5B-D71F-4CD8-94AB-948F1DFD5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F3A01-A50B-471B-8124-7D50E255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9FDE-0298-4144-9DFA-1C51DF542C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835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BA153-36D2-4949-83EE-D396769D9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846D6-6795-421E-A62A-8D2CE396D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7D5ED-EA02-4CA0-BEFA-860E404C2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B5B0C-1A1B-41C1-AA3C-894E6D37E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54F3A3-6BDF-4DA1-AD91-1D95E25C6D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10EDB4-BB1E-4DEE-AF00-40511FB66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49EB-D3F9-47BB-B552-581413D0512B}" type="datetimeFigureOut">
              <a:rPr lang="ar-SA" smtClean="0"/>
              <a:t>10/08/42</a:t>
            </a:fld>
            <a:endParaRPr lang="ar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8BB9FA-55EB-4EF1-84E5-863CA023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F54ADF-5E72-444F-9F93-50D99F58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9FDE-0298-4144-9DFA-1C51DF542C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3384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168F0-A72C-4F9C-B72B-F51F8C37E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83DE0-AB14-4FBE-840D-30C019044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49EB-D3F9-47BB-B552-581413D0512B}" type="datetimeFigureOut">
              <a:rPr lang="ar-SA" smtClean="0"/>
              <a:t>10/08/42</a:t>
            </a:fld>
            <a:endParaRPr lang="ar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F0650A-4971-4788-832A-7F5A04FC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5BC68-68F2-4059-9CC9-A9442C86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9FDE-0298-4144-9DFA-1C51DF542C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1139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E278F3-5D0F-4436-A0F1-C31A25229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49EB-D3F9-47BB-B552-581413D0512B}" type="datetimeFigureOut">
              <a:rPr lang="ar-SA" smtClean="0"/>
              <a:t>10/08/42</a:t>
            </a:fld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A3FAB-844D-4993-844A-A12CA7B0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E6713-24A0-4B26-94FB-C02FFD6C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9FDE-0298-4144-9DFA-1C51DF542C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200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41CEB-2090-4F75-88AC-5FA5BCBF6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412EB-832D-4A73-8085-A79D36DDC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6C2A5-FB79-4536-8FB0-9CBF25B9B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6507F-A08C-4D9F-B510-41C81FD3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49EB-D3F9-47BB-B552-581413D0512B}" type="datetimeFigureOut">
              <a:rPr lang="ar-SA" smtClean="0"/>
              <a:t>10/08/42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A11FC-8393-4A6A-8F52-0588D0D9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0F367-5FBD-4E98-BEA5-B01DB5B73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9FDE-0298-4144-9DFA-1C51DF542C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798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3DF0B-953F-4F52-B6AB-84CB826A2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FB6829-D576-4604-8AB4-637FCBCD7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F848A-032D-4B64-8D5F-B53EB248D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502F8-8CB2-480A-B9BB-FA909284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49EB-D3F9-47BB-B552-581413D0512B}" type="datetimeFigureOut">
              <a:rPr lang="ar-SA" smtClean="0"/>
              <a:t>10/08/42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7B0843-4DBB-45AD-B5CE-FF877B1A7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C979C-4D0A-49DE-B32B-640AD9CF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9FDE-0298-4144-9DFA-1C51DF542C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775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6F3942-FDDA-479C-AECA-9ECFF21A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493A2-B4F7-445D-80AA-1FCD19851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51165-7569-4AEC-9643-5E18FC2858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C49EB-D3F9-47BB-B552-581413D0512B}" type="datetimeFigureOut">
              <a:rPr lang="ar-SA" smtClean="0"/>
              <a:t>10/08/42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FB02D-763D-408E-B0F4-7C62C303B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504D5-8F18-4CB5-93B5-034233AB4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89FDE-0298-4144-9DFA-1C51DF542C1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617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deoblocks.com/video/news-19-broadcast-tv-studio-green-screen-background-loopable-hre-9leyeiz5dohj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tctutorials.com/download/free-breaking-news-room-png-template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deoblocks.com/video/news-19-broadcast-tv-studio-green-screen-background-loopable-hre-9leyeiz5dohj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www.mtctutorials.com/download/free-breaking-news-room-png-template/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mtctutorials.com/download/free-breaking-news-room-png-template/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hyperlink" Target="https://www.videoblocks.com/video/news-19-broadcast-tv-studio-green-screen-background-loopable-hre-9leyeiz5dohj1" TargetMode="External"/><Relationship Id="rId10" Type="http://schemas.openxmlformats.org/officeDocument/2006/relationships/hyperlink" Target="https://pixabay.com/en/interview-microphone-communication-905535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deoblocks.com/video/news-19-broadcast-tv-studio-green-screen-background-loopable-hre-9leyeiz5dohj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vecteezy.com/vector-art/519639-a-male-news-reporters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deoblocks.com/video/news-19-broadcast-tv-studio-green-screen-background-loopable-hre-9leyeiz5dohj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vecteezy.com/vector-art/519639-a-male-news-reporters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videoblocks.com/video/news-19-broadcast-tv-studio-green-screen-background-loopable-hre-9leyeiz5dohj1" TargetMode="External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hyperlink" Target="https://www.mtctutorials.com/download/free-breaking-news-room-png-templat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deoblocks.com/video/news-19-broadcast-tv-studio-green-screen-background-loopable-hre-9leyeiz5dohj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tctutorials.com/download/free-breaking-news-room-png-template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EE32A8E9-4112-49CC-80FB-2BD80208C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49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&#10;&#10;Description automatically generated">
            <a:extLst>
              <a:ext uri="{FF2B5EF4-FFF2-40B4-BE49-F238E27FC236}">
                <a16:creationId xmlns:a16="http://schemas.microsoft.com/office/drawing/2014/main" id="{B8FA073D-6CFB-460C-9452-296F086F1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64BA82-6F08-45D1-8DB9-134B8B9D6856}"/>
              </a:ext>
            </a:extLst>
          </p:cNvPr>
          <p:cNvSpPr/>
          <p:nvPr/>
        </p:nvSpPr>
        <p:spPr>
          <a:xfrm>
            <a:off x="0" y="5378665"/>
            <a:ext cx="12206623" cy="10715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4F50B3-A8DC-4005-8C8E-F71E5C21F99E}"/>
              </a:ext>
            </a:extLst>
          </p:cNvPr>
          <p:cNvSpPr txBox="1"/>
          <p:nvPr/>
        </p:nvSpPr>
        <p:spPr>
          <a:xfrm>
            <a:off x="423715" y="5624096"/>
            <a:ext cx="115684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The story about Ricardo Gordon</a:t>
            </a:r>
            <a:endParaRPr lang="ar-SA" sz="3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CD08CE-D3D7-4847-B161-2D072B206AF3}"/>
              </a:ext>
            </a:extLst>
          </p:cNvPr>
          <p:cNvSpPr txBox="1"/>
          <p:nvPr/>
        </p:nvSpPr>
        <p:spPr>
          <a:xfrm>
            <a:off x="189273" y="5378665"/>
            <a:ext cx="115684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The story about the snake and the grandfather</a:t>
            </a:r>
            <a:endParaRPr lang="ar-SA" sz="3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DEE9E7-676F-485F-BD7F-C6DA899630E5}"/>
              </a:ext>
            </a:extLst>
          </p:cNvPr>
          <p:cNvSpPr txBox="1"/>
          <p:nvPr/>
        </p:nvSpPr>
        <p:spPr>
          <a:xfrm>
            <a:off x="189273" y="5624096"/>
            <a:ext cx="115684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The story about the parrot</a:t>
            </a:r>
            <a:endParaRPr lang="ar-SA" sz="3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9CA40-8FAD-47C5-9985-41951144E8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58" t="42959" r="29583" b="42423"/>
          <a:stretch/>
        </p:blipFill>
        <p:spPr>
          <a:xfrm>
            <a:off x="2088623" y="1195028"/>
            <a:ext cx="8027454" cy="2588344"/>
          </a:xfrm>
          <a:prstGeom prst="rect">
            <a:avLst/>
          </a:prstGeom>
        </p:spPr>
      </p:pic>
      <p:pic>
        <p:nvPicPr>
          <p:cNvPr id="23" name="Picture 22" descr="A picture containing text, monitor, colorful&#10;&#10;Description automatically generated">
            <a:extLst>
              <a:ext uri="{FF2B5EF4-FFF2-40B4-BE49-F238E27FC236}">
                <a16:creationId xmlns:a16="http://schemas.microsoft.com/office/drawing/2014/main" id="{ADC0C5A2-EC77-4B9D-AE4E-113964C68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2500" t="34396" r="22174" b="23490"/>
          <a:stretch/>
        </p:blipFill>
        <p:spPr>
          <a:xfrm>
            <a:off x="1905000" y="1195027"/>
            <a:ext cx="8470900" cy="27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6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7" grpId="0"/>
      <p:bldP spid="27" grpId="1"/>
      <p:bldP spid="28" grpId="0"/>
      <p:bldP spid="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&#10;&#10;Description automatically generated">
            <a:extLst>
              <a:ext uri="{FF2B5EF4-FFF2-40B4-BE49-F238E27FC236}">
                <a16:creationId xmlns:a16="http://schemas.microsoft.com/office/drawing/2014/main" id="{B8FA073D-6CFB-460C-9452-296F086F1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64BA82-6F08-45D1-8DB9-134B8B9D6856}"/>
              </a:ext>
            </a:extLst>
          </p:cNvPr>
          <p:cNvSpPr/>
          <p:nvPr/>
        </p:nvSpPr>
        <p:spPr>
          <a:xfrm>
            <a:off x="0" y="5357412"/>
            <a:ext cx="12192000" cy="10715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3" name="Picture 22" descr="A picture containing text, monitor, colorful&#10;&#10;Description automatically generated">
            <a:extLst>
              <a:ext uri="{FF2B5EF4-FFF2-40B4-BE49-F238E27FC236}">
                <a16:creationId xmlns:a16="http://schemas.microsoft.com/office/drawing/2014/main" id="{ADC0C5A2-EC77-4B9D-AE4E-113964C688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500" t="34396" r="22174" b="23490"/>
          <a:stretch/>
        </p:blipFill>
        <p:spPr>
          <a:xfrm>
            <a:off x="1288956" y="429004"/>
            <a:ext cx="9614087" cy="34897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4F50B3-A8DC-4005-8C8E-F71E5C21F99E}"/>
              </a:ext>
            </a:extLst>
          </p:cNvPr>
          <p:cNvSpPr txBox="1"/>
          <p:nvPr/>
        </p:nvSpPr>
        <p:spPr>
          <a:xfrm>
            <a:off x="189271" y="5593654"/>
            <a:ext cx="116754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He used bad language</a:t>
            </a:r>
            <a:endParaRPr lang="ar-SA" sz="3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CD08CE-D3D7-4847-B161-2D072B206AF3}"/>
              </a:ext>
            </a:extLst>
          </p:cNvPr>
          <p:cNvSpPr txBox="1"/>
          <p:nvPr/>
        </p:nvSpPr>
        <p:spPr>
          <a:xfrm>
            <a:off x="189271" y="5380627"/>
            <a:ext cx="116754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He was playing with friend when the snake appeared </a:t>
            </a:r>
            <a:endParaRPr lang="ar-SA" sz="3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DEE9E7-676F-485F-BD7F-C6DA899630E5}"/>
              </a:ext>
            </a:extLst>
          </p:cNvPr>
          <p:cNvSpPr txBox="1"/>
          <p:nvPr/>
        </p:nvSpPr>
        <p:spPr>
          <a:xfrm>
            <a:off x="187747" y="5388520"/>
            <a:ext cx="116754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He was listening to the football game in his smartphone</a:t>
            </a:r>
            <a:endParaRPr lang="ar-SA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9DCCE3-DA6E-49C5-92B6-FF1B2CA0A7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09" t="51330" r="43417" b="31394"/>
          <a:stretch/>
        </p:blipFill>
        <p:spPr>
          <a:xfrm>
            <a:off x="1561474" y="562572"/>
            <a:ext cx="9069049" cy="314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7" grpId="0"/>
      <p:bldP spid="27" grpId="1"/>
      <p:bldP spid="28" grpId="0"/>
      <p:bldP spid="2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red&#10;&#10;Description automatically generated">
            <a:extLst>
              <a:ext uri="{FF2B5EF4-FFF2-40B4-BE49-F238E27FC236}">
                <a16:creationId xmlns:a16="http://schemas.microsoft.com/office/drawing/2014/main" id="{B8FA073D-6CFB-460C-9452-296F086F1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1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 descr="A picture containing text, monitor, colorful&#10;&#10;Description automatically generated">
            <a:extLst>
              <a:ext uri="{FF2B5EF4-FFF2-40B4-BE49-F238E27FC236}">
                <a16:creationId xmlns:a16="http://schemas.microsoft.com/office/drawing/2014/main" id="{71DDCD08-2CA3-4E1F-9A1D-CF18ABC2F2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2500" t="34396" r="22174" b="23490"/>
          <a:stretch/>
        </p:blipFill>
        <p:spPr>
          <a:xfrm>
            <a:off x="2243529" y="762574"/>
            <a:ext cx="7704943" cy="3935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1D74AF-6FA3-447D-AE0D-811225058B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807" t="23185" r="12726" b="40579"/>
          <a:stretch/>
        </p:blipFill>
        <p:spPr>
          <a:xfrm>
            <a:off x="2379675" y="915495"/>
            <a:ext cx="7278740" cy="3649099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2E5B5125-73AE-4CC3-B284-951FFC9583B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74690" y="4697950"/>
            <a:ext cx="2896069" cy="2172052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7F1294D7-A814-4501-A06F-D022E497693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8821242" y="4697951"/>
            <a:ext cx="2896069" cy="2172052"/>
          </a:xfrm>
          <a:prstGeom prst="rect">
            <a:avLst/>
          </a:prstGeom>
        </p:spPr>
      </p:pic>
      <p:pic>
        <p:nvPicPr>
          <p:cNvPr id="10" name="SG Bk 4 F-SA_2020_2-15">
            <a:hlinkClick r:id="" action="ppaction://media"/>
            <a:extLst>
              <a:ext uri="{FF2B5EF4-FFF2-40B4-BE49-F238E27FC236}">
                <a16:creationId xmlns:a16="http://schemas.microsoft.com/office/drawing/2014/main" id="{70E114C1-1F88-4A1B-B9A1-E39C227A2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21242" y="371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037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ECD466EC-1078-480E-A1CC-D2189CE20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2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red&#10;&#10;Description automatically generated">
            <a:extLst>
              <a:ext uri="{FF2B5EF4-FFF2-40B4-BE49-F238E27FC236}">
                <a16:creationId xmlns:a16="http://schemas.microsoft.com/office/drawing/2014/main" id="{B8FA073D-6CFB-460C-9452-296F086F1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ADDEDC7-7277-47F4-95BB-044B16AA9A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94586" l="6418" r="93731">
                        <a14:foregroundMark x1="87836" y1="61657" x2="45933" y2="65818"/>
                        <a14:foregroundMark x1="45933" y1="65818" x2="53209" y2="65293"/>
                        <a14:foregroundMark x1="53209" y1="65293" x2="14179" y2="59111"/>
                        <a14:foregroundMark x1="14179" y1="59111" x2="26530" y2="67798"/>
                        <a14:foregroundMark x1="26530" y1="67798" x2="62575" y2="72485"/>
                        <a14:foregroundMark x1="62575" y1="72485" x2="81791" y2="72283"/>
                        <a14:foregroundMark x1="81791" y1="72283" x2="36455" y2="73374"/>
                        <a14:foregroundMark x1="36455" y1="73374" x2="72090" y2="76525"/>
                        <a14:foregroundMark x1="72090" y1="76525" x2="16866" y2="76646"/>
                        <a14:foregroundMark x1="16866" y1="76646" x2="27388" y2="81657"/>
                        <a14:foregroundMark x1="27388" y1="81657" x2="59739" y2="76889"/>
                        <a14:foregroundMark x1="59739" y1="76889" x2="40896" y2="76121"/>
                        <a14:foregroundMark x1="89813" y1="63192" x2="13881" y2="65778"/>
                        <a14:foregroundMark x1="13881" y1="65778" x2="9104" y2="71475"/>
                        <a14:foregroundMark x1="9104" y1="71475" x2="11007" y2="86303"/>
                        <a14:foregroundMark x1="11007" y1="86303" x2="24254" y2="87354"/>
                        <a14:foregroundMark x1="24254" y1="87354" x2="66045" y2="83879"/>
                        <a14:foregroundMark x1="66045" y1="83879" x2="74552" y2="83879"/>
                        <a14:foregroundMark x1="74552" y1="83879" x2="82910" y2="83313"/>
                        <a14:foregroundMark x1="82910" y1="83313" x2="75448" y2="79758"/>
                        <a14:foregroundMark x1="75448" y1="79758" x2="44216" y2="80444"/>
                        <a14:foregroundMark x1="44216" y1="80444" x2="28545" y2="85697"/>
                        <a14:foregroundMark x1="28545" y1="85697" x2="55336" y2="89374"/>
                        <a14:foregroundMark x1="55336" y1="89374" x2="73060" y2="88283"/>
                        <a14:foregroundMark x1="73060" y1="88283" x2="46679" y2="89455"/>
                        <a14:foregroundMark x1="46679" y1="89455" x2="84328" y2="82707"/>
                        <a14:foregroundMark x1="84328" y1="82707" x2="87239" y2="76404"/>
                        <a14:foregroundMark x1="87239" y1="76404" x2="54888" y2="94586"/>
                        <a14:foregroundMark x1="54888" y1="94586" x2="51418" y2="94101"/>
                        <a14:foregroundMark x1="90858" y1="66465" x2="89813" y2="81495"/>
                        <a14:foregroundMark x1="89813" y1="81495" x2="89478" y2="73051"/>
                        <a14:foregroundMark x1="89478" y1="73051" x2="89776" y2="87758"/>
                        <a14:foregroundMark x1="89776" y1="87758" x2="85634" y2="72889"/>
                        <a14:foregroundMark x1="85634" y1="72889" x2="85896" y2="81455"/>
                        <a14:foregroundMark x1="85896" y1="81455" x2="89403" y2="75434"/>
                        <a14:foregroundMark x1="89403" y1="75434" x2="90187" y2="85131"/>
                        <a14:foregroundMark x1="90187" y1="85131" x2="91045" y2="68364"/>
                        <a14:foregroundMark x1="91045" y1="68364" x2="90410" y2="92768"/>
                        <a14:foregroundMark x1="90410" y1="92768" x2="85784" y2="86545"/>
                        <a14:foregroundMark x1="85784" y1="86545" x2="85709" y2="78343"/>
                        <a14:foregroundMark x1="85709" y1="78343" x2="85522" y2="77859"/>
                        <a14:foregroundMark x1="93545" y1="59111" x2="93731" y2="61455"/>
                        <a14:foregroundMark x1="6455" y1="59313" x2="6642" y2="89293"/>
                        <a14:foregroundMark x1="93731" y1="72081" x2="93433" y2="86949"/>
                        <a14:foregroundMark x1="93433" y1="86949" x2="93731" y2="88121"/>
                        <a14:backgroundMark x1="14142" y1="11192" x2="13246" y2="28808"/>
                        <a14:backgroundMark x1="11455" y1="10222" x2="11455" y2="10222"/>
                        <a14:backgroundMark x1="86231" y1="16242" x2="86007" y2="23596"/>
                        <a14:backgroundMark x1="86007" y1="23596" x2="88545" y2="29172"/>
                        <a14:backgroundMark x1="80709" y1="10828" x2="72127" y2="11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457" r="2170"/>
          <a:stretch/>
        </p:blipFill>
        <p:spPr>
          <a:xfrm>
            <a:off x="4651513" y="1164535"/>
            <a:ext cx="6162261" cy="59055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5C102D-7CDF-4556-95F2-7875DB07F9A5}"/>
              </a:ext>
            </a:extLst>
          </p:cNvPr>
          <p:cNvSpPr/>
          <p:nvPr/>
        </p:nvSpPr>
        <p:spPr>
          <a:xfrm>
            <a:off x="596348" y="993913"/>
            <a:ext cx="4439478" cy="2199861"/>
          </a:xfrm>
          <a:prstGeom prst="wedgeRoundRectCallout">
            <a:avLst>
              <a:gd name="adj1" fmla="val 60631"/>
              <a:gd name="adj2" fmla="val 30572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F12D9-2730-46C4-AD8C-AAC9648BB6F6}"/>
              </a:ext>
            </a:extLst>
          </p:cNvPr>
          <p:cNvSpPr txBox="1"/>
          <p:nvPr/>
        </p:nvSpPr>
        <p:spPr>
          <a:xfrm>
            <a:off x="404192" y="1164535"/>
            <a:ext cx="443947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latin typeface="Abadi" panose="020B0604020104020204" pitchFamily="34" charset="0"/>
              </a:rPr>
              <a:t>Do you like watching News Channels? </a:t>
            </a:r>
            <a:endParaRPr lang="ar-SA" sz="2400" b="1" dirty="0">
              <a:latin typeface="Abadi" panose="020B06040201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5B8DB8-D13F-4DC4-BC68-8598CDFEA779}"/>
              </a:ext>
            </a:extLst>
          </p:cNvPr>
          <p:cNvSpPr txBox="1"/>
          <p:nvPr/>
        </p:nvSpPr>
        <p:spPr>
          <a:xfrm>
            <a:off x="594824" y="2053296"/>
            <a:ext cx="443947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latin typeface="Abadi" panose="020B0604020104020204" pitchFamily="34" charset="0"/>
              </a:rPr>
              <a:t>What’s is the best News channel to watch? </a:t>
            </a:r>
            <a:endParaRPr lang="ar-SA" sz="24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68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red&#10;&#10;Description automatically generated">
            <a:extLst>
              <a:ext uri="{FF2B5EF4-FFF2-40B4-BE49-F238E27FC236}">
                <a16:creationId xmlns:a16="http://schemas.microsoft.com/office/drawing/2014/main" id="{B8FA073D-6CFB-460C-9452-296F086F1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ADDEDC7-7277-47F4-95BB-044B16AA9A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94586" l="6418" r="93731">
                        <a14:foregroundMark x1="87836" y1="61657" x2="45933" y2="65818"/>
                        <a14:foregroundMark x1="45933" y1="65818" x2="53209" y2="65293"/>
                        <a14:foregroundMark x1="53209" y1="65293" x2="14179" y2="59111"/>
                        <a14:foregroundMark x1="14179" y1="59111" x2="26530" y2="67798"/>
                        <a14:foregroundMark x1="26530" y1="67798" x2="62575" y2="72485"/>
                        <a14:foregroundMark x1="62575" y1="72485" x2="81791" y2="72283"/>
                        <a14:foregroundMark x1="81791" y1="72283" x2="36455" y2="73374"/>
                        <a14:foregroundMark x1="36455" y1="73374" x2="72090" y2="76525"/>
                        <a14:foregroundMark x1="72090" y1="76525" x2="16866" y2="76646"/>
                        <a14:foregroundMark x1="16866" y1="76646" x2="27388" y2="81657"/>
                        <a14:foregroundMark x1="27388" y1="81657" x2="59739" y2="76889"/>
                        <a14:foregroundMark x1="59739" y1="76889" x2="40896" y2="76121"/>
                        <a14:foregroundMark x1="89813" y1="63192" x2="13881" y2="65778"/>
                        <a14:foregroundMark x1="13881" y1="65778" x2="9104" y2="71475"/>
                        <a14:foregroundMark x1="9104" y1="71475" x2="11007" y2="86303"/>
                        <a14:foregroundMark x1="11007" y1="86303" x2="24254" y2="87354"/>
                        <a14:foregroundMark x1="24254" y1="87354" x2="66045" y2="83879"/>
                        <a14:foregroundMark x1="66045" y1="83879" x2="74552" y2="83879"/>
                        <a14:foregroundMark x1="74552" y1="83879" x2="82910" y2="83313"/>
                        <a14:foregroundMark x1="82910" y1="83313" x2="75448" y2="79758"/>
                        <a14:foregroundMark x1="75448" y1="79758" x2="44216" y2="80444"/>
                        <a14:foregroundMark x1="44216" y1="80444" x2="28545" y2="85697"/>
                        <a14:foregroundMark x1="28545" y1="85697" x2="55336" y2="89374"/>
                        <a14:foregroundMark x1="55336" y1="89374" x2="73060" y2="88283"/>
                        <a14:foregroundMark x1="73060" y1="88283" x2="46679" y2="89455"/>
                        <a14:foregroundMark x1="46679" y1="89455" x2="84328" y2="82707"/>
                        <a14:foregroundMark x1="84328" y1="82707" x2="87239" y2="76404"/>
                        <a14:foregroundMark x1="87239" y1="76404" x2="54888" y2="94586"/>
                        <a14:foregroundMark x1="54888" y1="94586" x2="51418" y2="94101"/>
                        <a14:foregroundMark x1="90858" y1="66465" x2="89813" y2="81495"/>
                        <a14:foregroundMark x1="89813" y1="81495" x2="89478" y2="73051"/>
                        <a14:foregroundMark x1="89478" y1="73051" x2="89776" y2="87758"/>
                        <a14:foregroundMark x1="89776" y1="87758" x2="85634" y2="72889"/>
                        <a14:foregroundMark x1="85634" y1="72889" x2="85896" y2="81455"/>
                        <a14:foregroundMark x1="85896" y1="81455" x2="89403" y2="75434"/>
                        <a14:foregroundMark x1="89403" y1="75434" x2="90187" y2="85131"/>
                        <a14:foregroundMark x1="90187" y1="85131" x2="91045" y2="68364"/>
                        <a14:foregroundMark x1="91045" y1="68364" x2="90410" y2="92768"/>
                        <a14:foregroundMark x1="90410" y1="92768" x2="85784" y2="86545"/>
                        <a14:foregroundMark x1="85784" y1="86545" x2="85709" y2="78343"/>
                        <a14:foregroundMark x1="85709" y1="78343" x2="85522" y2="77859"/>
                        <a14:foregroundMark x1="93545" y1="59111" x2="93731" y2="61455"/>
                        <a14:foregroundMark x1="6455" y1="59313" x2="6642" y2="89293"/>
                        <a14:foregroundMark x1="93731" y1="72081" x2="93433" y2="86949"/>
                        <a14:foregroundMark x1="93433" y1="86949" x2="93731" y2="88121"/>
                        <a14:backgroundMark x1="14142" y1="11192" x2="13246" y2="28808"/>
                        <a14:backgroundMark x1="11455" y1="10222" x2="11455" y2="10222"/>
                        <a14:backgroundMark x1="86231" y1="16242" x2="86007" y2="23596"/>
                        <a14:backgroundMark x1="86007" y1="23596" x2="88545" y2="29172"/>
                        <a14:backgroundMark x1="80709" y1="10828" x2="72127" y2="11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457" r="2170"/>
          <a:stretch/>
        </p:blipFill>
        <p:spPr>
          <a:xfrm>
            <a:off x="4651513" y="1164535"/>
            <a:ext cx="6162261" cy="59055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5C102D-7CDF-4556-95F2-7875DB07F9A5}"/>
              </a:ext>
            </a:extLst>
          </p:cNvPr>
          <p:cNvSpPr/>
          <p:nvPr/>
        </p:nvSpPr>
        <p:spPr>
          <a:xfrm>
            <a:off x="596348" y="993913"/>
            <a:ext cx="4439478" cy="2199861"/>
          </a:xfrm>
          <a:prstGeom prst="wedgeRoundRectCallout">
            <a:avLst>
              <a:gd name="adj1" fmla="val 60631"/>
              <a:gd name="adj2" fmla="val 30572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F12D9-2730-46C4-AD8C-AAC9648BB6F6}"/>
              </a:ext>
            </a:extLst>
          </p:cNvPr>
          <p:cNvSpPr txBox="1"/>
          <p:nvPr/>
        </p:nvSpPr>
        <p:spPr>
          <a:xfrm>
            <a:off x="594824" y="1439448"/>
            <a:ext cx="443947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Abadi" panose="020B0604020104020204" pitchFamily="34" charset="0"/>
              </a:rPr>
              <a:t>Did you ever hear an unusual piece of news on the radio or TV</a:t>
            </a:r>
          </a:p>
          <a:p>
            <a:pPr algn="ctr"/>
            <a:endParaRPr lang="ar-SA" sz="2400" b="1" dirty="0">
              <a:latin typeface="Abadi" panose="020B0604020104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DAE2608-D2D6-48CC-8611-BC6829AD8F3B}"/>
              </a:ext>
            </a:extLst>
          </p:cNvPr>
          <p:cNvSpPr/>
          <p:nvPr/>
        </p:nvSpPr>
        <p:spPr>
          <a:xfrm>
            <a:off x="1240105" y="3775075"/>
            <a:ext cx="1583635" cy="1000539"/>
          </a:xfrm>
          <a:prstGeom prst="wedgeRoundRectCallout">
            <a:avLst>
              <a:gd name="adj1" fmla="val 65652"/>
              <a:gd name="adj2" fmla="val 805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When? </a:t>
            </a:r>
            <a:endParaRPr lang="ar-SA" sz="20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467B74-3D28-4459-AEB0-309CE1E8C121}"/>
              </a:ext>
            </a:extLst>
          </p:cNvPr>
          <p:cNvSpPr/>
          <p:nvPr/>
        </p:nvSpPr>
        <p:spPr>
          <a:xfrm>
            <a:off x="3273287" y="3331197"/>
            <a:ext cx="1583635" cy="1000539"/>
          </a:xfrm>
          <a:prstGeom prst="wedgeRoundRectCallout">
            <a:avLst>
              <a:gd name="adj1" fmla="val 65652"/>
              <a:gd name="adj2" fmla="val 805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Where? </a:t>
            </a:r>
            <a:endParaRPr lang="ar-SA" sz="20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18D017-20B2-4EBC-AA9D-2479EAB23600}"/>
              </a:ext>
            </a:extLst>
          </p:cNvPr>
          <p:cNvSpPr/>
          <p:nvPr/>
        </p:nvSpPr>
        <p:spPr>
          <a:xfrm>
            <a:off x="2153991" y="5185776"/>
            <a:ext cx="1583635" cy="1000539"/>
          </a:xfrm>
          <a:prstGeom prst="wedgeRoundRectCallout">
            <a:avLst>
              <a:gd name="adj1" fmla="val 65652"/>
              <a:gd name="adj2" fmla="val 805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</a:rPr>
              <a:t>How? </a:t>
            </a:r>
            <a:endParaRPr lang="ar-SA" sz="20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9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FDF552-B652-4D90-B55F-85AD90E82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69" t="22550" r="26615" b="39688"/>
          <a:stretch/>
        </p:blipFill>
        <p:spPr>
          <a:xfrm>
            <a:off x="0" y="140676"/>
            <a:ext cx="11389555" cy="671732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FC71AC-FDA4-49DC-ACE2-F218D7B1E74B}"/>
              </a:ext>
            </a:extLst>
          </p:cNvPr>
          <p:cNvSpPr/>
          <p:nvPr/>
        </p:nvSpPr>
        <p:spPr>
          <a:xfrm>
            <a:off x="8799444" y="371062"/>
            <a:ext cx="3034747" cy="62285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Describe what you say!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5EA653-6D36-436A-9C16-1E05C376D93E}"/>
              </a:ext>
            </a:extLst>
          </p:cNvPr>
          <p:cNvSpPr/>
          <p:nvPr/>
        </p:nvSpPr>
        <p:spPr>
          <a:xfrm>
            <a:off x="8799444" y="1297186"/>
            <a:ext cx="3034747" cy="100869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How interested are you in the news?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4C8217-8642-4AE9-812E-9EE26D64B040}"/>
              </a:ext>
            </a:extLst>
          </p:cNvPr>
          <p:cNvSpPr/>
          <p:nvPr/>
        </p:nvSpPr>
        <p:spPr>
          <a:xfrm>
            <a:off x="8799443" y="2595897"/>
            <a:ext cx="3034747" cy="100869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How do you get the news?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91D0F4-EA4D-4DA1-9A61-05BF2E1FFD9A}"/>
              </a:ext>
            </a:extLst>
          </p:cNvPr>
          <p:cNvSpPr/>
          <p:nvPr/>
        </p:nvSpPr>
        <p:spPr>
          <a:xfrm>
            <a:off x="8799443" y="3894608"/>
            <a:ext cx="3034747" cy="62285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TV, Radio or Newspaper?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pic>
        <p:nvPicPr>
          <p:cNvPr id="10" name="Graphic 9" descr="Arrow Slight curve">
            <a:extLst>
              <a:ext uri="{FF2B5EF4-FFF2-40B4-BE49-F238E27FC236}">
                <a16:creationId xmlns:a16="http://schemas.microsoft.com/office/drawing/2014/main" id="{FD484340-7D1D-4E53-95E2-B30FF122D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81599">
            <a:off x="2871581" y="1981200"/>
            <a:ext cx="2855843" cy="1447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13429C-80F7-48C9-8AFF-2830C465AF11}"/>
              </a:ext>
            </a:extLst>
          </p:cNvPr>
          <p:cNvSpPr/>
          <p:nvPr/>
        </p:nvSpPr>
        <p:spPr>
          <a:xfrm>
            <a:off x="432351" y="1144871"/>
            <a:ext cx="50788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</a:rPr>
              <a:t>A news anchor</a:t>
            </a:r>
            <a:br>
              <a:rPr lang="en-US" dirty="0">
                <a:solidFill>
                  <a:srgbClr val="000000"/>
                </a:solidFill>
                <a:latin typeface="MyriadPro-Light"/>
              </a:rPr>
            </a:b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521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red&#10;&#10;Description automatically generated">
            <a:extLst>
              <a:ext uri="{FF2B5EF4-FFF2-40B4-BE49-F238E27FC236}">
                <a16:creationId xmlns:a16="http://schemas.microsoft.com/office/drawing/2014/main" id="{B8FA073D-6CFB-460C-9452-296F086F1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CB85EB-AD39-4F76-9037-C1E52AFE9178}"/>
              </a:ext>
            </a:extLst>
          </p:cNvPr>
          <p:cNvGrpSpPr/>
          <p:nvPr/>
        </p:nvGrpSpPr>
        <p:grpSpPr>
          <a:xfrm>
            <a:off x="465349" y="3566387"/>
            <a:ext cx="3869634" cy="1515428"/>
            <a:chOff x="543339" y="993914"/>
            <a:chExt cx="3869634" cy="151542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2D5C102D-7CDF-4556-95F2-7875DB07F9A5}"/>
                </a:ext>
              </a:extLst>
            </p:cNvPr>
            <p:cNvSpPr/>
            <p:nvPr/>
          </p:nvSpPr>
          <p:spPr>
            <a:xfrm>
              <a:off x="596348" y="993914"/>
              <a:ext cx="3763617" cy="1515428"/>
            </a:xfrm>
            <a:prstGeom prst="wedgeRoundRectCallout">
              <a:avLst>
                <a:gd name="adj1" fmla="val 55349"/>
                <a:gd name="adj2" fmla="val -90107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5B8DB8-D13F-4DC4-BC68-8598CDFEA779}"/>
                </a:ext>
              </a:extLst>
            </p:cNvPr>
            <p:cNvSpPr txBox="1"/>
            <p:nvPr/>
          </p:nvSpPr>
          <p:spPr>
            <a:xfrm>
              <a:off x="543339" y="1336129"/>
              <a:ext cx="3869634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b="1" dirty="0">
                  <a:latin typeface="Abadi" panose="020B0604020104020204" pitchFamily="34" charset="0"/>
                </a:rPr>
                <a:t>These pictures go with </a:t>
              </a:r>
              <a:r>
                <a:rPr lang="en-US" sz="2400" b="1" u="sng" dirty="0">
                  <a:latin typeface="Abadi" panose="020B0604020104020204" pitchFamily="34" charset="0"/>
                </a:rPr>
                <a:t>unusual</a:t>
              </a:r>
              <a:r>
                <a:rPr lang="en-US" sz="2400" b="1" dirty="0">
                  <a:latin typeface="Abadi" panose="020B0604020104020204" pitchFamily="34" charset="0"/>
                </a:rPr>
                <a:t> news stories</a:t>
              </a:r>
              <a:endParaRPr lang="ar-SA" sz="2400" b="1" dirty="0">
                <a:latin typeface="Abadi" panose="020B0604020104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E1FFD19-6E82-402A-BD78-6C8ABF25A0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92" t="36506" r="30192" b="29426"/>
          <a:stretch/>
        </p:blipFill>
        <p:spPr>
          <a:xfrm>
            <a:off x="5246808" y="887896"/>
            <a:ext cx="6150062" cy="35780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829978-04EB-4F02-B7F8-288A897899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69" t="29529" r="29615" b="39277"/>
          <a:stretch/>
        </p:blipFill>
        <p:spPr>
          <a:xfrm>
            <a:off x="5346200" y="887895"/>
            <a:ext cx="6031840" cy="3578087"/>
          </a:xfrm>
          <a:prstGeom prst="rect">
            <a:avLst/>
          </a:prstGeom>
        </p:spPr>
      </p:pic>
      <p:pic>
        <p:nvPicPr>
          <p:cNvPr id="16" name="Graphic 15" descr="Right pointing backhand index">
            <a:extLst>
              <a:ext uri="{FF2B5EF4-FFF2-40B4-BE49-F238E27FC236}">
                <a16:creationId xmlns:a16="http://schemas.microsoft.com/office/drawing/2014/main" id="{DF512E04-7CAD-4B5C-BEC2-FD0DE0EB1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0721008" y="4743884"/>
            <a:ext cx="675861" cy="675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A185BF-5189-4E9B-894F-2F4A305B31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69" t="60313" r="34115" b="10956"/>
          <a:stretch/>
        </p:blipFill>
        <p:spPr>
          <a:xfrm>
            <a:off x="5305919" y="920829"/>
            <a:ext cx="6031840" cy="3578086"/>
          </a:xfrm>
          <a:prstGeom prst="rect">
            <a:avLst/>
          </a:prstGeom>
        </p:spPr>
      </p:pic>
      <p:pic>
        <p:nvPicPr>
          <p:cNvPr id="4" name="Picture 3" descr="A picture containing text, monitor, colorful&#10;&#10;Description automatically generated">
            <a:extLst>
              <a:ext uri="{FF2B5EF4-FFF2-40B4-BE49-F238E27FC236}">
                <a16:creationId xmlns:a16="http://schemas.microsoft.com/office/drawing/2014/main" id="{11D1E738-4DC5-4E27-9F8E-6FBE1B2306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32500" t="34396" r="22174" b="23490"/>
          <a:stretch/>
        </p:blipFill>
        <p:spPr>
          <a:xfrm>
            <a:off x="5128590" y="781878"/>
            <a:ext cx="6467061" cy="38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7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96B767-463C-4B62-B9A5-282E9627F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85" t="35480" r="23615" b="13624"/>
          <a:stretch/>
        </p:blipFill>
        <p:spPr>
          <a:xfrm>
            <a:off x="0" y="376311"/>
            <a:ext cx="11000935" cy="6105378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7AB88E88-6266-4021-BB9E-7486492E4098}"/>
              </a:ext>
            </a:extLst>
          </p:cNvPr>
          <p:cNvSpPr/>
          <p:nvPr/>
        </p:nvSpPr>
        <p:spPr>
          <a:xfrm>
            <a:off x="4147930" y="376311"/>
            <a:ext cx="2186609" cy="1200698"/>
          </a:xfrm>
          <a:prstGeom prst="cloudCallout">
            <a:avLst>
              <a:gd name="adj1" fmla="val -74166"/>
              <a:gd name="adj2" fmla="val 6470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Bad language </a:t>
            </a:r>
            <a:endParaRPr lang="ar-SA" sz="2400" b="1" dirty="0"/>
          </a:p>
        </p:txBody>
      </p:sp>
      <p:pic>
        <p:nvPicPr>
          <p:cNvPr id="4" name="SG Bk 4 F-SA_2020_2-14">
            <a:hlinkClick r:id="" action="ppaction://media"/>
            <a:extLst>
              <a:ext uri="{FF2B5EF4-FFF2-40B4-BE49-F238E27FC236}">
                <a16:creationId xmlns:a16="http://schemas.microsoft.com/office/drawing/2014/main" id="{95653234-6A7D-4EF8-96F4-A91C346966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811.625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10122" y="168966"/>
            <a:ext cx="609600" cy="6096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7AC4B2-674B-471E-B5A7-8278E7F274B7}"/>
              </a:ext>
            </a:extLst>
          </p:cNvPr>
          <p:cNvSpPr/>
          <p:nvPr/>
        </p:nvSpPr>
        <p:spPr>
          <a:xfrm>
            <a:off x="265043" y="2358888"/>
            <a:ext cx="3034747" cy="8613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What was the name of the parrot?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2CB8D8-5FEA-48D8-8D68-00603C29AAA2}"/>
              </a:ext>
            </a:extLst>
          </p:cNvPr>
          <p:cNvCxnSpPr/>
          <p:nvPr/>
        </p:nvCxnSpPr>
        <p:spPr>
          <a:xfrm>
            <a:off x="7381461" y="1669774"/>
            <a:ext cx="190831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A4A466-857B-413D-A9A7-966F3B7D0254}"/>
              </a:ext>
            </a:extLst>
          </p:cNvPr>
          <p:cNvSpPr/>
          <p:nvPr/>
        </p:nvSpPr>
        <p:spPr>
          <a:xfrm>
            <a:off x="265043" y="3429000"/>
            <a:ext cx="3034747" cy="8613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Where was the parrot performing?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E9F98D-A7E6-435D-BB11-368E9ACE36E9}"/>
              </a:ext>
            </a:extLst>
          </p:cNvPr>
          <p:cNvCxnSpPr>
            <a:cxnSpLocks/>
          </p:cNvCxnSpPr>
          <p:nvPr/>
        </p:nvCxnSpPr>
        <p:spPr>
          <a:xfrm>
            <a:off x="8305800" y="3001618"/>
            <a:ext cx="16730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3AF00-9D31-40B7-8CA4-EBFCF3304715}"/>
              </a:ext>
            </a:extLst>
          </p:cNvPr>
          <p:cNvSpPr/>
          <p:nvPr/>
        </p:nvSpPr>
        <p:spPr>
          <a:xfrm>
            <a:off x="265043" y="4524649"/>
            <a:ext cx="3034747" cy="8613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What did Percy do that was wrong?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4A2A61-1FC4-4879-8556-89211DAA2D89}"/>
              </a:ext>
            </a:extLst>
          </p:cNvPr>
          <p:cNvCxnSpPr>
            <a:cxnSpLocks/>
          </p:cNvCxnSpPr>
          <p:nvPr/>
        </p:nvCxnSpPr>
        <p:spPr>
          <a:xfrm>
            <a:off x="8794447" y="3359427"/>
            <a:ext cx="186030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C77393-3F03-45FC-B411-0373FE47E972}"/>
              </a:ext>
            </a:extLst>
          </p:cNvPr>
          <p:cNvCxnSpPr>
            <a:cxnSpLocks/>
          </p:cNvCxnSpPr>
          <p:nvPr/>
        </p:nvCxnSpPr>
        <p:spPr>
          <a:xfrm>
            <a:off x="7375649" y="3670853"/>
            <a:ext cx="9301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186906-DA70-4BC3-BA89-16F9813A5EBB}"/>
              </a:ext>
            </a:extLst>
          </p:cNvPr>
          <p:cNvSpPr/>
          <p:nvPr/>
        </p:nvSpPr>
        <p:spPr>
          <a:xfrm>
            <a:off x="265042" y="5503169"/>
            <a:ext cx="3034747" cy="8613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Is Percy still in the zoo?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5637EE-18AF-4D26-830A-1012094CDA9D}"/>
              </a:ext>
            </a:extLst>
          </p:cNvPr>
          <p:cNvCxnSpPr>
            <a:cxnSpLocks/>
          </p:cNvCxnSpPr>
          <p:nvPr/>
        </p:nvCxnSpPr>
        <p:spPr>
          <a:xfrm>
            <a:off x="9724597" y="4955344"/>
            <a:ext cx="9301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D333E4-455D-4117-BD9F-563FBE7CB428}"/>
              </a:ext>
            </a:extLst>
          </p:cNvPr>
          <p:cNvCxnSpPr>
            <a:cxnSpLocks/>
          </p:cNvCxnSpPr>
          <p:nvPr/>
        </p:nvCxnSpPr>
        <p:spPr>
          <a:xfrm>
            <a:off x="7375648" y="5386039"/>
            <a:ext cx="234894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70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8" grpId="0" animBg="1"/>
      <p:bldP spid="11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B5966F-4429-4291-8D34-7F901853D1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96" t="29555" r="21413" b="22803"/>
          <a:stretch/>
        </p:blipFill>
        <p:spPr>
          <a:xfrm>
            <a:off x="1442857" y="301384"/>
            <a:ext cx="10749143" cy="6089579"/>
          </a:xfrm>
          <a:prstGeom prst="rect">
            <a:avLst/>
          </a:prstGeom>
        </p:spPr>
      </p:pic>
      <p:pic>
        <p:nvPicPr>
          <p:cNvPr id="4" name="SG Bk 4 F-SA_2020_2-14">
            <a:hlinkClick r:id="" action="ppaction://media"/>
            <a:extLst>
              <a:ext uri="{FF2B5EF4-FFF2-40B4-BE49-F238E27FC236}">
                <a16:creationId xmlns:a16="http://schemas.microsoft.com/office/drawing/2014/main" id="{95653234-6A7D-4EF8-96F4-A91C346966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264" end="45190.625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1061" y="188641"/>
            <a:ext cx="609600" cy="6096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7AC4B2-674B-471E-B5A7-8278E7F274B7}"/>
              </a:ext>
            </a:extLst>
          </p:cNvPr>
          <p:cNvSpPr/>
          <p:nvPr/>
        </p:nvSpPr>
        <p:spPr>
          <a:xfrm>
            <a:off x="8558405" y="2224661"/>
            <a:ext cx="3034747" cy="8613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He was working nearby. 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2CB8D8-5FEA-48D8-8D68-00603C29AAA2}"/>
              </a:ext>
            </a:extLst>
          </p:cNvPr>
          <p:cNvCxnSpPr>
            <a:cxnSpLocks/>
          </p:cNvCxnSpPr>
          <p:nvPr/>
        </p:nvCxnSpPr>
        <p:spPr>
          <a:xfrm>
            <a:off x="3054623" y="4412974"/>
            <a:ext cx="190169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A4A466-857B-413D-A9A7-966F3B7D0254}"/>
              </a:ext>
            </a:extLst>
          </p:cNvPr>
          <p:cNvSpPr/>
          <p:nvPr/>
        </p:nvSpPr>
        <p:spPr>
          <a:xfrm>
            <a:off x="8558406" y="3178817"/>
            <a:ext cx="3034747" cy="8613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He was playing with friends.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E9F98D-A7E6-435D-BB11-368E9ACE36E9}"/>
              </a:ext>
            </a:extLst>
          </p:cNvPr>
          <p:cNvCxnSpPr>
            <a:cxnSpLocks/>
          </p:cNvCxnSpPr>
          <p:nvPr/>
        </p:nvCxnSpPr>
        <p:spPr>
          <a:xfrm>
            <a:off x="5132745" y="3745934"/>
            <a:ext cx="836544" cy="33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3AF00-9D31-40B7-8CA4-EBFCF3304715}"/>
              </a:ext>
            </a:extLst>
          </p:cNvPr>
          <p:cNvSpPr/>
          <p:nvPr/>
        </p:nvSpPr>
        <p:spPr>
          <a:xfrm>
            <a:off x="8558406" y="4132973"/>
            <a:ext cx="3034747" cy="8613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He was fighting with the grandfather.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4A2A61-1FC4-4879-8556-89211DAA2D89}"/>
              </a:ext>
            </a:extLst>
          </p:cNvPr>
          <p:cNvCxnSpPr>
            <a:cxnSpLocks/>
          </p:cNvCxnSpPr>
          <p:nvPr/>
        </p:nvCxnSpPr>
        <p:spPr>
          <a:xfrm>
            <a:off x="1741012" y="5479775"/>
            <a:ext cx="59137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78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87611-4DE4-41F1-BE55-50361C2D9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31" t="29555" r="22609" b="20082"/>
          <a:stretch/>
        </p:blipFill>
        <p:spPr>
          <a:xfrm>
            <a:off x="0" y="886189"/>
            <a:ext cx="10866783" cy="5446645"/>
          </a:xfrm>
          <a:prstGeom prst="rect">
            <a:avLst/>
          </a:prstGeom>
        </p:spPr>
      </p:pic>
      <p:pic>
        <p:nvPicPr>
          <p:cNvPr id="4" name="SG Bk 4 F-SA_2020_2-14">
            <a:hlinkClick r:id="" action="ppaction://media"/>
            <a:extLst>
              <a:ext uri="{FF2B5EF4-FFF2-40B4-BE49-F238E27FC236}">
                <a16:creationId xmlns:a16="http://schemas.microsoft.com/office/drawing/2014/main" id="{95653234-6A7D-4EF8-96F4-A91C346966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35" end="1610.625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1061" y="188641"/>
            <a:ext cx="609600" cy="6096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7AC4B2-674B-471E-B5A7-8278E7F274B7}"/>
              </a:ext>
            </a:extLst>
          </p:cNvPr>
          <p:cNvSpPr/>
          <p:nvPr/>
        </p:nvSpPr>
        <p:spPr>
          <a:xfrm>
            <a:off x="1574510" y="170468"/>
            <a:ext cx="3034747" cy="8613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What was the name of the boy?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2CB8D8-5FEA-48D8-8D68-00603C29AAA2}"/>
              </a:ext>
            </a:extLst>
          </p:cNvPr>
          <p:cNvCxnSpPr>
            <a:cxnSpLocks/>
          </p:cNvCxnSpPr>
          <p:nvPr/>
        </p:nvCxnSpPr>
        <p:spPr>
          <a:xfrm>
            <a:off x="5433391" y="2650435"/>
            <a:ext cx="155713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A4A466-857B-413D-A9A7-966F3B7D0254}"/>
              </a:ext>
            </a:extLst>
          </p:cNvPr>
          <p:cNvSpPr/>
          <p:nvPr/>
        </p:nvSpPr>
        <p:spPr>
          <a:xfrm>
            <a:off x="4887555" y="170468"/>
            <a:ext cx="3034747" cy="8613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How old was he?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E9F98D-A7E6-435D-BB11-368E9ACE36E9}"/>
              </a:ext>
            </a:extLst>
          </p:cNvPr>
          <p:cNvCxnSpPr>
            <a:cxnSpLocks/>
          </p:cNvCxnSpPr>
          <p:nvPr/>
        </p:nvCxnSpPr>
        <p:spPr>
          <a:xfrm>
            <a:off x="4190985" y="2659256"/>
            <a:ext cx="108338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3AF00-9D31-40B7-8CA4-EBFCF3304715}"/>
              </a:ext>
            </a:extLst>
          </p:cNvPr>
          <p:cNvSpPr/>
          <p:nvPr/>
        </p:nvSpPr>
        <p:spPr>
          <a:xfrm>
            <a:off x="8200600" y="170468"/>
            <a:ext cx="3034747" cy="8613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What was he listening?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4A2A61-1FC4-4879-8556-89211DAA2D89}"/>
              </a:ext>
            </a:extLst>
          </p:cNvPr>
          <p:cNvCxnSpPr>
            <a:cxnSpLocks/>
          </p:cNvCxnSpPr>
          <p:nvPr/>
        </p:nvCxnSpPr>
        <p:spPr>
          <a:xfrm>
            <a:off x="8001810" y="3425687"/>
            <a:ext cx="220649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ED49A8-4C49-4E33-AF4F-5AD200B8ABD5}"/>
              </a:ext>
            </a:extLst>
          </p:cNvPr>
          <p:cNvCxnSpPr>
            <a:cxnSpLocks/>
          </p:cNvCxnSpPr>
          <p:nvPr/>
        </p:nvCxnSpPr>
        <p:spPr>
          <a:xfrm>
            <a:off x="2840088" y="3776870"/>
            <a:ext cx="301737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22E41F-858C-44F7-928B-DC5262EA47C2}"/>
              </a:ext>
            </a:extLst>
          </p:cNvPr>
          <p:cNvSpPr/>
          <p:nvPr/>
        </p:nvSpPr>
        <p:spPr>
          <a:xfrm>
            <a:off x="4578626" y="1329478"/>
            <a:ext cx="3034747" cy="8613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What did happen to him?</a:t>
            </a:r>
            <a:endParaRPr lang="ar-SA" sz="2000" b="1" dirty="0">
              <a:latin typeface="Abadi" panose="020B0604020104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C93459F-6C07-4B5B-B85F-0F8C0CFE8199}"/>
              </a:ext>
            </a:extLst>
          </p:cNvPr>
          <p:cNvCxnSpPr>
            <a:cxnSpLocks/>
          </p:cNvCxnSpPr>
          <p:nvPr/>
        </p:nvCxnSpPr>
        <p:spPr>
          <a:xfrm flipV="1">
            <a:off x="6493123" y="3756992"/>
            <a:ext cx="3870077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230334-972A-4273-9402-B4A9D06A78A7}"/>
              </a:ext>
            </a:extLst>
          </p:cNvPr>
          <p:cNvCxnSpPr>
            <a:cxnSpLocks/>
          </p:cNvCxnSpPr>
          <p:nvPr/>
        </p:nvCxnSpPr>
        <p:spPr>
          <a:xfrm flipV="1">
            <a:off x="2840088" y="4108175"/>
            <a:ext cx="5727444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3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1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red&#10;&#10;Description automatically generated">
            <a:extLst>
              <a:ext uri="{FF2B5EF4-FFF2-40B4-BE49-F238E27FC236}">
                <a16:creationId xmlns:a16="http://schemas.microsoft.com/office/drawing/2014/main" id="{B8FA073D-6CFB-460C-9452-296F086F1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9"/>
          <a:stretch/>
        </p:blipFill>
        <p:spPr>
          <a:xfrm>
            <a:off x="0" y="0"/>
            <a:ext cx="12192000" cy="67032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66E70BB-181D-4CBB-9555-D0C287E9DAED}"/>
              </a:ext>
            </a:extLst>
          </p:cNvPr>
          <p:cNvGrpSpPr/>
          <p:nvPr/>
        </p:nvGrpSpPr>
        <p:grpSpPr>
          <a:xfrm>
            <a:off x="1954695" y="1437861"/>
            <a:ext cx="8282609" cy="5265395"/>
            <a:chOff x="2862469" y="1110628"/>
            <a:chExt cx="6467061" cy="385598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17903C3-47EC-44E0-AB23-060190EF3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327" t="26074" r="42519" b="41911"/>
            <a:stretch/>
          </p:blipFill>
          <p:spPr>
            <a:xfrm>
              <a:off x="3024554" y="1234440"/>
              <a:ext cx="6105378" cy="3590778"/>
            </a:xfrm>
            <a:prstGeom prst="rect">
              <a:avLst/>
            </a:prstGeom>
          </p:spPr>
        </p:pic>
        <p:pic>
          <p:nvPicPr>
            <p:cNvPr id="11" name="Picture 10" descr="A picture containing text, monitor, colorful&#10;&#10;Description automatically generated">
              <a:extLst>
                <a:ext uri="{FF2B5EF4-FFF2-40B4-BE49-F238E27FC236}">
                  <a16:creationId xmlns:a16="http://schemas.microsoft.com/office/drawing/2014/main" id="{71DDCD08-2CA3-4E1F-9A1D-CF18ABC2F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l="32500" t="34396" r="22174" b="23490"/>
            <a:stretch/>
          </p:blipFill>
          <p:spPr>
            <a:xfrm>
              <a:off x="2862469" y="1110628"/>
              <a:ext cx="6467061" cy="385598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FF351F3-6139-4DEF-A73A-171B40428A5B}"/>
              </a:ext>
            </a:extLst>
          </p:cNvPr>
          <p:cNvSpPr txBox="1"/>
          <p:nvPr/>
        </p:nvSpPr>
        <p:spPr>
          <a:xfrm>
            <a:off x="3034747" y="3439227"/>
            <a:ext cx="5963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4C5727-6D58-4C47-A653-1A58F6EFEBFF}"/>
              </a:ext>
            </a:extLst>
          </p:cNvPr>
          <p:cNvSpPr txBox="1"/>
          <p:nvPr/>
        </p:nvSpPr>
        <p:spPr>
          <a:xfrm>
            <a:off x="3047999" y="3931459"/>
            <a:ext cx="5963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A3DEF8-9FD8-45CB-8057-B3FE6ECC07CC}"/>
              </a:ext>
            </a:extLst>
          </p:cNvPr>
          <p:cNvSpPr txBox="1"/>
          <p:nvPr/>
        </p:nvSpPr>
        <p:spPr>
          <a:xfrm>
            <a:off x="3059727" y="4405419"/>
            <a:ext cx="5963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f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BA6DB6-F56D-4A8E-9D8A-4133A026F437}"/>
              </a:ext>
            </a:extLst>
          </p:cNvPr>
          <p:cNvSpPr txBox="1"/>
          <p:nvPr/>
        </p:nvSpPr>
        <p:spPr>
          <a:xfrm>
            <a:off x="3047999" y="4806955"/>
            <a:ext cx="5963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424E05-F79D-4DE8-BD7B-1AB11F80FC91}"/>
              </a:ext>
            </a:extLst>
          </p:cNvPr>
          <p:cNvSpPr txBox="1"/>
          <p:nvPr/>
        </p:nvSpPr>
        <p:spPr>
          <a:xfrm>
            <a:off x="3034747" y="5296794"/>
            <a:ext cx="5963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39857D-C465-4F78-8CE2-5A8918CBDD8A}"/>
              </a:ext>
            </a:extLst>
          </p:cNvPr>
          <p:cNvSpPr txBox="1"/>
          <p:nvPr/>
        </p:nvSpPr>
        <p:spPr>
          <a:xfrm>
            <a:off x="3059727" y="5750533"/>
            <a:ext cx="5963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b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85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193</Words>
  <Application>Microsoft Office PowerPoint</Application>
  <PresentationFormat>Widescreen</PresentationFormat>
  <Paragraphs>36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Abadi</vt:lpstr>
      <vt:lpstr>Arial</vt:lpstr>
      <vt:lpstr>Calibri</vt:lpstr>
      <vt:lpstr>Calibri Light</vt:lpstr>
      <vt:lpstr>MyriadPro-Light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نورا العتيبي</dc:creator>
  <cp:lastModifiedBy>نورا العتيبي</cp:lastModifiedBy>
  <cp:revision>13</cp:revision>
  <dcterms:created xsi:type="dcterms:W3CDTF">2021-03-23T12:28:54Z</dcterms:created>
  <dcterms:modified xsi:type="dcterms:W3CDTF">2021-03-23T14:48:35Z</dcterms:modified>
</cp:coreProperties>
</file>