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2"/>
  </p:notesMasterIdLst>
  <p:sldIdLst>
    <p:sldId id="256" r:id="rId2"/>
    <p:sldId id="277" r:id="rId3"/>
    <p:sldId id="268" r:id="rId4"/>
    <p:sldId id="269" r:id="rId5"/>
    <p:sldId id="304" r:id="rId6"/>
    <p:sldId id="301" r:id="rId7"/>
    <p:sldId id="283" r:id="rId8"/>
    <p:sldId id="314" r:id="rId9"/>
    <p:sldId id="316" r:id="rId10"/>
    <p:sldId id="297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  <a:srgbClr val="FFFF99"/>
    <a:srgbClr val="FFFFCC"/>
    <a:srgbClr val="47B393"/>
    <a:srgbClr val="FFC000"/>
    <a:srgbClr val="0042A9"/>
    <a:srgbClr val="C7D7C0"/>
    <a:srgbClr val="FFFFFF"/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25/10/44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29.sv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openxmlformats.org/officeDocument/2006/relationships/image" Target="../media/image31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09944" y="94271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086818" y="1729945"/>
            <a:ext cx="5934529" cy="3139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9 - 4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استراتيجية حل المسألة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"</a:t>
            </a:r>
            <a:r>
              <a:rPr kumimoji="0" lang="ar-SA" sz="4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حل مسألة أبسط "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643" y="1816673"/>
            <a:ext cx="5653992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486018" y="2845738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حل مسألة أبسط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حذف بعض</a:t>
            </a:r>
            <a:r>
              <a:rPr kumimoji="0" lang="ar-SA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البدائل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رسم الشكل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089917" y="153402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143" y="402069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3392182" y="2622270"/>
            <a:ext cx="5581090" cy="2536886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4109035" y="2921217"/>
            <a:ext cx="41473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dirty="0">
              <a:solidFill>
                <a:srgbClr val="C00000"/>
              </a:solidFill>
              <a:latin typeface="Calibri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dirty="0">
              <a:solidFill>
                <a:srgbClr val="C00000"/>
              </a:solidFill>
              <a:latin typeface="Calibri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أحل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المسائل باستعمال استراتيجية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" حل</a:t>
            </a: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 مسألة أبسط "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4948313" y="139903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D0E1EC2-D7AC-04BE-DADD-75FB481884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067" t="18141" r="24211" b="6196"/>
          <a:stretch/>
        </p:blipFill>
        <p:spPr>
          <a:xfrm>
            <a:off x="1830172" y="311883"/>
            <a:ext cx="9284965" cy="6251601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CF02249-CB1C-27FA-786B-0007F146228F}"/>
              </a:ext>
            </a:extLst>
          </p:cNvPr>
          <p:cNvSpPr/>
          <p:nvPr/>
        </p:nvSpPr>
        <p:spPr>
          <a:xfrm>
            <a:off x="881988" y="3646083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874B5F4-3904-C3B0-D0F7-4AE34F8FF7EB}"/>
              </a:ext>
            </a:extLst>
          </p:cNvPr>
          <p:cNvSpPr/>
          <p:nvPr/>
        </p:nvSpPr>
        <p:spPr>
          <a:xfrm>
            <a:off x="5548734" y="2967391"/>
            <a:ext cx="615397" cy="928880"/>
          </a:xfrm>
          <a:prstGeom prst="rect">
            <a:avLst/>
          </a:prstGeom>
          <a:solidFill>
            <a:srgbClr val="47B39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34C7103-4BE0-C8C6-C146-E1E06E53EDFE}"/>
              </a:ext>
            </a:extLst>
          </p:cNvPr>
          <p:cNvSpPr/>
          <p:nvPr/>
        </p:nvSpPr>
        <p:spPr>
          <a:xfrm>
            <a:off x="5586370" y="3872912"/>
            <a:ext cx="509630" cy="205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C97DC94-5070-04FA-962D-A8EDFC1A8701}"/>
              </a:ext>
            </a:extLst>
          </p:cNvPr>
          <p:cNvSpPr/>
          <p:nvPr/>
        </p:nvSpPr>
        <p:spPr>
          <a:xfrm>
            <a:off x="6099586" y="3357540"/>
            <a:ext cx="509630" cy="205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504D6B4-195C-069B-AAA4-37DFFA9E5DDC}"/>
              </a:ext>
            </a:extLst>
          </p:cNvPr>
          <p:cNvSpPr/>
          <p:nvPr/>
        </p:nvSpPr>
        <p:spPr>
          <a:xfrm>
            <a:off x="7600278" y="4364191"/>
            <a:ext cx="1710466" cy="9046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1AD3157-E10A-344D-9A4B-4E14B677D23A}"/>
              </a:ext>
            </a:extLst>
          </p:cNvPr>
          <p:cNvSpPr/>
          <p:nvPr/>
        </p:nvSpPr>
        <p:spPr>
          <a:xfrm>
            <a:off x="4545465" y="2967391"/>
            <a:ext cx="981737" cy="7332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F284F53-5F17-2053-7AC1-75C350AE5AFF}"/>
              </a:ext>
            </a:extLst>
          </p:cNvPr>
          <p:cNvSpPr/>
          <p:nvPr/>
        </p:nvSpPr>
        <p:spPr>
          <a:xfrm>
            <a:off x="4816225" y="3691116"/>
            <a:ext cx="509630" cy="20515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7E12D6B5-19C7-8B07-0DF3-6E31FD2F877F}"/>
              </a:ext>
            </a:extLst>
          </p:cNvPr>
          <p:cNvSpPr/>
          <p:nvPr/>
        </p:nvSpPr>
        <p:spPr>
          <a:xfrm>
            <a:off x="4148010" y="3223845"/>
            <a:ext cx="509630" cy="20515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6BCDE4A-D52D-D167-6BB0-5567680E6971}"/>
              </a:ext>
            </a:extLst>
          </p:cNvPr>
          <p:cNvSpPr/>
          <p:nvPr/>
        </p:nvSpPr>
        <p:spPr>
          <a:xfrm>
            <a:off x="4389120" y="4364191"/>
            <a:ext cx="1899664" cy="9288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8F6AE3E-7F49-881A-41E0-56F5204B8546}"/>
              </a:ext>
            </a:extLst>
          </p:cNvPr>
          <p:cNvSpPr/>
          <p:nvPr/>
        </p:nvSpPr>
        <p:spPr>
          <a:xfrm>
            <a:off x="6922546" y="5347974"/>
            <a:ext cx="2387852" cy="289511"/>
          </a:xfrm>
          <a:prstGeom prst="rect">
            <a:avLst/>
          </a:prstGeom>
          <a:noFill/>
          <a:ln>
            <a:solidFill>
              <a:srgbClr val="47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3DEF8A9-CC1C-26DC-7FC7-68CD5D8F3D89}"/>
              </a:ext>
            </a:extLst>
          </p:cNvPr>
          <p:cNvSpPr/>
          <p:nvPr/>
        </p:nvSpPr>
        <p:spPr>
          <a:xfrm>
            <a:off x="1285539" y="5268823"/>
            <a:ext cx="8283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1C7E2F3B-6E75-3013-6A37-E5F7C2AAC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67538">
            <a:off x="8401952" y="10895"/>
            <a:ext cx="635623" cy="1464083"/>
          </a:xfrm>
          <a:prstGeom prst="rect">
            <a:avLst/>
          </a:prstGeom>
        </p:spPr>
      </p:pic>
      <p:sp>
        <p:nvSpPr>
          <p:cNvPr id="34" name="Google Shape;312;p25">
            <a:extLst>
              <a:ext uri="{FF2B5EF4-FFF2-40B4-BE49-F238E27FC236}">
                <a16:creationId xmlns:a16="http://schemas.microsoft.com/office/drawing/2014/main" id="{774258D2-22A0-59DC-3011-8684A03BCCC0}"/>
              </a:ext>
            </a:extLst>
          </p:cNvPr>
          <p:cNvSpPr/>
          <p:nvPr/>
        </p:nvSpPr>
        <p:spPr>
          <a:xfrm>
            <a:off x="5349396" y="386901"/>
            <a:ext cx="3172479" cy="10854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حلل الاستراتيجية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BDB16BD-D31D-401B-0B5D-CA5FBDDC7A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659" t="62824" r="24292" b="32941"/>
          <a:stretch/>
        </p:blipFill>
        <p:spPr>
          <a:xfrm>
            <a:off x="2646972" y="1668720"/>
            <a:ext cx="7948594" cy="676344"/>
          </a:xfrm>
          <a:custGeom>
            <a:avLst/>
            <a:gdLst>
              <a:gd name="connsiteX0" fmla="*/ 0 w 7948594"/>
              <a:gd name="connsiteY0" fmla="*/ 0 h 676344"/>
              <a:gd name="connsiteX1" fmla="*/ 7948594 w 7948594"/>
              <a:gd name="connsiteY1" fmla="*/ 0 h 676344"/>
              <a:gd name="connsiteX2" fmla="*/ 7948594 w 7948594"/>
              <a:gd name="connsiteY2" fmla="*/ 676344 h 676344"/>
              <a:gd name="connsiteX3" fmla="*/ 0 w 7948594"/>
              <a:gd name="connsiteY3" fmla="*/ 676344 h 676344"/>
              <a:gd name="connsiteX4" fmla="*/ 0 w 7948594"/>
              <a:gd name="connsiteY4" fmla="*/ 0 h 67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8594" h="676344" fill="none" extrusionOk="0">
                <a:moveTo>
                  <a:pt x="0" y="0"/>
                </a:moveTo>
                <a:cubicBezTo>
                  <a:pt x="1358576" y="-33775"/>
                  <a:pt x="6538656" y="138873"/>
                  <a:pt x="7948594" y="0"/>
                </a:cubicBezTo>
                <a:cubicBezTo>
                  <a:pt x="7938551" y="326676"/>
                  <a:pt x="7922540" y="594818"/>
                  <a:pt x="7948594" y="676344"/>
                </a:cubicBezTo>
                <a:cubicBezTo>
                  <a:pt x="5070640" y="539014"/>
                  <a:pt x="3607937" y="538488"/>
                  <a:pt x="0" y="676344"/>
                </a:cubicBezTo>
                <a:cubicBezTo>
                  <a:pt x="-57341" y="433878"/>
                  <a:pt x="2524" y="129703"/>
                  <a:pt x="0" y="0"/>
                </a:cubicBezTo>
                <a:close/>
              </a:path>
              <a:path w="7948594" h="676344" stroke="0" extrusionOk="0">
                <a:moveTo>
                  <a:pt x="0" y="0"/>
                </a:moveTo>
                <a:cubicBezTo>
                  <a:pt x="1997846" y="-101487"/>
                  <a:pt x="6506253" y="-162162"/>
                  <a:pt x="7948594" y="0"/>
                </a:cubicBezTo>
                <a:cubicBezTo>
                  <a:pt x="7939175" y="279041"/>
                  <a:pt x="7968124" y="497492"/>
                  <a:pt x="7948594" y="676344"/>
                </a:cubicBezTo>
                <a:cubicBezTo>
                  <a:pt x="6071598" y="726409"/>
                  <a:pt x="3389004" y="517895"/>
                  <a:pt x="0" y="676344"/>
                </a:cubicBezTo>
                <a:cubicBezTo>
                  <a:pt x="-12690" y="590643"/>
                  <a:pt x="-30401" y="243802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424E6EB-9789-9B31-5510-0A4B43CBE1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595" t="66824" r="24292" b="29229"/>
          <a:stretch/>
        </p:blipFill>
        <p:spPr>
          <a:xfrm>
            <a:off x="4680018" y="3671296"/>
            <a:ext cx="6497618" cy="676344"/>
          </a:xfrm>
          <a:custGeom>
            <a:avLst/>
            <a:gdLst>
              <a:gd name="connsiteX0" fmla="*/ 0 w 6497618"/>
              <a:gd name="connsiteY0" fmla="*/ 0 h 676344"/>
              <a:gd name="connsiteX1" fmla="*/ 6497618 w 6497618"/>
              <a:gd name="connsiteY1" fmla="*/ 0 h 676344"/>
              <a:gd name="connsiteX2" fmla="*/ 6497618 w 6497618"/>
              <a:gd name="connsiteY2" fmla="*/ 676344 h 676344"/>
              <a:gd name="connsiteX3" fmla="*/ 0 w 6497618"/>
              <a:gd name="connsiteY3" fmla="*/ 676344 h 676344"/>
              <a:gd name="connsiteX4" fmla="*/ 0 w 6497618"/>
              <a:gd name="connsiteY4" fmla="*/ 0 h 67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7618" h="676344" fill="none" extrusionOk="0">
                <a:moveTo>
                  <a:pt x="0" y="0"/>
                </a:moveTo>
                <a:cubicBezTo>
                  <a:pt x="3015993" y="-109175"/>
                  <a:pt x="4690418" y="-48220"/>
                  <a:pt x="6497618" y="0"/>
                </a:cubicBezTo>
                <a:cubicBezTo>
                  <a:pt x="6556673" y="227416"/>
                  <a:pt x="6546527" y="575486"/>
                  <a:pt x="6497618" y="676344"/>
                </a:cubicBezTo>
                <a:cubicBezTo>
                  <a:pt x="3637328" y="643522"/>
                  <a:pt x="3087531" y="651784"/>
                  <a:pt x="0" y="676344"/>
                </a:cubicBezTo>
                <a:cubicBezTo>
                  <a:pt x="44441" y="434148"/>
                  <a:pt x="45164" y="144534"/>
                  <a:pt x="0" y="0"/>
                </a:cubicBezTo>
                <a:close/>
              </a:path>
              <a:path w="6497618" h="676344" stroke="0" extrusionOk="0">
                <a:moveTo>
                  <a:pt x="0" y="0"/>
                </a:moveTo>
                <a:cubicBezTo>
                  <a:pt x="2572528" y="56275"/>
                  <a:pt x="4149280" y="-36696"/>
                  <a:pt x="6497618" y="0"/>
                </a:cubicBezTo>
                <a:cubicBezTo>
                  <a:pt x="6516794" y="151755"/>
                  <a:pt x="6441656" y="406365"/>
                  <a:pt x="6497618" y="676344"/>
                </a:cubicBezTo>
                <a:cubicBezTo>
                  <a:pt x="4228235" y="616890"/>
                  <a:pt x="1831621" y="700439"/>
                  <a:pt x="0" y="676344"/>
                </a:cubicBezTo>
                <a:cubicBezTo>
                  <a:pt x="28079" y="463218"/>
                  <a:pt x="-26926" y="168274"/>
                  <a:pt x="0" y="0"/>
                </a:cubicBezTo>
                <a:close/>
              </a:path>
            </a:pathLst>
          </a:custGeom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4FF292C-C2E0-67BA-FD44-5EF1CF2F44CC}"/>
              </a:ext>
            </a:extLst>
          </p:cNvPr>
          <p:cNvSpPr txBox="1"/>
          <p:nvPr/>
        </p:nvSpPr>
        <p:spPr>
          <a:xfrm>
            <a:off x="3010995" y="2468506"/>
            <a:ext cx="732730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47B3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حساب مساحات أجزاء هندسية منتظمة ثم جمع </a:t>
            </a:r>
          </a:p>
          <a:p>
            <a:pPr algn="ctr"/>
            <a:r>
              <a:rPr lang="ar-SA" sz="2400" b="1" dirty="0">
                <a:solidFill>
                  <a:srgbClr val="47B3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المساحات أسهل من حساب مساحة شكل هندسي غير منتظم ككل.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648E863-EEAB-AAEA-784E-1D6FDF3526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98" t="39674" r="49498" b="39060"/>
          <a:stretch/>
        </p:blipFill>
        <p:spPr>
          <a:xfrm>
            <a:off x="721460" y="3541537"/>
            <a:ext cx="3851024" cy="21786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9C30FC2B-E058-6242-7309-B12E9665E3A9}"/>
              </a:ext>
            </a:extLst>
          </p:cNvPr>
          <p:cNvSpPr/>
          <p:nvPr/>
        </p:nvSpPr>
        <p:spPr>
          <a:xfrm>
            <a:off x="1226372" y="3802828"/>
            <a:ext cx="2753957" cy="12048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8B4F25D-6D8D-F7A8-DB6D-7C91FDE95217}"/>
              </a:ext>
            </a:extLst>
          </p:cNvPr>
          <p:cNvSpPr/>
          <p:nvPr/>
        </p:nvSpPr>
        <p:spPr>
          <a:xfrm>
            <a:off x="2929101" y="5007685"/>
            <a:ext cx="1051228" cy="311972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600FC410-88BC-6A11-66B2-FB78FB447CC9}"/>
              </a:ext>
            </a:extLst>
          </p:cNvPr>
          <p:cNvSpPr/>
          <p:nvPr/>
        </p:nvSpPr>
        <p:spPr>
          <a:xfrm>
            <a:off x="2082114" y="3541537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4B46C41A-24A8-0CF8-DED8-515B1F1B1FFE}"/>
              </a:ext>
            </a:extLst>
          </p:cNvPr>
          <p:cNvSpPr/>
          <p:nvPr/>
        </p:nvSpPr>
        <p:spPr>
          <a:xfrm>
            <a:off x="486923" y="4241074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رسم 26" descr="علامة استفهام مع تعبئة خالصة">
            <a:extLst>
              <a:ext uri="{FF2B5EF4-FFF2-40B4-BE49-F238E27FC236}">
                <a16:creationId xmlns:a16="http://schemas.microsoft.com/office/drawing/2014/main" id="{D9E9A47C-3BC6-39AD-7744-E1BDD2AB06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4617279" y="4720281"/>
            <a:ext cx="1142843" cy="1142843"/>
          </a:xfrm>
          <a:prstGeom prst="rect">
            <a:avLst/>
          </a:prstGeom>
        </p:spPr>
      </p:pic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8CAD3B8B-7720-2DAE-5C7F-F53C2E791619}"/>
              </a:ext>
            </a:extLst>
          </p:cNvPr>
          <p:cNvSpPr/>
          <p:nvPr/>
        </p:nvSpPr>
        <p:spPr>
          <a:xfrm>
            <a:off x="2976287" y="5256806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B95D330B-7F77-3CC0-F8BE-2DA5B9AE30B4}"/>
              </a:ext>
            </a:extLst>
          </p:cNvPr>
          <p:cNvSpPr/>
          <p:nvPr/>
        </p:nvSpPr>
        <p:spPr>
          <a:xfrm>
            <a:off x="3887401" y="5037993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030A2E-35DC-D93F-3AE0-1CAAB0FAAF46}"/>
              </a:ext>
            </a:extLst>
          </p:cNvPr>
          <p:cNvSpPr/>
          <p:nvPr/>
        </p:nvSpPr>
        <p:spPr>
          <a:xfrm>
            <a:off x="1226372" y="1544760"/>
            <a:ext cx="8283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9005843" y="270658"/>
            <a:ext cx="489393" cy="94040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6399079" y="576090"/>
            <a:ext cx="2455519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مسألة أبسط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6077A15-22EA-6E81-E90F-C538EC94075C}"/>
              </a:ext>
            </a:extLst>
          </p:cNvPr>
          <p:cNvSpPr/>
          <p:nvPr/>
        </p:nvSpPr>
        <p:spPr>
          <a:xfrm>
            <a:off x="5647484" y="1922087"/>
            <a:ext cx="2788403" cy="528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61FBE65-7C80-BB56-A98D-B1109F147B01}"/>
              </a:ext>
            </a:extLst>
          </p:cNvPr>
          <p:cNvSpPr/>
          <p:nvPr/>
        </p:nvSpPr>
        <p:spPr>
          <a:xfrm>
            <a:off x="2747502" y="2311947"/>
            <a:ext cx="387171" cy="23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19F6590-7802-C05C-F6E6-3F8EA2031B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4531" t="33369" r="21887" b="34823"/>
          <a:stretch/>
        </p:blipFill>
        <p:spPr>
          <a:xfrm>
            <a:off x="5572844" y="1532472"/>
            <a:ext cx="5040856" cy="453285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A03380E4-FD08-C369-B14C-DC57DE6F769A}"/>
              </a:ext>
            </a:extLst>
          </p:cNvPr>
          <p:cNvSpPr/>
          <p:nvPr/>
        </p:nvSpPr>
        <p:spPr>
          <a:xfrm>
            <a:off x="5903622" y="2753958"/>
            <a:ext cx="3611517" cy="279810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EB5B40D-C58F-9AEF-9AF2-C33B753FC918}"/>
              </a:ext>
            </a:extLst>
          </p:cNvPr>
          <p:cNvSpPr/>
          <p:nvPr/>
        </p:nvSpPr>
        <p:spPr>
          <a:xfrm>
            <a:off x="9310574" y="3987652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B5C1139F-2074-7D58-8802-79FFEC3A4B6B}"/>
              </a:ext>
            </a:extLst>
          </p:cNvPr>
          <p:cNvSpPr/>
          <p:nvPr/>
        </p:nvSpPr>
        <p:spPr>
          <a:xfrm>
            <a:off x="7244939" y="5649545"/>
            <a:ext cx="928881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1AB761A-5CEF-14C6-93F4-740AC71C4B0A}"/>
              </a:ext>
            </a:extLst>
          </p:cNvPr>
          <p:cNvSpPr/>
          <p:nvPr/>
        </p:nvSpPr>
        <p:spPr>
          <a:xfrm>
            <a:off x="1288420" y="1387017"/>
            <a:ext cx="4173089" cy="1336122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الجدار = الطول × العرض</a:t>
            </a:r>
          </a:p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 4 × 3.5</a:t>
            </a:r>
          </a:p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14 م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5391B97-58B2-2B75-C27B-76529DBAC2EC}"/>
              </a:ext>
            </a:extLst>
          </p:cNvPr>
          <p:cNvSpPr/>
          <p:nvPr/>
        </p:nvSpPr>
        <p:spPr>
          <a:xfrm>
            <a:off x="7401261" y="3673736"/>
            <a:ext cx="634701" cy="9197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5AE59330-D028-FA9B-6F0D-AD1AE0065EB9}"/>
              </a:ext>
            </a:extLst>
          </p:cNvPr>
          <p:cNvSpPr/>
          <p:nvPr/>
        </p:nvSpPr>
        <p:spPr>
          <a:xfrm>
            <a:off x="7897804" y="4011298"/>
            <a:ext cx="687438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BFFB79DE-E328-895F-C57D-6A99E2E2C471}"/>
              </a:ext>
            </a:extLst>
          </p:cNvPr>
          <p:cNvSpPr/>
          <p:nvPr/>
        </p:nvSpPr>
        <p:spPr>
          <a:xfrm>
            <a:off x="7401261" y="3376957"/>
            <a:ext cx="687438" cy="330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4B7CCAF-39E4-8D4E-BF55-7259B39CC054}"/>
              </a:ext>
            </a:extLst>
          </p:cNvPr>
          <p:cNvSpPr/>
          <p:nvPr/>
        </p:nvSpPr>
        <p:spPr>
          <a:xfrm>
            <a:off x="1288421" y="2980008"/>
            <a:ext cx="4173089" cy="1336122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B3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النافذة = الطول × العرض</a:t>
            </a:r>
          </a:p>
          <a:p>
            <a:pPr algn="ctr"/>
            <a:r>
              <a:rPr lang="ar-SA" sz="2400" b="1" dirty="0">
                <a:solidFill>
                  <a:srgbClr val="47B3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 2 × 1</a:t>
            </a:r>
          </a:p>
          <a:p>
            <a:pPr algn="ctr"/>
            <a:r>
              <a:rPr lang="ar-SA" sz="2400" b="1" dirty="0">
                <a:solidFill>
                  <a:srgbClr val="47B3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 م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9B352A8-120A-6768-DF25-84AC9989F563}"/>
              </a:ext>
            </a:extLst>
          </p:cNvPr>
          <p:cNvSpPr/>
          <p:nvPr/>
        </p:nvSpPr>
        <p:spPr>
          <a:xfrm>
            <a:off x="2837573" y="3843892"/>
            <a:ext cx="387171" cy="235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47B393"/>
                </a:solidFill>
              </a:rPr>
              <a:t>2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C12C5D5-3A92-7E86-878A-D846422962C3}"/>
              </a:ext>
            </a:extLst>
          </p:cNvPr>
          <p:cNvSpPr/>
          <p:nvPr/>
        </p:nvSpPr>
        <p:spPr>
          <a:xfrm>
            <a:off x="1288419" y="4511953"/>
            <a:ext cx="4173089" cy="1336122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ورق الجدران =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الجدار – مساحة النافذة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 14 – 2 = 12 م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13EBEEF-B2C0-638F-992E-47243C4FEB23}"/>
              </a:ext>
            </a:extLst>
          </p:cNvPr>
          <p:cNvSpPr/>
          <p:nvPr/>
        </p:nvSpPr>
        <p:spPr>
          <a:xfrm>
            <a:off x="2187021" y="5408919"/>
            <a:ext cx="387171" cy="235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2AA3EA99-3CC4-F96C-AAFF-B8A8F8DE70CC}"/>
              </a:ext>
            </a:extLst>
          </p:cNvPr>
          <p:cNvSpPr/>
          <p:nvPr/>
        </p:nvSpPr>
        <p:spPr>
          <a:xfrm>
            <a:off x="1023128" y="739953"/>
            <a:ext cx="1664311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59D3C21-E8A8-E541-8E4E-1238ABB5F55D}"/>
              </a:ext>
            </a:extLst>
          </p:cNvPr>
          <p:cNvSpPr/>
          <p:nvPr/>
        </p:nvSpPr>
        <p:spPr>
          <a:xfrm>
            <a:off x="9838023" y="4870120"/>
            <a:ext cx="628682" cy="560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219950" y="25681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5823444" y="405663"/>
            <a:ext cx="2821429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رسم شكل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1035228" y="877237"/>
            <a:ext cx="1726742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26499">
            <a:off x="8684537" y="-53537"/>
            <a:ext cx="488006" cy="91840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754ABB6-29BB-1C53-E515-43D571413D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52" t="53726" r="21885" b="32730"/>
          <a:stretch/>
        </p:blipFill>
        <p:spPr>
          <a:xfrm>
            <a:off x="3830269" y="1068123"/>
            <a:ext cx="5859504" cy="175376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E2311F8-07FB-8E04-98AF-BD7AEF27BB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32" r="50977"/>
          <a:stretch/>
        </p:blipFill>
        <p:spPr>
          <a:xfrm>
            <a:off x="9956200" y="3894279"/>
            <a:ext cx="1232869" cy="129579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10D66C5-0677-39C1-2633-782298BC3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03" t="32882" b="6584"/>
          <a:stretch/>
        </p:blipFill>
        <p:spPr>
          <a:xfrm>
            <a:off x="790163" y="3894279"/>
            <a:ext cx="1362240" cy="129579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FEE9AED-C417-5ED9-7DCB-585FE91EE9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75138" r="15136" b="5955"/>
          <a:stretch/>
        </p:blipFill>
        <p:spPr>
          <a:xfrm>
            <a:off x="2436610" y="4001028"/>
            <a:ext cx="7213261" cy="117592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A717CAE-A8F7-6DB9-0220-AF97091A8D9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0" b="89820" l="7285" r="96806">
                        <a14:foregroundMark x1="91218" y1="50699" x2="96906" y2="61976"/>
                        <a14:foregroundMark x1="96906" y1="61976" x2="91816" y2="65968"/>
                        <a14:foregroundMark x1="7485" y1="53493" x2="7285" y2="60679"/>
                        <a14:foregroundMark x1="7285" y1="60679" x2="10479" y2="64970"/>
                      </a14:backgroundRemoval>
                    </a14:imgEffect>
                  </a14:imgLayer>
                </a14:imgProps>
              </a:ext>
            </a:extLst>
          </a:blip>
          <a:srcRect t="22137" b="18275"/>
          <a:stretch/>
        </p:blipFill>
        <p:spPr>
          <a:xfrm>
            <a:off x="2152904" y="4238281"/>
            <a:ext cx="1019984" cy="607792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C54C1901-3576-41EE-9DF8-811F465D11FF}"/>
              </a:ext>
            </a:extLst>
          </p:cNvPr>
          <p:cNvSpPr/>
          <p:nvPr/>
        </p:nvSpPr>
        <p:spPr>
          <a:xfrm>
            <a:off x="653825" y="3354055"/>
            <a:ext cx="1726742" cy="429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مكة المكرمة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FB56D1C-5ED8-5912-DE26-BC9940D12FBC}"/>
              </a:ext>
            </a:extLst>
          </p:cNvPr>
          <p:cNvSpPr/>
          <p:nvPr/>
        </p:nvSpPr>
        <p:spPr>
          <a:xfrm>
            <a:off x="9689773" y="3356547"/>
            <a:ext cx="1726742" cy="429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المدينة المنورة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47FCFF3-8E48-5BD0-CA96-9C21F7A39960}"/>
              </a:ext>
            </a:extLst>
          </p:cNvPr>
          <p:cNvSpPr/>
          <p:nvPr/>
        </p:nvSpPr>
        <p:spPr>
          <a:xfrm>
            <a:off x="4362767" y="3106839"/>
            <a:ext cx="4159108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ساعات قطع محمود ثلاثة أرباع المسافة .</a:t>
            </a:r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5459CB0B-FD30-B343-1D0A-467F52BF96CB}"/>
              </a:ext>
            </a:extLst>
          </p:cNvPr>
          <p:cNvCxnSpPr/>
          <p:nvPr/>
        </p:nvCxnSpPr>
        <p:spPr>
          <a:xfrm>
            <a:off x="4168588" y="3894279"/>
            <a:ext cx="0" cy="144689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FB884040-49D0-F4D8-F9A6-E7EEDAF71CCB}"/>
              </a:ext>
            </a:extLst>
          </p:cNvPr>
          <p:cNvCxnSpPr/>
          <p:nvPr/>
        </p:nvCxnSpPr>
        <p:spPr>
          <a:xfrm>
            <a:off x="5993802" y="3894279"/>
            <a:ext cx="0" cy="144689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A8B5D622-AE76-F3F3-F877-B7D9405708CC}"/>
              </a:ext>
            </a:extLst>
          </p:cNvPr>
          <p:cNvCxnSpPr/>
          <p:nvPr/>
        </p:nvCxnSpPr>
        <p:spPr>
          <a:xfrm>
            <a:off x="7768814" y="3865542"/>
            <a:ext cx="0" cy="144689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834B5100-3640-3145-D6E1-5BD8C3538585}"/>
              </a:ext>
            </a:extLst>
          </p:cNvPr>
          <p:cNvSpPr/>
          <p:nvPr/>
        </p:nvSpPr>
        <p:spPr>
          <a:xfrm>
            <a:off x="2841373" y="5214577"/>
            <a:ext cx="922452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ساعة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141D5CEC-19FF-A739-C6DA-ACCB9C475021}"/>
              </a:ext>
            </a:extLst>
          </p:cNvPr>
          <p:cNvSpPr/>
          <p:nvPr/>
        </p:nvSpPr>
        <p:spPr>
          <a:xfrm>
            <a:off x="4708455" y="5214576"/>
            <a:ext cx="922452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ساعة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F52DB2F3-08C4-CC37-2D1B-04EC2C60AF4F}"/>
              </a:ext>
            </a:extLst>
          </p:cNvPr>
          <p:cNvSpPr/>
          <p:nvPr/>
        </p:nvSpPr>
        <p:spPr>
          <a:xfrm>
            <a:off x="6493055" y="5214575"/>
            <a:ext cx="922452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ساعة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0CA61F52-2C44-EC63-E6CD-B9D83AD99524}"/>
              </a:ext>
            </a:extLst>
          </p:cNvPr>
          <p:cNvSpPr/>
          <p:nvPr/>
        </p:nvSpPr>
        <p:spPr>
          <a:xfrm>
            <a:off x="7880119" y="5206311"/>
            <a:ext cx="1726739" cy="4293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الزمن المتبقي ؟</a:t>
            </a:r>
          </a:p>
        </p:txBody>
      </p:sp>
      <p:sp>
        <p:nvSpPr>
          <p:cNvPr id="41" name="سهم: لليمين 40">
            <a:extLst>
              <a:ext uri="{FF2B5EF4-FFF2-40B4-BE49-F238E27FC236}">
                <a16:creationId xmlns:a16="http://schemas.microsoft.com/office/drawing/2014/main" id="{6C893EC1-D5FB-8B2A-EFB4-5D8F02C6F1D3}"/>
              </a:ext>
            </a:extLst>
          </p:cNvPr>
          <p:cNvSpPr/>
          <p:nvPr/>
        </p:nvSpPr>
        <p:spPr>
          <a:xfrm>
            <a:off x="8122122" y="4202378"/>
            <a:ext cx="1866222" cy="716556"/>
          </a:xfrm>
          <a:prstGeom prst="rightArrow">
            <a:avLst>
              <a:gd name="adj1" fmla="val 75979"/>
              <a:gd name="adj2" fmla="val 70043"/>
            </a:avLst>
          </a:prstGeom>
          <a:solidFill>
            <a:srgbClr val="FFFF99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ساعة واحدة</a:t>
            </a:r>
          </a:p>
        </p:txBody>
      </p:sp>
      <p:pic>
        <p:nvPicPr>
          <p:cNvPr id="42" name="Picture 11">
            <a:extLst>
              <a:ext uri="{FF2B5EF4-FFF2-40B4-BE49-F238E27FC236}">
                <a16:creationId xmlns:a16="http://schemas.microsoft.com/office/drawing/2014/main" id="{20C9251E-4FF0-61A7-61F0-66DD952B16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914890">
            <a:off x="1116749" y="1861260"/>
            <a:ext cx="1232666" cy="92026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8734125-9FB9-3DE2-5BC0-F33938C02C10}"/>
              </a:ext>
            </a:extLst>
          </p:cNvPr>
          <p:cNvSpPr/>
          <p:nvPr/>
        </p:nvSpPr>
        <p:spPr>
          <a:xfrm>
            <a:off x="1527789" y="5394219"/>
            <a:ext cx="8283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40013 -0.00602 " pathEditMode="relative" rAng="0" ptsTypes="AA">
                                      <p:cBhvr>
                                        <p:cTn id="78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  <p:bldP spid="31" grpId="0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10614">
            <a:off x="9330742" y="434290"/>
            <a:ext cx="521944" cy="100295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5853662" y="708602"/>
            <a:ext cx="3374372" cy="5565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حذف بعض البدائل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6549A0-0FAF-342A-0852-6BF6EF4C7B00}"/>
              </a:ext>
            </a:extLst>
          </p:cNvPr>
          <p:cNvSpPr/>
          <p:nvPr/>
        </p:nvSpPr>
        <p:spPr>
          <a:xfrm>
            <a:off x="1035228" y="877237"/>
            <a:ext cx="1726742" cy="4293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B4F7EF1-886C-A9CA-A54F-663EA9435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015" t="20758" r="47054" b="33020"/>
          <a:stretch/>
        </p:blipFill>
        <p:spPr>
          <a:xfrm>
            <a:off x="6093490" y="1590225"/>
            <a:ext cx="4502076" cy="43446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1B3F3E4-AB03-0D7B-8F60-C812B8510B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040" t="48799" r="50610" b="46337"/>
          <a:stretch/>
        </p:blipFill>
        <p:spPr>
          <a:xfrm>
            <a:off x="1134931" y="1549397"/>
            <a:ext cx="4128152" cy="6355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DAC93F5B-03D2-752B-5C6B-EE94B355AB05}"/>
              </a:ext>
            </a:extLst>
          </p:cNvPr>
          <p:cNvSpPr/>
          <p:nvPr/>
        </p:nvSpPr>
        <p:spPr>
          <a:xfrm>
            <a:off x="1300851" y="2339217"/>
            <a:ext cx="3534711" cy="974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( 2 × 10.5  ) + 7 + 8.5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21 + 7 + 8.5 = 36.5 ريالاً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23A146E7-33BA-C5E4-29A7-B2E07281FF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994" t="70980" r="10682" b="19426"/>
          <a:stretch/>
        </p:blipFill>
        <p:spPr>
          <a:xfrm>
            <a:off x="960505" y="3600767"/>
            <a:ext cx="4230513" cy="70355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168763DE-8492-0061-2373-7A968750678E}"/>
              </a:ext>
            </a:extLst>
          </p:cNvPr>
          <p:cNvSpPr/>
          <p:nvPr/>
        </p:nvSpPr>
        <p:spPr>
          <a:xfrm>
            <a:off x="1288668" y="4459658"/>
            <a:ext cx="3534711" cy="974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10.5  +  ( 2 × 7 ) + 8.5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10.5 + 14 + 8.5 =  33 ريالاً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616E997-DE8E-AD06-BF6A-3711032C7A9E}"/>
              </a:ext>
            </a:extLst>
          </p:cNvPr>
          <p:cNvSpPr/>
          <p:nvPr/>
        </p:nvSpPr>
        <p:spPr>
          <a:xfrm>
            <a:off x="7513413" y="4695968"/>
            <a:ext cx="2597971" cy="35021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9" name="رسم 28" descr="شارة علامة 1 مع تعبئة خالصة">
            <a:extLst>
              <a:ext uri="{FF2B5EF4-FFF2-40B4-BE49-F238E27FC236}">
                <a16:creationId xmlns:a16="http://schemas.microsoft.com/office/drawing/2014/main" id="{42B501E2-EC74-F089-186E-078948153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6710" y="4579703"/>
            <a:ext cx="582745" cy="582745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A487821F-0306-4944-1960-0E459C970F44}"/>
              </a:ext>
            </a:extLst>
          </p:cNvPr>
          <p:cNvSpPr/>
          <p:nvPr/>
        </p:nvSpPr>
        <p:spPr>
          <a:xfrm>
            <a:off x="7528306" y="4284549"/>
            <a:ext cx="2597971" cy="35021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رسم 26" descr="شارة الصليب مع تعبئة خالصة">
            <a:extLst>
              <a:ext uri="{FF2B5EF4-FFF2-40B4-BE49-F238E27FC236}">
                <a16:creationId xmlns:a16="http://schemas.microsoft.com/office/drawing/2014/main" id="{389E782E-1983-474A-3C07-8508DEE62B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6710" y="4210662"/>
            <a:ext cx="504721" cy="48066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8B438DCF-BD59-E955-3CD6-364D80FDC096}"/>
              </a:ext>
            </a:extLst>
          </p:cNvPr>
          <p:cNvSpPr/>
          <p:nvPr/>
        </p:nvSpPr>
        <p:spPr>
          <a:xfrm>
            <a:off x="2122665" y="5680596"/>
            <a:ext cx="8283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4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build="p" animBg="1"/>
      <p:bldP spid="31" grpId="0" build="p" animBg="1"/>
      <p:bldP spid="32" grpId="0" animBg="1"/>
      <p:bldP spid="3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34601">
            <a:off x="9147427" y="626219"/>
            <a:ext cx="645552" cy="124047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3849349" y="1331759"/>
            <a:ext cx="5203310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الفائدة من استراتيجية حل مسألة أبسط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1611341" y="3076960"/>
            <a:ext cx="1246045" cy="8565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B0291445-59E0-643D-10AA-E355043A184E}"/>
              </a:ext>
            </a:extLst>
          </p:cNvPr>
          <p:cNvSpPr/>
          <p:nvPr/>
        </p:nvSpPr>
        <p:spPr>
          <a:xfrm>
            <a:off x="4254649" y="3173506"/>
            <a:ext cx="548640" cy="255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5BF1B9B-5D80-8123-86ED-57D0588D0B23}"/>
              </a:ext>
            </a:extLst>
          </p:cNvPr>
          <p:cNvSpPr txBox="1"/>
          <p:nvPr/>
        </p:nvSpPr>
        <p:spPr>
          <a:xfrm>
            <a:off x="3587986" y="2396384"/>
            <a:ext cx="5882217" cy="3108543"/>
          </a:xfrm>
          <a:custGeom>
            <a:avLst/>
            <a:gdLst>
              <a:gd name="connsiteX0" fmla="*/ 0 w 5882217"/>
              <a:gd name="connsiteY0" fmla="*/ 0 h 3108543"/>
              <a:gd name="connsiteX1" fmla="*/ 5882217 w 5882217"/>
              <a:gd name="connsiteY1" fmla="*/ 0 h 3108543"/>
              <a:gd name="connsiteX2" fmla="*/ 5882217 w 5882217"/>
              <a:gd name="connsiteY2" fmla="*/ 3108543 h 3108543"/>
              <a:gd name="connsiteX3" fmla="*/ 0 w 5882217"/>
              <a:gd name="connsiteY3" fmla="*/ 3108543 h 3108543"/>
              <a:gd name="connsiteX4" fmla="*/ 0 w 5882217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2217" h="3108543" fill="none" extrusionOk="0">
                <a:moveTo>
                  <a:pt x="0" y="0"/>
                </a:moveTo>
                <a:cubicBezTo>
                  <a:pt x="1884012" y="-17648"/>
                  <a:pt x="4739145" y="-100601"/>
                  <a:pt x="5882217" y="0"/>
                </a:cubicBezTo>
                <a:cubicBezTo>
                  <a:pt x="5745396" y="1314414"/>
                  <a:pt x="5935981" y="2095876"/>
                  <a:pt x="5882217" y="3108543"/>
                </a:cubicBezTo>
                <a:cubicBezTo>
                  <a:pt x="3036460" y="3028750"/>
                  <a:pt x="1232890" y="3022792"/>
                  <a:pt x="0" y="3108543"/>
                </a:cubicBezTo>
                <a:cubicBezTo>
                  <a:pt x="-65926" y="1892652"/>
                  <a:pt x="12350" y="719381"/>
                  <a:pt x="0" y="0"/>
                </a:cubicBezTo>
                <a:close/>
              </a:path>
              <a:path w="5882217" h="3108543" stroke="0" extrusionOk="0">
                <a:moveTo>
                  <a:pt x="0" y="0"/>
                </a:moveTo>
                <a:cubicBezTo>
                  <a:pt x="1040716" y="143037"/>
                  <a:pt x="3351177" y="-111693"/>
                  <a:pt x="5882217" y="0"/>
                </a:cubicBezTo>
                <a:cubicBezTo>
                  <a:pt x="5927180" y="838810"/>
                  <a:pt x="5822560" y="2618367"/>
                  <a:pt x="5882217" y="3108543"/>
                </a:cubicBezTo>
                <a:cubicBezTo>
                  <a:pt x="4496077" y="3166727"/>
                  <a:pt x="1842604" y="3082917"/>
                  <a:pt x="0" y="3108543"/>
                </a:cubicBezTo>
                <a:cubicBezTo>
                  <a:pt x="116750" y="2781299"/>
                  <a:pt x="90154" y="82935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4779323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قد تكون المسألة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مكونة من عدة مسائل مرتبطة معاً مما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يجعل المسألة الأصلية تبدو صعبة.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وبتجزئة المسألة، يتمكن الطلاب من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حلها بسهولة. إن استراتيجية حل المسألة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هذه مفيدة في </a:t>
            </a:r>
            <a:r>
              <a:rPr lang="ar-SA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9 </a:t>
            </a:r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٥ عندما يدرس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الطلاب إيجاد مساحات أشكال مركبة.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2B9083B-6DE0-154A-9DB9-7C0EA68F7580}"/>
              </a:ext>
            </a:extLst>
          </p:cNvPr>
          <p:cNvSpPr/>
          <p:nvPr/>
        </p:nvSpPr>
        <p:spPr>
          <a:xfrm>
            <a:off x="1653632" y="5247775"/>
            <a:ext cx="8283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8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شاشة عريضة</PresentationFormat>
  <Paragraphs>67</Paragraphs>
  <Slides>10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39</cp:revision>
  <dcterms:created xsi:type="dcterms:W3CDTF">2023-03-22T18:02:01Z</dcterms:created>
  <dcterms:modified xsi:type="dcterms:W3CDTF">2023-05-15T04:58:55Z</dcterms:modified>
</cp:coreProperties>
</file>