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notesMasterIdLst>
    <p:notesMasterId r:id="rId23"/>
  </p:notesMasterIdLst>
  <p:sldIdLst>
    <p:sldId id="256" r:id="rId2"/>
    <p:sldId id="277" r:id="rId3"/>
    <p:sldId id="268" r:id="rId4"/>
    <p:sldId id="307" r:id="rId5"/>
    <p:sldId id="269" r:id="rId6"/>
    <p:sldId id="273" r:id="rId7"/>
    <p:sldId id="320" r:id="rId8"/>
    <p:sldId id="326" r:id="rId9"/>
    <p:sldId id="327" r:id="rId10"/>
    <p:sldId id="328" r:id="rId11"/>
    <p:sldId id="329" r:id="rId12"/>
    <p:sldId id="325" r:id="rId13"/>
    <p:sldId id="301" r:id="rId14"/>
    <p:sldId id="315" r:id="rId15"/>
    <p:sldId id="314" r:id="rId16"/>
    <p:sldId id="316" r:id="rId17"/>
    <p:sldId id="318" r:id="rId18"/>
    <p:sldId id="323" r:id="rId19"/>
    <p:sldId id="289" r:id="rId20"/>
    <p:sldId id="296" r:id="rId21"/>
    <p:sldId id="297" r:id="rId22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D7C0"/>
    <a:srgbClr val="FFC000"/>
    <a:srgbClr val="FEF4D9"/>
    <a:srgbClr val="FFFFFF"/>
    <a:srgbClr val="0042A9"/>
    <a:srgbClr val="F5F9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985" autoAdjust="0"/>
    <p:restoredTop sz="94660"/>
  </p:normalViewPr>
  <p:slideViewPr>
    <p:cSldViewPr snapToGrid="0">
      <p:cViewPr varScale="1">
        <p:scale>
          <a:sx n="89" d="100"/>
          <a:sy n="89" d="100"/>
        </p:scale>
        <p:origin x="63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430711E-31BB-4800-8472-300BBB12135C}" type="datetimeFigureOut">
              <a:rPr lang="ar-SA" smtClean="0"/>
              <a:t>02/11/44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35396555-10E8-42B8-BCB4-EB6AC67FAF5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06588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762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85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238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467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0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173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762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901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651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74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862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091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17/06/relationships/model3d" Target="../media/model3d7.glb"/><Relationship Id="rId3" Type="http://schemas.openxmlformats.org/officeDocument/2006/relationships/image" Target="../media/image2.sv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17/06/relationships/model3d" Target="../media/model3d8.glb"/><Relationship Id="rId3" Type="http://schemas.openxmlformats.org/officeDocument/2006/relationships/image" Target="../media/image2.sv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30.png"/><Relationship Id="rId5" Type="http://schemas.microsoft.com/office/2007/relationships/hdphoto" Target="../media/hdphoto1.wdp"/><Relationship Id="rId10" Type="http://schemas.microsoft.com/office/2017/06/relationships/model3d" Target="../media/model3d9.glb"/><Relationship Id="rId4" Type="http://schemas.openxmlformats.org/officeDocument/2006/relationships/image" Target="../media/image7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.sv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11" Type="http://schemas.openxmlformats.org/officeDocument/2006/relationships/image" Target="../media/image33.png"/><Relationship Id="rId5" Type="http://schemas.openxmlformats.org/officeDocument/2006/relationships/image" Target="../media/image2.svg"/><Relationship Id="rId10" Type="http://schemas.openxmlformats.org/officeDocument/2006/relationships/image" Target="../media/image32.png"/><Relationship Id="rId4" Type="http://schemas.openxmlformats.org/officeDocument/2006/relationships/image" Target="../media/image1.png"/><Relationship Id="rId9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.sv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37.png"/><Relationship Id="rId5" Type="http://schemas.microsoft.com/office/2007/relationships/hdphoto" Target="../media/hdphoto1.wdp"/><Relationship Id="rId10" Type="http://schemas.openxmlformats.org/officeDocument/2006/relationships/image" Target="../media/image36.png"/><Relationship Id="rId4" Type="http://schemas.openxmlformats.org/officeDocument/2006/relationships/image" Target="../media/image7.png"/><Relationship Id="rId9" Type="http://schemas.openxmlformats.org/officeDocument/2006/relationships/image" Target="../media/image3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4.wdp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38.png"/><Relationship Id="rId17" Type="http://schemas.openxmlformats.org/officeDocument/2006/relationships/image" Target="../media/image41.svg"/><Relationship Id="rId2" Type="http://schemas.openxmlformats.org/officeDocument/2006/relationships/image" Target="../media/image1.png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svg"/><Relationship Id="rId15" Type="http://schemas.openxmlformats.org/officeDocument/2006/relationships/image" Target="../media/image39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Relationship Id="rId1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.svg"/><Relationship Id="rId7" Type="http://schemas.microsoft.com/office/2007/relationships/hdphoto" Target="../media/hdphoto2.wdp"/><Relationship Id="rId12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6.png"/><Relationship Id="rId5" Type="http://schemas.microsoft.com/office/2007/relationships/hdphoto" Target="../media/hdphoto1.wdp"/><Relationship Id="rId10" Type="http://schemas.openxmlformats.org/officeDocument/2006/relationships/image" Target="../media/image45.png"/><Relationship Id="rId4" Type="http://schemas.openxmlformats.org/officeDocument/2006/relationships/image" Target="../media/image7.png"/><Relationship Id="rId9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png"/><Relationship Id="rId5" Type="http://schemas.openxmlformats.org/officeDocument/2006/relationships/image" Target="../media/image2.svg"/><Relationship Id="rId10" Type="http://schemas.openxmlformats.org/officeDocument/2006/relationships/image" Target="../media/image48.png"/><Relationship Id="rId4" Type="http://schemas.openxmlformats.org/officeDocument/2006/relationships/image" Target="../media/image1.png"/><Relationship Id="rId9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3.svg"/><Relationship Id="rId2" Type="http://schemas.openxmlformats.org/officeDocument/2006/relationships/image" Target="../media/image1.png"/><Relationship Id="rId16" Type="http://schemas.microsoft.com/office/2007/relationships/hdphoto" Target="../media/hdphoto2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openxmlformats.org/officeDocument/2006/relationships/image" Target="../media/image4.svg"/><Relationship Id="rId15" Type="http://schemas.openxmlformats.org/officeDocument/2006/relationships/image" Target="../media/image8.png"/><Relationship Id="rId10" Type="http://schemas.openxmlformats.org/officeDocument/2006/relationships/image" Target="../media/image11.sv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2.png"/><Relationship Id="rId17" Type="http://schemas.openxmlformats.org/officeDocument/2006/relationships/hyperlink" Target="https://t.me/fatimahalsubeie" TargetMode="External"/><Relationship Id="rId2" Type="http://schemas.openxmlformats.org/officeDocument/2006/relationships/image" Target="../media/image1.png"/><Relationship Id="rId16" Type="http://schemas.openxmlformats.org/officeDocument/2006/relationships/hyperlink" Target="https://refaheducation.com/ar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svg"/><Relationship Id="rId15" Type="http://schemas.openxmlformats.org/officeDocument/2006/relationships/image" Target="../media/image11.sv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3.svg"/><Relationship Id="rId2" Type="http://schemas.openxmlformats.org/officeDocument/2006/relationships/image" Target="../media/image1.png"/><Relationship Id="rId16" Type="http://schemas.microsoft.com/office/2007/relationships/hdphoto" Target="../media/hdphoto2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openxmlformats.org/officeDocument/2006/relationships/image" Target="../media/image4.svg"/><Relationship Id="rId15" Type="http://schemas.openxmlformats.org/officeDocument/2006/relationships/image" Target="../media/image8.png"/><Relationship Id="rId10" Type="http://schemas.openxmlformats.org/officeDocument/2006/relationships/image" Target="../media/image11.sv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3.wdp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13.svg"/><Relationship Id="rId15" Type="http://schemas.openxmlformats.org/officeDocument/2006/relationships/image" Target="../media/image16.png"/><Relationship Id="rId10" Type="http://schemas.openxmlformats.org/officeDocument/2006/relationships/image" Target="../media/image8.png"/><Relationship Id="rId4" Type="http://schemas.openxmlformats.org/officeDocument/2006/relationships/image" Target="../media/image12.png"/><Relationship Id="rId9" Type="http://schemas.microsoft.com/office/2007/relationships/hdphoto" Target="../media/hdphoto1.wdp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2.wdp"/><Relationship Id="rId3" Type="http://schemas.openxmlformats.org/officeDocument/2006/relationships/image" Target="../media/image2.svg"/><Relationship Id="rId7" Type="http://schemas.openxmlformats.org/officeDocument/2006/relationships/image" Target="../media/image13.svg"/><Relationship Id="rId12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microsoft.com/office/2007/relationships/hdphoto" Target="../media/hdphoto1.wdp"/><Relationship Id="rId5" Type="http://schemas.openxmlformats.org/officeDocument/2006/relationships/image" Target="../media/image4.svg"/><Relationship Id="rId15" Type="http://schemas.openxmlformats.org/officeDocument/2006/relationships/image" Target="../media/image18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sv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microsoft.com/office/2007/relationships/hdphoto" Target="../media/hdphoto1.wdp"/><Relationship Id="rId12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0.png"/><Relationship Id="rId5" Type="http://schemas.openxmlformats.org/officeDocument/2006/relationships/image" Target="../media/image6.svg"/><Relationship Id="rId10" Type="http://schemas.openxmlformats.org/officeDocument/2006/relationships/image" Target="../media/image19.png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17/06/relationships/model3d" Target="../media/model3d1.glb"/><Relationship Id="rId13" Type="http://schemas.openxmlformats.org/officeDocument/2006/relationships/image" Target="../media/image24.png"/><Relationship Id="rId3" Type="http://schemas.openxmlformats.org/officeDocument/2006/relationships/image" Target="../media/image2.svg"/><Relationship Id="rId7" Type="http://schemas.microsoft.com/office/2007/relationships/hdphoto" Target="../media/hdphoto2.wdp"/><Relationship Id="rId12" Type="http://schemas.microsoft.com/office/2017/06/relationships/model3d" Target="../media/model3d3.glb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3.png"/><Relationship Id="rId5" Type="http://schemas.microsoft.com/office/2007/relationships/hdphoto" Target="../media/hdphoto1.wdp"/><Relationship Id="rId10" Type="http://schemas.microsoft.com/office/2017/06/relationships/model3d" Target="../media/model3d2.glb"/><Relationship Id="rId4" Type="http://schemas.openxmlformats.org/officeDocument/2006/relationships/image" Target="../media/image7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17/06/relationships/model3d" Target="../media/model3d4.glb"/><Relationship Id="rId3" Type="http://schemas.openxmlformats.org/officeDocument/2006/relationships/image" Target="../media/image2.sv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6.png"/><Relationship Id="rId5" Type="http://schemas.microsoft.com/office/2007/relationships/hdphoto" Target="../media/hdphoto1.wdp"/><Relationship Id="rId10" Type="http://schemas.microsoft.com/office/2017/06/relationships/model3d" Target="../media/model3d5.glb"/><Relationship Id="rId4" Type="http://schemas.openxmlformats.org/officeDocument/2006/relationships/image" Target="../media/image7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17/06/relationships/model3d" Target="../media/model3d6.glb"/><Relationship Id="rId3" Type="http://schemas.openxmlformats.org/officeDocument/2006/relationships/image" Target="../media/image2.sv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878308" y="4353760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26499">
            <a:off x="7990626" y="1227531"/>
            <a:ext cx="882033" cy="16599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48432" y="1069320"/>
            <a:ext cx="1014055" cy="1192502"/>
          </a:xfrm>
          <a:prstGeom prst="rect">
            <a:avLst/>
          </a:prstGeom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74D050B8-4AFB-CC81-3C41-71C27EDF9051}"/>
              </a:ext>
            </a:extLst>
          </p:cNvPr>
          <p:cNvSpPr/>
          <p:nvPr/>
        </p:nvSpPr>
        <p:spPr>
          <a:xfrm>
            <a:off x="3704252" y="1803257"/>
            <a:ext cx="5934529" cy="2902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800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Mudir MT" pitchFamily="2" charset="-78"/>
              </a:rPr>
              <a:t>9 – 6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800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Mudir MT" pitchFamily="2" charset="-78"/>
              </a:rPr>
              <a:t>الأشكال الثلاثية الأبعاد</a:t>
            </a:r>
            <a:endParaRPr kumimoji="0" lang="ar-SA" sz="4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</p:txBody>
      </p:sp>
      <p:pic>
        <p:nvPicPr>
          <p:cNvPr id="12" name="Picture 35" descr="Picture 35">
            <a:extLst>
              <a:ext uri="{FF2B5EF4-FFF2-40B4-BE49-F238E27FC236}">
                <a16:creationId xmlns:a16="http://schemas.microsoft.com/office/drawing/2014/main" id="{59679D6F-C845-34BC-D20C-668F6C8FBAC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0AB7E901-0CD2-F158-16D8-83829428FC2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CC8DC0B3-FA87-2A1F-7F79-B93C9B1FA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7D33D1BC-CA50-E178-52A8-B484E26BC3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sp>
        <p:nvSpPr>
          <p:cNvPr id="25" name="مستطيل 24">
            <a:extLst>
              <a:ext uri="{FF2B5EF4-FFF2-40B4-BE49-F238E27FC236}">
                <a16:creationId xmlns:a16="http://schemas.microsoft.com/office/drawing/2014/main" id="{57DABDB5-6649-9883-9AC9-BC9620CDA69C}"/>
              </a:ext>
            </a:extLst>
          </p:cNvPr>
          <p:cNvSpPr/>
          <p:nvPr/>
        </p:nvSpPr>
        <p:spPr>
          <a:xfrm>
            <a:off x="9465393" y="4816752"/>
            <a:ext cx="2095091" cy="47357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B6FAF625-2C3E-242B-D2C2-BB1FC63F3A36}"/>
              </a:ext>
            </a:extLst>
          </p:cNvPr>
          <p:cNvSpPr txBox="1"/>
          <p:nvPr/>
        </p:nvSpPr>
        <p:spPr>
          <a:xfrm>
            <a:off x="6167649" y="4380830"/>
            <a:ext cx="4708450" cy="1200329"/>
          </a:xfrm>
          <a:custGeom>
            <a:avLst/>
            <a:gdLst>
              <a:gd name="connsiteX0" fmla="*/ 0 w 4708450"/>
              <a:gd name="connsiteY0" fmla="*/ 0 h 1200329"/>
              <a:gd name="connsiteX1" fmla="*/ 719720 w 4708450"/>
              <a:gd name="connsiteY1" fmla="*/ 0 h 1200329"/>
              <a:gd name="connsiteX2" fmla="*/ 1298187 w 4708450"/>
              <a:gd name="connsiteY2" fmla="*/ 0 h 1200329"/>
              <a:gd name="connsiteX3" fmla="*/ 1829569 w 4708450"/>
              <a:gd name="connsiteY3" fmla="*/ 0 h 1200329"/>
              <a:gd name="connsiteX4" fmla="*/ 2502205 w 4708450"/>
              <a:gd name="connsiteY4" fmla="*/ 0 h 1200329"/>
              <a:gd name="connsiteX5" fmla="*/ 3269010 w 4708450"/>
              <a:gd name="connsiteY5" fmla="*/ 0 h 1200329"/>
              <a:gd name="connsiteX6" fmla="*/ 3847476 w 4708450"/>
              <a:gd name="connsiteY6" fmla="*/ 0 h 1200329"/>
              <a:gd name="connsiteX7" fmla="*/ 4708450 w 4708450"/>
              <a:gd name="connsiteY7" fmla="*/ 0 h 1200329"/>
              <a:gd name="connsiteX8" fmla="*/ 4708450 w 4708450"/>
              <a:gd name="connsiteY8" fmla="*/ 624171 h 1200329"/>
              <a:gd name="connsiteX9" fmla="*/ 4708450 w 4708450"/>
              <a:gd name="connsiteY9" fmla="*/ 1200329 h 1200329"/>
              <a:gd name="connsiteX10" fmla="*/ 3941645 w 4708450"/>
              <a:gd name="connsiteY10" fmla="*/ 1200329 h 1200329"/>
              <a:gd name="connsiteX11" fmla="*/ 3410263 w 4708450"/>
              <a:gd name="connsiteY11" fmla="*/ 1200329 h 1200329"/>
              <a:gd name="connsiteX12" fmla="*/ 2784712 w 4708450"/>
              <a:gd name="connsiteY12" fmla="*/ 1200329 h 1200329"/>
              <a:gd name="connsiteX13" fmla="*/ 2064992 w 4708450"/>
              <a:gd name="connsiteY13" fmla="*/ 1200329 h 1200329"/>
              <a:gd name="connsiteX14" fmla="*/ 1392356 w 4708450"/>
              <a:gd name="connsiteY14" fmla="*/ 1200329 h 1200329"/>
              <a:gd name="connsiteX15" fmla="*/ 813889 w 4708450"/>
              <a:gd name="connsiteY15" fmla="*/ 1200329 h 1200329"/>
              <a:gd name="connsiteX16" fmla="*/ 0 w 4708450"/>
              <a:gd name="connsiteY16" fmla="*/ 1200329 h 1200329"/>
              <a:gd name="connsiteX17" fmla="*/ 0 w 4708450"/>
              <a:gd name="connsiteY17" fmla="*/ 588161 h 1200329"/>
              <a:gd name="connsiteX18" fmla="*/ 0 w 4708450"/>
              <a:gd name="connsiteY18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708450" h="1200329" fill="none" extrusionOk="0">
                <a:moveTo>
                  <a:pt x="0" y="0"/>
                </a:moveTo>
                <a:cubicBezTo>
                  <a:pt x="333942" y="-2211"/>
                  <a:pt x="566996" y="7333"/>
                  <a:pt x="719720" y="0"/>
                </a:cubicBezTo>
                <a:cubicBezTo>
                  <a:pt x="872444" y="-7333"/>
                  <a:pt x="1040373" y="-28811"/>
                  <a:pt x="1298187" y="0"/>
                </a:cubicBezTo>
                <a:cubicBezTo>
                  <a:pt x="1556001" y="28811"/>
                  <a:pt x="1708505" y="2849"/>
                  <a:pt x="1829569" y="0"/>
                </a:cubicBezTo>
                <a:cubicBezTo>
                  <a:pt x="1950633" y="-2849"/>
                  <a:pt x="2339557" y="-26745"/>
                  <a:pt x="2502205" y="0"/>
                </a:cubicBezTo>
                <a:cubicBezTo>
                  <a:pt x="2664853" y="26745"/>
                  <a:pt x="3059740" y="-3421"/>
                  <a:pt x="3269010" y="0"/>
                </a:cubicBezTo>
                <a:cubicBezTo>
                  <a:pt x="3478281" y="3421"/>
                  <a:pt x="3717288" y="-9696"/>
                  <a:pt x="3847476" y="0"/>
                </a:cubicBezTo>
                <a:cubicBezTo>
                  <a:pt x="3977664" y="9696"/>
                  <a:pt x="4487391" y="-3865"/>
                  <a:pt x="4708450" y="0"/>
                </a:cubicBezTo>
                <a:cubicBezTo>
                  <a:pt x="4681480" y="130175"/>
                  <a:pt x="4699753" y="336717"/>
                  <a:pt x="4708450" y="624171"/>
                </a:cubicBezTo>
                <a:cubicBezTo>
                  <a:pt x="4717147" y="911625"/>
                  <a:pt x="4706618" y="1044047"/>
                  <a:pt x="4708450" y="1200329"/>
                </a:cubicBezTo>
                <a:cubicBezTo>
                  <a:pt x="4487540" y="1219614"/>
                  <a:pt x="4156124" y="1188926"/>
                  <a:pt x="3941645" y="1200329"/>
                </a:cubicBezTo>
                <a:cubicBezTo>
                  <a:pt x="3727167" y="1211732"/>
                  <a:pt x="3531229" y="1194706"/>
                  <a:pt x="3410263" y="1200329"/>
                </a:cubicBezTo>
                <a:cubicBezTo>
                  <a:pt x="3289297" y="1205952"/>
                  <a:pt x="2961559" y="1229318"/>
                  <a:pt x="2784712" y="1200329"/>
                </a:cubicBezTo>
                <a:cubicBezTo>
                  <a:pt x="2607865" y="1171340"/>
                  <a:pt x="2314271" y="1211636"/>
                  <a:pt x="2064992" y="1200329"/>
                </a:cubicBezTo>
                <a:cubicBezTo>
                  <a:pt x="1815713" y="1189022"/>
                  <a:pt x="1574912" y="1208670"/>
                  <a:pt x="1392356" y="1200329"/>
                </a:cubicBezTo>
                <a:cubicBezTo>
                  <a:pt x="1209800" y="1191988"/>
                  <a:pt x="932621" y="1196287"/>
                  <a:pt x="813889" y="1200329"/>
                </a:cubicBezTo>
                <a:cubicBezTo>
                  <a:pt x="695157" y="1204371"/>
                  <a:pt x="171904" y="1186834"/>
                  <a:pt x="0" y="1200329"/>
                </a:cubicBezTo>
                <a:cubicBezTo>
                  <a:pt x="-19872" y="1030708"/>
                  <a:pt x="9397" y="752929"/>
                  <a:pt x="0" y="588161"/>
                </a:cubicBezTo>
                <a:cubicBezTo>
                  <a:pt x="-9397" y="423393"/>
                  <a:pt x="17931" y="131883"/>
                  <a:pt x="0" y="0"/>
                </a:cubicBezTo>
                <a:close/>
              </a:path>
              <a:path w="4708450" h="1200329" stroke="0" extrusionOk="0">
                <a:moveTo>
                  <a:pt x="0" y="0"/>
                </a:moveTo>
                <a:cubicBezTo>
                  <a:pt x="295215" y="-37958"/>
                  <a:pt x="514191" y="8418"/>
                  <a:pt x="766805" y="0"/>
                </a:cubicBezTo>
                <a:cubicBezTo>
                  <a:pt x="1019420" y="-8418"/>
                  <a:pt x="1105797" y="-12243"/>
                  <a:pt x="1439440" y="0"/>
                </a:cubicBezTo>
                <a:cubicBezTo>
                  <a:pt x="1773084" y="12243"/>
                  <a:pt x="1822251" y="-17241"/>
                  <a:pt x="1970823" y="0"/>
                </a:cubicBezTo>
                <a:cubicBezTo>
                  <a:pt x="2119395" y="17241"/>
                  <a:pt x="2339414" y="-17939"/>
                  <a:pt x="2643458" y="0"/>
                </a:cubicBezTo>
                <a:cubicBezTo>
                  <a:pt x="2947503" y="17939"/>
                  <a:pt x="3000446" y="-448"/>
                  <a:pt x="3174841" y="0"/>
                </a:cubicBezTo>
                <a:cubicBezTo>
                  <a:pt x="3349236" y="448"/>
                  <a:pt x="3537136" y="-17581"/>
                  <a:pt x="3706223" y="0"/>
                </a:cubicBezTo>
                <a:cubicBezTo>
                  <a:pt x="3875310" y="17581"/>
                  <a:pt x="4473798" y="34621"/>
                  <a:pt x="4708450" y="0"/>
                </a:cubicBezTo>
                <a:cubicBezTo>
                  <a:pt x="4727802" y="174381"/>
                  <a:pt x="4694359" y="337839"/>
                  <a:pt x="4708450" y="588161"/>
                </a:cubicBezTo>
                <a:cubicBezTo>
                  <a:pt x="4722541" y="838483"/>
                  <a:pt x="4721678" y="1033170"/>
                  <a:pt x="4708450" y="1200329"/>
                </a:cubicBezTo>
                <a:cubicBezTo>
                  <a:pt x="4430204" y="1189184"/>
                  <a:pt x="4318343" y="1209372"/>
                  <a:pt x="4035814" y="1200329"/>
                </a:cubicBezTo>
                <a:cubicBezTo>
                  <a:pt x="3753285" y="1191286"/>
                  <a:pt x="3562364" y="1194938"/>
                  <a:pt x="3410263" y="1200329"/>
                </a:cubicBezTo>
                <a:cubicBezTo>
                  <a:pt x="3258162" y="1205720"/>
                  <a:pt x="3002156" y="1185047"/>
                  <a:pt x="2737627" y="1200329"/>
                </a:cubicBezTo>
                <a:cubicBezTo>
                  <a:pt x="2473098" y="1215611"/>
                  <a:pt x="2146500" y="1233503"/>
                  <a:pt x="1970823" y="1200329"/>
                </a:cubicBezTo>
                <a:cubicBezTo>
                  <a:pt x="1795146" y="1167155"/>
                  <a:pt x="1604565" y="1190787"/>
                  <a:pt x="1439440" y="1200329"/>
                </a:cubicBezTo>
                <a:cubicBezTo>
                  <a:pt x="1274315" y="1209871"/>
                  <a:pt x="910966" y="1212804"/>
                  <a:pt x="672636" y="1200329"/>
                </a:cubicBezTo>
                <a:cubicBezTo>
                  <a:pt x="434306" y="1187854"/>
                  <a:pt x="181519" y="1188356"/>
                  <a:pt x="0" y="1200329"/>
                </a:cubicBezTo>
                <a:cubicBezTo>
                  <a:pt x="20497" y="915765"/>
                  <a:pt x="12951" y="782642"/>
                  <a:pt x="0" y="588161"/>
                </a:cubicBezTo>
                <a:cubicBezTo>
                  <a:pt x="-12951" y="393680"/>
                  <a:pt x="8335" y="215752"/>
                  <a:pt x="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63479766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له قاعدتان</a:t>
            </a:r>
            <a:r>
              <a:rPr kumimoji="0" lang="ar-SA" sz="2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فقط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.</a:t>
            </a:r>
          </a:p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القاعدتان</a:t>
            </a:r>
            <a:r>
              <a:rPr kumimoji="0" lang="ar-SA" sz="2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عبارة عن دائرتين متطابقتين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.</a:t>
            </a:r>
          </a:p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ليس</a:t>
            </a:r>
            <a:r>
              <a:rPr kumimoji="0" lang="ar-SA" sz="2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لها رؤوس أو أحرف 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F81185AC-E93F-139A-1C14-225559EC38F9}"/>
              </a:ext>
            </a:extLst>
          </p:cNvPr>
          <p:cNvSpPr txBox="1"/>
          <p:nvPr/>
        </p:nvSpPr>
        <p:spPr>
          <a:xfrm>
            <a:off x="7454694" y="2688892"/>
            <a:ext cx="2134361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75000"/>
              </a:schemeClr>
            </a:solidFill>
            <a:prstDash val="sysDot"/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الأسطوانة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22204114-449C-1C84-1A96-7EEF8A9759E5}"/>
              </a:ext>
            </a:extLst>
          </p:cNvPr>
          <p:cNvSpPr txBox="1"/>
          <p:nvPr/>
        </p:nvSpPr>
        <p:spPr>
          <a:xfrm>
            <a:off x="5543426" y="1147999"/>
            <a:ext cx="5066586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2">
                <a:lumMod val="60000"/>
                <a:lumOff val="40000"/>
              </a:schemeClr>
            </a:solidFill>
            <a:prstDash val="sysDot"/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لبعض الأشكال الثلاثية الأبعاد سطوح منحنية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نموذج ثلاثي الأبعاد 10" descr="Cylinder">
                <a:extLst>
                  <a:ext uri="{FF2B5EF4-FFF2-40B4-BE49-F238E27FC236}">
                    <a16:creationId xmlns:a16="http://schemas.microsoft.com/office/drawing/2014/main" id="{978F9F7C-CF96-1817-0616-59553E19A9D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97963138"/>
                  </p:ext>
                </p:extLst>
              </p:nvPr>
            </p:nvGraphicFramePr>
            <p:xfrm>
              <a:off x="2232017" y="1597747"/>
              <a:ext cx="2140403" cy="3605391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2140403" cy="3605391"/>
                    </a:xfrm>
                    <a:prstGeom prst="rect">
                      <a:avLst/>
                    </a:prstGeom>
                  </am3d:spPr>
                  <am3d:camera>
                    <am3d:pos x="0" y="0" z="6278280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59681" d="1000000"/>
                    <am3d:preTrans dx="22" dy="-18000000" dz="6"/>
                    <am3d:scale>
                      <am3d:sx n="1000000" d="1000000"/>
                      <am3d:sy n="1000000" d="1000000"/>
                      <am3d:sz n="1000000" d="1000000"/>
                    </am3d:scale>
                    <am3d:rot ax="-9308164" ay="-665505" az="-305683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41761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نموذج ثلاثي الأبعاد 10" descr="Cylinder">
                <a:extLst>
                  <a:ext uri="{FF2B5EF4-FFF2-40B4-BE49-F238E27FC236}">
                    <a16:creationId xmlns:a16="http://schemas.microsoft.com/office/drawing/2014/main" id="{978F9F7C-CF96-1817-0616-59553E19A9D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232017" y="1597747"/>
                <a:ext cx="2140403" cy="360539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91420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accel="10000" decel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0"/>
                            </p:stCondLst>
                            <p:childTnLst>
                              <p:par>
                                <p:cTn id="20" presetID="37" presetClass="emph" presetSubtype="5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1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3d.view.rotation.x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CC8DC0B3-FA87-2A1F-7F79-B93C9B1FA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7D33D1BC-CA50-E178-52A8-B484E26BC3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sp>
        <p:nvSpPr>
          <p:cNvPr id="25" name="مستطيل 24">
            <a:extLst>
              <a:ext uri="{FF2B5EF4-FFF2-40B4-BE49-F238E27FC236}">
                <a16:creationId xmlns:a16="http://schemas.microsoft.com/office/drawing/2014/main" id="{57DABDB5-6649-9883-9AC9-BC9620CDA69C}"/>
              </a:ext>
            </a:extLst>
          </p:cNvPr>
          <p:cNvSpPr/>
          <p:nvPr/>
        </p:nvSpPr>
        <p:spPr>
          <a:xfrm>
            <a:off x="9465393" y="4816752"/>
            <a:ext cx="2095091" cy="47357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B6FAF625-2C3E-242B-D2C2-BB1FC63F3A36}"/>
              </a:ext>
            </a:extLst>
          </p:cNvPr>
          <p:cNvSpPr txBox="1"/>
          <p:nvPr/>
        </p:nvSpPr>
        <p:spPr>
          <a:xfrm>
            <a:off x="4950575" y="4678057"/>
            <a:ext cx="6295238" cy="830997"/>
          </a:xfrm>
          <a:custGeom>
            <a:avLst/>
            <a:gdLst>
              <a:gd name="connsiteX0" fmla="*/ 0 w 6295238"/>
              <a:gd name="connsiteY0" fmla="*/ 0 h 830997"/>
              <a:gd name="connsiteX1" fmla="*/ 573566 w 6295238"/>
              <a:gd name="connsiteY1" fmla="*/ 0 h 830997"/>
              <a:gd name="connsiteX2" fmla="*/ 1147132 w 6295238"/>
              <a:gd name="connsiteY2" fmla="*/ 0 h 830997"/>
              <a:gd name="connsiteX3" fmla="*/ 1972508 w 6295238"/>
              <a:gd name="connsiteY3" fmla="*/ 0 h 830997"/>
              <a:gd name="connsiteX4" fmla="*/ 2483122 w 6295238"/>
              <a:gd name="connsiteY4" fmla="*/ 0 h 830997"/>
              <a:gd name="connsiteX5" fmla="*/ 3308497 w 6295238"/>
              <a:gd name="connsiteY5" fmla="*/ 0 h 830997"/>
              <a:gd name="connsiteX6" fmla="*/ 4133873 w 6295238"/>
              <a:gd name="connsiteY6" fmla="*/ 0 h 830997"/>
              <a:gd name="connsiteX7" fmla="*/ 4770391 w 6295238"/>
              <a:gd name="connsiteY7" fmla="*/ 0 h 830997"/>
              <a:gd name="connsiteX8" fmla="*/ 5343958 w 6295238"/>
              <a:gd name="connsiteY8" fmla="*/ 0 h 830997"/>
              <a:gd name="connsiteX9" fmla="*/ 6295238 w 6295238"/>
              <a:gd name="connsiteY9" fmla="*/ 0 h 830997"/>
              <a:gd name="connsiteX10" fmla="*/ 6295238 w 6295238"/>
              <a:gd name="connsiteY10" fmla="*/ 415499 h 830997"/>
              <a:gd name="connsiteX11" fmla="*/ 6295238 w 6295238"/>
              <a:gd name="connsiteY11" fmla="*/ 830997 h 830997"/>
              <a:gd name="connsiteX12" fmla="*/ 5532815 w 6295238"/>
              <a:gd name="connsiteY12" fmla="*/ 830997 h 830997"/>
              <a:gd name="connsiteX13" fmla="*/ 4896296 w 6295238"/>
              <a:gd name="connsiteY13" fmla="*/ 830997 h 830997"/>
              <a:gd name="connsiteX14" fmla="*/ 4133873 w 6295238"/>
              <a:gd name="connsiteY14" fmla="*/ 830997 h 830997"/>
              <a:gd name="connsiteX15" fmla="*/ 3560307 w 6295238"/>
              <a:gd name="connsiteY15" fmla="*/ 830997 h 830997"/>
              <a:gd name="connsiteX16" fmla="*/ 2923788 w 6295238"/>
              <a:gd name="connsiteY16" fmla="*/ 830997 h 830997"/>
              <a:gd name="connsiteX17" fmla="*/ 2098413 w 6295238"/>
              <a:gd name="connsiteY17" fmla="*/ 830997 h 830997"/>
              <a:gd name="connsiteX18" fmla="*/ 1398942 w 6295238"/>
              <a:gd name="connsiteY18" fmla="*/ 830997 h 830997"/>
              <a:gd name="connsiteX19" fmla="*/ 0 w 6295238"/>
              <a:gd name="connsiteY19" fmla="*/ 830997 h 830997"/>
              <a:gd name="connsiteX20" fmla="*/ 0 w 6295238"/>
              <a:gd name="connsiteY20" fmla="*/ 415499 h 830997"/>
              <a:gd name="connsiteX21" fmla="*/ 0 w 6295238"/>
              <a:gd name="connsiteY21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295238" h="830997" fill="none" extrusionOk="0">
                <a:moveTo>
                  <a:pt x="0" y="0"/>
                </a:moveTo>
                <a:cubicBezTo>
                  <a:pt x="197004" y="-13799"/>
                  <a:pt x="322684" y="1623"/>
                  <a:pt x="573566" y="0"/>
                </a:cubicBezTo>
                <a:cubicBezTo>
                  <a:pt x="824448" y="-1623"/>
                  <a:pt x="886975" y="978"/>
                  <a:pt x="1147132" y="0"/>
                </a:cubicBezTo>
                <a:cubicBezTo>
                  <a:pt x="1407289" y="-978"/>
                  <a:pt x="1567030" y="-14029"/>
                  <a:pt x="1972508" y="0"/>
                </a:cubicBezTo>
                <a:cubicBezTo>
                  <a:pt x="2377986" y="14029"/>
                  <a:pt x="2355552" y="18634"/>
                  <a:pt x="2483122" y="0"/>
                </a:cubicBezTo>
                <a:cubicBezTo>
                  <a:pt x="2610692" y="-18634"/>
                  <a:pt x="2902826" y="-22769"/>
                  <a:pt x="3308497" y="0"/>
                </a:cubicBezTo>
                <a:cubicBezTo>
                  <a:pt x="3714168" y="22769"/>
                  <a:pt x="3915222" y="12097"/>
                  <a:pt x="4133873" y="0"/>
                </a:cubicBezTo>
                <a:cubicBezTo>
                  <a:pt x="4352524" y="-12097"/>
                  <a:pt x="4617986" y="17604"/>
                  <a:pt x="4770391" y="0"/>
                </a:cubicBezTo>
                <a:cubicBezTo>
                  <a:pt x="4922796" y="-17604"/>
                  <a:pt x="5141623" y="-16673"/>
                  <a:pt x="5343958" y="0"/>
                </a:cubicBezTo>
                <a:cubicBezTo>
                  <a:pt x="5546293" y="16673"/>
                  <a:pt x="5906134" y="-29068"/>
                  <a:pt x="6295238" y="0"/>
                </a:cubicBezTo>
                <a:cubicBezTo>
                  <a:pt x="6301609" y="162833"/>
                  <a:pt x="6310402" y="297684"/>
                  <a:pt x="6295238" y="415499"/>
                </a:cubicBezTo>
                <a:cubicBezTo>
                  <a:pt x="6280074" y="533314"/>
                  <a:pt x="6291724" y="626512"/>
                  <a:pt x="6295238" y="830997"/>
                </a:cubicBezTo>
                <a:cubicBezTo>
                  <a:pt x="6058737" y="833478"/>
                  <a:pt x="5814549" y="867835"/>
                  <a:pt x="5532815" y="830997"/>
                </a:cubicBezTo>
                <a:cubicBezTo>
                  <a:pt x="5251081" y="794159"/>
                  <a:pt x="5164699" y="862312"/>
                  <a:pt x="4896296" y="830997"/>
                </a:cubicBezTo>
                <a:cubicBezTo>
                  <a:pt x="4627893" y="799682"/>
                  <a:pt x="4428819" y="804428"/>
                  <a:pt x="4133873" y="830997"/>
                </a:cubicBezTo>
                <a:cubicBezTo>
                  <a:pt x="3838927" y="857566"/>
                  <a:pt x="3697648" y="855986"/>
                  <a:pt x="3560307" y="830997"/>
                </a:cubicBezTo>
                <a:cubicBezTo>
                  <a:pt x="3422966" y="806008"/>
                  <a:pt x="3062682" y="806479"/>
                  <a:pt x="2923788" y="830997"/>
                </a:cubicBezTo>
                <a:cubicBezTo>
                  <a:pt x="2784894" y="855515"/>
                  <a:pt x="2362578" y="827885"/>
                  <a:pt x="2098413" y="830997"/>
                </a:cubicBezTo>
                <a:cubicBezTo>
                  <a:pt x="1834248" y="834109"/>
                  <a:pt x="1709244" y="818828"/>
                  <a:pt x="1398942" y="830997"/>
                </a:cubicBezTo>
                <a:cubicBezTo>
                  <a:pt x="1088640" y="843166"/>
                  <a:pt x="488276" y="767624"/>
                  <a:pt x="0" y="830997"/>
                </a:cubicBezTo>
                <a:cubicBezTo>
                  <a:pt x="-7334" y="665239"/>
                  <a:pt x="5417" y="589198"/>
                  <a:pt x="0" y="415499"/>
                </a:cubicBezTo>
                <a:cubicBezTo>
                  <a:pt x="-5417" y="241800"/>
                  <a:pt x="2556" y="85593"/>
                  <a:pt x="0" y="0"/>
                </a:cubicBezTo>
                <a:close/>
              </a:path>
              <a:path w="6295238" h="830997" stroke="0" extrusionOk="0">
                <a:moveTo>
                  <a:pt x="0" y="0"/>
                </a:moveTo>
                <a:cubicBezTo>
                  <a:pt x="318921" y="-31173"/>
                  <a:pt x="581357" y="-18109"/>
                  <a:pt x="825376" y="0"/>
                </a:cubicBezTo>
                <a:cubicBezTo>
                  <a:pt x="1069395" y="18109"/>
                  <a:pt x="1291925" y="589"/>
                  <a:pt x="1524847" y="0"/>
                </a:cubicBezTo>
                <a:cubicBezTo>
                  <a:pt x="1757769" y="-589"/>
                  <a:pt x="1906717" y="-16393"/>
                  <a:pt x="2035460" y="0"/>
                </a:cubicBezTo>
                <a:cubicBezTo>
                  <a:pt x="2164203" y="16393"/>
                  <a:pt x="2555402" y="6050"/>
                  <a:pt x="2734931" y="0"/>
                </a:cubicBezTo>
                <a:cubicBezTo>
                  <a:pt x="2914460" y="-6050"/>
                  <a:pt x="3002973" y="-158"/>
                  <a:pt x="3245545" y="0"/>
                </a:cubicBezTo>
                <a:cubicBezTo>
                  <a:pt x="3488117" y="158"/>
                  <a:pt x="3549170" y="3758"/>
                  <a:pt x="3756159" y="0"/>
                </a:cubicBezTo>
                <a:cubicBezTo>
                  <a:pt x="3963148" y="-3758"/>
                  <a:pt x="4188546" y="27518"/>
                  <a:pt x="4392677" y="0"/>
                </a:cubicBezTo>
                <a:cubicBezTo>
                  <a:pt x="4596808" y="-27518"/>
                  <a:pt x="4730900" y="-16192"/>
                  <a:pt x="5029196" y="0"/>
                </a:cubicBezTo>
                <a:cubicBezTo>
                  <a:pt x="5327492" y="16192"/>
                  <a:pt x="5356154" y="-17721"/>
                  <a:pt x="5539809" y="0"/>
                </a:cubicBezTo>
                <a:cubicBezTo>
                  <a:pt x="5723464" y="17721"/>
                  <a:pt x="6061126" y="23245"/>
                  <a:pt x="6295238" y="0"/>
                </a:cubicBezTo>
                <a:cubicBezTo>
                  <a:pt x="6287353" y="186083"/>
                  <a:pt x="6276459" y="312735"/>
                  <a:pt x="6295238" y="432118"/>
                </a:cubicBezTo>
                <a:cubicBezTo>
                  <a:pt x="6314017" y="551501"/>
                  <a:pt x="6314069" y="716794"/>
                  <a:pt x="6295238" y="830997"/>
                </a:cubicBezTo>
                <a:cubicBezTo>
                  <a:pt x="6044570" y="831885"/>
                  <a:pt x="5994690" y="824531"/>
                  <a:pt x="5784624" y="830997"/>
                </a:cubicBezTo>
                <a:cubicBezTo>
                  <a:pt x="5574558" y="837463"/>
                  <a:pt x="5382603" y="810923"/>
                  <a:pt x="5274011" y="830997"/>
                </a:cubicBezTo>
                <a:cubicBezTo>
                  <a:pt x="5165419" y="851071"/>
                  <a:pt x="4800424" y="862787"/>
                  <a:pt x="4448635" y="830997"/>
                </a:cubicBezTo>
                <a:cubicBezTo>
                  <a:pt x="4096846" y="799207"/>
                  <a:pt x="3975312" y="863562"/>
                  <a:pt x="3749164" y="830997"/>
                </a:cubicBezTo>
                <a:cubicBezTo>
                  <a:pt x="3523016" y="798432"/>
                  <a:pt x="3297921" y="807751"/>
                  <a:pt x="2986741" y="830997"/>
                </a:cubicBezTo>
                <a:cubicBezTo>
                  <a:pt x="2675561" y="854243"/>
                  <a:pt x="2585131" y="839221"/>
                  <a:pt x="2224317" y="830997"/>
                </a:cubicBezTo>
                <a:cubicBezTo>
                  <a:pt x="1863503" y="822773"/>
                  <a:pt x="1732621" y="829463"/>
                  <a:pt x="1461894" y="830997"/>
                </a:cubicBezTo>
                <a:cubicBezTo>
                  <a:pt x="1191167" y="832531"/>
                  <a:pt x="1097102" y="859751"/>
                  <a:pt x="762423" y="830997"/>
                </a:cubicBezTo>
                <a:cubicBezTo>
                  <a:pt x="427744" y="802243"/>
                  <a:pt x="342748" y="822560"/>
                  <a:pt x="0" y="830997"/>
                </a:cubicBezTo>
                <a:cubicBezTo>
                  <a:pt x="3952" y="715413"/>
                  <a:pt x="18826" y="545278"/>
                  <a:pt x="0" y="423808"/>
                </a:cubicBezTo>
                <a:cubicBezTo>
                  <a:pt x="-18826" y="302338"/>
                  <a:pt x="3956" y="145751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263479766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ar-SA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تبعد جميع النقاط على الكرة المسافة نفسها من المركز 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لا</a:t>
            </a:r>
            <a:r>
              <a:rPr kumimoji="0" lang="ar-SA" sz="2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يوجد لها أوجه أو قواعد أو أحرف أو رؤوس</a:t>
            </a:r>
            <a:r>
              <a:rPr lang="ar-SA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.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F81185AC-E93F-139A-1C14-225559EC38F9}"/>
              </a:ext>
            </a:extLst>
          </p:cNvPr>
          <p:cNvSpPr txBox="1"/>
          <p:nvPr/>
        </p:nvSpPr>
        <p:spPr>
          <a:xfrm>
            <a:off x="7454694" y="2688892"/>
            <a:ext cx="1839913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2">
                <a:lumMod val="40000"/>
                <a:lumOff val="60000"/>
              </a:schemeClr>
            </a:solidFill>
            <a:prstDash val="sysDot"/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الكرة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22204114-449C-1C84-1A96-7EEF8A9759E5}"/>
              </a:ext>
            </a:extLst>
          </p:cNvPr>
          <p:cNvSpPr txBox="1"/>
          <p:nvPr/>
        </p:nvSpPr>
        <p:spPr>
          <a:xfrm>
            <a:off x="5543426" y="1147999"/>
            <a:ext cx="5066586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2">
                <a:lumMod val="60000"/>
                <a:lumOff val="40000"/>
              </a:schemeClr>
            </a:solidFill>
            <a:prstDash val="sysDot"/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لبعض الأشكال الثلاثية الأبعاد سطوح منحنية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4" name="نموذج ثلاثي الأبعاد 13" descr="Dark Gray Hemisphere">
                <a:extLst>
                  <a:ext uri="{FF2B5EF4-FFF2-40B4-BE49-F238E27FC236}">
                    <a16:creationId xmlns:a16="http://schemas.microsoft.com/office/drawing/2014/main" id="{9B893DAF-11FD-3348-CDDD-3F9FD9AF959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15015368"/>
                  </p:ext>
                </p:extLst>
              </p:nvPr>
            </p:nvGraphicFramePr>
            <p:xfrm>
              <a:off x="1806440" y="4394873"/>
              <a:ext cx="2219682" cy="1397363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2219682" cy="1397363"/>
                    </a:xfrm>
                    <a:prstGeom prst="rect">
                      <a:avLst/>
                    </a:prstGeom>
                  </am3d:spPr>
                  <am3d:camera>
                    <am3d:pos x="0" y="0" z="7052245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553073" d="1000000"/>
                    <am3d:preTrans dx="9" dy="-8999683" dz="-344461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337910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4" name="نموذج ثلاثي الأبعاد 13" descr="Dark Gray Hemisphere">
                <a:extLst>
                  <a:ext uri="{FF2B5EF4-FFF2-40B4-BE49-F238E27FC236}">
                    <a16:creationId xmlns:a16="http://schemas.microsoft.com/office/drawing/2014/main" id="{9B893DAF-11FD-3348-CDDD-3F9FD9AF959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806440" y="4394873"/>
                <a:ext cx="2219682" cy="13973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5" name="نموذج ثلاثي الأبعاد 14" descr="Red Sphere">
                <a:extLst>
                  <a:ext uri="{FF2B5EF4-FFF2-40B4-BE49-F238E27FC236}">
                    <a16:creationId xmlns:a16="http://schemas.microsoft.com/office/drawing/2014/main" id="{F12ADC9F-607B-1D9F-DDC0-C9ED162CA63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65922754"/>
                  </p:ext>
                </p:extLst>
              </p:nvPr>
            </p:nvGraphicFramePr>
            <p:xfrm>
              <a:off x="2160599" y="1455638"/>
              <a:ext cx="2104213" cy="2104213"/>
            </p:xfrm>
            <a:graphic>
              <a:graphicData uri="http://schemas.microsoft.com/office/drawing/2017/model3d">
                <am3d:model3d r:embed="rId10">
                  <am3d:spPr>
                    <a:xfrm>
                      <a:off x="0" y="0"/>
                      <a:ext cx="2104213" cy="2104213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-917243" ay="2667145" az="-650190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370379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5" name="نموذج ثلاثي الأبعاد 14" descr="Red Sphere">
                <a:extLst>
                  <a:ext uri="{FF2B5EF4-FFF2-40B4-BE49-F238E27FC236}">
                    <a16:creationId xmlns:a16="http://schemas.microsoft.com/office/drawing/2014/main" id="{F12ADC9F-607B-1D9F-DDC0-C9ED162CA63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160599" y="1455638"/>
                <a:ext cx="2104213" cy="210421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3809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5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18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3d.view.rotation.x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7" presetClass="emph" presetSubtype="51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21600000">
                                      <p:cBhvr>
                                        <p:cTn id="17" dur="2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3d.view.rotation.x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1E54930C-CBBD-7EAA-95C2-69C84DEA56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6F2C6F6C-D671-4BAE-EA1B-23DC1B706C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9DD80D46-78EB-AFEE-167C-99840F57260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5264" t="33412" r="35324" b="14284"/>
          <a:stretch/>
        </p:blipFill>
        <p:spPr>
          <a:xfrm>
            <a:off x="1778905" y="512765"/>
            <a:ext cx="7433534" cy="5574242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0BE85AED-D988-A2A4-32B6-BD995F983FF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4832" t="35843" r="14880" b="35372"/>
          <a:stretch/>
        </p:blipFill>
        <p:spPr>
          <a:xfrm>
            <a:off x="9338379" y="2374658"/>
            <a:ext cx="2674325" cy="3265890"/>
          </a:xfrm>
          <a:prstGeom prst="rect">
            <a:avLst/>
          </a:prstGeom>
        </p:spPr>
      </p:pic>
      <p:sp>
        <p:nvSpPr>
          <p:cNvPr id="30" name="مستطيل 29">
            <a:extLst>
              <a:ext uri="{FF2B5EF4-FFF2-40B4-BE49-F238E27FC236}">
                <a16:creationId xmlns:a16="http://schemas.microsoft.com/office/drawing/2014/main" id="{6EF002C3-55F5-DEF3-04FE-EA056609BE43}"/>
              </a:ext>
            </a:extLst>
          </p:cNvPr>
          <p:cNvSpPr/>
          <p:nvPr/>
        </p:nvSpPr>
        <p:spPr>
          <a:xfrm>
            <a:off x="562393" y="4199393"/>
            <a:ext cx="1062655" cy="87836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التعلم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الفردي</a:t>
            </a:r>
          </a:p>
        </p:txBody>
      </p:sp>
      <p:sp>
        <p:nvSpPr>
          <p:cNvPr id="31" name="شكل بيضاوي 30">
            <a:extLst>
              <a:ext uri="{FF2B5EF4-FFF2-40B4-BE49-F238E27FC236}">
                <a16:creationId xmlns:a16="http://schemas.microsoft.com/office/drawing/2014/main" id="{CB993FA5-014A-E08C-0626-C1632A4E766A}"/>
              </a:ext>
            </a:extLst>
          </p:cNvPr>
          <p:cNvSpPr/>
          <p:nvPr/>
        </p:nvSpPr>
        <p:spPr>
          <a:xfrm>
            <a:off x="8143539" y="2103120"/>
            <a:ext cx="301214" cy="82833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69D428ED-2BAE-DA30-0351-0C8E55FF5FC5}"/>
              </a:ext>
            </a:extLst>
          </p:cNvPr>
          <p:cNvSpPr/>
          <p:nvPr/>
        </p:nvSpPr>
        <p:spPr>
          <a:xfrm>
            <a:off x="5276626" y="2259106"/>
            <a:ext cx="2081605" cy="6723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3" name="مستطيل 32">
            <a:extLst>
              <a:ext uri="{FF2B5EF4-FFF2-40B4-BE49-F238E27FC236}">
                <a16:creationId xmlns:a16="http://schemas.microsoft.com/office/drawing/2014/main" id="{77A353EE-E12B-9D4E-FF34-B52B9B53D6C1}"/>
              </a:ext>
            </a:extLst>
          </p:cNvPr>
          <p:cNvSpPr/>
          <p:nvPr/>
        </p:nvSpPr>
        <p:spPr>
          <a:xfrm>
            <a:off x="6890273" y="3299886"/>
            <a:ext cx="1594731" cy="3209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BADC2C66-3E91-022B-2ACD-36EB9966DF93}"/>
              </a:ext>
            </a:extLst>
          </p:cNvPr>
          <p:cNvSpPr/>
          <p:nvPr/>
        </p:nvSpPr>
        <p:spPr>
          <a:xfrm>
            <a:off x="1997337" y="2146364"/>
            <a:ext cx="1536550" cy="6723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5" name="مستطيل 34">
            <a:extLst>
              <a:ext uri="{FF2B5EF4-FFF2-40B4-BE49-F238E27FC236}">
                <a16:creationId xmlns:a16="http://schemas.microsoft.com/office/drawing/2014/main" id="{DA0567A9-A6B5-CEA9-1D2E-CDF4A3DE24C8}"/>
              </a:ext>
            </a:extLst>
          </p:cNvPr>
          <p:cNvSpPr/>
          <p:nvPr/>
        </p:nvSpPr>
        <p:spPr>
          <a:xfrm>
            <a:off x="2194560" y="3254545"/>
            <a:ext cx="2580939" cy="4643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38" name="رابط مستقيم 37">
            <a:extLst>
              <a:ext uri="{FF2B5EF4-FFF2-40B4-BE49-F238E27FC236}">
                <a16:creationId xmlns:a16="http://schemas.microsoft.com/office/drawing/2014/main" id="{D733F80F-8D32-CB84-9B0D-E9838EEEA378}"/>
              </a:ext>
            </a:extLst>
          </p:cNvPr>
          <p:cNvCxnSpPr/>
          <p:nvPr/>
        </p:nvCxnSpPr>
        <p:spPr>
          <a:xfrm flipH="1">
            <a:off x="4104042" y="2662518"/>
            <a:ext cx="53250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رابط مستقيم 39">
            <a:extLst>
              <a:ext uri="{FF2B5EF4-FFF2-40B4-BE49-F238E27FC236}">
                <a16:creationId xmlns:a16="http://schemas.microsoft.com/office/drawing/2014/main" id="{E86CFA88-7120-9DF8-9834-25AC5CDC136A}"/>
              </a:ext>
            </a:extLst>
          </p:cNvPr>
          <p:cNvCxnSpPr/>
          <p:nvPr/>
        </p:nvCxnSpPr>
        <p:spPr>
          <a:xfrm flipH="1">
            <a:off x="3775934" y="2662518"/>
            <a:ext cx="328108" cy="20439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رابط مستقيم 41">
            <a:extLst>
              <a:ext uri="{FF2B5EF4-FFF2-40B4-BE49-F238E27FC236}">
                <a16:creationId xmlns:a16="http://schemas.microsoft.com/office/drawing/2014/main" id="{D394E3A7-2DB7-E5F2-2939-78B4EC73014A}"/>
              </a:ext>
            </a:extLst>
          </p:cNvPr>
          <p:cNvCxnSpPr/>
          <p:nvPr/>
        </p:nvCxnSpPr>
        <p:spPr>
          <a:xfrm>
            <a:off x="3775934" y="2866913"/>
            <a:ext cx="53788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رابط مستقيم 43">
            <a:extLst>
              <a:ext uri="{FF2B5EF4-FFF2-40B4-BE49-F238E27FC236}">
                <a16:creationId xmlns:a16="http://schemas.microsoft.com/office/drawing/2014/main" id="{9905CFA8-05D7-72D9-7DD1-F317CA6A38C6}"/>
              </a:ext>
            </a:extLst>
          </p:cNvPr>
          <p:cNvCxnSpPr>
            <a:cxnSpLocks/>
          </p:cNvCxnSpPr>
          <p:nvPr/>
        </p:nvCxnSpPr>
        <p:spPr>
          <a:xfrm flipV="1">
            <a:off x="4329953" y="2657139"/>
            <a:ext cx="328108" cy="20439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مثلث متساوي الساقين 46">
            <a:extLst>
              <a:ext uri="{FF2B5EF4-FFF2-40B4-BE49-F238E27FC236}">
                <a16:creationId xmlns:a16="http://schemas.microsoft.com/office/drawing/2014/main" id="{BF202FFE-8B74-0C22-30C8-FEBE10F0472E}"/>
              </a:ext>
            </a:extLst>
          </p:cNvPr>
          <p:cNvSpPr/>
          <p:nvPr/>
        </p:nvSpPr>
        <p:spPr>
          <a:xfrm rot="10195317">
            <a:off x="7274491" y="5316150"/>
            <a:ext cx="919779" cy="432835"/>
          </a:xfrm>
          <a:prstGeom prst="triangl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8" name="شكل بيضاوي 47">
            <a:extLst>
              <a:ext uri="{FF2B5EF4-FFF2-40B4-BE49-F238E27FC236}">
                <a16:creationId xmlns:a16="http://schemas.microsoft.com/office/drawing/2014/main" id="{D87F4BFE-4616-816D-915E-9A294DF32CAE}"/>
              </a:ext>
            </a:extLst>
          </p:cNvPr>
          <p:cNvSpPr/>
          <p:nvPr/>
        </p:nvSpPr>
        <p:spPr>
          <a:xfrm>
            <a:off x="3260401" y="5287384"/>
            <a:ext cx="1828800" cy="31753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9" name="مستطيل 48">
            <a:extLst>
              <a:ext uri="{FF2B5EF4-FFF2-40B4-BE49-F238E27FC236}">
                <a16:creationId xmlns:a16="http://schemas.microsoft.com/office/drawing/2014/main" id="{81B67DB6-8F3A-9CDA-D8F4-CFD2B87E60F2}"/>
              </a:ext>
            </a:extLst>
          </p:cNvPr>
          <p:cNvSpPr/>
          <p:nvPr/>
        </p:nvSpPr>
        <p:spPr>
          <a:xfrm>
            <a:off x="5378208" y="5423296"/>
            <a:ext cx="1720470" cy="77950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القاعدة مثلث</a:t>
            </a:r>
          </a:p>
          <a:p>
            <a:pPr algn="ctr"/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هرم ثلاثي</a:t>
            </a:r>
          </a:p>
        </p:txBody>
      </p:sp>
      <p:sp>
        <p:nvSpPr>
          <p:cNvPr id="50" name="مستطيل 49">
            <a:extLst>
              <a:ext uri="{FF2B5EF4-FFF2-40B4-BE49-F238E27FC236}">
                <a16:creationId xmlns:a16="http://schemas.microsoft.com/office/drawing/2014/main" id="{253F76B4-A8E0-7B3A-2F30-B446D62FF4F0}"/>
              </a:ext>
            </a:extLst>
          </p:cNvPr>
          <p:cNvSpPr/>
          <p:nvPr/>
        </p:nvSpPr>
        <p:spPr>
          <a:xfrm>
            <a:off x="1434332" y="5484229"/>
            <a:ext cx="1587173" cy="77950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القاعدة دائرة</a:t>
            </a:r>
          </a:p>
          <a:p>
            <a:pPr algn="ctr"/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أسطوانة</a:t>
            </a:r>
          </a:p>
        </p:txBody>
      </p:sp>
    </p:spTree>
    <p:extLst>
      <p:ext uri="{BB962C8B-B14F-4D97-AF65-F5344CB8AC3E}">
        <p14:creationId xmlns:p14="http://schemas.microsoft.com/office/powerpoint/2010/main" val="3474967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xit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6" presetClass="exit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53D45A31-C988-F61B-E6C1-C4CA1611A3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09B49DA-A5FA-049B-9EE8-FE6B16D8FE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FF268491-B45F-E718-2AEC-4D6F9D93BA42}"/>
              </a:ext>
            </a:extLst>
          </p:cNvPr>
          <p:cNvSpPr/>
          <p:nvPr/>
        </p:nvSpPr>
        <p:spPr>
          <a:xfrm>
            <a:off x="866354" y="3184263"/>
            <a:ext cx="1147460" cy="8655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الدقيقة</a:t>
            </a:r>
          </a:p>
          <a:p>
            <a:pPr algn="ctr"/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الواحدة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9C5242E7-3B49-866A-695D-077E92B6CF6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7041" t="44324" r="31420" b="15765"/>
          <a:stretch/>
        </p:blipFill>
        <p:spPr>
          <a:xfrm>
            <a:off x="2480258" y="1052795"/>
            <a:ext cx="8391314" cy="4769776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CB4A1E81-87ED-C792-9936-5C19AAEB130C}"/>
              </a:ext>
            </a:extLst>
          </p:cNvPr>
          <p:cNvSpPr/>
          <p:nvPr/>
        </p:nvSpPr>
        <p:spPr>
          <a:xfrm>
            <a:off x="3614569" y="5051124"/>
            <a:ext cx="1253266" cy="4410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98EBC513-DD60-318C-0A7A-780F90E8ACF5}"/>
              </a:ext>
            </a:extLst>
          </p:cNvPr>
          <p:cNvSpPr/>
          <p:nvPr/>
        </p:nvSpPr>
        <p:spPr>
          <a:xfrm>
            <a:off x="3340250" y="4883972"/>
            <a:ext cx="1527585" cy="6992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1" name="دقيقة واحدة">
            <a:hlinkClick r:id="" action="ppaction://media"/>
            <a:extLst>
              <a:ext uri="{FF2B5EF4-FFF2-40B4-BE49-F238E27FC236}">
                <a16:creationId xmlns:a16="http://schemas.microsoft.com/office/drawing/2014/main" id="{AC729590-C8FE-58E1-7F3A-E69D500916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30657" y="4591239"/>
            <a:ext cx="1319605" cy="742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428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502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14" grpId="0" animBg="1"/>
      <p:bldP spid="15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53D45A31-C988-F61B-E6C1-C4CA1611A3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09B49DA-A5FA-049B-9EE8-FE6B16D8FE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FF268491-B45F-E718-2AEC-4D6F9D93BA42}"/>
              </a:ext>
            </a:extLst>
          </p:cNvPr>
          <p:cNvSpPr/>
          <p:nvPr/>
        </p:nvSpPr>
        <p:spPr>
          <a:xfrm>
            <a:off x="978251" y="1074354"/>
            <a:ext cx="1903351" cy="5712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التعلم التعاوني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14">
            <a:extLst>
              <a:ext uri="{FF2B5EF4-FFF2-40B4-BE49-F238E27FC236}">
                <a16:creationId xmlns:a16="http://schemas.microsoft.com/office/drawing/2014/main" id="{22080C13-AAB0-B138-6AFA-F7F7822596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910614">
            <a:off x="9106892" y="341361"/>
            <a:ext cx="645552" cy="1240474"/>
          </a:xfrm>
          <a:prstGeom prst="rect">
            <a:avLst/>
          </a:prstGeom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C8BC5E1E-1539-5034-4C71-AA3E732B13E5}"/>
              </a:ext>
            </a:extLst>
          </p:cNvPr>
          <p:cNvSpPr/>
          <p:nvPr/>
        </p:nvSpPr>
        <p:spPr>
          <a:xfrm>
            <a:off x="5903622" y="780892"/>
            <a:ext cx="3042677" cy="55658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تأكد  - تدرب وحل المسائل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DE4CED78-3BD9-182A-7A58-5079DAE6C09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8130" t="17395" r="26026" b="76549"/>
          <a:stretch/>
        </p:blipFill>
        <p:spPr>
          <a:xfrm>
            <a:off x="4587293" y="1570589"/>
            <a:ext cx="3801897" cy="593892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27F6846C-E265-72F5-197F-15059D7E49A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4310" t="23537" r="24919" b="62918"/>
          <a:stretch/>
        </p:blipFill>
        <p:spPr>
          <a:xfrm>
            <a:off x="2507742" y="2500164"/>
            <a:ext cx="7713234" cy="1608327"/>
          </a:xfrm>
          <a:prstGeom prst="rect">
            <a:avLst/>
          </a:prstGeom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2DBDE1DF-6203-CFC7-B77B-6FFEADE7A5C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3525" t="67735" r="64168" b="16875"/>
          <a:stretch/>
        </p:blipFill>
        <p:spPr>
          <a:xfrm>
            <a:off x="6708107" y="3800324"/>
            <a:ext cx="2395829" cy="2145460"/>
          </a:xfrm>
          <a:prstGeom prst="rect">
            <a:avLst/>
          </a:prstGeom>
        </p:spPr>
      </p:pic>
      <p:pic>
        <p:nvPicPr>
          <p:cNvPr id="35" name="صورة 34">
            <a:extLst>
              <a:ext uri="{FF2B5EF4-FFF2-40B4-BE49-F238E27FC236}">
                <a16:creationId xmlns:a16="http://schemas.microsoft.com/office/drawing/2014/main" id="{61C453A4-6066-437C-DF72-DFE88BC45C3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9211" t="56459" r="44736" b="26587"/>
          <a:stretch/>
        </p:blipFill>
        <p:spPr>
          <a:xfrm>
            <a:off x="3168127" y="4027105"/>
            <a:ext cx="2689413" cy="189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61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20209" y="5189008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910614">
            <a:off x="8212581" y="408418"/>
            <a:ext cx="645552" cy="124047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02428" y="653893"/>
            <a:ext cx="1014055" cy="1192502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0D878C38-5625-7583-37EA-D149A79F5666}"/>
              </a:ext>
            </a:extLst>
          </p:cNvPr>
          <p:cNvSpPr/>
          <p:nvPr/>
        </p:nvSpPr>
        <p:spPr>
          <a:xfrm>
            <a:off x="5061473" y="855042"/>
            <a:ext cx="3023251" cy="556589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تأكد</a:t>
            </a:r>
            <a:r>
              <a:rPr kumimoji="0" lang="ar-SA" sz="2400" b="1" i="0" u="none" strike="noStrike" kern="1200" cap="none" spc="0" normalizeH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تدرب وحل المسائل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4C6209AD-2AE4-CBBE-75BA-B8F7CCA13E1B}"/>
              </a:ext>
            </a:extLst>
          </p:cNvPr>
          <p:cNvSpPr/>
          <p:nvPr/>
        </p:nvSpPr>
        <p:spPr>
          <a:xfrm>
            <a:off x="822028" y="3199382"/>
            <a:ext cx="2125311" cy="584634"/>
          </a:xfrm>
          <a:prstGeom prst="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التعلم الفردي</a:t>
            </a:r>
          </a:p>
        </p:txBody>
      </p:sp>
      <p:pic>
        <p:nvPicPr>
          <p:cNvPr id="17" name="Picture 35" descr="Picture 35">
            <a:extLst>
              <a:ext uri="{FF2B5EF4-FFF2-40B4-BE49-F238E27FC236}">
                <a16:creationId xmlns:a16="http://schemas.microsoft.com/office/drawing/2014/main" id="{DDDE8B73-A7F4-DCF2-15D8-BA944DD57CF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91D4A282-DA04-D909-D0F5-6942B9FB99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23" name="Picture 2" descr="Ask Question PNG Transparent Images Free Download | Vector Files | Pngtree">
            <a:extLst>
              <a:ext uri="{FF2B5EF4-FFF2-40B4-BE49-F238E27FC236}">
                <a16:creationId xmlns:a16="http://schemas.microsoft.com/office/drawing/2014/main" id="{095B1BE3-4FB3-BE9C-7F41-8E11DBC0B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526" y="3980926"/>
            <a:ext cx="1571404" cy="1571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مستطيل 23">
            <a:extLst>
              <a:ext uri="{FF2B5EF4-FFF2-40B4-BE49-F238E27FC236}">
                <a16:creationId xmlns:a16="http://schemas.microsoft.com/office/drawing/2014/main" id="{EBD126F7-32BC-AD09-1A99-25CD2014CDA6}"/>
              </a:ext>
            </a:extLst>
          </p:cNvPr>
          <p:cNvSpPr/>
          <p:nvPr/>
        </p:nvSpPr>
        <p:spPr>
          <a:xfrm>
            <a:off x="3090139" y="4510063"/>
            <a:ext cx="1855348" cy="8002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5" name="صورة 24">
            <a:extLst>
              <a:ext uri="{FF2B5EF4-FFF2-40B4-BE49-F238E27FC236}">
                <a16:creationId xmlns:a16="http://schemas.microsoft.com/office/drawing/2014/main" id="{2D823216-9F3F-EA94-67E9-DD77A51DF1FC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0568" t="34115" r="26418" b="56470"/>
          <a:stretch/>
        </p:blipFill>
        <p:spPr>
          <a:xfrm>
            <a:off x="2706977" y="4255490"/>
            <a:ext cx="7716355" cy="913584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DC147485-75D3-7FBF-E4E6-010849181FF6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9794" t="24152" r="26543" b="57353"/>
          <a:stretch/>
        </p:blipFill>
        <p:spPr>
          <a:xfrm>
            <a:off x="3797420" y="2076078"/>
            <a:ext cx="6306101" cy="1580924"/>
          </a:xfrm>
          <a:prstGeom prst="rect">
            <a:avLst/>
          </a:prstGeom>
        </p:spPr>
      </p:pic>
      <p:pic>
        <p:nvPicPr>
          <p:cNvPr id="28" name="Picture 11">
            <a:extLst>
              <a:ext uri="{FF2B5EF4-FFF2-40B4-BE49-F238E27FC236}">
                <a16:creationId xmlns:a16="http://schemas.microsoft.com/office/drawing/2014/main" id="{C6FD77FC-02FD-9BFE-0FD0-14915DB3003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560400">
            <a:off x="10087531" y="1266019"/>
            <a:ext cx="1232666" cy="920269"/>
          </a:xfrm>
          <a:prstGeom prst="rect">
            <a:avLst/>
          </a:prstGeom>
        </p:spPr>
      </p:pic>
      <p:sp>
        <p:nvSpPr>
          <p:cNvPr id="29" name="مستطيل 28">
            <a:extLst>
              <a:ext uri="{FF2B5EF4-FFF2-40B4-BE49-F238E27FC236}">
                <a16:creationId xmlns:a16="http://schemas.microsoft.com/office/drawing/2014/main" id="{6B0960CD-CD89-718D-FA4D-599BF6A85509}"/>
              </a:ext>
            </a:extLst>
          </p:cNvPr>
          <p:cNvSpPr/>
          <p:nvPr/>
        </p:nvSpPr>
        <p:spPr>
          <a:xfrm>
            <a:off x="5771478" y="4980995"/>
            <a:ext cx="4623195" cy="5200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67418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18115" y="5090465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910614">
            <a:off x="7905989" y="284216"/>
            <a:ext cx="645552" cy="124047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02428" y="653893"/>
            <a:ext cx="1014055" cy="1192502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0D878C38-5625-7583-37EA-D149A79F5666}"/>
              </a:ext>
            </a:extLst>
          </p:cNvPr>
          <p:cNvSpPr/>
          <p:nvPr/>
        </p:nvSpPr>
        <p:spPr>
          <a:xfrm>
            <a:off x="5341672" y="712107"/>
            <a:ext cx="2455519" cy="556589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تدرب</a:t>
            </a:r>
            <a:r>
              <a:rPr kumimoji="0" lang="ar-SA" sz="2400" b="1" i="0" u="none" strike="noStrike" kern="1200" cap="none" spc="0" normalizeH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وحل المسائل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4C6209AD-2AE4-CBBE-75BA-B8F7CCA13E1B}"/>
              </a:ext>
            </a:extLst>
          </p:cNvPr>
          <p:cNvSpPr/>
          <p:nvPr/>
        </p:nvSpPr>
        <p:spPr>
          <a:xfrm>
            <a:off x="579223" y="3198649"/>
            <a:ext cx="2125311" cy="584634"/>
          </a:xfrm>
          <a:prstGeom prst="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فكر زاوج</a:t>
            </a:r>
            <a:r>
              <a:rPr kumimoji="0" lang="ar-SA" sz="2400" b="1" i="0" u="none" strike="noStrike" kern="1200" cap="none" spc="0" normalizeH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شارك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35" descr="Picture 35">
            <a:extLst>
              <a:ext uri="{FF2B5EF4-FFF2-40B4-BE49-F238E27FC236}">
                <a16:creationId xmlns:a16="http://schemas.microsoft.com/office/drawing/2014/main" id="{DDDE8B73-A7F4-DCF2-15D8-BA944DD57CF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91D4A282-DA04-D909-D0F5-6942B9FB99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D153FA59-E0AE-755D-C618-E0236FBABD5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4244" t="23537" r="34906" b="54790"/>
          <a:stretch/>
        </p:blipFill>
        <p:spPr>
          <a:xfrm>
            <a:off x="3146250" y="1544761"/>
            <a:ext cx="6505657" cy="2345874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E156AED9-937B-64D1-0749-D76C7B0DC52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4244" t="46868" r="34906" b="35608"/>
          <a:stretch/>
        </p:blipFill>
        <p:spPr>
          <a:xfrm>
            <a:off x="3392018" y="4044874"/>
            <a:ext cx="6038613" cy="1962691"/>
          </a:xfrm>
          <a:prstGeom prst="rect">
            <a:avLst/>
          </a:prstGeom>
          <a:ln>
            <a:solidFill>
              <a:srgbClr val="C7D7C0"/>
            </a:solidFill>
          </a:ln>
        </p:spPr>
      </p:pic>
      <p:cxnSp>
        <p:nvCxnSpPr>
          <p:cNvPr id="24" name="رابط كسهم مستقيم 23">
            <a:extLst>
              <a:ext uri="{FF2B5EF4-FFF2-40B4-BE49-F238E27FC236}">
                <a16:creationId xmlns:a16="http://schemas.microsoft.com/office/drawing/2014/main" id="{763BDC44-A6AD-FBC5-4EBB-35BEAD7C0E6C}"/>
              </a:ext>
            </a:extLst>
          </p:cNvPr>
          <p:cNvCxnSpPr>
            <a:cxnSpLocks/>
          </p:cNvCxnSpPr>
          <p:nvPr/>
        </p:nvCxnSpPr>
        <p:spPr>
          <a:xfrm flipH="1">
            <a:off x="5411096" y="2275242"/>
            <a:ext cx="876749" cy="1030759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رابط كسهم مستقيم 27">
            <a:extLst>
              <a:ext uri="{FF2B5EF4-FFF2-40B4-BE49-F238E27FC236}">
                <a16:creationId xmlns:a16="http://schemas.microsoft.com/office/drawing/2014/main" id="{C37A8F43-68A0-4BB9-9D63-00CBB886D7B4}"/>
              </a:ext>
            </a:extLst>
          </p:cNvPr>
          <p:cNvCxnSpPr/>
          <p:nvPr/>
        </p:nvCxnSpPr>
        <p:spPr>
          <a:xfrm flipH="1">
            <a:off x="5411096" y="2630245"/>
            <a:ext cx="1801906" cy="279699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رابط مستقيم 29">
            <a:extLst>
              <a:ext uri="{FF2B5EF4-FFF2-40B4-BE49-F238E27FC236}">
                <a16:creationId xmlns:a16="http://schemas.microsoft.com/office/drawing/2014/main" id="{C0808390-417D-6F03-B11A-CB81E6285D9B}"/>
              </a:ext>
            </a:extLst>
          </p:cNvPr>
          <p:cNvCxnSpPr/>
          <p:nvPr/>
        </p:nvCxnSpPr>
        <p:spPr>
          <a:xfrm flipH="1" flipV="1">
            <a:off x="5411096" y="2592593"/>
            <a:ext cx="1108038" cy="403412"/>
          </a:xfrm>
          <a:prstGeom prst="line">
            <a:avLst/>
          </a:prstGeom>
          <a:ln w="38100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رابط كسهم مستقيم 31">
            <a:extLst>
              <a:ext uri="{FF2B5EF4-FFF2-40B4-BE49-F238E27FC236}">
                <a16:creationId xmlns:a16="http://schemas.microsoft.com/office/drawing/2014/main" id="{7C1EA676-1C65-13CD-F320-94181543B58A}"/>
              </a:ext>
            </a:extLst>
          </p:cNvPr>
          <p:cNvCxnSpPr>
            <a:cxnSpLocks/>
          </p:cNvCxnSpPr>
          <p:nvPr/>
        </p:nvCxnSpPr>
        <p:spPr>
          <a:xfrm flipH="1" flipV="1">
            <a:off x="5411096" y="2275242"/>
            <a:ext cx="987983" cy="1102659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مستطيل: زوايا مستديرة 33">
            <a:extLst>
              <a:ext uri="{FF2B5EF4-FFF2-40B4-BE49-F238E27FC236}">
                <a16:creationId xmlns:a16="http://schemas.microsoft.com/office/drawing/2014/main" id="{D19F2C60-BF5E-FFE0-52CC-715488181526}"/>
              </a:ext>
            </a:extLst>
          </p:cNvPr>
          <p:cNvSpPr/>
          <p:nvPr/>
        </p:nvSpPr>
        <p:spPr>
          <a:xfrm>
            <a:off x="7250654" y="4480560"/>
            <a:ext cx="1577332" cy="365760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52874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3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53D45A31-C988-F61B-E6C1-C4CA1611A3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67805" y="46822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09B49DA-A5FA-049B-9EE8-FE6B16D8FE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455E23F9-C9C9-D687-8DDF-B2023B0465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29433" y="4731088"/>
            <a:ext cx="1659636" cy="1539904"/>
          </a:xfrm>
          <a:prstGeom prst="rect">
            <a:avLst/>
          </a:prstGeom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37D2C6C2-B5AB-9C7E-362C-FEFBCD36D93C}"/>
              </a:ext>
            </a:extLst>
          </p:cNvPr>
          <p:cNvSpPr/>
          <p:nvPr/>
        </p:nvSpPr>
        <p:spPr>
          <a:xfrm>
            <a:off x="5387568" y="701764"/>
            <a:ext cx="4768726" cy="10378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صنف الأشكال ثلاثية الأبعاد التي تتكون منها المركبة الفضائية المجاورة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F6B69744-D366-5AE1-E6B0-02311A61801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9751" t="20990" r="29861" b="39262"/>
          <a:stretch/>
        </p:blipFill>
        <p:spPr>
          <a:xfrm>
            <a:off x="767698" y="1544760"/>
            <a:ext cx="2399945" cy="4089591"/>
          </a:xfrm>
          <a:prstGeom prst="rect">
            <a:avLst/>
          </a:prstGeom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5F377F60-DEF6-D1BD-4BD0-BFED55144C99}"/>
              </a:ext>
            </a:extLst>
          </p:cNvPr>
          <p:cNvSpPr/>
          <p:nvPr/>
        </p:nvSpPr>
        <p:spPr>
          <a:xfrm>
            <a:off x="623237" y="1482398"/>
            <a:ext cx="644536" cy="12747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30CE83EA-CA7D-44AF-35C7-7A94D541689E}"/>
              </a:ext>
            </a:extLst>
          </p:cNvPr>
          <p:cNvSpPr/>
          <p:nvPr/>
        </p:nvSpPr>
        <p:spPr>
          <a:xfrm>
            <a:off x="2780426" y="1544760"/>
            <a:ext cx="644536" cy="928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30B6ACAA-782C-07F0-F845-3E9A0F23B6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11636" y="2757180"/>
            <a:ext cx="2530341" cy="1686080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A0BA40ED-1012-D151-AD3A-812778B2C76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39363" y="1963271"/>
            <a:ext cx="5045239" cy="3797263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316A1440-21E8-568E-470F-FE797CC7CE2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52333" y="1347223"/>
            <a:ext cx="1266043" cy="1266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4661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53D45A31-C988-F61B-E6C1-C4CA1611A3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235134" y="383568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09B49DA-A5FA-049B-9EE8-FE6B16D8FE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12" name="IMG_3941">
            <a:hlinkClick r:id="" action="ppaction://media"/>
            <a:extLst>
              <a:ext uri="{FF2B5EF4-FFF2-40B4-BE49-F238E27FC236}">
                <a16:creationId xmlns:a16="http://schemas.microsoft.com/office/drawing/2014/main" id="{4320F540-D7F1-72CA-099C-3EB7460EBD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10936" y="756057"/>
            <a:ext cx="9956869" cy="498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78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04114" y="5036191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26499">
            <a:off x="9256437" y="540500"/>
            <a:ext cx="739128" cy="139099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66394" y="554629"/>
            <a:ext cx="1014055" cy="1192502"/>
          </a:xfrm>
          <a:prstGeom prst="rect">
            <a:avLst/>
          </a:prstGeom>
        </p:spPr>
      </p:pic>
      <p:pic>
        <p:nvPicPr>
          <p:cNvPr id="12" name="Picture 35" descr="Picture 35">
            <a:extLst>
              <a:ext uri="{FF2B5EF4-FFF2-40B4-BE49-F238E27FC236}">
                <a16:creationId xmlns:a16="http://schemas.microsoft.com/office/drawing/2014/main" id="{A77EAA57-8A1C-B613-022E-DE8E57D442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3D3873EC-225B-7A93-12FE-5A485DBCB8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sp>
        <p:nvSpPr>
          <p:cNvPr id="20" name="مستطيل 19">
            <a:extLst>
              <a:ext uri="{FF2B5EF4-FFF2-40B4-BE49-F238E27FC236}">
                <a16:creationId xmlns:a16="http://schemas.microsoft.com/office/drawing/2014/main" id="{1822434B-F9D1-D212-F088-CAAF8A63A8DB}"/>
              </a:ext>
            </a:extLst>
          </p:cNvPr>
          <p:cNvSpPr/>
          <p:nvPr/>
        </p:nvSpPr>
        <p:spPr>
          <a:xfrm>
            <a:off x="5741935" y="1397217"/>
            <a:ext cx="3597825" cy="624243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مسائل مهارات التفكير العليا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9010AB41-36F6-7FB5-326A-D1389BF66A0E}"/>
              </a:ext>
            </a:extLst>
          </p:cNvPr>
          <p:cNvSpPr txBox="1"/>
          <p:nvPr/>
        </p:nvSpPr>
        <p:spPr>
          <a:xfrm>
            <a:off x="2192820" y="4151395"/>
            <a:ext cx="7834363" cy="1200329"/>
          </a:xfrm>
          <a:custGeom>
            <a:avLst/>
            <a:gdLst>
              <a:gd name="connsiteX0" fmla="*/ 0 w 7834363"/>
              <a:gd name="connsiteY0" fmla="*/ 0 h 1200329"/>
              <a:gd name="connsiteX1" fmla="*/ 7834363 w 7834363"/>
              <a:gd name="connsiteY1" fmla="*/ 0 h 1200329"/>
              <a:gd name="connsiteX2" fmla="*/ 7834363 w 7834363"/>
              <a:gd name="connsiteY2" fmla="*/ 1200329 h 1200329"/>
              <a:gd name="connsiteX3" fmla="*/ 0 w 7834363"/>
              <a:gd name="connsiteY3" fmla="*/ 1200329 h 1200329"/>
              <a:gd name="connsiteX4" fmla="*/ 0 w 7834363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34363" h="1200329" fill="none" extrusionOk="0">
                <a:moveTo>
                  <a:pt x="0" y="0"/>
                </a:moveTo>
                <a:cubicBezTo>
                  <a:pt x="2433314" y="-137480"/>
                  <a:pt x="6388107" y="1421"/>
                  <a:pt x="7834363" y="0"/>
                </a:cubicBezTo>
                <a:cubicBezTo>
                  <a:pt x="7769822" y="524293"/>
                  <a:pt x="7877363" y="1024233"/>
                  <a:pt x="7834363" y="1200329"/>
                </a:cubicBezTo>
                <a:cubicBezTo>
                  <a:pt x="6013942" y="1302935"/>
                  <a:pt x="1988691" y="1266413"/>
                  <a:pt x="0" y="1200329"/>
                </a:cubicBezTo>
                <a:cubicBezTo>
                  <a:pt x="-80807" y="1065532"/>
                  <a:pt x="-34825" y="416900"/>
                  <a:pt x="0" y="0"/>
                </a:cubicBezTo>
                <a:close/>
              </a:path>
              <a:path w="7834363" h="1200329" stroke="0" extrusionOk="0">
                <a:moveTo>
                  <a:pt x="0" y="0"/>
                </a:moveTo>
                <a:cubicBezTo>
                  <a:pt x="3260404" y="-165224"/>
                  <a:pt x="5548807" y="-147573"/>
                  <a:pt x="7834363" y="0"/>
                </a:cubicBezTo>
                <a:cubicBezTo>
                  <a:pt x="7748219" y="527741"/>
                  <a:pt x="7764244" y="617172"/>
                  <a:pt x="7834363" y="1200329"/>
                </a:cubicBezTo>
                <a:cubicBezTo>
                  <a:pt x="6320630" y="1235755"/>
                  <a:pt x="3155317" y="1258602"/>
                  <a:pt x="0" y="1200329"/>
                </a:cubicBezTo>
                <a:cubicBezTo>
                  <a:pt x="-82385" y="980831"/>
                  <a:pt x="-30991" y="581442"/>
                  <a:pt x="0" y="0"/>
                </a:cubicBezTo>
                <a:close/>
              </a:path>
            </a:pathLst>
          </a:cu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19833144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المخروط له قاعدة واحدة دائرية .</a:t>
            </a:r>
          </a:p>
          <a:p>
            <a:pPr algn="ctr"/>
            <a:r>
              <a:rPr lang="ar-SA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والهرم أيضا له قاعدة واحدة مضلعة الشكل. وكلاهما له رأس واحد . </a:t>
            </a:r>
          </a:p>
          <a:p>
            <a:pPr algn="ctr"/>
            <a:r>
              <a:rPr lang="ar-SA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وليس للمخروط وجوه جانبية، وللهرم على الأقل ثلاثة وجوه جانبية .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398DF3FD-6C57-43EF-637C-558AE6B9517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6924" t="68982" r="35954" b="24276"/>
          <a:stretch/>
        </p:blipFill>
        <p:spPr>
          <a:xfrm>
            <a:off x="2210696" y="2449204"/>
            <a:ext cx="7672185" cy="928881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0343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878308" y="4353760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26499">
            <a:off x="9483061" y="767016"/>
            <a:ext cx="882033" cy="16599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48432" y="1069320"/>
            <a:ext cx="1014055" cy="1192502"/>
          </a:xfrm>
          <a:prstGeom prst="rect">
            <a:avLst/>
          </a:prstGeom>
        </p:spPr>
      </p:pic>
      <p:sp>
        <p:nvSpPr>
          <p:cNvPr id="12" name="Freeform 9">
            <a:extLst>
              <a:ext uri="{FF2B5EF4-FFF2-40B4-BE49-F238E27FC236}">
                <a16:creationId xmlns:a16="http://schemas.microsoft.com/office/drawing/2014/main" id="{51D893AC-BC93-9B94-BE01-1FF5B557A525}"/>
              </a:ext>
            </a:extLst>
          </p:cNvPr>
          <p:cNvSpPr/>
          <p:nvPr/>
        </p:nvSpPr>
        <p:spPr>
          <a:xfrm>
            <a:off x="5766815" y="1836595"/>
            <a:ext cx="3722739" cy="2041538"/>
          </a:xfrm>
          <a:custGeom>
            <a:avLst/>
            <a:gdLst/>
            <a:ahLst/>
            <a:cxnLst/>
            <a:rect l="l" t="t" r="r" b="b"/>
            <a:pathLst>
              <a:path w="19050000" h="19050000">
                <a:moveTo>
                  <a:pt x="0" y="0"/>
                </a:moveTo>
                <a:lnTo>
                  <a:pt x="19050000" y="0"/>
                </a:lnTo>
                <a:lnTo>
                  <a:pt x="19050000" y="19050000"/>
                </a:lnTo>
                <a:lnTo>
                  <a:pt x="0" y="1905000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240A0389-22FA-334A-4268-84885A4AC6EF}"/>
              </a:ext>
            </a:extLst>
          </p:cNvPr>
          <p:cNvSpPr txBox="1"/>
          <p:nvPr/>
        </p:nvSpPr>
        <p:spPr>
          <a:xfrm>
            <a:off x="6140163" y="2461241"/>
            <a:ext cx="30307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الاستراتيجيات المستخدمة في درسنا الجميل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</p:txBody>
      </p:sp>
      <p:pic>
        <p:nvPicPr>
          <p:cNvPr id="21" name="Picture 3">
            <a:extLst>
              <a:ext uri="{FF2B5EF4-FFF2-40B4-BE49-F238E27FC236}">
                <a16:creationId xmlns:a16="http://schemas.microsoft.com/office/drawing/2014/main" id="{7AD4CFCD-3E15-6F85-A921-98BC8A2F08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360556">
            <a:off x="518618" y="1839496"/>
            <a:ext cx="4907293" cy="5264184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F547EC3E-1CB5-F3C7-7B98-C259E36CBC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2590557">
            <a:off x="2651024" y="1139269"/>
            <a:ext cx="2669247" cy="1842129"/>
          </a:xfrm>
          <a:prstGeom prst="rect">
            <a:avLst/>
          </a:prstGeom>
        </p:spPr>
      </p:pic>
      <p:pic>
        <p:nvPicPr>
          <p:cNvPr id="22" name="Picture 17">
            <a:extLst>
              <a:ext uri="{FF2B5EF4-FFF2-40B4-BE49-F238E27FC236}">
                <a16:creationId xmlns:a16="http://schemas.microsoft.com/office/drawing/2014/main" id="{90DB49A8-DCDF-47A7-20CA-9D228C032E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419644">
            <a:off x="4784725" y="859256"/>
            <a:ext cx="786391" cy="1124392"/>
          </a:xfrm>
          <a:prstGeom prst="rect">
            <a:avLst/>
          </a:prstGeom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EE0F0A4-B356-78E2-9159-DD837D845189}"/>
              </a:ext>
            </a:extLst>
          </p:cNvPr>
          <p:cNvSpPr txBox="1"/>
          <p:nvPr/>
        </p:nvSpPr>
        <p:spPr>
          <a:xfrm>
            <a:off x="1566645" y="2749656"/>
            <a:ext cx="3761481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التصفح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dirty="0">
                <a:solidFill>
                  <a:prstClr val="black"/>
                </a:solidFill>
                <a:latin typeface="Calibri"/>
                <a:cs typeface="Mudir MT" pitchFamily="2" charset="-78"/>
              </a:rPr>
              <a:t>شجرة الذكريات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التعلم باللعب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dirty="0">
                <a:solidFill>
                  <a:prstClr val="black"/>
                </a:solidFill>
                <a:latin typeface="Calibri"/>
                <a:cs typeface="Mudir MT" pitchFamily="2" charset="-78"/>
              </a:rPr>
              <a:t>العصف الذهني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التعلم التعاوني والفردي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dirty="0">
                <a:solidFill>
                  <a:prstClr val="black"/>
                </a:solidFill>
                <a:latin typeface="Calibri"/>
                <a:cs typeface="Mudir MT" pitchFamily="2" charset="-78"/>
              </a:rPr>
              <a:t>الدقيقة الواحدة</a:t>
            </a:r>
            <a:endParaRPr kumimoji="0" lang="ar-S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</p:txBody>
      </p: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7DF025A0-35E4-03D6-61A4-5662DCA433D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ACCBEE8-DBD9-1CA7-5284-654E6A41EEC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60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74851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348855" y="5193497"/>
            <a:ext cx="997291" cy="117278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26499">
            <a:off x="10097613" y="262160"/>
            <a:ext cx="882033" cy="16599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69541" y="150740"/>
            <a:ext cx="1014055" cy="1192502"/>
          </a:xfrm>
          <a:prstGeom prst="rect">
            <a:avLst/>
          </a:prstGeom>
        </p:spPr>
      </p:pic>
      <p:pic>
        <p:nvPicPr>
          <p:cNvPr id="12" name="Picture 35" descr="Picture 35">
            <a:extLst>
              <a:ext uri="{FF2B5EF4-FFF2-40B4-BE49-F238E27FC236}">
                <a16:creationId xmlns:a16="http://schemas.microsoft.com/office/drawing/2014/main" id="{A77EAA57-8A1C-B613-022E-DE8E57D442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3D3873EC-225B-7A93-12FE-5A485DBCB8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FEE9D702-0669-977F-C4B4-6996C3562BF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7447" t="35978" r="21050" b="32740"/>
          <a:stretch/>
        </p:blipFill>
        <p:spPr>
          <a:xfrm>
            <a:off x="2139481" y="1417065"/>
            <a:ext cx="8007681" cy="3827288"/>
          </a:xfrm>
          <a:prstGeom prst="rect">
            <a:avLst/>
          </a:prstGeom>
        </p:spPr>
      </p:pic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FA1E74F6-672A-F9C2-DA25-BF71200BFAD1}"/>
              </a:ext>
            </a:extLst>
          </p:cNvPr>
          <p:cNvSpPr/>
          <p:nvPr/>
        </p:nvSpPr>
        <p:spPr>
          <a:xfrm>
            <a:off x="7443207" y="3963267"/>
            <a:ext cx="2055616" cy="38999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9EB27902-5F71-4B9A-3EE1-EC69CA26338A}"/>
              </a:ext>
            </a:extLst>
          </p:cNvPr>
          <p:cNvSpPr/>
          <p:nvPr/>
        </p:nvSpPr>
        <p:spPr>
          <a:xfrm>
            <a:off x="4498679" y="2863044"/>
            <a:ext cx="1299693" cy="78379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378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878308" y="4353760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26499">
            <a:off x="9749904" y="1674272"/>
            <a:ext cx="882033" cy="16599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48432" y="1069320"/>
            <a:ext cx="1014055" cy="1192502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9D170325-AC1A-8B99-1A8D-A1C043CB65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16" name="Picture 35" descr="Picture 35">
            <a:extLst>
              <a:ext uri="{FF2B5EF4-FFF2-40B4-BE49-F238E27FC236}">
                <a16:creationId xmlns:a16="http://schemas.microsoft.com/office/drawing/2014/main" id="{EC9B7E7B-B703-FB46-DB43-6B334B96284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72994" y="409351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F0899427-592C-4AA2-D092-745FF5BEA04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13629" b="21148"/>
          <a:stretch/>
        </p:blipFill>
        <p:spPr>
          <a:xfrm rot="2590557">
            <a:off x="7470109" y="2238130"/>
            <a:ext cx="2528526" cy="2549195"/>
          </a:xfrm>
          <a:prstGeom prst="rect">
            <a:avLst/>
          </a:prstGeom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D834DCCF-2627-5EF6-EE95-B95C647DF394}"/>
              </a:ext>
            </a:extLst>
          </p:cNvPr>
          <p:cNvSpPr txBox="1"/>
          <p:nvPr/>
        </p:nvSpPr>
        <p:spPr>
          <a:xfrm>
            <a:off x="7075227" y="2891220"/>
            <a:ext cx="331517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الواجب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منصة مدرستي</a:t>
            </a: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E36365F1-B8F4-7236-4770-0FF2D8B1058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17681" b="22948"/>
          <a:stretch/>
        </p:blipFill>
        <p:spPr>
          <a:xfrm rot="360556">
            <a:off x="3443618" y="906786"/>
            <a:ext cx="4111153" cy="2613701"/>
          </a:xfrm>
          <a:prstGeom prst="rect">
            <a:avLst/>
          </a:prstGeom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79750785-CB86-C072-1DC2-A37DD32F307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17681" b="22948"/>
          <a:stretch/>
        </p:blipFill>
        <p:spPr>
          <a:xfrm rot="360556">
            <a:off x="974714" y="3534513"/>
            <a:ext cx="4111153" cy="2626978"/>
          </a:xfrm>
          <a:prstGeom prst="rect">
            <a:avLst/>
          </a:prstGeom>
        </p:spPr>
      </p:pic>
      <p:sp>
        <p:nvSpPr>
          <p:cNvPr id="21" name="مخطط انسيابي: تخزين داخلي 20">
            <a:hlinkClick r:id="rId16"/>
            <a:extLst>
              <a:ext uri="{FF2B5EF4-FFF2-40B4-BE49-F238E27FC236}">
                <a16:creationId xmlns:a16="http://schemas.microsoft.com/office/drawing/2014/main" id="{64EBC4B3-64E4-4A24-381A-1D8E50140498}"/>
              </a:ext>
            </a:extLst>
          </p:cNvPr>
          <p:cNvSpPr/>
          <p:nvPr/>
        </p:nvSpPr>
        <p:spPr>
          <a:xfrm>
            <a:off x="3127925" y="698771"/>
            <a:ext cx="4205632" cy="2730229"/>
          </a:xfrm>
          <a:custGeom>
            <a:avLst/>
            <a:gdLst>
              <a:gd name="connsiteX0" fmla="*/ 0 w 4205632"/>
              <a:gd name="connsiteY0" fmla="*/ 0 h 2730229"/>
              <a:gd name="connsiteX1" fmla="*/ 4205632 w 4205632"/>
              <a:gd name="connsiteY1" fmla="*/ 0 h 2730229"/>
              <a:gd name="connsiteX2" fmla="*/ 4205632 w 4205632"/>
              <a:gd name="connsiteY2" fmla="*/ 2730229 h 2730229"/>
              <a:gd name="connsiteX3" fmla="*/ 0 w 4205632"/>
              <a:gd name="connsiteY3" fmla="*/ 2730229 h 2730229"/>
              <a:gd name="connsiteX4" fmla="*/ 0 w 4205632"/>
              <a:gd name="connsiteY4" fmla="*/ 0 h 2730229"/>
              <a:gd name="connsiteX0" fmla="*/ 525704 w 4205632"/>
              <a:gd name="connsiteY0" fmla="*/ 0 h 2730229"/>
              <a:gd name="connsiteX1" fmla="*/ 525704 w 4205632"/>
              <a:gd name="connsiteY1" fmla="*/ 2730229 h 2730229"/>
              <a:gd name="connsiteX2" fmla="*/ 0 w 4205632"/>
              <a:gd name="connsiteY2" fmla="*/ 341278 h 2730229"/>
              <a:gd name="connsiteX3" fmla="*/ 4205632 w 4205632"/>
              <a:gd name="connsiteY3" fmla="*/ 341278 h 2730229"/>
              <a:gd name="connsiteX0" fmla="*/ 0 w 4205632"/>
              <a:gd name="connsiteY0" fmla="*/ 0 h 2730229"/>
              <a:gd name="connsiteX1" fmla="*/ 4205632 w 4205632"/>
              <a:gd name="connsiteY1" fmla="*/ 0 h 2730229"/>
              <a:gd name="connsiteX2" fmla="*/ 4205632 w 4205632"/>
              <a:gd name="connsiteY2" fmla="*/ 2730229 h 2730229"/>
              <a:gd name="connsiteX3" fmla="*/ 0 w 4205632"/>
              <a:gd name="connsiteY3" fmla="*/ 2730229 h 2730229"/>
              <a:gd name="connsiteX4" fmla="*/ 0 w 4205632"/>
              <a:gd name="connsiteY4" fmla="*/ 0 h 2730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05632" h="2730229" stroke="0" extrusionOk="0">
                <a:moveTo>
                  <a:pt x="0" y="0"/>
                </a:moveTo>
                <a:cubicBezTo>
                  <a:pt x="1786348" y="131919"/>
                  <a:pt x="2227190" y="-79974"/>
                  <a:pt x="4205632" y="0"/>
                </a:cubicBezTo>
                <a:cubicBezTo>
                  <a:pt x="4318444" y="904580"/>
                  <a:pt x="4151656" y="2419137"/>
                  <a:pt x="4205632" y="2730229"/>
                </a:cubicBezTo>
                <a:cubicBezTo>
                  <a:pt x="2358687" y="2773118"/>
                  <a:pt x="466340" y="2625223"/>
                  <a:pt x="0" y="2730229"/>
                </a:cubicBezTo>
                <a:cubicBezTo>
                  <a:pt x="-49572" y="1625022"/>
                  <a:pt x="-52360" y="1085831"/>
                  <a:pt x="0" y="0"/>
                </a:cubicBezTo>
                <a:close/>
              </a:path>
              <a:path w="4205632" h="2730229" fill="none" extrusionOk="0">
                <a:moveTo>
                  <a:pt x="525704" y="0"/>
                </a:moveTo>
                <a:cubicBezTo>
                  <a:pt x="445598" y="423318"/>
                  <a:pt x="421702" y="2443416"/>
                  <a:pt x="525704" y="2730229"/>
                </a:cubicBezTo>
                <a:moveTo>
                  <a:pt x="0" y="341278"/>
                </a:moveTo>
                <a:cubicBezTo>
                  <a:pt x="2080532" y="226207"/>
                  <a:pt x="3343794" y="338187"/>
                  <a:pt x="4205632" y="341278"/>
                </a:cubicBezTo>
              </a:path>
              <a:path w="4205632" h="2730229" fill="none" extrusionOk="0">
                <a:moveTo>
                  <a:pt x="0" y="0"/>
                </a:moveTo>
                <a:cubicBezTo>
                  <a:pt x="1814247" y="-15507"/>
                  <a:pt x="3219014" y="18295"/>
                  <a:pt x="4205632" y="0"/>
                </a:cubicBezTo>
                <a:cubicBezTo>
                  <a:pt x="4314920" y="887886"/>
                  <a:pt x="4257595" y="1929679"/>
                  <a:pt x="4205632" y="2730229"/>
                </a:cubicBezTo>
                <a:cubicBezTo>
                  <a:pt x="3261166" y="2777099"/>
                  <a:pt x="1788927" y="2721520"/>
                  <a:pt x="0" y="2730229"/>
                </a:cubicBezTo>
                <a:cubicBezTo>
                  <a:pt x="-54748" y="1769864"/>
                  <a:pt x="100903" y="493254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335029903">
                  <a:prstGeom prst="flowChartInternalStorag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موقع رفعة التعليمية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مخطط انسيابي: تخزين داخلي 21">
            <a:hlinkClick r:id="rId17"/>
            <a:extLst>
              <a:ext uri="{FF2B5EF4-FFF2-40B4-BE49-F238E27FC236}">
                <a16:creationId xmlns:a16="http://schemas.microsoft.com/office/drawing/2014/main" id="{168AE6FA-2D05-BBE4-F7F8-6BA073EF9AB4}"/>
              </a:ext>
            </a:extLst>
          </p:cNvPr>
          <p:cNvSpPr/>
          <p:nvPr/>
        </p:nvSpPr>
        <p:spPr>
          <a:xfrm>
            <a:off x="705034" y="3543681"/>
            <a:ext cx="4069779" cy="2326544"/>
          </a:xfrm>
          <a:custGeom>
            <a:avLst/>
            <a:gdLst>
              <a:gd name="connsiteX0" fmla="*/ 0 w 4069779"/>
              <a:gd name="connsiteY0" fmla="*/ 0 h 2326544"/>
              <a:gd name="connsiteX1" fmla="*/ 4069779 w 4069779"/>
              <a:gd name="connsiteY1" fmla="*/ 0 h 2326544"/>
              <a:gd name="connsiteX2" fmla="*/ 4069779 w 4069779"/>
              <a:gd name="connsiteY2" fmla="*/ 2326544 h 2326544"/>
              <a:gd name="connsiteX3" fmla="*/ 0 w 4069779"/>
              <a:gd name="connsiteY3" fmla="*/ 2326544 h 2326544"/>
              <a:gd name="connsiteX4" fmla="*/ 0 w 4069779"/>
              <a:gd name="connsiteY4" fmla="*/ 0 h 2326544"/>
              <a:gd name="connsiteX0" fmla="*/ 508722 w 4069779"/>
              <a:gd name="connsiteY0" fmla="*/ 0 h 2326544"/>
              <a:gd name="connsiteX1" fmla="*/ 508722 w 4069779"/>
              <a:gd name="connsiteY1" fmla="*/ 2326544 h 2326544"/>
              <a:gd name="connsiteX2" fmla="*/ 0 w 4069779"/>
              <a:gd name="connsiteY2" fmla="*/ 290818 h 2326544"/>
              <a:gd name="connsiteX3" fmla="*/ 4069779 w 4069779"/>
              <a:gd name="connsiteY3" fmla="*/ 290818 h 2326544"/>
              <a:gd name="connsiteX0" fmla="*/ 0 w 4069779"/>
              <a:gd name="connsiteY0" fmla="*/ 0 h 2326544"/>
              <a:gd name="connsiteX1" fmla="*/ 4069779 w 4069779"/>
              <a:gd name="connsiteY1" fmla="*/ 0 h 2326544"/>
              <a:gd name="connsiteX2" fmla="*/ 4069779 w 4069779"/>
              <a:gd name="connsiteY2" fmla="*/ 2326544 h 2326544"/>
              <a:gd name="connsiteX3" fmla="*/ 0 w 4069779"/>
              <a:gd name="connsiteY3" fmla="*/ 2326544 h 2326544"/>
              <a:gd name="connsiteX4" fmla="*/ 0 w 4069779"/>
              <a:gd name="connsiteY4" fmla="*/ 0 h 2326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69779" h="2326544" stroke="0" extrusionOk="0">
                <a:moveTo>
                  <a:pt x="0" y="0"/>
                </a:moveTo>
                <a:cubicBezTo>
                  <a:pt x="480191" y="131919"/>
                  <a:pt x="3103072" y="-79974"/>
                  <a:pt x="4069779" y="0"/>
                </a:cubicBezTo>
                <a:cubicBezTo>
                  <a:pt x="4182591" y="678854"/>
                  <a:pt x="4015803" y="2001745"/>
                  <a:pt x="4069779" y="2326544"/>
                </a:cubicBezTo>
                <a:cubicBezTo>
                  <a:pt x="2172267" y="2369433"/>
                  <a:pt x="918592" y="2221538"/>
                  <a:pt x="0" y="2326544"/>
                </a:cubicBezTo>
                <a:cubicBezTo>
                  <a:pt x="-49572" y="1598131"/>
                  <a:pt x="-52360" y="1143964"/>
                  <a:pt x="0" y="0"/>
                </a:cubicBezTo>
                <a:close/>
              </a:path>
              <a:path w="4069779" h="2326544" fill="none" extrusionOk="0">
                <a:moveTo>
                  <a:pt x="508722" y="0"/>
                </a:moveTo>
                <a:cubicBezTo>
                  <a:pt x="428616" y="562163"/>
                  <a:pt x="404720" y="2002948"/>
                  <a:pt x="508722" y="2326544"/>
                </a:cubicBezTo>
                <a:moveTo>
                  <a:pt x="0" y="290818"/>
                </a:moveTo>
                <a:cubicBezTo>
                  <a:pt x="1476681" y="175747"/>
                  <a:pt x="2414798" y="287727"/>
                  <a:pt x="4069779" y="290818"/>
                </a:cubicBezTo>
              </a:path>
              <a:path w="4069779" h="2326544" fill="none" extrusionOk="0">
                <a:moveTo>
                  <a:pt x="0" y="0"/>
                </a:moveTo>
                <a:cubicBezTo>
                  <a:pt x="1085450" y="-15507"/>
                  <a:pt x="3363420" y="18295"/>
                  <a:pt x="4069779" y="0"/>
                </a:cubicBezTo>
                <a:cubicBezTo>
                  <a:pt x="4179067" y="761093"/>
                  <a:pt x="4121742" y="1830436"/>
                  <a:pt x="4069779" y="2326544"/>
                </a:cubicBezTo>
                <a:cubicBezTo>
                  <a:pt x="2878292" y="2373414"/>
                  <a:pt x="1291820" y="2317835"/>
                  <a:pt x="0" y="2326544"/>
                </a:cubicBezTo>
                <a:cubicBezTo>
                  <a:pt x="-54748" y="1615088"/>
                  <a:pt x="100903" y="963725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335029903">
                  <a:prstGeom prst="flowChartInternalStorag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قناة </a:t>
            </a:r>
            <a:r>
              <a:rPr kumimoji="0" lang="ar-SA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تيليجرام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 / فاطمه صالح السبيعي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923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  <p:bldP spid="21" grpId="0"/>
      <p:bldP spid="22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010986" y="4805582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26499">
            <a:off x="9589920" y="1029623"/>
            <a:ext cx="882033" cy="16599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60504" y="597321"/>
            <a:ext cx="1014055" cy="1192502"/>
          </a:xfrm>
          <a:prstGeom prst="rect">
            <a:avLst/>
          </a:prstGeom>
        </p:spPr>
      </p:pic>
      <p:sp>
        <p:nvSpPr>
          <p:cNvPr id="12" name="Freeform 9">
            <a:extLst>
              <a:ext uri="{FF2B5EF4-FFF2-40B4-BE49-F238E27FC236}">
                <a16:creationId xmlns:a16="http://schemas.microsoft.com/office/drawing/2014/main" id="{51D893AC-BC93-9B94-BE01-1FF5B557A525}"/>
              </a:ext>
            </a:extLst>
          </p:cNvPr>
          <p:cNvSpPr/>
          <p:nvPr/>
        </p:nvSpPr>
        <p:spPr>
          <a:xfrm>
            <a:off x="5679914" y="2147418"/>
            <a:ext cx="4244015" cy="2421969"/>
          </a:xfrm>
          <a:custGeom>
            <a:avLst/>
            <a:gdLst/>
            <a:ahLst/>
            <a:cxnLst/>
            <a:rect l="l" t="t" r="r" b="b"/>
            <a:pathLst>
              <a:path w="19050000" h="19050000">
                <a:moveTo>
                  <a:pt x="0" y="0"/>
                </a:moveTo>
                <a:lnTo>
                  <a:pt x="19050000" y="0"/>
                </a:lnTo>
                <a:lnTo>
                  <a:pt x="19050000" y="19050000"/>
                </a:lnTo>
                <a:lnTo>
                  <a:pt x="0" y="1905000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240A0389-22FA-334A-4268-84885A4AC6EF}"/>
              </a:ext>
            </a:extLst>
          </p:cNvPr>
          <p:cNvSpPr txBox="1"/>
          <p:nvPr/>
        </p:nvSpPr>
        <p:spPr>
          <a:xfrm>
            <a:off x="5899131" y="2474958"/>
            <a:ext cx="3654127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فكرة الدرس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dirty="0">
                <a:latin typeface="Calibri"/>
                <a:cs typeface="Mudir MT" pitchFamily="2" charset="-78"/>
              </a:rPr>
              <a:t>أحدد خواص الأشكال ثلاثية الأبعاد وأصنفها 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cs typeface="Mudir MT" pitchFamily="2" charset="-78"/>
            </a:endParaRPr>
          </a:p>
        </p:txBody>
      </p:sp>
      <p:pic>
        <p:nvPicPr>
          <p:cNvPr id="21" name="Picture 3">
            <a:extLst>
              <a:ext uri="{FF2B5EF4-FFF2-40B4-BE49-F238E27FC236}">
                <a16:creationId xmlns:a16="http://schemas.microsoft.com/office/drawing/2014/main" id="{7AD4CFCD-3E15-6F85-A921-98BC8A2F08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665220">
            <a:off x="290417" y="2100404"/>
            <a:ext cx="5182369" cy="5410356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F547EC3E-1CB5-F3C7-7B98-C259E36CBC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2590557">
            <a:off x="3153224" y="1715720"/>
            <a:ext cx="1614946" cy="1849926"/>
          </a:xfrm>
          <a:prstGeom prst="rect">
            <a:avLst/>
          </a:prstGeom>
        </p:spPr>
      </p:pic>
      <p:pic>
        <p:nvPicPr>
          <p:cNvPr id="22" name="Picture 17">
            <a:extLst>
              <a:ext uri="{FF2B5EF4-FFF2-40B4-BE49-F238E27FC236}">
                <a16:creationId xmlns:a16="http://schemas.microsoft.com/office/drawing/2014/main" id="{90DB49A8-DCDF-47A7-20CA-9D228C032E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419644">
            <a:off x="4617834" y="1439606"/>
            <a:ext cx="786391" cy="1124392"/>
          </a:xfrm>
          <a:prstGeom prst="rect">
            <a:avLst/>
          </a:prstGeom>
        </p:spPr>
      </p:pic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CC8DC0B3-FA87-2A1F-7F79-B93C9B1FA28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7D33D1BC-CA50-E178-52A8-B484E26BC38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BD23E9D7-68F0-76CA-C74B-8BBB4DCC3058}"/>
              </a:ext>
            </a:extLst>
          </p:cNvPr>
          <p:cNvSpPr txBox="1"/>
          <p:nvPr/>
        </p:nvSpPr>
        <p:spPr>
          <a:xfrm>
            <a:off x="6298472" y="908633"/>
            <a:ext cx="2395182" cy="461665"/>
          </a:xfrm>
          <a:custGeom>
            <a:avLst/>
            <a:gdLst>
              <a:gd name="connsiteX0" fmla="*/ 0 w 2395182"/>
              <a:gd name="connsiteY0" fmla="*/ 0 h 461665"/>
              <a:gd name="connsiteX1" fmla="*/ 2395182 w 2395182"/>
              <a:gd name="connsiteY1" fmla="*/ 0 h 461665"/>
              <a:gd name="connsiteX2" fmla="*/ 2395182 w 2395182"/>
              <a:gd name="connsiteY2" fmla="*/ 461665 h 461665"/>
              <a:gd name="connsiteX3" fmla="*/ 0 w 2395182"/>
              <a:gd name="connsiteY3" fmla="*/ 461665 h 461665"/>
              <a:gd name="connsiteX4" fmla="*/ 0 w 2395182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5182" h="461665" fill="none" extrusionOk="0">
                <a:moveTo>
                  <a:pt x="0" y="0"/>
                </a:moveTo>
                <a:cubicBezTo>
                  <a:pt x="1031107" y="-90815"/>
                  <a:pt x="1371966" y="73971"/>
                  <a:pt x="2395182" y="0"/>
                </a:cubicBezTo>
                <a:cubicBezTo>
                  <a:pt x="2434108" y="89873"/>
                  <a:pt x="2433948" y="274878"/>
                  <a:pt x="2395182" y="461665"/>
                </a:cubicBezTo>
                <a:cubicBezTo>
                  <a:pt x="1481497" y="356034"/>
                  <a:pt x="587886" y="609160"/>
                  <a:pt x="0" y="461665"/>
                </a:cubicBezTo>
                <a:cubicBezTo>
                  <a:pt x="13213" y="367335"/>
                  <a:pt x="-11092" y="86954"/>
                  <a:pt x="0" y="0"/>
                </a:cubicBezTo>
                <a:close/>
              </a:path>
              <a:path w="2395182" h="461665" stroke="0" extrusionOk="0">
                <a:moveTo>
                  <a:pt x="0" y="0"/>
                </a:moveTo>
                <a:cubicBezTo>
                  <a:pt x="1011123" y="164815"/>
                  <a:pt x="1558267" y="-1581"/>
                  <a:pt x="2395182" y="0"/>
                </a:cubicBezTo>
                <a:cubicBezTo>
                  <a:pt x="2411357" y="219763"/>
                  <a:pt x="2436088" y="397006"/>
                  <a:pt x="2395182" y="461665"/>
                </a:cubicBezTo>
                <a:cubicBezTo>
                  <a:pt x="1976619" y="512348"/>
                  <a:pt x="1124889" y="613604"/>
                  <a:pt x="0" y="461665"/>
                </a:cubicBezTo>
                <a:cubicBezTo>
                  <a:pt x="29374" y="340008"/>
                  <a:pt x="-2668" y="184445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260635361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استراتيجية التصفح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B6E8B997-24F5-F25B-9E7C-A70D821D13C6}"/>
              </a:ext>
            </a:extLst>
          </p:cNvPr>
          <p:cNvSpPr txBox="1"/>
          <p:nvPr/>
        </p:nvSpPr>
        <p:spPr>
          <a:xfrm>
            <a:off x="1715737" y="3317065"/>
            <a:ext cx="331031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الشكل ثلاثي الأبعاد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الوجه</a:t>
            </a:r>
            <a:r>
              <a:rPr kumimoji="0" lang="ar-SA" sz="24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 – الحرف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Mudir MT" pitchFamily="2" charset="-78"/>
              </a:rPr>
              <a:t>الوجه الجانبي – الرأس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المنشور – القاعدة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Mudir MT" pitchFamily="2" charset="-78"/>
              </a:rPr>
              <a:t>الهرم – المخروط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الأسطوانة – الكرة - </a:t>
            </a:r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Mudir MT" pitchFamily="2" charset="-78"/>
              </a:rPr>
              <a:t>المركز</a:t>
            </a:r>
            <a:endParaRPr kumimoji="0" lang="ar-SA" sz="2400" b="1" i="0" u="none" strike="noStrike" kern="1200" cap="none" spc="0" normalizeH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B714AE7A-089E-D3F7-4D1F-8E6DAFDF05DE}"/>
              </a:ext>
            </a:extLst>
          </p:cNvPr>
          <p:cNvSpPr txBox="1"/>
          <p:nvPr/>
        </p:nvSpPr>
        <p:spPr>
          <a:xfrm>
            <a:off x="3309696" y="2322612"/>
            <a:ext cx="1811704" cy="461665"/>
          </a:xfrm>
          <a:custGeom>
            <a:avLst/>
            <a:gdLst>
              <a:gd name="connsiteX0" fmla="*/ 0 w 1811704"/>
              <a:gd name="connsiteY0" fmla="*/ 0 h 461665"/>
              <a:gd name="connsiteX1" fmla="*/ 1811704 w 1811704"/>
              <a:gd name="connsiteY1" fmla="*/ 0 h 461665"/>
              <a:gd name="connsiteX2" fmla="*/ 1811704 w 1811704"/>
              <a:gd name="connsiteY2" fmla="*/ 461665 h 461665"/>
              <a:gd name="connsiteX3" fmla="*/ 0 w 1811704"/>
              <a:gd name="connsiteY3" fmla="*/ 461665 h 461665"/>
              <a:gd name="connsiteX4" fmla="*/ 0 w 1811704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1704" h="461665" extrusionOk="0">
                <a:moveTo>
                  <a:pt x="0" y="0"/>
                </a:moveTo>
                <a:cubicBezTo>
                  <a:pt x="884689" y="-121823"/>
                  <a:pt x="1300339" y="123742"/>
                  <a:pt x="1811704" y="0"/>
                </a:cubicBezTo>
                <a:cubicBezTo>
                  <a:pt x="1827879" y="219763"/>
                  <a:pt x="1852610" y="397006"/>
                  <a:pt x="1811704" y="461665"/>
                </a:cubicBezTo>
                <a:cubicBezTo>
                  <a:pt x="1224824" y="357240"/>
                  <a:pt x="898370" y="327646"/>
                  <a:pt x="0" y="461665"/>
                </a:cubicBezTo>
                <a:cubicBezTo>
                  <a:pt x="29374" y="340008"/>
                  <a:pt x="-2668" y="184445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260635361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المفردات</a:t>
            </a:r>
          </a:p>
        </p:txBody>
      </p:sp>
    </p:spTree>
    <p:extLst>
      <p:ext uri="{BB962C8B-B14F-4D97-AF65-F5344CB8AC3E}">
        <p14:creationId xmlns:p14="http://schemas.microsoft.com/office/powerpoint/2010/main" val="108693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/>
      <p:bldP spid="18" grpId="0" animBg="1"/>
      <p:bldP spid="19" grpId="0" build="p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9" name="Picture 2">
            <a:extLst>
              <a:ext uri="{FF2B5EF4-FFF2-40B4-BE49-F238E27FC236}">
                <a16:creationId xmlns:a16="http://schemas.microsoft.com/office/drawing/2014/main" id="{220794B5-7DDC-64B4-C938-FFEB92E2CB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285861">
            <a:off x="186739" y="1571414"/>
            <a:ext cx="2435512" cy="2099954"/>
          </a:xfrm>
          <a:prstGeom prst="rect">
            <a:avLst/>
          </a:prstGeom>
        </p:spPr>
      </p:pic>
      <p:pic>
        <p:nvPicPr>
          <p:cNvPr id="20" name="Picture 17">
            <a:extLst>
              <a:ext uri="{FF2B5EF4-FFF2-40B4-BE49-F238E27FC236}">
                <a16:creationId xmlns:a16="http://schemas.microsoft.com/office/drawing/2014/main" id="{600386D7-7670-C4C1-6A5F-ECBB7BE8EF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70295">
            <a:off x="2466909" y="1222833"/>
            <a:ext cx="610328" cy="1124392"/>
          </a:xfrm>
          <a:prstGeom prst="rect">
            <a:avLst/>
          </a:prstGeom>
        </p:spPr>
      </p:pic>
      <p:sp>
        <p:nvSpPr>
          <p:cNvPr id="21" name="مربع نص 20">
            <a:extLst>
              <a:ext uri="{FF2B5EF4-FFF2-40B4-BE49-F238E27FC236}">
                <a16:creationId xmlns:a16="http://schemas.microsoft.com/office/drawing/2014/main" id="{8F7A95A7-BA95-59DD-85B8-CCD759E01A57}"/>
              </a:ext>
            </a:extLst>
          </p:cNvPr>
          <p:cNvSpPr txBox="1"/>
          <p:nvPr/>
        </p:nvSpPr>
        <p:spPr>
          <a:xfrm>
            <a:off x="441471" y="1931262"/>
            <a:ext cx="247341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شجرة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الذكريات</a:t>
            </a:r>
          </a:p>
        </p:txBody>
      </p: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1E54930C-CBBD-7EAA-95C2-69C84DEA569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6F2C6F6C-D671-4BAE-EA1B-23DC1B706C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C8BFE61D-5DA9-D895-BB14-76EF3B06867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8432" y="3425603"/>
            <a:ext cx="1885674" cy="2139373"/>
          </a:xfrm>
          <a:prstGeom prst="rect">
            <a:avLst/>
          </a:prstGeom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47F6D45B-8BEA-878C-DF93-47F4560AE845}"/>
              </a:ext>
            </a:extLst>
          </p:cNvPr>
          <p:cNvSpPr txBox="1"/>
          <p:nvPr/>
        </p:nvSpPr>
        <p:spPr>
          <a:xfrm>
            <a:off x="5321285" y="973689"/>
            <a:ext cx="4430660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bg2">
                <a:lumMod val="50000"/>
              </a:schemeClr>
            </a:solidFill>
            <a:prstDash val="sysDot"/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صنف الأشكال التي أمامك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srgbClr val="1F497D"/>
                </a:solidFill>
                <a:latin typeface="Calibri"/>
                <a:cs typeface="Mudir MT" pitchFamily="2" charset="-78"/>
              </a:rPr>
              <a:t>إلى أشكال ثنائية الأبعاد وثلاثية الأبعاد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1AEEE304-7713-0768-3995-E49C32688DE2}"/>
              </a:ext>
            </a:extLst>
          </p:cNvPr>
          <p:cNvSpPr txBox="1"/>
          <p:nvPr/>
        </p:nvSpPr>
        <p:spPr>
          <a:xfrm>
            <a:off x="9887055" y="4395446"/>
            <a:ext cx="1384047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شكل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 ثنائي الأبعاد</a:t>
            </a:r>
          </a:p>
        </p:txBody>
      </p:sp>
      <p:sp>
        <p:nvSpPr>
          <p:cNvPr id="11" name="مثلث متساوي الساقين 10">
            <a:extLst>
              <a:ext uri="{FF2B5EF4-FFF2-40B4-BE49-F238E27FC236}">
                <a16:creationId xmlns:a16="http://schemas.microsoft.com/office/drawing/2014/main" id="{A67A6E6B-8C0E-B7D4-8E1C-7211A9F01408}"/>
              </a:ext>
            </a:extLst>
          </p:cNvPr>
          <p:cNvSpPr/>
          <p:nvPr/>
        </p:nvSpPr>
        <p:spPr>
          <a:xfrm>
            <a:off x="9982050" y="2850584"/>
            <a:ext cx="1171560" cy="1038113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12CB6065-5C39-AE0E-9436-6409D7E2F2CA}"/>
              </a:ext>
            </a:extLst>
          </p:cNvPr>
          <p:cNvSpPr/>
          <p:nvPr/>
        </p:nvSpPr>
        <p:spPr>
          <a:xfrm>
            <a:off x="3545403" y="3008480"/>
            <a:ext cx="1775882" cy="71538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BA59B4FA-DECE-AD59-FA92-8634B41BD1A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82059" y="2621391"/>
            <a:ext cx="1399754" cy="1399754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11D8F58B-69AD-157A-A9C9-4092B02C4C4E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9776" r="60099" b="48319"/>
          <a:stretch/>
        </p:blipFill>
        <p:spPr>
          <a:xfrm>
            <a:off x="5901271" y="2257614"/>
            <a:ext cx="1404877" cy="1859019"/>
          </a:xfrm>
          <a:prstGeom prst="rect">
            <a:avLst/>
          </a:prstGeom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A68CBDA5-3CAB-64A0-01E3-047A77C3F94C}"/>
              </a:ext>
            </a:extLst>
          </p:cNvPr>
          <p:cNvSpPr txBox="1"/>
          <p:nvPr/>
        </p:nvSpPr>
        <p:spPr>
          <a:xfrm>
            <a:off x="7777528" y="4395446"/>
            <a:ext cx="1384047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شكل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 ثلاثي الأبعاد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D779ABC7-4B54-8F7C-24A5-F7DA325DEB16}"/>
              </a:ext>
            </a:extLst>
          </p:cNvPr>
          <p:cNvSpPr txBox="1"/>
          <p:nvPr/>
        </p:nvSpPr>
        <p:spPr>
          <a:xfrm>
            <a:off x="5960732" y="4395446"/>
            <a:ext cx="1384047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شكل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 ثلاثي الأبعاد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BE2B693F-9E12-1E9E-AFD3-E12575A2BE4B}"/>
              </a:ext>
            </a:extLst>
          </p:cNvPr>
          <p:cNvSpPr txBox="1"/>
          <p:nvPr/>
        </p:nvSpPr>
        <p:spPr>
          <a:xfrm>
            <a:off x="3829989" y="4394646"/>
            <a:ext cx="1384047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شكل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 ثنائي الأبعاد</a:t>
            </a:r>
          </a:p>
        </p:txBody>
      </p:sp>
    </p:spTree>
    <p:extLst>
      <p:ext uri="{BB962C8B-B14F-4D97-AF65-F5344CB8AC3E}">
        <p14:creationId xmlns:p14="http://schemas.microsoft.com/office/powerpoint/2010/main" val="859626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6" grpId="0" animBg="1"/>
      <p:bldP spid="25" grpId="0" animBg="1"/>
      <p:bldP spid="11" grpId="0" animBg="1"/>
      <p:bldP spid="14" grpId="0" animBg="1"/>
      <p:bldP spid="23" grpId="0" animBg="1"/>
      <p:bldP spid="24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81988" y="415243"/>
            <a:ext cx="1014055" cy="1192502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220794B5-7DDC-64B4-C938-FFEB92E2CB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590557">
            <a:off x="5846470" y="236111"/>
            <a:ext cx="1901438" cy="1832460"/>
          </a:xfrm>
          <a:prstGeom prst="rect">
            <a:avLst/>
          </a:prstGeom>
        </p:spPr>
      </p:pic>
      <p:pic>
        <p:nvPicPr>
          <p:cNvPr id="20" name="Picture 17">
            <a:extLst>
              <a:ext uri="{FF2B5EF4-FFF2-40B4-BE49-F238E27FC236}">
                <a16:creationId xmlns:a16="http://schemas.microsoft.com/office/drawing/2014/main" id="{600386D7-7670-C4C1-6A5F-ECBB7BE8EF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170295">
            <a:off x="7718226" y="55801"/>
            <a:ext cx="610328" cy="1124392"/>
          </a:xfrm>
          <a:prstGeom prst="rect">
            <a:avLst/>
          </a:prstGeom>
        </p:spPr>
      </p:pic>
      <p:sp>
        <p:nvSpPr>
          <p:cNvPr id="21" name="مربع نص 20">
            <a:extLst>
              <a:ext uri="{FF2B5EF4-FFF2-40B4-BE49-F238E27FC236}">
                <a16:creationId xmlns:a16="http://schemas.microsoft.com/office/drawing/2014/main" id="{8F7A95A7-BA95-59DD-85B8-CCD759E01A57}"/>
              </a:ext>
            </a:extLst>
          </p:cNvPr>
          <p:cNvSpPr txBox="1"/>
          <p:nvPr/>
        </p:nvSpPr>
        <p:spPr>
          <a:xfrm>
            <a:off x="5630541" y="846484"/>
            <a:ext cx="28134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استعد</a:t>
            </a:r>
          </a:p>
        </p:txBody>
      </p: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1E54930C-CBBD-7EAA-95C2-69C84DEA569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6F2C6F6C-D671-4BAE-EA1B-23DC1B706CF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9" y="5781422"/>
            <a:ext cx="1266043" cy="1137828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E3D5160B-FFDB-02D6-8332-83297BD77B37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3225" t="32837" r="37991" b="39372"/>
          <a:stretch/>
        </p:blipFill>
        <p:spPr>
          <a:xfrm>
            <a:off x="2613266" y="1849320"/>
            <a:ext cx="8240358" cy="2711723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27597ABB-83C0-4FED-EA6E-EB2B8893E076}"/>
              </a:ext>
            </a:extLst>
          </p:cNvPr>
          <p:cNvSpPr/>
          <p:nvPr/>
        </p:nvSpPr>
        <p:spPr>
          <a:xfrm>
            <a:off x="881988" y="2535069"/>
            <a:ext cx="1014055" cy="11378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التعلم باللعب</a:t>
            </a: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B6DBDA7F-AA57-D70B-C3FB-4042C9C1D390}"/>
              </a:ext>
            </a:extLst>
          </p:cNvPr>
          <p:cNvSpPr/>
          <p:nvPr/>
        </p:nvSpPr>
        <p:spPr>
          <a:xfrm>
            <a:off x="4572271" y="4734086"/>
            <a:ext cx="4147383" cy="100227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هل يوجد أوجه جانبية وما شكلها ؟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ما شكل القاعدة وما عددها ؟</a:t>
            </a:r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A5491172-7ED2-77A9-4EF5-E643E0275DD4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10448" b="8458"/>
          <a:stretch/>
        </p:blipFill>
        <p:spPr>
          <a:xfrm>
            <a:off x="517031" y="3997823"/>
            <a:ext cx="1989375" cy="161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1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6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387090">
            <a:off x="7537268" y="-93403"/>
            <a:ext cx="489028" cy="1077552"/>
          </a:xfrm>
          <a:prstGeom prst="rect">
            <a:avLst/>
          </a:prstGeom>
        </p:spPr>
      </p:pic>
      <p:sp>
        <p:nvSpPr>
          <p:cNvPr id="12" name="Google Shape;312;p25">
            <a:extLst>
              <a:ext uri="{FF2B5EF4-FFF2-40B4-BE49-F238E27FC236}">
                <a16:creationId xmlns:a16="http://schemas.microsoft.com/office/drawing/2014/main" id="{1F7AF73A-79AA-131B-9596-30EE963C07E0}"/>
              </a:ext>
            </a:extLst>
          </p:cNvPr>
          <p:cNvSpPr/>
          <p:nvPr/>
        </p:nvSpPr>
        <p:spPr>
          <a:xfrm>
            <a:off x="6028896" y="224322"/>
            <a:ext cx="1578669" cy="913585"/>
          </a:xfrm>
          <a:custGeom>
            <a:avLst/>
            <a:gdLst/>
            <a:ahLst/>
            <a:cxnLst/>
            <a:rect l="l" t="t" r="r" b="b"/>
            <a:pathLst>
              <a:path w="3116580" h="3118484" extrusionOk="0">
                <a:moveTo>
                  <a:pt x="1558290" y="3118485"/>
                </a:moveTo>
                <a:cubicBezTo>
                  <a:pt x="1436370" y="3118485"/>
                  <a:pt x="1321118" y="3064193"/>
                  <a:pt x="1225868" y="2962275"/>
                </a:cubicBezTo>
                <a:cubicBezTo>
                  <a:pt x="1165860" y="2898458"/>
                  <a:pt x="1115378" y="2818448"/>
                  <a:pt x="1076325" y="2723198"/>
                </a:cubicBezTo>
                <a:cubicBezTo>
                  <a:pt x="973455" y="2765108"/>
                  <a:pt x="874395" y="2787015"/>
                  <a:pt x="782955" y="2787015"/>
                </a:cubicBezTo>
                <a:cubicBezTo>
                  <a:pt x="610553" y="2787015"/>
                  <a:pt x="468630" y="2710815"/>
                  <a:pt x="391478" y="2576513"/>
                </a:cubicBezTo>
                <a:cubicBezTo>
                  <a:pt x="309563" y="2433638"/>
                  <a:pt x="312420" y="2244090"/>
                  <a:pt x="395288" y="2041208"/>
                </a:cubicBezTo>
                <a:cubicBezTo>
                  <a:pt x="300038" y="2001203"/>
                  <a:pt x="220027" y="1951673"/>
                  <a:pt x="156210" y="1891665"/>
                </a:cubicBezTo>
                <a:cubicBezTo>
                  <a:pt x="54293" y="1795463"/>
                  <a:pt x="0" y="1681163"/>
                  <a:pt x="0" y="1559243"/>
                </a:cubicBezTo>
                <a:cubicBezTo>
                  <a:pt x="0" y="1437323"/>
                  <a:pt x="54293" y="1322070"/>
                  <a:pt x="156210" y="1226820"/>
                </a:cubicBezTo>
                <a:cubicBezTo>
                  <a:pt x="220027" y="1166813"/>
                  <a:pt x="300038" y="1116330"/>
                  <a:pt x="395288" y="1077278"/>
                </a:cubicBezTo>
                <a:cubicBezTo>
                  <a:pt x="312420" y="874395"/>
                  <a:pt x="309563" y="684848"/>
                  <a:pt x="391478" y="541973"/>
                </a:cubicBezTo>
                <a:cubicBezTo>
                  <a:pt x="467678" y="408623"/>
                  <a:pt x="610553" y="331470"/>
                  <a:pt x="782955" y="331470"/>
                </a:cubicBezTo>
                <a:cubicBezTo>
                  <a:pt x="874395" y="331470"/>
                  <a:pt x="974408" y="353378"/>
                  <a:pt x="1076325" y="395288"/>
                </a:cubicBezTo>
                <a:cubicBezTo>
                  <a:pt x="1116330" y="300038"/>
                  <a:pt x="1165860" y="220028"/>
                  <a:pt x="1225868" y="156210"/>
                </a:cubicBezTo>
                <a:cubicBezTo>
                  <a:pt x="1322070" y="54293"/>
                  <a:pt x="1436370" y="0"/>
                  <a:pt x="1558290" y="0"/>
                </a:cubicBezTo>
                <a:cubicBezTo>
                  <a:pt x="1680210" y="0"/>
                  <a:pt x="1795463" y="54293"/>
                  <a:pt x="1890713" y="156210"/>
                </a:cubicBezTo>
                <a:cubicBezTo>
                  <a:pt x="1950720" y="220028"/>
                  <a:pt x="2001203" y="300038"/>
                  <a:pt x="2040255" y="395288"/>
                </a:cubicBezTo>
                <a:cubicBezTo>
                  <a:pt x="2143125" y="353378"/>
                  <a:pt x="2242185" y="331470"/>
                  <a:pt x="2333625" y="331470"/>
                </a:cubicBezTo>
                <a:cubicBezTo>
                  <a:pt x="2506028" y="331470"/>
                  <a:pt x="2647950" y="407670"/>
                  <a:pt x="2725103" y="541973"/>
                </a:cubicBezTo>
                <a:cubicBezTo>
                  <a:pt x="2807018" y="684848"/>
                  <a:pt x="2804160" y="874395"/>
                  <a:pt x="2721293" y="1077278"/>
                </a:cubicBezTo>
                <a:cubicBezTo>
                  <a:pt x="2816543" y="1117283"/>
                  <a:pt x="2896553" y="1166813"/>
                  <a:pt x="2960370" y="1226820"/>
                </a:cubicBezTo>
                <a:cubicBezTo>
                  <a:pt x="3062288" y="1323023"/>
                  <a:pt x="3116580" y="1437323"/>
                  <a:pt x="3116580" y="1559243"/>
                </a:cubicBezTo>
                <a:cubicBezTo>
                  <a:pt x="3116580" y="1681163"/>
                  <a:pt x="3062288" y="1796415"/>
                  <a:pt x="2960370" y="1891665"/>
                </a:cubicBezTo>
                <a:cubicBezTo>
                  <a:pt x="2896553" y="1951673"/>
                  <a:pt x="2816543" y="2002155"/>
                  <a:pt x="2721293" y="2041208"/>
                </a:cubicBezTo>
                <a:cubicBezTo>
                  <a:pt x="2804160" y="2244090"/>
                  <a:pt x="2807018" y="2433638"/>
                  <a:pt x="2725103" y="2576513"/>
                </a:cubicBezTo>
                <a:cubicBezTo>
                  <a:pt x="2648903" y="2709863"/>
                  <a:pt x="2506028" y="2787015"/>
                  <a:pt x="2333625" y="2787015"/>
                </a:cubicBezTo>
                <a:lnTo>
                  <a:pt x="2333625" y="2787015"/>
                </a:lnTo>
                <a:cubicBezTo>
                  <a:pt x="2242185" y="2787015"/>
                  <a:pt x="2142173" y="2765108"/>
                  <a:pt x="2040255" y="2723198"/>
                </a:cubicBezTo>
                <a:cubicBezTo>
                  <a:pt x="2000250" y="2818448"/>
                  <a:pt x="1950720" y="2898458"/>
                  <a:pt x="1890713" y="2962275"/>
                </a:cubicBezTo>
                <a:cubicBezTo>
                  <a:pt x="1795463" y="3064193"/>
                  <a:pt x="1680210" y="3118485"/>
                  <a:pt x="1558290" y="311848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0">
              <a:buClr>
                <a:srgbClr val="000000"/>
              </a:buClr>
              <a:buFont typeface="Arial"/>
              <a:buNone/>
            </a:pPr>
            <a:r>
              <a:rPr lang="ar-SA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تدريس</a:t>
            </a:r>
            <a:endParaRPr sz="2800" b="1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53D45A31-C988-F61B-E6C1-C4CA1611A3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09B49DA-A5FA-049B-9EE8-FE6B16D8FE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0B5DF108-7312-8BE8-EE00-6A80136895E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3225" t="39686" r="32815" b="49303"/>
          <a:stretch/>
        </p:blipFill>
        <p:spPr>
          <a:xfrm>
            <a:off x="2345167" y="1251143"/>
            <a:ext cx="8586155" cy="1302207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E352B267-E283-A4B7-9650-4C548F630205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297680" y="2693259"/>
            <a:ext cx="4267967" cy="2174576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F056E036-9D02-9005-5DD7-807F3C907E3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69266" t="36281" r="2010" b="34695"/>
          <a:stretch/>
        </p:blipFill>
        <p:spPr>
          <a:xfrm>
            <a:off x="8808412" y="2610876"/>
            <a:ext cx="2837981" cy="942232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7C41945A-3E3E-707E-1970-4CD122D538D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67691" t="70089" r="3494"/>
          <a:stretch/>
        </p:blipFill>
        <p:spPr>
          <a:xfrm>
            <a:off x="8568138" y="4948354"/>
            <a:ext cx="2678982" cy="1088468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EA9BE37E-3B0A-5732-F9F5-91832D0DE24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9350" t="62221" r="62539" b="31675"/>
          <a:stretch/>
        </p:blipFill>
        <p:spPr>
          <a:xfrm>
            <a:off x="1240424" y="5155809"/>
            <a:ext cx="3546740" cy="796804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CE2821CD-1917-135B-6A8B-81CA86C7239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" t="35472" r="72924" b="41876"/>
          <a:stretch/>
        </p:blipFill>
        <p:spPr>
          <a:xfrm>
            <a:off x="955488" y="2873176"/>
            <a:ext cx="2836584" cy="928880"/>
          </a:xfrm>
          <a:prstGeom prst="rect">
            <a:avLst/>
          </a:prstGeom>
        </p:spPr>
      </p:pic>
      <p:sp>
        <p:nvSpPr>
          <p:cNvPr id="28" name="مستطيل 27">
            <a:extLst>
              <a:ext uri="{FF2B5EF4-FFF2-40B4-BE49-F238E27FC236}">
                <a16:creationId xmlns:a16="http://schemas.microsoft.com/office/drawing/2014/main" id="{AAE559B0-B968-2685-4F41-DFB6A5BA3E97}"/>
              </a:ext>
            </a:extLst>
          </p:cNvPr>
          <p:cNvSpPr/>
          <p:nvPr/>
        </p:nvSpPr>
        <p:spPr>
          <a:xfrm>
            <a:off x="4520473" y="3245237"/>
            <a:ext cx="2521213" cy="14235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cxnSp>
        <p:nvCxnSpPr>
          <p:cNvPr id="15" name="رابط كسهم مستقيم 14">
            <a:extLst>
              <a:ext uri="{FF2B5EF4-FFF2-40B4-BE49-F238E27FC236}">
                <a16:creationId xmlns:a16="http://schemas.microsoft.com/office/drawing/2014/main" id="{FCF7AB1A-CF94-4253-8ECA-4D8AD6C54EC4}"/>
              </a:ext>
            </a:extLst>
          </p:cNvPr>
          <p:cNvCxnSpPr/>
          <p:nvPr/>
        </p:nvCxnSpPr>
        <p:spPr>
          <a:xfrm flipH="1">
            <a:off x="4297680" y="4416014"/>
            <a:ext cx="735800" cy="58848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رابط كسهم مستقيم 16">
            <a:extLst>
              <a:ext uri="{FF2B5EF4-FFF2-40B4-BE49-F238E27FC236}">
                <a16:creationId xmlns:a16="http://schemas.microsoft.com/office/drawing/2014/main" id="{6FD46D65-B8B8-6368-4F51-C763268D80BD}"/>
              </a:ext>
            </a:extLst>
          </p:cNvPr>
          <p:cNvCxnSpPr>
            <a:cxnSpLocks/>
          </p:cNvCxnSpPr>
          <p:nvPr/>
        </p:nvCxnSpPr>
        <p:spPr>
          <a:xfrm flipH="1" flipV="1">
            <a:off x="3904467" y="3340448"/>
            <a:ext cx="1083066" cy="31026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رابط مستقيم 28">
            <a:extLst>
              <a:ext uri="{FF2B5EF4-FFF2-40B4-BE49-F238E27FC236}">
                <a16:creationId xmlns:a16="http://schemas.microsoft.com/office/drawing/2014/main" id="{0035669B-8720-A0FD-D611-D7419602F33A}"/>
              </a:ext>
            </a:extLst>
          </p:cNvPr>
          <p:cNvCxnSpPr>
            <a:cxnSpLocks/>
          </p:cNvCxnSpPr>
          <p:nvPr/>
        </p:nvCxnSpPr>
        <p:spPr>
          <a:xfrm>
            <a:off x="8366626" y="2873176"/>
            <a:ext cx="0" cy="146304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رابط كسهم مستقيم 30">
            <a:extLst>
              <a:ext uri="{FF2B5EF4-FFF2-40B4-BE49-F238E27FC236}">
                <a16:creationId xmlns:a16="http://schemas.microsoft.com/office/drawing/2014/main" id="{200CE540-464F-4C9B-09EA-0B65F6C31A03}"/>
              </a:ext>
            </a:extLst>
          </p:cNvPr>
          <p:cNvCxnSpPr>
            <a:cxnSpLocks/>
          </p:cNvCxnSpPr>
          <p:nvPr/>
        </p:nvCxnSpPr>
        <p:spPr>
          <a:xfrm flipV="1">
            <a:off x="8463788" y="3593026"/>
            <a:ext cx="619066" cy="40485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رابط مستقيم 33">
            <a:extLst>
              <a:ext uri="{FF2B5EF4-FFF2-40B4-BE49-F238E27FC236}">
                <a16:creationId xmlns:a16="http://schemas.microsoft.com/office/drawing/2014/main" id="{B8297515-FFBA-2021-1AE6-C09DAACA184E}"/>
              </a:ext>
            </a:extLst>
          </p:cNvPr>
          <p:cNvCxnSpPr/>
          <p:nvPr/>
        </p:nvCxnSpPr>
        <p:spPr>
          <a:xfrm flipH="1">
            <a:off x="7100047" y="4313816"/>
            <a:ext cx="1266579" cy="355003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شكل بيضاوي 34">
            <a:extLst>
              <a:ext uri="{FF2B5EF4-FFF2-40B4-BE49-F238E27FC236}">
                <a16:creationId xmlns:a16="http://schemas.microsoft.com/office/drawing/2014/main" id="{CCAA2EFC-F304-8522-A356-2A044C37C887}"/>
              </a:ext>
            </a:extLst>
          </p:cNvPr>
          <p:cNvSpPr/>
          <p:nvPr/>
        </p:nvSpPr>
        <p:spPr>
          <a:xfrm>
            <a:off x="8252089" y="4179386"/>
            <a:ext cx="234186" cy="19363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36" name="رابط كسهم مستقيم 35">
            <a:extLst>
              <a:ext uri="{FF2B5EF4-FFF2-40B4-BE49-F238E27FC236}">
                <a16:creationId xmlns:a16="http://schemas.microsoft.com/office/drawing/2014/main" id="{9EBDE68B-CD17-3505-2EBC-64D4340B32B1}"/>
              </a:ext>
            </a:extLst>
          </p:cNvPr>
          <p:cNvCxnSpPr>
            <a:cxnSpLocks/>
          </p:cNvCxnSpPr>
          <p:nvPr/>
        </p:nvCxnSpPr>
        <p:spPr>
          <a:xfrm>
            <a:off x="8440258" y="4406087"/>
            <a:ext cx="449799" cy="48247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5372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8" grpId="0" animBg="1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CC8DC0B3-FA87-2A1F-7F79-B93C9B1FA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7D33D1BC-CA50-E178-52A8-B484E26BC3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sp>
        <p:nvSpPr>
          <p:cNvPr id="25" name="مستطيل 24">
            <a:extLst>
              <a:ext uri="{FF2B5EF4-FFF2-40B4-BE49-F238E27FC236}">
                <a16:creationId xmlns:a16="http://schemas.microsoft.com/office/drawing/2014/main" id="{57DABDB5-6649-9883-9AC9-BC9620CDA69C}"/>
              </a:ext>
            </a:extLst>
          </p:cNvPr>
          <p:cNvSpPr/>
          <p:nvPr/>
        </p:nvSpPr>
        <p:spPr>
          <a:xfrm>
            <a:off x="9465393" y="4816752"/>
            <a:ext cx="2095091" cy="47357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2" name="نموذج ثلاثي الأبعاد 11" descr="Domes And Pinacoid Blue">
                <a:extLst>
                  <a:ext uri="{FF2B5EF4-FFF2-40B4-BE49-F238E27FC236}">
                    <a16:creationId xmlns:a16="http://schemas.microsoft.com/office/drawing/2014/main" id="{35C3BA6B-5369-4A8D-4A55-6E0E69BF593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76604869"/>
                  </p:ext>
                </p:extLst>
              </p:nvPr>
            </p:nvGraphicFramePr>
            <p:xfrm>
              <a:off x="997982" y="935446"/>
              <a:ext cx="3384572" cy="3385607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3384572" cy="3385607"/>
                    </a:xfrm>
                    <a:prstGeom prst="rect">
                      <a:avLst/>
                    </a:prstGeom>
                  </am3d:spPr>
                  <am3d:camera>
                    <am3d:pos x="0" y="0" z="6163451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5404" d="1000000"/>
                    <am3d:preTrans dx="-38771" dy="-6202928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3666815" ay="1670136" az="2414475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339969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2" name="نموذج ثلاثي الأبعاد 11" descr="Domes And Pinacoid Blue">
                <a:extLst>
                  <a:ext uri="{FF2B5EF4-FFF2-40B4-BE49-F238E27FC236}">
                    <a16:creationId xmlns:a16="http://schemas.microsoft.com/office/drawing/2014/main" id="{35C3BA6B-5369-4A8D-4A55-6E0E69BF593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97982" y="935446"/>
                <a:ext cx="3384572" cy="338560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4" name="نموذج ثلاثي الأبعاد 13" descr="Triangular Prism">
                <a:extLst>
                  <a:ext uri="{FF2B5EF4-FFF2-40B4-BE49-F238E27FC236}">
                    <a16:creationId xmlns:a16="http://schemas.microsoft.com/office/drawing/2014/main" id="{46A2A6B5-E172-9215-CE82-06DB0A01C72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74004085"/>
                  </p:ext>
                </p:extLst>
              </p:nvPr>
            </p:nvGraphicFramePr>
            <p:xfrm>
              <a:off x="8128157" y="1185284"/>
              <a:ext cx="3365494" cy="3309335"/>
            </p:xfrm>
            <a:graphic>
              <a:graphicData uri="http://schemas.microsoft.com/office/drawing/2017/model3d">
                <am3d:model3d r:embed="rId10">
                  <am3d:spPr>
                    <a:xfrm>
                      <a:off x="0" y="0"/>
                      <a:ext cx="3365494" cy="3309335"/>
                    </a:xfrm>
                    <a:prstGeom prst="rect">
                      <a:avLst/>
                    </a:prstGeom>
                  </am3d:spPr>
                  <am3d:camera>
                    <am3d:pos x="0" y="0" z="6850851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284259" d="1000000"/>
                    <am3d:preTrans dx="-103008" dy="-11011706" dz="-5212029"/>
                    <am3d:scale>
                      <am3d:sx n="1000000" d="1000000"/>
                      <am3d:sy n="1000000" d="1000000"/>
                      <am3d:sz n="1000000" d="1000000"/>
                    </am3d:scale>
                    <am3d:rot ax="-4123689" ay="395827" az="-986466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394175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4" name="نموذج ثلاثي الأبعاد 13" descr="Triangular Prism">
                <a:extLst>
                  <a:ext uri="{FF2B5EF4-FFF2-40B4-BE49-F238E27FC236}">
                    <a16:creationId xmlns:a16="http://schemas.microsoft.com/office/drawing/2014/main" id="{46A2A6B5-E172-9215-CE82-06DB0A01C72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128157" y="1185284"/>
                <a:ext cx="3365494" cy="33093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5" name="نموذج ثلاثي الأبعاد 14" descr="Rhombohedra 1 Blue">
                <a:extLst>
                  <a:ext uri="{FF2B5EF4-FFF2-40B4-BE49-F238E27FC236}">
                    <a16:creationId xmlns:a16="http://schemas.microsoft.com/office/drawing/2014/main" id="{456B7676-D17E-BC26-92BD-3CA35A5DAB8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94902133"/>
                  </p:ext>
                </p:extLst>
              </p:nvPr>
            </p:nvGraphicFramePr>
            <p:xfrm>
              <a:off x="4888719" y="1760186"/>
              <a:ext cx="2920240" cy="2558777"/>
            </p:xfrm>
            <a:graphic>
              <a:graphicData uri="http://schemas.microsoft.com/office/drawing/2017/model3d">
                <am3d:model3d r:embed="rId12">
                  <am3d:spPr>
                    <a:xfrm>
                      <a:off x="0" y="0"/>
                      <a:ext cx="2920240" cy="2558777"/>
                    </a:xfrm>
                    <a:prstGeom prst="rect">
                      <a:avLst/>
                    </a:prstGeom>
                  </am3d:spPr>
                  <am3d:camera>
                    <am3d:pos x="0" y="0" z="7527579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9438" d="1000000"/>
                    <am3d:preTrans dx="-4521" dy="-18000000" dz="-3"/>
                    <am3d:scale>
                      <am3d:sx n="1000000" d="1000000"/>
                      <am3d:sy n="1000000" d="1000000"/>
                      <am3d:sz n="1000000" d="1000000"/>
                    </am3d:scale>
                    <am3d:rot ax="-6181454" ay="-1374515" az="-3556903"/>
                    <am3d:postTrans dx="0" dy="0" dz="0"/>
                  </am3d:trans>
                  <am3d:raster rName="Office3DRenderer" rVer="16.0.8326">
                    <am3d:blip r:embed="rId13"/>
                  </am3d:raster>
                  <am3d:objViewport viewportSz="489877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5" name="نموذج ثلاثي الأبعاد 14" descr="Rhombohedra 1 Blue">
                <a:extLst>
                  <a:ext uri="{FF2B5EF4-FFF2-40B4-BE49-F238E27FC236}">
                    <a16:creationId xmlns:a16="http://schemas.microsoft.com/office/drawing/2014/main" id="{456B7676-D17E-BC26-92BD-3CA35A5DAB8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888719" y="1760186"/>
                <a:ext cx="2920240" cy="2558777"/>
              </a:xfrm>
              <a:prstGeom prst="rect">
                <a:avLst/>
              </a:prstGeom>
            </p:spPr>
          </p:pic>
        </mc:Fallback>
      </mc:AlternateContent>
      <p:sp>
        <p:nvSpPr>
          <p:cNvPr id="17" name="مربع نص 16">
            <a:extLst>
              <a:ext uri="{FF2B5EF4-FFF2-40B4-BE49-F238E27FC236}">
                <a16:creationId xmlns:a16="http://schemas.microsoft.com/office/drawing/2014/main" id="{B6FAF625-2C3E-242B-D2C2-BB1FC63F3A36}"/>
              </a:ext>
            </a:extLst>
          </p:cNvPr>
          <p:cNvSpPr txBox="1"/>
          <p:nvPr/>
        </p:nvSpPr>
        <p:spPr>
          <a:xfrm>
            <a:off x="1562999" y="5124513"/>
            <a:ext cx="9386945" cy="1200329"/>
          </a:xfrm>
          <a:custGeom>
            <a:avLst/>
            <a:gdLst>
              <a:gd name="connsiteX0" fmla="*/ 0 w 9386945"/>
              <a:gd name="connsiteY0" fmla="*/ 0 h 1200329"/>
              <a:gd name="connsiteX1" fmla="*/ 670496 w 9386945"/>
              <a:gd name="connsiteY1" fmla="*/ 0 h 1200329"/>
              <a:gd name="connsiteX2" fmla="*/ 1247123 w 9386945"/>
              <a:gd name="connsiteY2" fmla="*/ 0 h 1200329"/>
              <a:gd name="connsiteX3" fmla="*/ 1729880 w 9386945"/>
              <a:gd name="connsiteY3" fmla="*/ 0 h 1200329"/>
              <a:gd name="connsiteX4" fmla="*/ 2118768 w 9386945"/>
              <a:gd name="connsiteY4" fmla="*/ 0 h 1200329"/>
              <a:gd name="connsiteX5" fmla="*/ 2507655 w 9386945"/>
              <a:gd name="connsiteY5" fmla="*/ 0 h 1200329"/>
              <a:gd name="connsiteX6" fmla="*/ 3272021 w 9386945"/>
              <a:gd name="connsiteY6" fmla="*/ 0 h 1200329"/>
              <a:gd name="connsiteX7" fmla="*/ 3754778 w 9386945"/>
              <a:gd name="connsiteY7" fmla="*/ 0 h 1200329"/>
              <a:gd name="connsiteX8" fmla="*/ 4331405 w 9386945"/>
              <a:gd name="connsiteY8" fmla="*/ 0 h 1200329"/>
              <a:gd name="connsiteX9" fmla="*/ 5001901 w 9386945"/>
              <a:gd name="connsiteY9" fmla="*/ 0 h 1200329"/>
              <a:gd name="connsiteX10" fmla="*/ 5766266 w 9386945"/>
              <a:gd name="connsiteY10" fmla="*/ 0 h 1200329"/>
              <a:gd name="connsiteX11" fmla="*/ 6155154 w 9386945"/>
              <a:gd name="connsiteY11" fmla="*/ 0 h 1200329"/>
              <a:gd name="connsiteX12" fmla="*/ 6637911 w 9386945"/>
              <a:gd name="connsiteY12" fmla="*/ 0 h 1200329"/>
              <a:gd name="connsiteX13" fmla="*/ 7120668 w 9386945"/>
              <a:gd name="connsiteY13" fmla="*/ 0 h 1200329"/>
              <a:gd name="connsiteX14" fmla="*/ 7978903 w 9386945"/>
              <a:gd name="connsiteY14" fmla="*/ 0 h 1200329"/>
              <a:gd name="connsiteX15" fmla="*/ 8649399 w 9386945"/>
              <a:gd name="connsiteY15" fmla="*/ 0 h 1200329"/>
              <a:gd name="connsiteX16" fmla="*/ 9386945 w 9386945"/>
              <a:gd name="connsiteY16" fmla="*/ 0 h 1200329"/>
              <a:gd name="connsiteX17" fmla="*/ 9386945 w 9386945"/>
              <a:gd name="connsiteY17" fmla="*/ 588161 h 1200329"/>
              <a:gd name="connsiteX18" fmla="*/ 9386945 w 9386945"/>
              <a:gd name="connsiteY18" fmla="*/ 1200329 h 1200329"/>
              <a:gd name="connsiteX19" fmla="*/ 8622579 w 9386945"/>
              <a:gd name="connsiteY19" fmla="*/ 1200329 h 1200329"/>
              <a:gd name="connsiteX20" fmla="*/ 7858214 w 9386945"/>
              <a:gd name="connsiteY20" fmla="*/ 1200329 h 1200329"/>
              <a:gd name="connsiteX21" fmla="*/ 6999979 w 9386945"/>
              <a:gd name="connsiteY21" fmla="*/ 1200329 h 1200329"/>
              <a:gd name="connsiteX22" fmla="*/ 6235613 w 9386945"/>
              <a:gd name="connsiteY22" fmla="*/ 1200329 h 1200329"/>
              <a:gd name="connsiteX23" fmla="*/ 5471248 w 9386945"/>
              <a:gd name="connsiteY23" fmla="*/ 1200329 h 1200329"/>
              <a:gd name="connsiteX24" fmla="*/ 4988491 w 9386945"/>
              <a:gd name="connsiteY24" fmla="*/ 1200329 h 1200329"/>
              <a:gd name="connsiteX25" fmla="*/ 4505734 w 9386945"/>
              <a:gd name="connsiteY25" fmla="*/ 1200329 h 1200329"/>
              <a:gd name="connsiteX26" fmla="*/ 4022976 w 9386945"/>
              <a:gd name="connsiteY26" fmla="*/ 1200329 h 1200329"/>
              <a:gd name="connsiteX27" fmla="*/ 3446350 w 9386945"/>
              <a:gd name="connsiteY27" fmla="*/ 1200329 h 1200329"/>
              <a:gd name="connsiteX28" fmla="*/ 2775854 w 9386945"/>
              <a:gd name="connsiteY28" fmla="*/ 1200329 h 1200329"/>
              <a:gd name="connsiteX29" fmla="*/ 2293097 w 9386945"/>
              <a:gd name="connsiteY29" fmla="*/ 1200329 h 1200329"/>
              <a:gd name="connsiteX30" fmla="*/ 1622600 w 9386945"/>
              <a:gd name="connsiteY30" fmla="*/ 1200329 h 1200329"/>
              <a:gd name="connsiteX31" fmla="*/ 764366 w 9386945"/>
              <a:gd name="connsiteY31" fmla="*/ 1200329 h 1200329"/>
              <a:gd name="connsiteX32" fmla="*/ 0 w 9386945"/>
              <a:gd name="connsiteY32" fmla="*/ 1200329 h 1200329"/>
              <a:gd name="connsiteX33" fmla="*/ 0 w 9386945"/>
              <a:gd name="connsiteY33" fmla="*/ 612168 h 1200329"/>
              <a:gd name="connsiteX34" fmla="*/ 0 w 9386945"/>
              <a:gd name="connsiteY3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386945" h="1200329" fill="none" extrusionOk="0">
                <a:moveTo>
                  <a:pt x="0" y="0"/>
                </a:moveTo>
                <a:cubicBezTo>
                  <a:pt x="292447" y="-31639"/>
                  <a:pt x="355522" y="5567"/>
                  <a:pt x="670496" y="0"/>
                </a:cubicBezTo>
                <a:cubicBezTo>
                  <a:pt x="985470" y="-5567"/>
                  <a:pt x="959444" y="28712"/>
                  <a:pt x="1247123" y="0"/>
                </a:cubicBezTo>
                <a:cubicBezTo>
                  <a:pt x="1534802" y="-28712"/>
                  <a:pt x="1541603" y="5352"/>
                  <a:pt x="1729880" y="0"/>
                </a:cubicBezTo>
                <a:cubicBezTo>
                  <a:pt x="1918157" y="-5352"/>
                  <a:pt x="1957660" y="-11531"/>
                  <a:pt x="2118768" y="0"/>
                </a:cubicBezTo>
                <a:cubicBezTo>
                  <a:pt x="2279876" y="11531"/>
                  <a:pt x="2356616" y="-9163"/>
                  <a:pt x="2507655" y="0"/>
                </a:cubicBezTo>
                <a:cubicBezTo>
                  <a:pt x="2658694" y="9163"/>
                  <a:pt x="2924175" y="-26394"/>
                  <a:pt x="3272021" y="0"/>
                </a:cubicBezTo>
                <a:cubicBezTo>
                  <a:pt x="3619867" y="26394"/>
                  <a:pt x="3555038" y="7811"/>
                  <a:pt x="3754778" y="0"/>
                </a:cubicBezTo>
                <a:cubicBezTo>
                  <a:pt x="3954518" y="-7811"/>
                  <a:pt x="4084038" y="-3562"/>
                  <a:pt x="4331405" y="0"/>
                </a:cubicBezTo>
                <a:cubicBezTo>
                  <a:pt x="4578772" y="3562"/>
                  <a:pt x="4792776" y="-25610"/>
                  <a:pt x="5001901" y="0"/>
                </a:cubicBezTo>
                <a:cubicBezTo>
                  <a:pt x="5211026" y="25610"/>
                  <a:pt x="5411585" y="-4889"/>
                  <a:pt x="5766266" y="0"/>
                </a:cubicBezTo>
                <a:cubicBezTo>
                  <a:pt x="6120948" y="4889"/>
                  <a:pt x="6038198" y="-13600"/>
                  <a:pt x="6155154" y="0"/>
                </a:cubicBezTo>
                <a:cubicBezTo>
                  <a:pt x="6272110" y="13600"/>
                  <a:pt x="6537593" y="-9187"/>
                  <a:pt x="6637911" y="0"/>
                </a:cubicBezTo>
                <a:cubicBezTo>
                  <a:pt x="6738229" y="9187"/>
                  <a:pt x="6909883" y="479"/>
                  <a:pt x="7120668" y="0"/>
                </a:cubicBezTo>
                <a:cubicBezTo>
                  <a:pt x="7331453" y="-479"/>
                  <a:pt x="7801589" y="-18737"/>
                  <a:pt x="7978903" y="0"/>
                </a:cubicBezTo>
                <a:cubicBezTo>
                  <a:pt x="8156218" y="18737"/>
                  <a:pt x="8474640" y="-4244"/>
                  <a:pt x="8649399" y="0"/>
                </a:cubicBezTo>
                <a:cubicBezTo>
                  <a:pt x="8824158" y="4244"/>
                  <a:pt x="9222572" y="23699"/>
                  <a:pt x="9386945" y="0"/>
                </a:cubicBezTo>
                <a:cubicBezTo>
                  <a:pt x="9408073" y="268840"/>
                  <a:pt x="9380849" y="355377"/>
                  <a:pt x="9386945" y="588161"/>
                </a:cubicBezTo>
                <a:cubicBezTo>
                  <a:pt x="9393041" y="820945"/>
                  <a:pt x="9384645" y="955772"/>
                  <a:pt x="9386945" y="1200329"/>
                </a:cubicBezTo>
                <a:cubicBezTo>
                  <a:pt x="9066016" y="1222884"/>
                  <a:pt x="8787853" y="1223409"/>
                  <a:pt x="8622579" y="1200329"/>
                </a:cubicBezTo>
                <a:cubicBezTo>
                  <a:pt x="8457305" y="1177249"/>
                  <a:pt x="8083767" y="1177250"/>
                  <a:pt x="7858214" y="1200329"/>
                </a:cubicBezTo>
                <a:cubicBezTo>
                  <a:pt x="7632661" y="1223408"/>
                  <a:pt x="7260275" y="1222833"/>
                  <a:pt x="6999979" y="1200329"/>
                </a:cubicBezTo>
                <a:cubicBezTo>
                  <a:pt x="6739683" y="1177825"/>
                  <a:pt x="6601373" y="1206997"/>
                  <a:pt x="6235613" y="1200329"/>
                </a:cubicBezTo>
                <a:cubicBezTo>
                  <a:pt x="5869853" y="1193661"/>
                  <a:pt x="5776279" y="1176032"/>
                  <a:pt x="5471248" y="1200329"/>
                </a:cubicBezTo>
                <a:cubicBezTo>
                  <a:pt x="5166217" y="1224626"/>
                  <a:pt x="5186496" y="1177941"/>
                  <a:pt x="4988491" y="1200329"/>
                </a:cubicBezTo>
                <a:cubicBezTo>
                  <a:pt x="4790486" y="1222717"/>
                  <a:pt x="4719264" y="1182146"/>
                  <a:pt x="4505734" y="1200329"/>
                </a:cubicBezTo>
                <a:cubicBezTo>
                  <a:pt x="4292204" y="1218512"/>
                  <a:pt x="4212775" y="1222394"/>
                  <a:pt x="4022976" y="1200329"/>
                </a:cubicBezTo>
                <a:cubicBezTo>
                  <a:pt x="3833177" y="1178264"/>
                  <a:pt x="3704634" y="1173911"/>
                  <a:pt x="3446350" y="1200329"/>
                </a:cubicBezTo>
                <a:cubicBezTo>
                  <a:pt x="3188066" y="1226747"/>
                  <a:pt x="3010954" y="1199092"/>
                  <a:pt x="2775854" y="1200329"/>
                </a:cubicBezTo>
                <a:cubicBezTo>
                  <a:pt x="2540754" y="1201566"/>
                  <a:pt x="2447837" y="1185878"/>
                  <a:pt x="2293097" y="1200329"/>
                </a:cubicBezTo>
                <a:cubicBezTo>
                  <a:pt x="2138357" y="1214780"/>
                  <a:pt x="1805489" y="1193369"/>
                  <a:pt x="1622600" y="1200329"/>
                </a:cubicBezTo>
                <a:cubicBezTo>
                  <a:pt x="1439711" y="1207289"/>
                  <a:pt x="1025469" y="1208623"/>
                  <a:pt x="764366" y="1200329"/>
                </a:cubicBezTo>
                <a:cubicBezTo>
                  <a:pt x="503263" y="1192035"/>
                  <a:pt x="364341" y="1197809"/>
                  <a:pt x="0" y="1200329"/>
                </a:cubicBezTo>
                <a:cubicBezTo>
                  <a:pt x="4170" y="961364"/>
                  <a:pt x="9689" y="783981"/>
                  <a:pt x="0" y="612168"/>
                </a:cubicBezTo>
                <a:cubicBezTo>
                  <a:pt x="-9689" y="440355"/>
                  <a:pt x="-9984" y="178911"/>
                  <a:pt x="0" y="0"/>
                </a:cubicBezTo>
                <a:close/>
              </a:path>
              <a:path w="9386945" h="1200329" stroke="0" extrusionOk="0">
                <a:moveTo>
                  <a:pt x="0" y="0"/>
                </a:moveTo>
                <a:cubicBezTo>
                  <a:pt x="322211" y="-16628"/>
                  <a:pt x="558870" y="-7477"/>
                  <a:pt x="858235" y="0"/>
                </a:cubicBezTo>
                <a:cubicBezTo>
                  <a:pt x="1157601" y="7477"/>
                  <a:pt x="1329644" y="31767"/>
                  <a:pt x="1528731" y="0"/>
                </a:cubicBezTo>
                <a:cubicBezTo>
                  <a:pt x="1727818" y="-31767"/>
                  <a:pt x="1826509" y="14968"/>
                  <a:pt x="1917619" y="0"/>
                </a:cubicBezTo>
                <a:cubicBezTo>
                  <a:pt x="2008729" y="-14968"/>
                  <a:pt x="2435218" y="-10463"/>
                  <a:pt x="2588115" y="0"/>
                </a:cubicBezTo>
                <a:cubicBezTo>
                  <a:pt x="2741012" y="10463"/>
                  <a:pt x="2834215" y="13317"/>
                  <a:pt x="2977003" y="0"/>
                </a:cubicBezTo>
                <a:cubicBezTo>
                  <a:pt x="3119791" y="-13317"/>
                  <a:pt x="3221148" y="19425"/>
                  <a:pt x="3365890" y="0"/>
                </a:cubicBezTo>
                <a:cubicBezTo>
                  <a:pt x="3510632" y="-19425"/>
                  <a:pt x="3730137" y="7031"/>
                  <a:pt x="3942517" y="0"/>
                </a:cubicBezTo>
                <a:cubicBezTo>
                  <a:pt x="4154897" y="-7031"/>
                  <a:pt x="4360285" y="-20199"/>
                  <a:pt x="4519144" y="0"/>
                </a:cubicBezTo>
                <a:cubicBezTo>
                  <a:pt x="4678003" y="20199"/>
                  <a:pt x="4818177" y="5851"/>
                  <a:pt x="4908031" y="0"/>
                </a:cubicBezTo>
                <a:cubicBezTo>
                  <a:pt x="4997885" y="-5851"/>
                  <a:pt x="5360391" y="5602"/>
                  <a:pt x="5484658" y="0"/>
                </a:cubicBezTo>
                <a:cubicBezTo>
                  <a:pt x="5608925" y="-5602"/>
                  <a:pt x="6077826" y="-16240"/>
                  <a:pt x="6342893" y="0"/>
                </a:cubicBezTo>
                <a:cubicBezTo>
                  <a:pt x="6607961" y="16240"/>
                  <a:pt x="6754022" y="12571"/>
                  <a:pt x="7107258" y="0"/>
                </a:cubicBezTo>
                <a:cubicBezTo>
                  <a:pt x="7460494" y="-12571"/>
                  <a:pt x="7563402" y="13565"/>
                  <a:pt x="7683885" y="0"/>
                </a:cubicBezTo>
                <a:cubicBezTo>
                  <a:pt x="7804368" y="-13565"/>
                  <a:pt x="8098280" y="-16458"/>
                  <a:pt x="8354381" y="0"/>
                </a:cubicBezTo>
                <a:cubicBezTo>
                  <a:pt x="8610482" y="16458"/>
                  <a:pt x="9021340" y="-28702"/>
                  <a:pt x="9386945" y="0"/>
                </a:cubicBezTo>
                <a:cubicBezTo>
                  <a:pt x="9402397" y="148403"/>
                  <a:pt x="9396783" y="386056"/>
                  <a:pt x="9386945" y="600165"/>
                </a:cubicBezTo>
                <a:cubicBezTo>
                  <a:pt x="9377107" y="814274"/>
                  <a:pt x="9378128" y="1073785"/>
                  <a:pt x="9386945" y="1200329"/>
                </a:cubicBezTo>
                <a:cubicBezTo>
                  <a:pt x="9238277" y="1213499"/>
                  <a:pt x="9009946" y="1219065"/>
                  <a:pt x="8904188" y="1200329"/>
                </a:cubicBezTo>
                <a:cubicBezTo>
                  <a:pt x="8798430" y="1181593"/>
                  <a:pt x="8340810" y="1237891"/>
                  <a:pt x="8139822" y="1200329"/>
                </a:cubicBezTo>
                <a:cubicBezTo>
                  <a:pt x="7938834" y="1162767"/>
                  <a:pt x="7791096" y="1196911"/>
                  <a:pt x="7469326" y="1200329"/>
                </a:cubicBezTo>
                <a:cubicBezTo>
                  <a:pt x="7147556" y="1203747"/>
                  <a:pt x="6953927" y="1218350"/>
                  <a:pt x="6798830" y="1200329"/>
                </a:cubicBezTo>
                <a:cubicBezTo>
                  <a:pt x="6643733" y="1182308"/>
                  <a:pt x="6463221" y="1196404"/>
                  <a:pt x="6222204" y="1200329"/>
                </a:cubicBezTo>
                <a:cubicBezTo>
                  <a:pt x="5981187" y="1204254"/>
                  <a:pt x="5958324" y="1179699"/>
                  <a:pt x="5739446" y="1200329"/>
                </a:cubicBezTo>
                <a:cubicBezTo>
                  <a:pt x="5520568" y="1220959"/>
                  <a:pt x="5460452" y="1219047"/>
                  <a:pt x="5256689" y="1200329"/>
                </a:cubicBezTo>
                <a:cubicBezTo>
                  <a:pt x="5052926" y="1181611"/>
                  <a:pt x="4887759" y="1181493"/>
                  <a:pt x="4680063" y="1200329"/>
                </a:cubicBezTo>
                <a:cubicBezTo>
                  <a:pt x="4472367" y="1219165"/>
                  <a:pt x="4148879" y="1175475"/>
                  <a:pt x="3821828" y="1200329"/>
                </a:cubicBezTo>
                <a:cubicBezTo>
                  <a:pt x="3494778" y="1225183"/>
                  <a:pt x="3398502" y="1209439"/>
                  <a:pt x="3245201" y="1200329"/>
                </a:cubicBezTo>
                <a:cubicBezTo>
                  <a:pt x="3091900" y="1191219"/>
                  <a:pt x="2748997" y="1198041"/>
                  <a:pt x="2480835" y="1200329"/>
                </a:cubicBezTo>
                <a:cubicBezTo>
                  <a:pt x="2212673" y="1202617"/>
                  <a:pt x="2154793" y="1225284"/>
                  <a:pt x="1904209" y="1200329"/>
                </a:cubicBezTo>
                <a:cubicBezTo>
                  <a:pt x="1653625" y="1175374"/>
                  <a:pt x="1334994" y="1172798"/>
                  <a:pt x="1045974" y="1200329"/>
                </a:cubicBezTo>
                <a:cubicBezTo>
                  <a:pt x="756954" y="1227860"/>
                  <a:pt x="260952" y="1221357"/>
                  <a:pt x="0" y="1200329"/>
                </a:cubicBezTo>
                <a:cubicBezTo>
                  <a:pt x="-3091" y="898766"/>
                  <a:pt x="23130" y="735097"/>
                  <a:pt x="0" y="576158"/>
                </a:cubicBezTo>
                <a:cubicBezTo>
                  <a:pt x="-23130" y="417219"/>
                  <a:pt x="-9769" y="201253"/>
                  <a:pt x="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263479766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ar-SA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له على الأقل ثلاث أوجه جانبية كل منها متوازي أضلاع .</a:t>
            </a:r>
          </a:p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يسمى الوجهان العلوي والسفلي قاعدتا المنشور ، وهما مضلعان متوازيان ومتطابقان .</a:t>
            </a:r>
          </a:p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ar-SA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يسمى المنشور بناء على شكل قاعدته .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F81185AC-E93F-139A-1C14-225559EC38F9}"/>
              </a:ext>
            </a:extLst>
          </p:cNvPr>
          <p:cNvSpPr txBox="1"/>
          <p:nvPr/>
        </p:nvSpPr>
        <p:spPr>
          <a:xfrm>
            <a:off x="6941406" y="477249"/>
            <a:ext cx="2134361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1"/>
            </a:solidFill>
            <a:prstDash val="sysDot"/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600" b="1" noProof="0" dirty="0">
                <a:solidFill>
                  <a:srgbClr val="1F497D"/>
                </a:solidFill>
                <a:latin typeface="Calibri"/>
                <a:cs typeface="Mudir MT" pitchFamily="2" charset="-78"/>
              </a:rPr>
              <a:t>المنشور</a:t>
            </a:r>
            <a:endParaRPr kumimoji="0" lang="ar-SA" sz="36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cs typeface="Mudir MT" pitchFamily="2" charset="-78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2DB03899-D0D7-40EF-72AD-E7A9D2502069}"/>
              </a:ext>
            </a:extLst>
          </p:cNvPr>
          <p:cNvSpPr txBox="1"/>
          <p:nvPr/>
        </p:nvSpPr>
        <p:spPr>
          <a:xfrm>
            <a:off x="9278471" y="4273842"/>
            <a:ext cx="1696084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6">
                <a:lumMod val="20000"/>
                <a:lumOff val="80000"/>
              </a:schemeClr>
            </a:solidFill>
            <a:prstDash val="sysDot"/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noProof="0" dirty="0">
                <a:solidFill>
                  <a:srgbClr val="1F497D"/>
                </a:solidFill>
                <a:latin typeface="Calibri"/>
                <a:cs typeface="Mudir MT" pitchFamily="2" charset="-78"/>
              </a:rPr>
              <a:t>منشور ثلاثي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cs typeface="Mudir MT" pitchFamily="2" charset="-78"/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22204114-449C-1C84-1A96-7EEF8A9759E5}"/>
              </a:ext>
            </a:extLst>
          </p:cNvPr>
          <p:cNvSpPr txBox="1"/>
          <p:nvPr/>
        </p:nvSpPr>
        <p:spPr>
          <a:xfrm>
            <a:off x="5094617" y="4530319"/>
            <a:ext cx="2484145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6">
                <a:lumMod val="20000"/>
                <a:lumOff val="80000"/>
              </a:schemeClr>
            </a:solidFill>
            <a:prstDash val="sysDot"/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noProof="0" dirty="0">
                <a:solidFill>
                  <a:srgbClr val="1F497D"/>
                </a:solidFill>
                <a:latin typeface="Calibri"/>
                <a:cs typeface="Mudir MT" pitchFamily="2" charset="-78"/>
              </a:rPr>
              <a:t>منشور مربع " مكعب "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cs typeface="Mudir MT" pitchFamily="2" charset="-78"/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BBBBA556-423E-46BF-1721-4FFDA47F1D9B}"/>
              </a:ext>
            </a:extLst>
          </p:cNvPr>
          <p:cNvSpPr txBox="1"/>
          <p:nvPr/>
        </p:nvSpPr>
        <p:spPr>
          <a:xfrm>
            <a:off x="1303170" y="4037357"/>
            <a:ext cx="2246402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6">
                <a:lumMod val="20000"/>
                <a:lumOff val="80000"/>
              </a:schemeClr>
            </a:solidFill>
            <a:prstDash val="sysDot"/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noProof="0" dirty="0">
                <a:solidFill>
                  <a:srgbClr val="1F497D"/>
                </a:solidFill>
                <a:latin typeface="Calibri"/>
                <a:cs typeface="Mudir MT" pitchFamily="2" charset="-78"/>
              </a:rPr>
              <a:t>منشور مستطيلي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cs typeface="Mudir MT" pitchFamily="2" charset="-78"/>
              </a:rPr>
              <a:t>متوازي</a:t>
            </a:r>
            <a:r>
              <a:rPr kumimoji="0" lang="ar-SA" sz="2400" b="1" i="0" u="none" strike="noStrike" kern="1200" cap="none" spc="0" normalizeH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cs typeface="Mudir MT" pitchFamily="2" charset="-78"/>
              </a:rPr>
              <a:t> مستطيلات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cs typeface="Mudi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58888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7" presetClass="emph" presetSubtype="128" accel="10000" decel="1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8" dur="2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37" presetClass="emph" presetSubtype="128" accel="10000" decel="1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21600000">
                                      <p:cBhvr>
                                        <p:cTn id="10" dur="2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750"/>
                            </p:stCondLst>
                            <p:childTnLst>
                              <p:par>
                                <p:cTn id="24" presetID="37" presetClass="emph" presetSubtype="5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5" dur="2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3d.view.rotation.x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75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125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175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2250"/>
                            </p:stCondLst>
                            <p:childTnLst>
                              <p:par>
                                <p:cTn id="39" presetID="37" presetClass="emph" presetSubtype="5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0" dur="2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3d.view.rotation.x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2250"/>
                            </p:stCondLst>
                            <p:childTnLst>
                              <p:par>
                                <p:cTn id="42" presetID="37" presetClass="emph" presetSubtype="5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3" dur="2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3d.view.rotation.x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 animBg="1"/>
      <p:bldP spid="19" grpId="0" animBg="1"/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CC8DC0B3-FA87-2A1F-7F79-B93C9B1FA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7D33D1BC-CA50-E178-52A8-B484E26BC3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sp>
        <p:nvSpPr>
          <p:cNvPr id="25" name="مستطيل 24">
            <a:extLst>
              <a:ext uri="{FF2B5EF4-FFF2-40B4-BE49-F238E27FC236}">
                <a16:creationId xmlns:a16="http://schemas.microsoft.com/office/drawing/2014/main" id="{57DABDB5-6649-9883-9AC9-BC9620CDA69C}"/>
              </a:ext>
            </a:extLst>
          </p:cNvPr>
          <p:cNvSpPr/>
          <p:nvPr/>
        </p:nvSpPr>
        <p:spPr>
          <a:xfrm>
            <a:off x="9465393" y="4816752"/>
            <a:ext cx="2095091" cy="47357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B6FAF625-2C3E-242B-D2C2-BB1FC63F3A36}"/>
              </a:ext>
            </a:extLst>
          </p:cNvPr>
          <p:cNvSpPr txBox="1"/>
          <p:nvPr/>
        </p:nvSpPr>
        <p:spPr>
          <a:xfrm>
            <a:off x="3502789" y="5140114"/>
            <a:ext cx="5891776" cy="1200329"/>
          </a:xfrm>
          <a:custGeom>
            <a:avLst/>
            <a:gdLst>
              <a:gd name="connsiteX0" fmla="*/ 0 w 5891776"/>
              <a:gd name="connsiteY0" fmla="*/ 0 h 1200329"/>
              <a:gd name="connsiteX1" fmla="*/ 536806 w 5891776"/>
              <a:gd name="connsiteY1" fmla="*/ 0 h 1200329"/>
              <a:gd name="connsiteX2" fmla="*/ 1073613 w 5891776"/>
              <a:gd name="connsiteY2" fmla="*/ 0 h 1200329"/>
              <a:gd name="connsiteX3" fmla="*/ 1846090 w 5891776"/>
              <a:gd name="connsiteY3" fmla="*/ 0 h 1200329"/>
              <a:gd name="connsiteX4" fmla="*/ 2323978 w 5891776"/>
              <a:gd name="connsiteY4" fmla="*/ 0 h 1200329"/>
              <a:gd name="connsiteX5" fmla="*/ 3096456 w 5891776"/>
              <a:gd name="connsiteY5" fmla="*/ 0 h 1200329"/>
              <a:gd name="connsiteX6" fmla="*/ 3868933 w 5891776"/>
              <a:gd name="connsiteY6" fmla="*/ 0 h 1200329"/>
              <a:gd name="connsiteX7" fmla="*/ 4464657 w 5891776"/>
              <a:gd name="connsiteY7" fmla="*/ 0 h 1200329"/>
              <a:gd name="connsiteX8" fmla="*/ 5001463 w 5891776"/>
              <a:gd name="connsiteY8" fmla="*/ 0 h 1200329"/>
              <a:gd name="connsiteX9" fmla="*/ 5891776 w 5891776"/>
              <a:gd name="connsiteY9" fmla="*/ 0 h 1200329"/>
              <a:gd name="connsiteX10" fmla="*/ 5891776 w 5891776"/>
              <a:gd name="connsiteY10" fmla="*/ 600165 h 1200329"/>
              <a:gd name="connsiteX11" fmla="*/ 5891776 w 5891776"/>
              <a:gd name="connsiteY11" fmla="*/ 1200329 h 1200329"/>
              <a:gd name="connsiteX12" fmla="*/ 5178216 w 5891776"/>
              <a:gd name="connsiteY12" fmla="*/ 1200329 h 1200329"/>
              <a:gd name="connsiteX13" fmla="*/ 4582492 w 5891776"/>
              <a:gd name="connsiteY13" fmla="*/ 1200329 h 1200329"/>
              <a:gd name="connsiteX14" fmla="*/ 3868933 w 5891776"/>
              <a:gd name="connsiteY14" fmla="*/ 1200329 h 1200329"/>
              <a:gd name="connsiteX15" fmla="*/ 3332127 w 5891776"/>
              <a:gd name="connsiteY15" fmla="*/ 1200329 h 1200329"/>
              <a:gd name="connsiteX16" fmla="*/ 2736403 w 5891776"/>
              <a:gd name="connsiteY16" fmla="*/ 1200329 h 1200329"/>
              <a:gd name="connsiteX17" fmla="*/ 1963925 w 5891776"/>
              <a:gd name="connsiteY17" fmla="*/ 1200329 h 1200329"/>
              <a:gd name="connsiteX18" fmla="*/ 1309284 w 5891776"/>
              <a:gd name="connsiteY18" fmla="*/ 1200329 h 1200329"/>
              <a:gd name="connsiteX19" fmla="*/ 0 w 5891776"/>
              <a:gd name="connsiteY19" fmla="*/ 1200329 h 1200329"/>
              <a:gd name="connsiteX20" fmla="*/ 0 w 5891776"/>
              <a:gd name="connsiteY20" fmla="*/ 600165 h 1200329"/>
              <a:gd name="connsiteX21" fmla="*/ 0 w 5891776"/>
              <a:gd name="connsiteY21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891776" h="1200329" fill="none" extrusionOk="0">
                <a:moveTo>
                  <a:pt x="0" y="0"/>
                </a:moveTo>
                <a:cubicBezTo>
                  <a:pt x="227152" y="-6741"/>
                  <a:pt x="321960" y="-11069"/>
                  <a:pt x="536806" y="0"/>
                </a:cubicBezTo>
                <a:cubicBezTo>
                  <a:pt x="751652" y="11069"/>
                  <a:pt x="933425" y="8619"/>
                  <a:pt x="1073613" y="0"/>
                </a:cubicBezTo>
                <a:cubicBezTo>
                  <a:pt x="1213801" y="-8619"/>
                  <a:pt x="1547240" y="8362"/>
                  <a:pt x="1846090" y="0"/>
                </a:cubicBezTo>
                <a:cubicBezTo>
                  <a:pt x="2144940" y="-8362"/>
                  <a:pt x="2123084" y="8266"/>
                  <a:pt x="2323978" y="0"/>
                </a:cubicBezTo>
                <a:cubicBezTo>
                  <a:pt x="2524872" y="-8266"/>
                  <a:pt x="2891739" y="-24543"/>
                  <a:pt x="3096456" y="0"/>
                </a:cubicBezTo>
                <a:cubicBezTo>
                  <a:pt x="3301173" y="24543"/>
                  <a:pt x="3518605" y="-2562"/>
                  <a:pt x="3868933" y="0"/>
                </a:cubicBezTo>
                <a:cubicBezTo>
                  <a:pt x="4219261" y="2562"/>
                  <a:pt x="4267513" y="-11874"/>
                  <a:pt x="4464657" y="0"/>
                </a:cubicBezTo>
                <a:cubicBezTo>
                  <a:pt x="4661801" y="11874"/>
                  <a:pt x="4849894" y="14510"/>
                  <a:pt x="5001463" y="0"/>
                </a:cubicBezTo>
                <a:cubicBezTo>
                  <a:pt x="5153032" y="-14510"/>
                  <a:pt x="5663254" y="-19457"/>
                  <a:pt x="5891776" y="0"/>
                </a:cubicBezTo>
                <a:cubicBezTo>
                  <a:pt x="5879469" y="242331"/>
                  <a:pt x="5873984" y="309049"/>
                  <a:pt x="5891776" y="600165"/>
                </a:cubicBezTo>
                <a:cubicBezTo>
                  <a:pt x="5909568" y="891281"/>
                  <a:pt x="5870914" y="907330"/>
                  <a:pt x="5891776" y="1200329"/>
                </a:cubicBezTo>
                <a:cubicBezTo>
                  <a:pt x="5669899" y="1194613"/>
                  <a:pt x="5481808" y="1233601"/>
                  <a:pt x="5178216" y="1200329"/>
                </a:cubicBezTo>
                <a:cubicBezTo>
                  <a:pt x="4874624" y="1167057"/>
                  <a:pt x="4778379" y="1200818"/>
                  <a:pt x="4582492" y="1200329"/>
                </a:cubicBezTo>
                <a:cubicBezTo>
                  <a:pt x="4386605" y="1199840"/>
                  <a:pt x="4108520" y="1181227"/>
                  <a:pt x="3868933" y="1200329"/>
                </a:cubicBezTo>
                <a:cubicBezTo>
                  <a:pt x="3629346" y="1219431"/>
                  <a:pt x="3479626" y="1189398"/>
                  <a:pt x="3332127" y="1200329"/>
                </a:cubicBezTo>
                <a:cubicBezTo>
                  <a:pt x="3184628" y="1211260"/>
                  <a:pt x="2916878" y="1190066"/>
                  <a:pt x="2736403" y="1200329"/>
                </a:cubicBezTo>
                <a:cubicBezTo>
                  <a:pt x="2555928" y="1210592"/>
                  <a:pt x="2306455" y="1204536"/>
                  <a:pt x="1963925" y="1200329"/>
                </a:cubicBezTo>
                <a:cubicBezTo>
                  <a:pt x="1621395" y="1196122"/>
                  <a:pt x="1535089" y="1183565"/>
                  <a:pt x="1309284" y="1200329"/>
                </a:cubicBezTo>
                <a:cubicBezTo>
                  <a:pt x="1083479" y="1217093"/>
                  <a:pt x="465440" y="1142158"/>
                  <a:pt x="0" y="1200329"/>
                </a:cubicBezTo>
                <a:cubicBezTo>
                  <a:pt x="-16936" y="910058"/>
                  <a:pt x="-18961" y="843394"/>
                  <a:pt x="0" y="600165"/>
                </a:cubicBezTo>
                <a:cubicBezTo>
                  <a:pt x="18961" y="356936"/>
                  <a:pt x="-1553" y="216310"/>
                  <a:pt x="0" y="0"/>
                </a:cubicBezTo>
                <a:close/>
              </a:path>
              <a:path w="5891776" h="1200329" stroke="0" extrusionOk="0">
                <a:moveTo>
                  <a:pt x="0" y="0"/>
                </a:moveTo>
                <a:cubicBezTo>
                  <a:pt x="229139" y="28757"/>
                  <a:pt x="533540" y="28437"/>
                  <a:pt x="772477" y="0"/>
                </a:cubicBezTo>
                <a:cubicBezTo>
                  <a:pt x="1011414" y="-28437"/>
                  <a:pt x="1139895" y="26592"/>
                  <a:pt x="1427119" y="0"/>
                </a:cubicBezTo>
                <a:cubicBezTo>
                  <a:pt x="1714343" y="-26592"/>
                  <a:pt x="1734098" y="-4242"/>
                  <a:pt x="1905008" y="0"/>
                </a:cubicBezTo>
                <a:cubicBezTo>
                  <a:pt x="2075918" y="4242"/>
                  <a:pt x="2355882" y="5217"/>
                  <a:pt x="2559649" y="0"/>
                </a:cubicBezTo>
                <a:cubicBezTo>
                  <a:pt x="2763416" y="-5217"/>
                  <a:pt x="2836653" y="1048"/>
                  <a:pt x="3037538" y="0"/>
                </a:cubicBezTo>
                <a:cubicBezTo>
                  <a:pt x="3238423" y="-1048"/>
                  <a:pt x="3371550" y="-1444"/>
                  <a:pt x="3515426" y="0"/>
                </a:cubicBezTo>
                <a:cubicBezTo>
                  <a:pt x="3659302" y="1444"/>
                  <a:pt x="3851954" y="15501"/>
                  <a:pt x="4111150" y="0"/>
                </a:cubicBezTo>
                <a:cubicBezTo>
                  <a:pt x="4370346" y="-15501"/>
                  <a:pt x="4548660" y="-14281"/>
                  <a:pt x="4706874" y="0"/>
                </a:cubicBezTo>
                <a:cubicBezTo>
                  <a:pt x="4865088" y="14281"/>
                  <a:pt x="5002606" y="16331"/>
                  <a:pt x="5184763" y="0"/>
                </a:cubicBezTo>
                <a:cubicBezTo>
                  <a:pt x="5366920" y="-16331"/>
                  <a:pt x="5653624" y="597"/>
                  <a:pt x="5891776" y="0"/>
                </a:cubicBezTo>
                <a:cubicBezTo>
                  <a:pt x="5881025" y="240424"/>
                  <a:pt x="5906752" y="498624"/>
                  <a:pt x="5891776" y="624171"/>
                </a:cubicBezTo>
                <a:cubicBezTo>
                  <a:pt x="5876800" y="749718"/>
                  <a:pt x="5903911" y="954566"/>
                  <a:pt x="5891776" y="1200329"/>
                </a:cubicBezTo>
                <a:cubicBezTo>
                  <a:pt x="5702700" y="1212794"/>
                  <a:pt x="5522437" y="1194729"/>
                  <a:pt x="5413888" y="1200329"/>
                </a:cubicBezTo>
                <a:cubicBezTo>
                  <a:pt x="5305339" y="1205929"/>
                  <a:pt x="5116441" y="1216791"/>
                  <a:pt x="4935999" y="1200329"/>
                </a:cubicBezTo>
                <a:cubicBezTo>
                  <a:pt x="4755557" y="1183867"/>
                  <a:pt x="4325258" y="1175822"/>
                  <a:pt x="4163522" y="1200329"/>
                </a:cubicBezTo>
                <a:cubicBezTo>
                  <a:pt x="4001786" y="1224836"/>
                  <a:pt x="3691378" y="1218413"/>
                  <a:pt x="3508880" y="1200329"/>
                </a:cubicBezTo>
                <a:cubicBezTo>
                  <a:pt x="3326382" y="1182245"/>
                  <a:pt x="3132237" y="1188464"/>
                  <a:pt x="2795320" y="1200329"/>
                </a:cubicBezTo>
                <a:cubicBezTo>
                  <a:pt x="2458403" y="1212194"/>
                  <a:pt x="2294348" y="1176808"/>
                  <a:pt x="2081761" y="1200329"/>
                </a:cubicBezTo>
                <a:cubicBezTo>
                  <a:pt x="1869174" y="1223850"/>
                  <a:pt x="1592742" y="1186851"/>
                  <a:pt x="1368201" y="1200329"/>
                </a:cubicBezTo>
                <a:cubicBezTo>
                  <a:pt x="1143660" y="1213807"/>
                  <a:pt x="931241" y="1171992"/>
                  <a:pt x="713560" y="1200329"/>
                </a:cubicBezTo>
                <a:cubicBezTo>
                  <a:pt x="495879" y="1228666"/>
                  <a:pt x="281990" y="1187172"/>
                  <a:pt x="0" y="1200329"/>
                </a:cubicBezTo>
                <a:cubicBezTo>
                  <a:pt x="6836" y="1021472"/>
                  <a:pt x="-27963" y="866070"/>
                  <a:pt x="0" y="612168"/>
                </a:cubicBezTo>
                <a:cubicBezTo>
                  <a:pt x="27963" y="358266"/>
                  <a:pt x="29010" y="294833"/>
                  <a:pt x="0" y="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  <a:extLst>
              <a:ext uri="{C807C97D-BFC1-408E-A445-0C87EB9F89A2}">
                <ask:lineSketchStyleProps xmlns:ask="http://schemas.microsoft.com/office/drawing/2018/sketchyshapes" sd="263479766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له على الأقل ثلاث أوجه جانبية مثلثية الشكل .</a:t>
            </a:r>
          </a:p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ar-SA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له قاعدة واحدة عبارة عن مضلع 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يسمى</a:t>
            </a:r>
            <a:r>
              <a:rPr kumimoji="0" lang="ar-SA" sz="2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الهرم بناءً على شكل قاعدته 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F81185AC-E93F-139A-1C14-225559EC38F9}"/>
              </a:ext>
            </a:extLst>
          </p:cNvPr>
          <p:cNvSpPr txBox="1"/>
          <p:nvPr/>
        </p:nvSpPr>
        <p:spPr>
          <a:xfrm>
            <a:off x="6138827" y="460103"/>
            <a:ext cx="2134361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3"/>
            </a:solidFill>
            <a:prstDash val="sysDot"/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الهرم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2DB03899-D0D7-40EF-72AD-E7A9D2502069}"/>
              </a:ext>
            </a:extLst>
          </p:cNvPr>
          <p:cNvSpPr txBox="1"/>
          <p:nvPr/>
        </p:nvSpPr>
        <p:spPr>
          <a:xfrm>
            <a:off x="8148510" y="4458521"/>
            <a:ext cx="1696084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6">
                <a:lumMod val="20000"/>
                <a:lumOff val="80000"/>
              </a:schemeClr>
            </a:solidFill>
            <a:prstDash val="sysDot"/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srgbClr val="1F497D"/>
                </a:solidFill>
                <a:latin typeface="Calibri"/>
                <a:cs typeface="Mudir MT" pitchFamily="2" charset="-78"/>
              </a:rPr>
              <a:t>هرم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 ثلاثي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22204114-449C-1C84-1A96-7EEF8A9759E5}"/>
              </a:ext>
            </a:extLst>
          </p:cNvPr>
          <p:cNvSpPr txBox="1"/>
          <p:nvPr/>
        </p:nvSpPr>
        <p:spPr>
          <a:xfrm>
            <a:off x="2502580" y="4505304"/>
            <a:ext cx="1718901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6">
                <a:lumMod val="20000"/>
                <a:lumOff val="80000"/>
              </a:schemeClr>
            </a:solidFill>
            <a:prstDash val="sysDot"/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srgbClr val="1F497D"/>
                </a:solidFill>
                <a:latin typeface="Calibri"/>
                <a:cs typeface="Mudir MT" pitchFamily="2" charset="-78"/>
              </a:rPr>
              <a:t>هرم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 رباعي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نموذج ثلاثي الأبعاد 10" descr="Light Gray Tetrahedron">
                <a:extLst>
                  <a:ext uri="{FF2B5EF4-FFF2-40B4-BE49-F238E27FC236}">
                    <a16:creationId xmlns:a16="http://schemas.microsoft.com/office/drawing/2014/main" id="{8DF8537E-F6BD-EDB5-B776-2780CC1D23F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70093237"/>
                  </p:ext>
                </p:extLst>
              </p:nvPr>
            </p:nvGraphicFramePr>
            <p:xfrm>
              <a:off x="7236709" y="1248420"/>
              <a:ext cx="3959651" cy="2810944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3959651" cy="2810944"/>
                    </a:xfrm>
                    <a:prstGeom prst="rect">
                      <a:avLst/>
                    </a:prstGeom>
                  </am3d:spPr>
                  <am3d:camera>
                    <am3d:pos x="0" y="0" z="7427198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166890" d="1000000"/>
                    <am3d:preTrans dx="531" dy="-15492322" dz="-5131587"/>
                    <am3d:scale>
                      <am3d:sx n="1000000" d="1000000"/>
                      <am3d:sy n="1000000" d="1000000"/>
                      <am3d:sz n="1000000" d="1000000"/>
                    </am3d:scale>
                    <am3d:rot ax="-298904" ay="1984192" az="-163388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470178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نموذج ثلاثي الأبعاد 10" descr="Light Gray Tetrahedron">
                <a:extLst>
                  <a:ext uri="{FF2B5EF4-FFF2-40B4-BE49-F238E27FC236}">
                    <a16:creationId xmlns:a16="http://schemas.microsoft.com/office/drawing/2014/main" id="{8DF8537E-F6BD-EDB5-B776-2780CC1D23F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236709" y="1248420"/>
                <a:ext cx="3959651" cy="28109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2" name="نموذج ثلاثي الأبعاد 21" descr="Dark Gray Pyramid">
                <a:extLst>
                  <a:ext uri="{FF2B5EF4-FFF2-40B4-BE49-F238E27FC236}">
                    <a16:creationId xmlns:a16="http://schemas.microsoft.com/office/drawing/2014/main" id="{200D4B3E-0E4B-EBB4-4E4A-FD2CB335AE0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94725550"/>
                  </p:ext>
                </p:extLst>
              </p:nvPr>
            </p:nvGraphicFramePr>
            <p:xfrm>
              <a:off x="1596617" y="1302198"/>
              <a:ext cx="3358676" cy="2552641"/>
            </p:xfrm>
            <a:graphic>
              <a:graphicData uri="http://schemas.microsoft.com/office/drawing/2017/model3d">
                <am3d:model3d r:embed="rId10">
                  <am3d:spPr>
                    <a:xfrm>
                      <a:off x="0" y="0"/>
                      <a:ext cx="3358676" cy="2552641"/>
                    </a:xfrm>
                    <a:prstGeom prst="rect">
                      <a:avLst/>
                    </a:prstGeom>
                  </am3d:spPr>
                  <am3d:camera>
                    <am3d:pos x="0" y="0" z="7096067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134103" d="1000000"/>
                    <am3d:preTrans dx="0" dy="-10695087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530573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2" name="نموذج ثلاثي الأبعاد 21" descr="Dark Gray Pyramid">
                <a:extLst>
                  <a:ext uri="{FF2B5EF4-FFF2-40B4-BE49-F238E27FC236}">
                    <a16:creationId xmlns:a16="http://schemas.microsoft.com/office/drawing/2014/main" id="{200D4B3E-0E4B-EBB4-4E4A-FD2CB335AE0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596617" y="1302198"/>
                <a:ext cx="3358676" cy="255264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66888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7" presetClass="emph" presetSubtype="128" accel="10000" decel="1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8" dur="2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250"/>
                            </p:stCondLst>
                            <p:childTnLst>
                              <p:par>
                                <p:cTn id="22" presetID="37" presetClass="emph" presetSubtype="5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3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3d.view.rotation.x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25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750"/>
                            </p:stCondLst>
                            <p:childTnLst>
                              <p:par>
                                <p:cTn id="29" presetID="37" presetClass="emph" presetSubtype="5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0" dur="2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3d.view.rotation.x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75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CC8DC0B3-FA87-2A1F-7F79-B93C9B1FA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7D33D1BC-CA50-E178-52A8-B484E26BC3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sp>
        <p:nvSpPr>
          <p:cNvPr id="25" name="مستطيل 24">
            <a:extLst>
              <a:ext uri="{FF2B5EF4-FFF2-40B4-BE49-F238E27FC236}">
                <a16:creationId xmlns:a16="http://schemas.microsoft.com/office/drawing/2014/main" id="{57DABDB5-6649-9883-9AC9-BC9620CDA69C}"/>
              </a:ext>
            </a:extLst>
          </p:cNvPr>
          <p:cNvSpPr/>
          <p:nvPr/>
        </p:nvSpPr>
        <p:spPr>
          <a:xfrm>
            <a:off x="9465393" y="4816752"/>
            <a:ext cx="2095091" cy="47357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B6FAF625-2C3E-242B-D2C2-BB1FC63F3A36}"/>
              </a:ext>
            </a:extLst>
          </p:cNvPr>
          <p:cNvSpPr txBox="1"/>
          <p:nvPr/>
        </p:nvSpPr>
        <p:spPr>
          <a:xfrm>
            <a:off x="6399079" y="4243552"/>
            <a:ext cx="4405371" cy="1200329"/>
          </a:xfrm>
          <a:custGeom>
            <a:avLst/>
            <a:gdLst>
              <a:gd name="connsiteX0" fmla="*/ 0 w 4405371"/>
              <a:gd name="connsiteY0" fmla="*/ 0 h 1200329"/>
              <a:gd name="connsiteX1" fmla="*/ 673392 w 4405371"/>
              <a:gd name="connsiteY1" fmla="*/ 0 h 1200329"/>
              <a:gd name="connsiteX2" fmla="*/ 1214624 w 4405371"/>
              <a:gd name="connsiteY2" fmla="*/ 0 h 1200329"/>
              <a:gd name="connsiteX3" fmla="*/ 1711801 w 4405371"/>
              <a:gd name="connsiteY3" fmla="*/ 0 h 1200329"/>
              <a:gd name="connsiteX4" fmla="*/ 2341140 w 4405371"/>
              <a:gd name="connsiteY4" fmla="*/ 0 h 1200329"/>
              <a:gd name="connsiteX5" fmla="*/ 3058586 w 4405371"/>
              <a:gd name="connsiteY5" fmla="*/ 0 h 1200329"/>
              <a:gd name="connsiteX6" fmla="*/ 3599817 w 4405371"/>
              <a:gd name="connsiteY6" fmla="*/ 0 h 1200329"/>
              <a:gd name="connsiteX7" fmla="*/ 4405371 w 4405371"/>
              <a:gd name="connsiteY7" fmla="*/ 0 h 1200329"/>
              <a:gd name="connsiteX8" fmla="*/ 4405371 w 4405371"/>
              <a:gd name="connsiteY8" fmla="*/ 624171 h 1200329"/>
              <a:gd name="connsiteX9" fmla="*/ 4405371 w 4405371"/>
              <a:gd name="connsiteY9" fmla="*/ 1200329 h 1200329"/>
              <a:gd name="connsiteX10" fmla="*/ 3687925 w 4405371"/>
              <a:gd name="connsiteY10" fmla="*/ 1200329 h 1200329"/>
              <a:gd name="connsiteX11" fmla="*/ 3190747 w 4405371"/>
              <a:gd name="connsiteY11" fmla="*/ 1200329 h 1200329"/>
              <a:gd name="connsiteX12" fmla="*/ 2605462 w 4405371"/>
              <a:gd name="connsiteY12" fmla="*/ 1200329 h 1200329"/>
              <a:gd name="connsiteX13" fmla="*/ 1932070 w 4405371"/>
              <a:gd name="connsiteY13" fmla="*/ 1200329 h 1200329"/>
              <a:gd name="connsiteX14" fmla="*/ 1302731 w 4405371"/>
              <a:gd name="connsiteY14" fmla="*/ 1200329 h 1200329"/>
              <a:gd name="connsiteX15" fmla="*/ 761500 w 4405371"/>
              <a:gd name="connsiteY15" fmla="*/ 1200329 h 1200329"/>
              <a:gd name="connsiteX16" fmla="*/ 0 w 4405371"/>
              <a:gd name="connsiteY16" fmla="*/ 1200329 h 1200329"/>
              <a:gd name="connsiteX17" fmla="*/ 0 w 4405371"/>
              <a:gd name="connsiteY17" fmla="*/ 588161 h 1200329"/>
              <a:gd name="connsiteX18" fmla="*/ 0 w 4405371"/>
              <a:gd name="connsiteY18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405371" h="1200329" fill="none" extrusionOk="0">
                <a:moveTo>
                  <a:pt x="0" y="0"/>
                </a:moveTo>
                <a:cubicBezTo>
                  <a:pt x="138779" y="-12088"/>
                  <a:pt x="342659" y="8571"/>
                  <a:pt x="673392" y="0"/>
                </a:cubicBezTo>
                <a:cubicBezTo>
                  <a:pt x="1004125" y="-8571"/>
                  <a:pt x="975298" y="-4131"/>
                  <a:pt x="1214624" y="0"/>
                </a:cubicBezTo>
                <a:cubicBezTo>
                  <a:pt x="1453950" y="4131"/>
                  <a:pt x="1514493" y="22828"/>
                  <a:pt x="1711801" y="0"/>
                </a:cubicBezTo>
                <a:cubicBezTo>
                  <a:pt x="1909109" y="-22828"/>
                  <a:pt x="2099006" y="7609"/>
                  <a:pt x="2341140" y="0"/>
                </a:cubicBezTo>
                <a:cubicBezTo>
                  <a:pt x="2583274" y="-7609"/>
                  <a:pt x="2750921" y="-23033"/>
                  <a:pt x="3058586" y="0"/>
                </a:cubicBezTo>
                <a:cubicBezTo>
                  <a:pt x="3366251" y="23033"/>
                  <a:pt x="3455488" y="3927"/>
                  <a:pt x="3599817" y="0"/>
                </a:cubicBezTo>
                <a:cubicBezTo>
                  <a:pt x="3744146" y="-3927"/>
                  <a:pt x="4204611" y="33101"/>
                  <a:pt x="4405371" y="0"/>
                </a:cubicBezTo>
                <a:cubicBezTo>
                  <a:pt x="4378401" y="130175"/>
                  <a:pt x="4396674" y="336717"/>
                  <a:pt x="4405371" y="624171"/>
                </a:cubicBezTo>
                <a:cubicBezTo>
                  <a:pt x="4414068" y="911625"/>
                  <a:pt x="4403539" y="1044047"/>
                  <a:pt x="4405371" y="1200329"/>
                </a:cubicBezTo>
                <a:cubicBezTo>
                  <a:pt x="4078588" y="1192483"/>
                  <a:pt x="3956535" y="1193054"/>
                  <a:pt x="3687925" y="1200329"/>
                </a:cubicBezTo>
                <a:cubicBezTo>
                  <a:pt x="3419315" y="1207604"/>
                  <a:pt x="3330168" y="1213060"/>
                  <a:pt x="3190747" y="1200329"/>
                </a:cubicBezTo>
                <a:cubicBezTo>
                  <a:pt x="3051326" y="1187598"/>
                  <a:pt x="2884891" y="1181164"/>
                  <a:pt x="2605462" y="1200329"/>
                </a:cubicBezTo>
                <a:cubicBezTo>
                  <a:pt x="2326033" y="1219494"/>
                  <a:pt x="2155837" y="1215741"/>
                  <a:pt x="1932070" y="1200329"/>
                </a:cubicBezTo>
                <a:cubicBezTo>
                  <a:pt x="1708303" y="1184917"/>
                  <a:pt x="1559979" y="1176991"/>
                  <a:pt x="1302731" y="1200329"/>
                </a:cubicBezTo>
                <a:cubicBezTo>
                  <a:pt x="1045483" y="1223667"/>
                  <a:pt x="1032071" y="1179805"/>
                  <a:pt x="761500" y="1200329"/>
                </a:cubicBezTo>
                <a:cubicBezTo>
                  <a:pt x="490929" y="1220853"/>
                  <a:pt x="350333" y="1193531"/>
                  <a:pt x="0" y="1200329"/>
                </a:cubicBezTo>
                <a:cubicBezTo>
                  <a:pt x="-19872" y="1030708"/>
                  <a:pt x="9397" y="752929"/>
                  <a:pt x="0" y="588161"/>
                </a:cubicBezTo>
                <a:cubicBezTo>
                  <a:pt x="-9397" y="423393"/>
                  <a:pt x="17931" y="131883"/>
                  <a:pt x="0" y="0"/>
                </a:cubicBezTo>
                <a:close/>
              </a:path>
              <a:path w="4405371" h="1200329" stroke="0" extrusionOk="0">
                <a:moveTo>
                  <a:pt x="0" y="0"/>
                </a:moveTo>
                <a:cubicBezTo>
                  <a:pt x="180480" y="15047"/>
                  <a:pt x="464735" y="17824"/>
                  <a:pt x="717446" y="0"/>
                </a:cubicBezTo>
                <a:cubicBezTo>
                  <a:pt x="970157" y="-17824"/>
                  <a:pt x="1213758" y="12694"/>
                  <a:pt x="1346785" y="0"/>
                </a:cubicBezTo>
                <a:cubicBezTo>
                  <a:pt x="1479812" y="-12694"/>
                  <a:pt x="1616033" y="24287"/>
                  <a:pt x="1843962" y="0"/>
                </a:cubicBezTo>
                <a:cubicBezTo>
                  <a:pt x="2071891" y="-24287"/>
                  <a:pt x="2279054" y="-6360"/>
                  <a:pt x="2473301" y="0"/>
                </a:cubicBezTo>
                <a:cubicBezTo>
                  <a:pt x="2667548" y="6360"/>
                  <a:pt x="2770982" y="2184"/>
                  <a:pt x="2970479" y="0"/>
                </a:cubicBezTo>
                <a:cubicBezTo>
                  <a:pt x="3169976" y="-2184"/>
                  <a:pt x="3368051" y="3367"/>
                  <a:pt x="3467656" y="0"/>
                </a:cubicBezTo>
                <a:cubicBezTo>
                  <a:pt x="3567261" y="-3367"/>
                  <a:pt x="3982557" y="33625"/>
                  <a:pt x="4405371" y="0"/>
                </a:cubicBezTo>
                <a:cubicBezTo>
                  <a:pt x="4424723" y="174381"/>
                  <a:pt x="4391280" y="337839"/>
                  <a:pt x="4405371" y="588161"/>
                </a:cubicBezTo>
                <a:cubicBezTo>
                  <a:pt x="4419462" y="838483"/>
                  <a:pt x="4418599" y="1033170"/>
                  <a:pt x="4405371" y="1200329"/>
                </a:cubicBezTo>
                <a:cubicBezTo>
                  <a:pt x="4144063" y="1192369"/>
                  <a:pt x="3943194" y="1217693"/>
                  <a:pt x="3776032" y="1200329"/>
                </a:cubicBezTo>
                <a:cubicBezTo>
                  <a:pt x="3608870" y="1182965"/>
                  <a:pt x="3337859" y="1211999"/>
                  <a:pt x="3190747" y="1200329"/>
                </a:cubicBezTo>
                <a:cubicBezTo>
                  <a:pt x="3043636" y="1188659"/>
                  <a:pt x="2755808" y="1178648"/>
                  <a:pt x="2561409" y="1200329"/>
                </a:cubicBezTo>
                <a:cubicBezTo>
                  <a:pt x="2367010" y="1222010"/>
                  <a:pt x="2083537" y="1173953"/>
                  <a:pt x="1843962" y="1200329"/>
                </a:cubicBezTo>
                <a:cubicBezTo>
                  <a:pt x="1604387" y="1226705"/>
                  <a:pt x="1545921" y="1195223"/>
                  <a:pt x="1346785" y="1200329"/>
                </a:cubicBezTo>
                <a:cubicBezTo>
                  <a:pt x="1147649" y="1205435"/>
                  <a:pt x="786888" y="1199272"/>
                  <a:pt x="629339" y="1200329"/>
                </a:cubicBezTo>
                <a:cubicBezTo>
                  <a:pt x="471790" y="1201386"/>
                  <a:pt x="166683" y="1214917"/>
                  <a:pt x="0" y="1200329"/>
                </a:cubicBezTo>
                <a:cubicBezTo>
                  <a:pt x="20497" y="915765"/>
                  <a:pt x="12951" y="782642"/>
                  <a:pt x="0" y="588161"/>
                </a:cubicBezTo>
                <a:cubicBezTo>
                  <a:pt x="-12951" y="393680"/>
                  <a:pt x="8335" y="215752"/>
                  <a:pt x="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263479766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له قاعدة واحدة</a:t>
            </a:r>
            <a:r>
              <a:rPr kumimoji="0" lang="ar-SA" sz="2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فقط 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ar-SA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القاعدة عبارة عن دائرة 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له رأس</a:t>
            </a:r>
            <a:r>
              <a:rPr kumimoji="0" lang="ar-SA" sz="2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واحد فقط 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F81185AC-E93F-139A-1C14-225559EC38F9}"/>
              </a:ext>
            </a:extLst>
          </p:cNvPr>
          <p:cNvSpPr txBox="1"/>
          <p:nvPr/>
        </p:nvSpPr>
        <p:spPr>
          <a:xfrm>
            <a:off x="7454694" y="2688892"/>
            <a:ext cx="2134361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2">
                <a:lumMod val="60000"/>
                <a:lumOff val="40000"/>
              </a:schemeClr>
            </a:solidFill>
            <a:prstDash val="sysDot"/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المخروط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22204114-449C-1C84-1A96-7EEF8A9759E5}"/>
              </a:ext>
            </a:extLst>
          </p:cNvPr>
          <p:cNvSpPr txBox="1"/>
          <p:nvPr/>
        </p:nvSpPr>
        <p:spPr>
          <a:xfrm>
            <a:off x="5543426" y="1147999"/>
            <a:ext cx="5066586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2">
                <a:lumMod val="60000"/>
                <a:lumOff val="40000"/>
              </a:schemeClr>
            </a:solidFill>
            <a:prstDash val="sysDot"/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srgbClr val="1F497D"/>
                </a:solidFill>
                <a:latin typeface="Calibri"/>
                <a:cs typeface="Mudir MT" pitchFamily="2" charset="-78"/>
              </a:rPr>
              <a:t>لبعض الأشكال الثلاثية الأبعاد سطوح منحنية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2" name="نموذج ثلاثي الأبعاد 11" descr="Red Cone">
                <a:extLst>
                  <a:ext uri="{FF2B5EF4-FFF2-40B4-BE49-F238E27FC236}">
                    <a16:creationId xmlns:a16="http://schemas.microsoft.com/office/drawing/2014/main" id="{422AB191-7B06-31F3-E99D-E54E709C09E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1299638"/>
                  </p:ext>
                </p:extLst>
              </p:nvPr>
            </p:nvGraphicFramePr>
            <p:xfrm>
              <a:off x="1977480" y="2021183"/>
              <a:ext cx="2586380" cy="2448955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2586380" cy="2448955"/>
                    </a:xfrm>
                    <a:prstGeom prst="rect">
                      <a:avLst/>
                    </a:prstGeom>
                  </am3d:spPr>
                  <am3d:camera>
                    <am3d:pos x="0" y="0" z="7987706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704480" d="1000000"/>
                    <am3d:preTrans dx="2" dy="-16922770" dz="-2"/>
                    <am3d:scale>
                      <am3d:sx n="1000000" d="1000000"/>
                      <am3d:sy n="1000000" d="1000000"/>
                      <am3d:sz n="1000000" d="1000000"/>
                    </am3d:scale>
                    <am3d:rot ax="-775603" ay="2397684" az="-503138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427893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2" name="نموذج ثلاثي الأبعاد 11" descr="Red Cone">
                <a:extLst>
                  <a:ext uri="{FF2B5EF4-FFF2-40B4-BE49-F238E27FC236}">
                    <a16:creationId xmlns:a16="http://schemas.microsoft.com/office/drawing/2014/main" id="{422AB191-7B06-31F3-E99D-E54E709C09E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77480" y="2021183"/>
                <a:ext cx="2586380" cy="244895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91278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accel="10000" decel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0"/>
                            </p:stCondLst>
                            <p:childTnLst>
                              <p:par>
                                <p:cTn id="20" presetID="37" presetClass="emph" presetSubtype="5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1" dur="2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3d.view.rotation.x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335</Words>
  <Application>Microsoft Office PowerPoint</Application>
  <PresentationFormat>شاشة عريضة</PresentationFormat>
  <Paragraphs>92</Paragraphs>
  <Slides>21</Slides>
  <Notes>0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21</vt:i4>
      </vt:variant>
    </vt:vector>
  </HeadingPairs>
  <TitlesOfParts>
    <vt:vector size="25" baseType="lpstr">
      <vt:lpstr>Arial</vt:lpstr>
      <vt:lpstr>Calibri</vt:lpstr>
      <vt:lpstr>Wingdings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فاطمه صالح السبيعي</dc:creator>
  <cp:lastModifiedBy>فاطمه صالح السبيعي</cp:lastModifiedBy>
  <cp:revision>43</cp:revision>
  <dcterms:created xsi:type="dcterms:W3CDTF">2023-03-22T18:02:01Z</dcterms:created>
  <dcterms:modified xsi:type="dcterms:W3CDTF">2023-05-21T07:34:54Z</dcterms:modified>
</cp:coreProperties>
</file>