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256" r:id="rId2"/>
    <p:sldId id="258" r:id="rId3"/>
    <p:sldId id="271" r:id="rId4"/>
    <p:sldId id="259" r:id="rId5"/>
    <p:sldId id="317" r:id="rId6"/>
    <p:sldId id="257" r:id="rId7"/>
    <p:sldId id="313" r:id="rId8"/>
    <p:sldId id="260" r:id="rId9"/>
    <p:sldId id="261" r:id="rId10"/>
    <p:sldId id="314" r:id="rId11"/>
    <p:sldId id="285" r:id="rId12"/>
    <p:sldId id="264" r:id="rId13"/>
    <p:sldId id="315" r:id="rId14"/>
    <p:sldId id="316" r:id="rId15"/>
    <p:sldId id="281" r:id="rId16"/>
    <p:sldId id="288" r:id="rId17"/>
    <p:sldId id="267" r:id="rId18"/>
    <p:sldId id="319" r:id="rId19"/>
    <p:sldId id="287" r:id="rId20"/>
    <p:sldId id="320" r:id="rId21"/>
    <p:sldId id="322" r:id="rId22"/>
    <p:sldId id="321" r:id="rId23"/>
    <p:sldId id="290" r:id="rId24"/>
    <p:sldId id="318" r:id="rId25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27"/>
      <p:bold r:id="rId28"/>
      <p:italic r:id="rId29"/>
      <p:boldItalic r:id="rId30"/>
    </p:embeddedFon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Comfortaa" panose="020B0604020202020204" charset="0"/>
      <p:regular r:id="rId35"/>
      <p:bold r:id="rId36"/>
    </p:embeddedFont>
    <p:embeddedFont>
      <p:font typeface="Gabriola" panose="04040605051002020D02" pitchFamily="82" charset="0"/>
      <p:regular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50"/>
    <a:srgbClr val="660066"/>
    <a:srgbClr val="4A206A"/>
    <a:srgbClr val="8500B4"/>
    <a:srgbClr val="E7E7FF"/>
    <a:srgbClr val="D1D1FF"/>
    <a:srgbClr val="9999FF"/>
    <a:srgbClr val="612A8A"/>
    <a:srgbClr val="E2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9A2A8-635E-4BD9-B5B2-40E2EA20A4E7}">
  <a:tblStyle styleId="{5F19A2A8-635E-4BD9-B5B2-40E2EA20A4E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DF1F2F-FEB4-482E-B210-6C7618E78C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نمط ذو نسُق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نمط داكن 1 - تميي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891361c1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891361c1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891361c1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891361c1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15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42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891361c13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891361c13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891361c13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891361c13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891361c13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891361c13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73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a891361c13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a891361c13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856a1a837_0_8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856a1a837_0_8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920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56a1a837_0_8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56a1a837_0_8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615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cedb52b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cedb52b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244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891361c13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891361c13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891361c1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891361c1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02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891361c1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891361c1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56a1a837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856a1a837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891361c1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891361c1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82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68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cedb52b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cedb52b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56a1a837_0_8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56a1a837_0_8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24625" y="3187650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4625" y="1556250"/>
            <a:ext cx="49983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1091575" y="333100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2"/>
          </p:nvPr>
        </p:nvSpPr>
        <p:spPr>
          <a:xfrm>
            <a:off x="1091575" y="302827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3"/>
          </p:nvPr>
        </p:nvSpPr>
        <p:spPr>
          <a:xfrm>
            <a:off x="1091575" y="15105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1091575" y="12078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5"/>
          </p:nvPr>
        </p:nvSpPr>
        <p:spPr>
          <a:xfrm>
            <a:off x="1091575" y="2420775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1091575" y="2118050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7"/>
          </p:nvPr>
        </p:nvSpPr>
        <p:spPr>
          <a:xfrm>
            <a:off x="1091575" y="42412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8"/>
          </p:nvPr>
        </p:nvSpPr>
        <p:spPr>
          <a:xfrm>
            <a:off x="1091575" y="39385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975" y="-1503850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6369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38909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811625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2"/>
          </p:nvPr>
        </p:nvSpPr>
        <p:spPr>
          <a:xfrm>
            <a:off x="811625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3"/>
          </p:nvPr>
        </p:nvSpPr>
        <p:spPr>
          <a:xfrm>
            <a:off x="6138700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4"/>
          </p:nvPr>
        </p:nvSpPr>
        <p:spPr>
          <a:xfrm>
            <a:off x="61387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5"/>
          </p:nvPr>
        </p:nvSpPr>
        <p:spPr>
          <a:xfrm>
            <a:off x="3492900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6"/>
          </p:nvPr>
        </p:nvSpPr>
        <p:spPr>
          <a:xfrm>
            <a:off x="34929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5078800" y="-38909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689900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2"/>
          </p:nvPr>
        </p:nvSpPr>
        <p:spPr>
          <a:xfrm>
            <a:off x="689900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3309456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4"/>
          </p:nvPr>
        </p:nvSpPr>
        <p:spPr>
          <a:xfrm>
            <a:off x="3309456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5"/>
          </p:nvPr>
        </p:nvSpPr>
        <p:spPr>
          <a:xfrm>
            <a:off x="5929012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6"/>
          </p:nvPr>
        </p:nvSpPr>
        <p:spPr>
          <a:xfrm>
            <a:off x="5929012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7"/>
          </p:nvPr>
        </p:nvSpPr>
        <p:spPr>
          <a:xfrm>
            <a:off x="689900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8"/>
          </p:nvPr>
        </p:nvSpPr>
        <p:spPr>
          <a:xfrm>
            <a:off x="689900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9"/>
          </p:nvPr>
        </p:nvSpPr>
        <p:spPr>
          <a:xfrm>
            <a:off x="3309456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3"/>
          </p:nvPr>
        </p:nvSpPr>
        <p:spPr>
          <a:xfrm>
            <a:off x="3309456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4"/>
          </p:nvPr>
        </p:nvSpPr>
        <p:spPr>
          <a:xfrm>
            <a:off x="5929012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5"/>
          </p:nvPr>
        </p:nvSpPr>
        <p:spPr>
          <a:xfrm>
            <a:off x="5929012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/>
        </p:nvSpPr>
        <p:spPr>
          <a:xfrm>
            <a:off x="1151250" y="1324850"/>
            <a:ext cx="68415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4478400" y="3380400"/>
            <a:ext cx="35136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2879850" y="3399506"/>
            <a:ext cx="33843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 idx="2"/>
          </p:nvPr>
        </p:nvSpPr>
        <p:spPr>
          <a:xfrm>
            <a:off x="2371650" y="1353694"/>
            <a:ext cx="4400700" cy="20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6369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1896450" y="1314450"/>
            <a:ext cx="53511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1896450" y="539925"/>
            <a:ext cx="53511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2648325" y="3404675"/>
            <a:ext cx="38472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32499" y="601426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5126" flipH="1">
            <a:off x="-952125" y="601427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741975" y="3564122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741975" y="1839803"/>
            <a:ext cx="44763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2" hasCustomPrompt="1"/>
          </p:nvPr>
        </p:nvSpPr>
        <p:spPr>
          <a:xfrm>
            <a:off x="741975" y="928375"/>
            <a:ext cx="14106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89175" y="-4153475"/>
            <a:ext cx="2533651" cy="75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1975" y="3145019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225" y="-14660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4625" y="979225"/>
            <a:ext cx="7694700" cy="3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89300" y="445025"/>
            <a:ext cx="81429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274" y="-1345711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906275" y="29830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4906275" y="2661550"/>
            <a:ext cx="3200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1037325" y="29830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1037325" y="2661550"/>
            <a:ext cx="3200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7090">
            <a:off x="7429501" y="-2835751"/>
            <a:ext cx="2533652" cy="759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7090">
            <a:off x="-142874" y="1631474"/>
            <a:ext cx="2533652" cy="759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8655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8600" y="539925"/>
            <a:ext cx="7726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08600" y="2430250"/>
            <a:ext cx="24699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2"/>
          </p:nvPr>
        </p:nvSpPr>
        <p:spPr>
          <a:xfrm>
            <a:off x="708600" y="2069161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4625" y="177166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5516475" y="571675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88850" y="1642875"/>
            <a:ext cx="27663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idx="2"/>
          </p:nvPr>
        </p:nvSpPr>
        <p:spPr>
          <a:xfrm>
            <a:off x="2944800" y="2744625"/>
            <a:ext cx="3254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0287" y="-1370574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126">
            <a:off x="7410612" y="-1370573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5525" y="-400917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9300" y="1558300"/>
            <a:ext cx="77301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8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subTitle" idx="1"/>
          </p:nvPr>
        </p:nvSpPr>
        <p:spPr>
          <a:xfrm>
            <a:off x="801466" y="4209626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Done by </a:t>
            </a:r>
            <a:r>
              <a:rPr lang="en" sz="1400" dirty="0"/>
              <a:t>:</a:t>
            </a:r>
            <a:r>
              <a:rPr lang="en" dirty="0"/>
              <a:t> </a:t>
            </a:r>
            <a:r>
              <a:rPr lang="en" sz="2200" b="1" dirty="0">
                <a:solidFill>
                  <a:schemeClr val="accent1"/>
                </a:solidFill>
                <a:latin typeface="Gabriola" panose="04040605051002020D02" pitchFamily="82" charset="0"/>
              </a:rPr>
              <a:t>Entisar Al-Obaidallah</a:t>
            </a:r>
            <a:endParaRPr sz="22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92209" y="1494777"/>
            <a:ext cx="5676156" cy="2454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Barlow" panose="020B0604020202020204" charset="0"/>
              </a:rPr>
              <a:t>Unit 5</a:t>
            </a:r>
            <a:br>
              <a:rPr lang="en" sz="4400" dirty="0"/>
            </a:br>
            <a:br>
              <a:rPr lang="en" sz="1100" dirty="0"/>
            </a:br>
            <a:r>
              <a:rPr lang="en" sz="4000" dirty="0">
                <a:solidFill>
                  <a:srgbClr val="E2C587"/>
                </a:solidFill>
                <a:latin typeface="Arial Nova" panose="020B0504020202020204" pitchFamily="34" charset="0"/>
              </a:rPr>
              <a:t>Do You Really Need It?</a:t>
            </a:r>
            <a:br>
              <a:rPr lang="en" sz="4000" dirty="0">
                <a:solidFill>
                  <a:srgbClr val="E2C587"/>
                </a:solidFill>
                <a:latin typeface="Arial Nova" panose="020B0504020202020204" pitchFamily="34" charset="0"/>
              </a:rPr>
            </a:br>
            <a:br>
              <a:rPr lang="en" sz="1200" dirty="0">
                <a:latin typeface="Arial Nova" panose="020B0504020202020204" pitchFamily="34" charset="0"/>
              </a:rPr>
            </a:br>
            <a:r>
              <a:rPr lang="en" sz="2800" dirty="0">
                <a:latin typeface="Barlow" panose="020B0604020202020204" charset="0"/>
              </a:rPr>
              <a:t>Grammar</a:t>
            </a:r>
            <a:endParaRPr sz="4400" dirty="0">
              <a:latin typeface="Barlow" panose="020B0604020202020204" charset="0"/>
            </a:endParaRPr>
          </a:p>
        </p:txBody>
      </p:sp>
      <p:sp>
        <p:nvSpPr>
          <p:cNvPr id="4" name="Google Shape;228;p34">
            <a:extLst>
              <a:ext uri="{FF2B5EF4-FFF2-40B4-BE49-F238E27FC236}">
                <a16:creationId xmlns:a16="http://schemas.microsoft.com/office/drawing/2014/main" id="{4DB0822E-6D7F-4D14-BB68-04880775A062}"/>
              </a:ext>
            </a:extLst>
          </p:cNvPr>
          <p:cNvSpPr txBox="1">
            <a:spLocks/>
          </p:cNvSpPr>
          <p:nvPr/>
        </p:nvSpPr>
        <p:spPr>
          <a:xfrm>
            <a:off x="432616" y="231574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</a:rPr>
              <a:t>Mega Goal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6F5E3E98-BD18-F442-55F8-464098A1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0" y="8041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E39B15B9-522D-E161-C16B-A03FA548B5F9}"/>
              </a:ext>
            </a:extLst>
          </p:cNvPr>
          <p:cNvSpPr/>
          <p:nvPr/>
        </p:nvSpPr>
        <p:spPr>
          <a:xfrm>
            <a:off x="1403288" y="228600"/>
            <a:ext cx="7534972" cy="510540"/>
          </a:xfrm>
          <a:prstGeom prst="wedgeRoundRectCallout">
            <a:avLst>
              <a:gd name="adj1" fmla="val -55942"/>
              <a:gd name="adj2" fmla="val 10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Adverb clauses of </a:t>
            </a:r>
            <a:r>
              <a:rPr lang="en-US" sz="2000" b="1" u="sng" dirty="0">
                <a:solidFill>
                  <a:srgbClr val="7030A0"/>
                </a:solidFill>
              </a:rPr>
              <a:t>Reason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usually started with the following conjunction </a:t>
            </a:r>
          </a:p>
        </p:txBody>
      </p:sp>
      <p:sp>
        <p:nvSpPr>
          <p:cNvPr id="10" name="Google Shape;915;p64">
            <a:extLst>
              <a:ext uri="{FF2B5EF4-FFF2-40B4-BE49-F238E27FC236}">
                <a16:creationId xmlns:a16="http://schemas.microsoft.com/office/drawing/2014/main" id="{31756F16-3F26-A2E0-4198-3BD33306B05A}"/>
              </a:ext>
            </a:extLst>
          </p:cNvPr>
          <p:cNvSpPr txBox="1">
            <a:spLocks/>
          </p:cNvSpPr>
          <p:nvPr/>
        </p:nvSpPr>
        <p:spPr>
          <a:xfrm>
            <a:off x="4666449" y="109728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since</a:t>
            </a:r>
          </a:p>
          <a:p>
            <a:pPr marL="0" indent="0"/>
            <a:endParaRPr lang="en-US" sz="1000" dirty="0"/>
          </a:p>
        </p:txBody>
      </p:sp>
      <p:sp>
        <p:nvSpPr>
          <p:cNvPr id="11" name="Google Shape;915;p64">
            <a:extLst>
              <a:ext uri="{FF2B5EF4-FFF2-40B4-BE49-F238E27FC236}">
                <a16:creationId xmlns:a16="http://schemas.microsoft.com/office/drawing/2014/main" id="{762A48BA-366F-BB1A-77C9-B074D1D76A20}"/>
              </a:ext>
            </a:extLst>
          </p:cNvPr>
          <p:cNvSpPr txBox="1">
            <a:spLocks/>
          </p:cNvSpPr>
          <p:nvPr/>
        </p:nvSpPr>
        <p:spPr>
          <a:xfrm>
            <a:off x="6312369" y="1104901"/>
            <a:ext cx="15362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Now that</a:t>
            </a:r>
          </a:p>
          <a:p>
            <a:pPr marL="0" indent="0"/>
            <a:endParaRPr lang="en-US" sz="10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DAF4D0-0716-B110-EB85-89AB85AB5B3D}"/>
              </a:ext>
            </a:extLst>
          </p:cNvPr>
          <p:cNvSpPr txBox="1"/>
          <p:nvPr/>
        </p:nvSpPr>
        <p:spPr>
          <a:xfrm>
            <a:off x="194520" y="1709685"/>
            <a:ext cx="13812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800" b="1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6899E0D-54D7-FDF1-0290-2F5C60679446}"/>
              </a:ext>
            </a:extLst>
          </p:cNvPr>
          <p:cNvSpPr txBox="1"/>
          <p:nvPr/>
        </p:nvSpPr>
        <p:spPr>
          <a:xfrm>
            <a:off x="1546860" y="224939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 teach English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because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love</a:t>
            </a:r>
            <a:r>
              <a:rPr lang="en-US" sz="1800" b="1" dirty="0">
                <a:solidFill>
                  <a:srgbClr val="612A8A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</a:t>
            </a:r>
          </a:p>
        </p:txBody>
      </p:sp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FA5E1377-9692-0C04-49AB-EEDA1ABC0A34}"/>
              </a:ext>
            </a:extLst>
          </p:cNvPr>
          <p:cNvSpPr/>
          <p:nvPr/>
        </p:nvSpPr>
        <p:spPr>
          <a:xfrm>
            <a:off x="3078481" y="175260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170ED00-D7DB-FC96-37E3-2C6D6EC572F8}"/>
              </a:ext>
            </a:extLst>
          </p:cNvPr>
          <p:cNvSpPr/>
          <p:nvPr/>
        </p:nvSpPr>
        <p:spPr>
          <a:xfrm>
            <a:off x="4739641" y="1866899"/>
            <a:ext cx="982979" cy="266701"/>
          </a:xfrm>
          <a:prstGeom prst="wedgeEllipseCallout">
            <a:avLst>
              <a:gd name="adj1" fmla="val 9865"/>
              <a:gd name="adj2" fmla="val 120480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78131945-2E25-8679-E998-046CDDC782AB}"/>
              </a:ext>
            </a:extLst>
          </p:cNvPr>
          <p:cNvSpPr/>
          <p:nvPr/>
        </p:nvSpPr>
        <p:spPr>
          <a:xfrm>
            <a:off x="5791201" y="1935481"/>
            <a:ext cx="723899" cy="266700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id="{DD65D9A0-5C0A-4F14-E332-954C5019AC77}"/>
              </a:ext>
            </a:extLst>
          </p:cNvPr>
          <p:cNvSpPr/>
          <p:nvPr/>
        </p:nvSpPr>
        <p:spPr>
          <a:xfrm rot="16200000">
            <a:off x="5010598" y="1663575"/>
            <a:ext cx="430554" cy="196885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6BE2E69-7182-6B62-C51B-DD3A10D2FA54}"/>
              </a:ext>
            </a:extLst>
          </p:cNvPr>
          <p:cNvSpPr txBox="1"/>
          <p:nvPr/>
        </p:nvSpPr>
        <p:spPr>
          <a:xfrm>
            <a:off x="4247332" y="294341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0153AF1-F89E-1226-0A25-E885A2FC7A0B}"/>
              </a:ext>
            </a:extLst>
          </p:cNvPr>
          <p:cNvSpPr txBox="1"/>
          <p:nvPr/>
        </p:nvSpPr>
        <p:spPr>
          <a:xfrm>
            <a:off x="1577340" y="385721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They didn’t come to school 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since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 it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was raining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قوس كبير أيسر 19">
            <a:extLst>
              <a:ext uri="{FF2B5EF4-FFF2-40B4-BE49-F238E27FC236}">
                <a16:creationId xmlns:a16="http://schemas.microsoft.com/office/drawing/2014/main" id="{63B25B19-30CB-F905-22C3-34E04412BB41}"/>
              </a:ext>
            </a:extLst>
          </p:cNvPr>
          <p:cNvSpPr/>
          <p:nvPr/>
        </p:nvSpPr>
        <p:spPr>
          <a:xfrm rot="16200000">
            <a:off x="5719258" y="3149475"/>
            <a:ext cx="430554" cy="225841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3A06FC6-5180-E8EA-FFF9-F1C9BE83AC67}"/>
              </a:ext>
            </a:extLst>
          </p:cNvPr>
          <p:cNvSpPr txBox="1"/>
          <p:nvPr/>
        </p:nvSpPr>
        <p:spPr>
          <a:xfrm>
            <a:off x="5032192" y="458171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0F61F3A8-497D-61ED-C500-8CB85D2C433D}"/>
              </a:ext>
            </a:extLst>
          </p:cNvPr>
          <p:cNvSpPr/>
          <p:nvPr/>
        </p:nvSpPr>
        <p:spPr>
          <a:xfrm>
            <a:off x="3451861" y="340614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23" name="فقاعة الكلام: بيضاوية 22">
            <a:extLst>
              <a:ext uri="{FF2B5EF4-FFF2-40B4-BE49-F238E27FC236}">
                <a16:creationId xmlns:a16="http://schemas.microsoft.com/office/drawing/2014/main" id="{232BDCFA-5BCD-5596-2C7C-6FA2F48C8EC6}"/>
              </a:ext>
            </a:extLst>
          </p:cNvPr>
          <p:cNvSpPr/>
          <p:nvPr/>
        </p:nvSpPr>
        <p:spPr>
          <a:xfrm>
            <a:off x="5242561" y="3512819"/>
            <a:ext cx="982979" cy="266701"/>
          </a:xfrm>
          <a:prstGeom prst="wedgeEllipseCallout">
            <a:avLst>
              <a:gd name="adj1" fmla="val -6414"/>
              <a:gd name="adj2" fmla="val 109052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63728CD3-E8EA-F07B-985F-A857C614C16D}"/>
              </a:ext>
            </a:extLst>
          </p:cNvPr>
          <p:cNvSpPr/>
          <p:nvPr/>
        </p:nvSpPr>
        <p:spPr>
          <a:xfrm>
            <a:off x="6484621" y="3429000"/>
            <a:ext cx="1440179" cy="441959"/>
          </a:xfrm>
          <a:prstGeom prst="wedgeEllipseCallout">
            <a:avLst>
              <a:gd name="adj1" fmla="val -55372"/>
              <a:gd name="adj2" fmla="val 5530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Verbal phrase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5" name="Google Shape;915;p64">
            <a:extLst>
              <a:ext uri="{FF2B5EF4-FFF2-40B4-BE49-F238E27FC236}">
                <a16:creationId xmlns:a16="http://schemas.microsoft.com/office/drawing/2014/main" id="{89D78641-8878-8CDB-1560-8E987E507412}"/>
              </a:ext>
            </a:extLst>
          </p:cNvPr>
          <p:cNvSpPr txBox="1">
            <a:spLocks/>
          </p:cNvSpPr>
          <p:nvPr/>
        </p:nvSpPr>
        <p:spPr>
          <a:xfrm>
            <a:off x="3073869" y="108204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Because of</a:t>
            </a:r>
          </a:p>
          <a:p>
            <a:pPr marL="0" indent="0"/>
            <a:endParaRPr lang="en-US" sz="1000" dirty="0"/>
          </a:p>
        </p:txBody>
      </p:sp>
      <p:sp>
        <p:nvSpPr>
          <p:cNvPr id="29" name="Google Shape;915;p64">
            <a:extLst>
              <a:ext uri="{FF2B5EF4-FFF2-40B4-BE49-F238E27FC236}">
                <a16:creationId xmlns:a16="http://schemas.microsoft.com/office/drawing/2014/main" id="{3E861FE8-47B0-9760-DA29-84A3065E87CF}"/>
              </a:ext>
            </a:extLst>
          </p:cNvPr>
          <p:cNvSpPr txBox="1">
            <a:spLocks/>
          </p:cNvSpPr>
          <p:nvPr/>
        </p:nvSpPr>
        <p:spPr>
          <a:xfrm>
            <a:off x="1450809" y="108204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because</a:t>
            </a:r>
          </a:p>
          <a:p>
            <a:pPr marL="0" indent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19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A464E984-5483-91F5-BBAE-41792A3F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3" y="401991"/>
            <a:ext cx="1315097" cy="14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37C8DC5-305A-DFDF-D8FE-54D37F4FE7F1}"/>
              </a:ext>
            </a:extLst>
          </p:cNvPr>
          <p:cNvSpPr/>
          <p:nvPr/>
        </p:nvSpPr>
        <p:spPr>
          <a:xfrm>
            <a:off x="1860488" y="739140"/>
            <a:ext cx="6551992" cy="617220"/>
          </a:xfrm>
          <a:prstGeom prst="wedgeRoundRectCallout">
            <a:avLst>
              <a:gd name="adj1" fmla="val -55942"/>
              <a:gd name="adj2" fmla="val 10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Because of </a:t>
            </a:r>
            <a:r>
              <a:rPr lang="en-US" sz="1600" b="1" dirty="0">
                <a:solidFill>
                  <a:srgbClr val="7030A0"/>
                </a:solidFill>
              </a:rPr>
              <a:t>:  it must be followed by </a:t>
            </a:r>
            <a:r>
              <a:rPr lang="en-US" sz="1600" b="1" u="sng" dirty="0">
                <a:solidFill>
                  <a:srgbClr val="7030A0"/>
                </a:solidFill>
              </a:rPr>
              <a:t>a noun </a:t>
            </a:r>
            <a:r>
              <a:rPr lang="en-US" sz="1600" b="1" dirty="0">
                <a:solidFill>
                  <a:srgbClr val="7030A0"/>
                </a:solidFill>
              </a:rPr>
              <a:t>or (noun phrase).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EF8336-D78B-F5E2-FD82-D54D4F1F3082}"/>
              </a:ext>
            </a:extLst>
          </p:cNvPr>
          <p:cNvSpPr txBox="1"/>
          <p:nvPr/>
        </p:nvSpPr>
        <p:spPr>
          <a:xfrm>
            <a:off x="621240" y="2121165"/>
            <a:ext cx="13812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800" b="1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8BAA07E-1A91-6924-5409-DF4625E3081D}"/>
              </a:ext>
            </a:extLst>
          </p:cNvPr>
          <p:cNvSpPr txBox="1"/>
          <p:nvPr/>
        </p:nvSpPr>
        <p:spPr>
          <a:xfrm>
            <a:off x="1546860" y="224939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They went to the mall 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because of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the sale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قوس كبير أيسر 14">
            <a:extLst>
              <a:ext uri="{FF2B5EF4-FFF2-40B4-BE49-F238E27FC236}">
                <a16:creationId xmlns:a16="http://schemas.microsoft.com/office/drawing/2014/main" id="{D84B83E1-6B55-B0A3-DC92-BF2A287FA696}"/>
              </a:ext>
            </a:extLst>
          </p:cNvPr>
          <p:cNvSpPr/>
          <p:nvPr/>
        </p:nvSpPr>
        <p:spPr>
          <a:xfrm rot="16200000">
            <a:off x="5597338" y="1465455"/>
            <a:ext cx="430554" cy="239557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042CF130-4A52-4470-9E80-C44CDABD62D1}"/>
              </a:ext>
            </a:extLst>
          </p:cNvPr>
          <p:cNvSpPr/>
          <p:nvPr/>
        </p:nvSpPr>
        <p:spPr>
          <a:xfrm>
            <a:off x="3627121" y="169926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265027D0-5877-DEB2-8625-BC98DD6667C9}"/>
              </a:ext>
            </a:extLst>
          </p:cNvPr>
          <p:cNvSpPr/>
          <p:nvPr/>
        </p:nvSpPr>
        <p:spPr>
          <a:xfrm>
            <a:off x="5836921" y="1684020"/>
            <a:ext cx="1127759" cy="441959"/>
          </a:xfrm>
          <a:prstGeom prst="wedgeEllipseCallout">
            <a:avLst>
              <a:gd name="adj1" fmla="val 3412"/>
              <a:gd name="adj2" fmla="val 7599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noun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2FE79F-D3CF-5193-71DB-D8997E768191}"/>
              </a:ext>
            </a:extLst>
          </p:cNvPr>
          <p:cNvSpPr txBox="1"/>
          <p:nvPr/>
        </p:nvSpPr>
        <p:spPr>
          <a:xfrm>
            <a:off x="4948372" y="296627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BC4794C-0484-1705-5038-F40CE97453A2}"/>
              </a:ext>
            </a:extLst>
          </p:cNvPr>
          <p:cNvSpPr txBox="1"/>
          <p:nvPr/>
        </p:nvSpPr>
        <p:spPr>
          <a:xfrm>
            <a:off x="1691640" y="388007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I couldn’t sleep 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because of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the noise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قوس كبير أيسر 19">
            <a:extLst>
              <a:ext uri="{FF2B5EF4-FFF2-40B4-BE49-F238E27FC236}">
                <a16:creationId xmlns:a16="http://schemas.microsoft.com/office/drawing/2014/main" id="{15CBBF75-70A4-D62F-56F0-63AB6C191162}"/>
              </a:ext>
            </a:extLst>
          </p:cNvPr>
          <p:cNvSpPr/>
          <p:nvPr/>
        </p:nvSpPr>
        <p:spPr>
          <a:xfrm rot="16200000">
            <a:off x="5433508" y="3054225"/>
            <a:ext cx="430554" cy="255559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6B99097-1045-F6E2-0043-8FBDCE819955}"/>
              </a:ext>
            </a:extLst>
          </p:cNvPr>
          <p:cNvSpPr txBox="1"/>
          <p:nvPr/>
        </p:nvSpPr>
        <p:spPr>
          <a:xfrm>
            <a:off x="4689292" y="464267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A295E097-47D2-8791-EA03-F5872F99201D}"/>
              </a:ext>
            </a:extLst>
          </p:cNvPr>
          <p:cNvSpPr/>
          <p:nvPr/>
        </p:nvSpPr>
        <p:spPr>
          <a:xfrm>
            <a:off x="3345181" y="333756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23" name="فقاعة الكلام: بيضاوية 22">
            <a:extLst>
              <a:ext uri="{FF2B5EF4-FFF2-40B4-BE49-F238E27FC236}">
                <a16:creationId xmlns:a16="http://schemas.microsoft.com/office/drawing/2014/main" id="{E199FBDF-2067-578B-F333-A358E8F610E8}"/>
              </a:ext>
            </a:extLst>
          </p:cNvPr>
          <p:cNvSpPr/>
          <p:nvPr/>
        </p:nvSpPr>
        <p:spPr>
          <a:xfrm>
            <a:off x="6225541" y="3489960"/>
            <a:ext cx="1127759" cy="373379"/>
          </a:xfrm>
          <a:prstGeom prst="wedgeEllipseCallout">
            <a:avLst>
              <a:gd name="adj1" fmla="val -39155"/>
              <a:gd name="adj2" fmla="val 69100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noun</a:t>
            </a:r>
            <a:endParaRPr lang="ar-SA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>
            <a:spLocks noGrp="1"/>
          </p:cNvSpPr>
          <p:nvPr>
            <p:ph type="body" idx="3"/>
          </p:nvPr>
        </p:nvSpPr>
        <p:spPr>
          <a:xfrm>
            <a:off x="491116" y="2112567"/>
            <a:ext cx="3804987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( In order to )  </a:t>
            </a:r>
            <a:r>
              <a:rPr lang="en-US" sz="1800" dirty="0"/>
              <a:t>must be followed with </a:t>
            </a:r>
            <a:r>
              <a:rPr lang="en-US" sz="1800" b="1" u="sng" dirty="0"/>
              <a:t>the base form </a:t>
            </a:r>
            <a:r>
              <a:rPr lang="en-US" sz="1800" dirty="0"/>
              <a:t>of the verb.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40"/>
          <p:cNvSpPr txBox="1">
            <a:spLocks noGrp="1"/>
          </p:cNvSpPr>
          <p:nvPr>
            <p:ph type="body" idx="1"/>
          </p:nvPr>
        </p:nvSpPr>
        <p:spPr>
          <a:xfrm>
            <a:off x="5024312" y="2071554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Clauses with  </a:t>
            </a:r>
            <a:r>
              <a:rPr lang="en-US" sz="1800" b="1" dirty="0"/>
              <a:t>(so that) </a:t>
            </a:r>
            <a:r>
              <a:rPr lang="en-US" sz="1800" dirty="0"/>
              <a:t>usually include </a:t>
            </a:r>
            <a:r>
              <a:rPr lang="en-US" sz="1800" b="1" u="sng" dirty="0"/>
              <a:t>a modal verb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323;p37">
            <a:extLst>
              <a:ext uri="{FF2B5EF4-FFF2-40B4-BE49-F238E27FC236}">
                <a16:creationId xmlns:a16="http://schemas.microsoft.com/office/drawing/2014/main" id="{7A35544E-9E39-46B3-8204-88930A1F7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9245" y="294524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…Purpose</a:t>
            </a:r>
          </a:p>
        </p:txBody>
      </p:sp>
      <p:sp>
        <p:nvSpPr>
          <p:cNvPr id="33" name="Google Shape;776;p58">
            <a:extLst>
              <a:ext uri="{FF2B5EF4-FFF2-40B4-BE49-F238E27FC236}">
                <a16:creationId xmlns:a16="http://schemas.microsoft.com/office/drawing/2014/main" id="{42F7D156-E6D7-41B4-878B-ECF26BC6884E}"/>
              </a:ext>
            </a:extLst>
          </p:cNvPr>
          <p:cNvSpPr txBox="1">
            <a:spLocks/>
          </p:cNvSpPr>
          <p:nvPr/>
        </p:nvSpPr>
        <p:spPr>
          <a:xfrm>
            <a:off x="1413344" y="1399167"/>
            <a:ext cx="1769485" cy="3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 order to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Google Shape;774;p58">
            <a:extLst>
              <a:ext uri="{FF2B5EF4-FFF2-40B4-BE49-F238E27FC236}">
                <a16:creationId xmlns:a16="http://schemas.microsoft.com/office/drawing/2014/main" id="{A8599881-5665-4B2F-BC6A-60FB1DDFDFF2}"/>
              </a:ext>
            </a:extLst>
          </p:cNvPr>
          <p:cNvSpPr txBox="1">
            <a:spLocks/>
          </p:cNvSpPr>
          <p:nvPr/>
        </p:nvSpPr>
        <p:spPr>
          <a:xfrm>
            <a:off x="5761440" y="1367407"/>
            <a:ext cx="1430917" cy="3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So that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B7FA94D-C335-4009-A2B5-59C39E4A45D7}"/>
              </a:ext>
            </a:extLst>
          </p:cNvPr>
          <p:cNvSpPr txBox="1"/>
          <p:nvPr/>
        </p:nvSpPr>
        <p:spPr>
          <a:xfrm>
            <a:off x="796710" y="3651477"/>
            <a:ext cx="343633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612A8A"/>
                </a:solidFill>
              </a:rPr>
              <a:t>I go to Makkah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in order to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do </a:t>
            </a:r>
            <a:r>
              <a:rPr lang="en-US" sz="1600" b="1" dirty="0">
                <a:solidFill>
                  <a:srgbClr val="612A8A"/>
                </a:solidFill>
              </a:rPr>
              <a:t>Umrah</a:t>
            </a:r>
            <a:endParaRPr lang="ar-SA" sz="2000" b="1" dirty="0">
              <a:solidFill>
                <a:srgbClr val="612A8A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394ED1E-327C-42B7-A08E-3789AD2C00A6}"/>
              </a:ext>
            </a:extLst>
          </p:cNvPr>
          <p:cNvSpPr txBox="1"/>
          <p:nvPr/>
        </p:nvSpPr>
        <p:spPr>
          <a:xfrm>
            <a:off x="4960997" y="3635935"/>
            <a:ext cx="341837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612A8A"/>
                </a:solidFill>
              </a:rPr>
              <a:t>I wore warm clothes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so that </a:t>
            </a:r>
            <a:r>
              <a:rPr lang="en-US" sz="1600" b="1" dirty="0">
                <a:solidFill>
                  <a:srgbClr val="612A8A"/>
                </a:solidFill>
              </a:rPr>
              <a:t>I </a:t>
            </a:r>
            <a:r>
              <a:rPr lang="en-US" sz="1600" b="1" dirty="0">
                <a:solidFill>
                  <a:srgbClr val="C00000"/>
                </a:solidFill>
              </a:rPr>
              <a:t>wouldn't </a:t>
            </a:r>
            <a:r>
              <a:rPr lang="en-US" sz="1600" b="1" dirty="0">
                <a:solidFill>
                  <a:srgbClr val="612A8A"/>
                </a:solidFill>
              </a:rPr>
              <a:t>be cold.</a:t>
            </a:r>
            <a:endParaRPr lang="ar-SA" sz="1600" b="1" dirty="0">
              <a:solidFill>
                <a:srgbClr val="612A8A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F08E95E-C485-6684-2C76-6BDC12DD11DE}"/>
              </a:ext>
            </a:extLst>
          </p:cNvPr>
          <p:cNvSpPr txBox="1"/>
          <p:nvPr/>
        </p:nvSpPr>
        <p:spPr>
          <a:xfrm>
            <a:off x="689820" y="2997465"/>
            <a:ext cx="13812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800" b="1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build="p"/>
      <p:bldP spid="390" grpId="0" build="p"/>
      <p:bldP spid="33" grpId="0" animBg="1"/>
      <p:bldP spid="34" grpId="0" animBg="1"/>
      <p:bldP spid="40" grpId="0" animBg="1"/>
      <p:bldP spid="4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6F5E3E98-BD18-F442-55F8-464098A1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0" y="8041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E39B15B9-522D-E161-C16B-A03FA548B5F9}"/>
              </a:ext>
            </a:extLst>
          </p:cNvPr>
          <p:cNvSpPr/>
          <p:nvPr/>
        </p:nvSpPr>
        <p:spPr>
          <a:xfrm>
            <a:off x="1388048" y="129540"/>
            <a:ext cx="7618792" cy="723900"/>
          </a:xfrm>
          <a:prstGeom prst="wedgeRoundRectCallout">
            <a:avLst>
              <a:gd name="adj1" fmla="val -55942"/>
              <a:gd name="adj2" fmla="val 10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Adverb clauses of </a:t>
            </a:r>
            <a:r>
              <a:rPr lang="en-US" sz="2000" b="1" u="sng" dirty="0">
                <a:solidFill>
                  <a:srgbClr val="7030A0"/>
                </a:solidFill>
              </a:rPr>
              <a:t>Purpose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tells us about the purpose of the verb in the main clause . It usually started with the following conjunction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DAF4D0-0716-B110-EB85-89AB85AB5B3D}"/>
              </a:ext>
            </a:extLst>
          </p:cNvPr>
          <p:cNvSpPr txBox="1"/>
          <p:nvPr/>
        </p:nvSpPr>
        <p:spPr>
          <a:xfrm>
            <a:off x="994620" y="1595385"/>
            <a:ext cx="13812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800" b="1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6899E0D-54D7-FDF1-0290-2F5C60679446}"/>
              </a:ext>
            </a:extLst>
          </p:cNvPr>
          <p:cNvSpPr txBox="1"/>
          <p:nvPr/>
        </p:nvSpPr>
        <p:spPr>
          <a:xfrm>
            <a:off x="1592580" y="211985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 studied all night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order to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pass</a:t>
            </a:r>
            <a:r>
              <a:rPr lang="en-US" sz="1800" b="1" dirty="0">
                <a:solidFill>
                  <a:srgbClr val="612A8A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exam</a:t>
            </a:r>
          </a:p>
        </p:txBody>
      </p:sp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FA5E1377-9692-0C04-49AB-EEDA1ABC0A34}"/>
              </a:ext>
            </a:extLst>
          </p:cNvPr>
          <p:cNvSpPr/>
          <p:nvPr/>
        </p:nvSpPr>
        <p:spPr>
          <a:xfrm>
            <a:off x="2964181" y="160020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78131945-2E25-8679-E998-046CDDC782AB}"/>
              </a:ext>
            </a:extLst>
          </p:cNvPr>
          <p:cNvSpPr/>
          <p:nvPr/>
        </p:nvSpPr>
        <p:spPr>
          <a:xfrm>
            <a:off x="5288281" y="1744981"/>
            <a:ext cx="723899" cy="266700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id="{DD65D9A0-5C0A-4F14-E332-954C5019AC77}"/>
              </a:ext>
            </a:extLst>
          </p:cNvPr>
          <p:cNvSpPr/>
          <p:nvPr/>
        </p:nvSpPr>
        <p:spPr>
          <a:xfrm rot="16200000">
            <a:off x="5233498" y="1004395"/>
            <a:ext cx="320041" cy="294421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6BE2E69-7182-6B62-C51B-DD3A10D2FA54}"/>
              </a:ext>
            </a:extLst>
          </p:cNvPr>
          <p:cNvSpPr txBox="1"/>
          <p:nvPr/>
        </p:nvSpPr>
        <p:spPr>
          <a:xfrm>
            <a:off x="4399732" y="270719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0153AF1-F89E-1226-0A25-E885A2FC7A0B}"/>
              </a:ext>
            </a:extLst>
          </p:cNvPr>
          <p:cNvSpPr txBox="1"/>
          <p:nvPr/>
        </p:nvSpPr>
        <p:spPr>
          <a:xfrm>
            <a:off x="1379220" y="4139157"/>
            <a:ext cx="714756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 give Sara my phone number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 that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90000"/>
                  </a:schemeClr>
                </a:solidFill>
              </a:rPr>
              <a:t>she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could </a:t>
            </a: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call me</a:t>
            </a:r>
          </a:p>
        </p:txBody>
      </p:sp>
      <p:sp>
        <p:nvSpPr>
          <p:cNvPr id="20" name="قوس كبير أيسر 19">
            <a:extLst>
              <a:ext uri="{FF2B5EF4-FFF2-40B4-BE49-F238E27FC236}">
                <a16:creationId xmlns:a16="http://schemas.microsoft.com/office/drawing/2014/main" id="{63B25B19-30CB-F905-22C3-34E04412BB41}"/>
              </a:ext>
            </a:extLst>
          </p:cNvPr>
          <p:cNvSpPr/>
          <p:nvPr/>
        </p:nvSpPr>
        <p:spPr>
          <a:xfrm rot="16200000">
            <a:off x="6510766" y="3079923"/>
            <a:ext cx="241997" cy="292135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3A06FC6-5180-E8EA-FFF9-F1C9BE83AC67}"/>
              </a:ext>
            </a:extLst>
          </p:cNvPr>
          <p:cNvSpPr txBox="1"/>
          <p:nvPr/>
        </p:nvSpPr>
        <p:spPr>
          <a:xfrm>
            <a:off x="5748472" y="471887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0F61F3A8-497D-61ED-C500-8CB85D2C433D}"/>
              </a:ext>
            </a:extLst>
          </p:cNvPr>
          <p:cNvSpPr/>
          <p:nvPr/>
        </p:nvSpPr>
        <p:spPr>
          <a:xfrm>
            <a:off x="4122421" y="365760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23" name="فقاعة الكلام: بيضاوية 22">
            <a:extLst>
              <a:ext uri="{FF2B5EF4-FFF2-40B4-BE49-F238E27FC236}">
                <a16:creationId xmlns:a16="http://schemas.microsoft.com/office/drawing/2014/main" id="{232BDCFA-5BCD-5596-2C7C-6FA2F48C8EC6}"/>
              </a:ext>
            </a:extLst>
          </p:cNvPr>
          <p:cNvSpPr/>
          <p:nvPr/>
        </p:nvSpPr>
        <p:spPr>
          <a:xfrm>
            <a:off x="5806441" y="3749039"/>
            <a:ext cx="982979" cy="266701"/>
          </a:xfrm>
          <a:prstGeom prst="wedgeEllipseCallout">
            <a:avLst>
              <a:gd name="adj1" fmla="val -6414"/>
              <a:gd name="adj2" fmla="val 109052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63728CD3-E8EA-F07B-985F-A857C614C16D}"/>
              </a:ext>
            </a:extLst>
          </p:cNvPr>
          <p:cNvSpPr/>
          <p:nvPr/>
        </p:nvSpPr>
        <p:spPr>
          <a:xfrm>
            <a:off x="7010401" y="3733800"/>
            <a:ext cx="1440179" cy="441959"/>
          </a:xfrm>
          <a:prstGeom prst="wedgeEllipseCallout">
            <a:avLst>
              <a:gd name="adj1" fmla="val -55372"/>
              <a:gd name="adj2" fmla="val 5530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Modal verb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5" name="Google Shape;915;p64">
            <a:extLst>
              <a:ext uri="{FF2B5EF4-FFF2-40B4-BE49-F238E27FC236}">
                <a16:creationId xmlns:a16="http://schemas.microsoft.com/office/drawing/2014/main" id="{89D78641-8878-8CDB-1560-8E987E507412}"/>
              </a:ext>
            </a:extLst>
          </p:cNvPr>
          <p:cNvSpPr txBox="1">
            <a:spLocks/>
          </p:cNvSpPr>
          <p:nvPr/>
        </p:nvSpPr>
        <p:spPr>
          <a:xfrm>
            <a:off x="5123649" y="990601"/>
            <a:ext cx="1498131" cy="464819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So that</a:t>
            </a:r>
          </a:p>
          <a:p>
            <a:pPr marL="0" indent="0"/>
            <a:endParaRPr lang="en-US" sz="1000" dirty="0"/>
          </a:p>
        </p:txBody>
      </p:sp>
      <p:sp>
        <p:nvSpPr>
          <p:cNvPr id="29" name="Google Shape;915;p64">
            <a:extLst>
              <a:ext uri="{FF2B5EF4-FFF2-40B4-BE49-F238E27FC236}">
                <a16:creationId xmlns:a16="http://schemas.microsoft.com/office/drawing/2014/main" id="{3E861FE8-47B0-9760-DA29-84A3065E87CF}"/>
              </a:ext>
            </a:extLst>
          </p:cNvPr>
          <p:cNvSpPr txBox="1">
            <a:spLocks/>
          </p:cNvSpPr>
          <p:nvPr/>
        </p:nvSpPr>
        <p:spPr>
          <a:xfrm>
            <a:off x="2624289" y="990601"/>
            <a:ext cx="1498131" cy="480059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In order to</a:t>
            </a:r>
          </a:p>
          <a:p>
            <a:pPr marL="0" indent="0"/>
            <a:endParaRPr lang="en-US" sz="1000" dirty="0"/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59522322-1B58-C626-E0D9-5094B8E9381A}"/>
              </a:ext>
            </a:extLst>
          </p:cNvPr>
          <p:cNvSpPr/>
          <p:nvPr/>
        </p:nvSpPr>
        <p:spPr>
          <a:xfrm>
            <a:off x="6324601" y="1706880"/>
            <a:ext cx="838199" cy="297181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noun</a:t>
            </a:r>
            <a:endParaRPr lang="ar-SA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126D29A5-6CC8-10B8-E56F-410927B5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" y="271693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48D4E2AB-2524-401A-369D-FD9CF41B177C}"/>
              </a:ext>
            </a:extLst>
          </p:cNvPr>
          <p:cNvSpPr/>
          <p:nvPr/>
        </p:nvSpPr>
        <p:spPr>
          <a:xfrm>
            <a:off x="1150620" y="3124200"/>
            <a:ext cx="7894320" cy="426720"/>
          </a:xfrm>
          <a:prstGeom prst="wedgeRoundRectCallout">
            <a:avLst>
              <a:gd name="adj1" fmla="val -53143"/>
              <a:gd name="adj2" fmla="val -1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500" b="1" dirty="0">
                <a:solidFill>
                  <a:schemeClr val="accent4">
                    <a:lumMod val="50000"/>
                  </a:schemeClr>
                </a:solidFill>
              </a:rPr>
              <a:t>So that</a:t>
            </a:r>
            <a:r>
              <a:rPr lang="en-US" sz="1500" b="1" dirty="0">
                <a:solidFill>
                  <a:srgbClr val="7030A0"/>
                </a:solidFill>
              </a:rPr>
              <a:t>: is paired with a subject &amp; a modal verb such </a:t>
            </a:r>
            <a:r>
              <a:rPr lang="en-US" sz="1500" b="1" dirty="0" err="1">
                <a:solidFill>
                  <a:srgbClr val="7030A0"/>
                </a:solidFill>
              </a:rPr>
              <a:t>as:could</a:t>
            </a:r>
            <a:r>
              <a:rPr lang="en-US" sz="1500" b="1" dirty="0">
                <a:solidFill>
                  <a:srgbClr val="7030A0"/>
                </a:solidFill>
              </a:rPr>
              <a:t> , would , can and will</a:t>
            </a:r>
          </a:p>
        </p:txBody>
      </p:sp>
    </p:spTree>
    <p:extLst>
      <p:ext uri="{BB962C8B-B14F-4D97-AF65-F5344CB8AC3E}">
        <p14:creationId xmlns:p14="http://schemas.microsoft.com/office/powerpoint/2010/main" val="20628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6F5E3E98-BD18-F442-55F8-464098A1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0" y="8041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E39B15B9-522D-E161-C16B-A03FA548B5F9}"/>
              </a:ext>
            </a:extLst>
          </p:cNvPr>
          <p:cNvSpPr/>
          <p:nvPr/>
        </p:nvSpPr>
        <p:spPr>
          <a:xfrm>
            <a:off x="1296608" y="220980"/>
            <a:ext cx="7740712" cy="510540"/>
          </a:xfrm>
          <a:prstGeom prst="wedgeRoundRectCallout">
            <a:avLst>
              <a:gd name="adj1" fmla="val -54465"/>
              <a:gd name="adj2" fmla="val 16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Adverb clauses of </a:t>
            </a:r>
            <a:r>
              <a:rPr lang="en-US" sz="2000" b="1" u="sng" dirty="0">
                <a:solidFill>
                  <a:srgbClr val="7030A0"/>
                </a:solidFill>
              </a:rPr>
              <a:t>Condition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usually started with the following conjunction </a:t>
            </a:r>
          </a:p>
        </p:txBody>
      </p:sp>
      <p:sp>
        <p:nvSpPr>
          <p:cNvPr id="10" name="Google Shape;915;p64">
            <a:extLst>
              <a:ext uri="{FF2B5EF4-FFF2-40B4-BE49-F238E27FC236}">
                <a16:creationId xmlns:a16="http://schemas.microsoft.com/office/drawing/2014/main" id="{31756F16-3F26-A2E0-4198-3BD33306B05A}"/>
              </a:ext>
            </a:extLst>
          </p:cNvPr>
          <p:cNvSpPr txBox="1">
            <a:spLocks/>
          </p:cNvSpPr>
          <p:nvPr/>
        </p:nvSpPr>
        <p:spPr>
          <a:xfrm>
            <a:off x="4331169" y="105918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 In Case</a:t>
            </a:r>
          </a:p>
          <a:p>
            <a:pPr marL="0" indent="0"/>
            <a:endParaRPr lang="en-US" sz="1000" dirty="0"/>
          </a:p>
        </p:txBody>
      </p:sp>
      <p:sp>
        <p:nvSpPr>
          <p:cNvPr id="11" name="Google Shape;915;p64">
            <a:extLst>
              <a:ext uri="{FF2B5EF4-FFF2-40B4-BE49-F238E27FC236}">
                <a16:creationId xmlns:a16="http://schemas.microsoft.com/office/drawing/2014/main" id="{762A48BA-366F-BB1A-77C9-B074D1D76A20}"/>
              </a:ext>
            </a:extLst>
          </p:cNvPr>
          <p:cNvSpPr txBox="1">
            <a:spLocks/>
          </p:cNvSpPr>
          <p:nvPr/>
        </p:nvSpPr>
        <p:spPr>
          <a:xfrm>
            <a:off x="5923749" y="1059181"/>
            <a:ext cx="15362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only if</a:t>
            </a:r>
          </a:p>
          <a:p>
            <a:pPr marL="0" indent="0"/>
            <a:endParaRPr lang="en-US" sz="10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DAF4D0-0716-B110-EB85-89AB85AB5B3D}"/>
              </a:ext>
            </a:extLst>
          </p:cNvPr>
          <p:cNvSpPr txBox="1"/>
          <p:nvPr/>
        </p:nvSpPr>
        <p:spPr>
          <a:xfrm>
            <a:off x="445980" y="2227845"/>
            <a:ext cx="13812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800" b="1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6899E0D-54D7-FDF1-0290-2F5C60679446}"/>
              </a:ext>
            </a:extLst>
          </p:cNvPr>
          <p:cNvSpPr txBox="1"/>
          <p:nvPr/>
        </p:nvSpPr>
        <p:spPr>
          <a:xfrm>
            <a:off x="1546860" y="2249397"/>
            <a:ext cx="691896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My father promised to buy me a bike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pass</a:t>
            </a:r>
            <a:r>
              <a:rPr lang="en-US" sz="1800" b="1" dirty="0">
                <a:solidFill>
                  <a:srgbClr val="612A8A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test</a:t>
            </a:r>
          </a:p>
        </p:txBody>
      </p:sp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FA5E1377-9692-0C04-49AB-EEDA1ABC0A34}"/>
              </a:ext>
            </a:extLst>
          </p:cNvPr>
          <p:cNvSpPr/>
          <p:nvPr/>
        </p:nvSpPr>
        <p:spPr>
          <a:xfrm>
            <a:off x="4206241" y="1752600"/>
            <a:ext cx="1531620" cy="450711"/>
          </a:xfrm>
          <a:prstGeom prst="wedgeEllipseCallout">
            <a:avLst>
              <a:gd name="adj1" fmla="val 76707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170ED00-D7DB-FC96-37E3-2C6D6EC572F8}"/>
              </a:ext>
            </a:extLst>
          </p:cNvPr>
          <p:cNvSpPr/>
          <p:nvPr/>
        </p:nvSpPr>
        <p:spPr>
          <a:xfrm>
            <a:off x="5875021" y="1790699"/>
            <a:ext cx="982979" cy="266701"/>
          </a:xfrm>
          <a:prstGeom prst="wedgeEllipseCallout">
            <a:avLst>
              <a:gd name="adj1" fmla="val 9865"/>
              <a:gd name="adj2" fmla="val 120480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78131945-2E25-8679-E998-046CDDC782AB}"/>
              </a:ext>
            </a:extLst>
          </p:cNvPr>
          <p:cNvSpPr/>
          <p:nvPr/>
        </p:nvSpPr>
        <p:spPr>
          <a:xfrm>
            <a:off x="6903721" y="1912621"/>
            <a:ext cx="723899" cy="266700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id="{DD65D9A0-5C0A-4F14-E332-954C5019AC77}"/>
              </a:ext>
            </a:extLst>
          </p:cNvPr>
          <p:cNvSpPr/>
          <p:nvPr/>
        </p:nvSpPr>
        <p:spPr>
          <a:xfrm rot="16200000">
            <a:off x="6862258" y="1678815"/>
            <a:ext cx="430554" cy="196885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6BE2E69-7182-6B62-C51B-DD3A10D2FA54}"/>
              </a:ext>
            </a:extLst>
          </p:cNvPr>
          <p:cNvSpPr txBox="1"/>
          <p:nvPr/>
        </p:nvSpPr>
        <p:spPr>
          <a:xfrm>
            <a:off x="6358072" y="295865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0153AF1-F89E-1226-0A25-E885A2FC7A0B}"/>
              </a:ext>
            </a:extLst>
          </p:cNvPr>
          <p:cNvSpPr txBox="1"/>
          <p:nvPr/>
        </p:nvSpPr>
        <p:spPr>
          <a:xfrm>
            <a:off x="754380" y="373529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We will go out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 it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rains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قوس كبير أيسر 19">
            <a:extLst>
              <a:ext uri="{FF2B5EF4-FFF2-40B4-BE49-F238E27FC236}">
                <a16:creationId xmlns:a16="http://schemas.microsoft.com/office/drawing/2014/main" id="{63B25B19-30CB-F905-22C3-34E04412BB41}"/>
              </a:ext>
            </a:extLst>
          </p:cNvPr>
          <p:cNvSpPr/>
          <p:nvPr/>
        </p:nvSpPr>
        <p:spPr>
          <a:xfrm rot="16200000">
            <a:off x="4247627" y="3559983"/>
            <a:ext cx="219137" cy="106969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3A06FC6-5180-E8EA-FFF9-F1C9BE83AC67}"/>
              </a:ext>
            </a:extLst>
          </p:cNvPr>
          <p:cNvSpPr txBox="1"/>
          <p:nvPr/>
        </p:nvSpPr>
        <p:spPr>
          <a:xfrm>
            <a:off x="3485332" y="429215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0F61F3A8-497D-61ED-C500-8CB85D2C433D}"/>
              </a:ext>
            </a:extLst>
          </p:cNvPr>
          <p:cNvSpPr/>
          <p:nvPr/>
        </p:nvSpPr>
        <p:spPr>
          <a:xfrm>
            <a:off x="2392681" y="324612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23" name="فقاعة الكلام: بيضاوية 22">
            <a:extLst>
              <a:ext uri="{FF2B5EF4-FFF2-40B4-BE49-F238E27FC236}">
                <a16:creationId xmlns:a16="http://schemas.microsoft.com/office/drawing/2014/main" id="{232BDCFA-5BCD-5596-2C7C-6FA2F48C8EC6}"/>
              </a:ext>
            </a:extLst>
          </p:cNvPr>
          <p:cNvSpPr/>
          <p:nvPr/>
        </p:nvSpPr>
        <p:spPr>
          <a:xfrm>
            <a:off x="3970020" y="3375659"/>
            <a:ext cx="952500" cy="259081"/>
          </a:xfrm>
          <a:prstGeom prst="wedgeEllipseCallout">
            <a:avLst>
              <a:gd name="adj1" fmla="val -26414"/>
              <a:gd name="adj2" fmla="val 106111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5" name="Google Shape;915;p64">
            <a:extLst>
              <a:ext uri="{FF2B5EF4-FFF2-40B4-BE49-F238E27FC236}">
                <a16:creationId xmlns:a16="http://schemas.microsoft.com/office/drawing/2014/main" id="{89D78641-8878-8CDB-1560-8E987E507412}"/>
              </a:ext>
            </a:extLst>
          </p:cNvPr>
          <p:cNvSpPr txBox="1">
            <a:spLocks/>
          </p:cNvSpPr>
          <p:nvPr/>
        </p:nvSpPr>
        <p:spPr>
          <a:xfrm>
            <a:off x="2738589" y="106680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Even if</a:t>
            </a:r>
          </a:p>
          <a:p>
            <a:pPr marL="0" indent="0"/>
            <a:endParaRPr lang="en-US" sz="1000" dirty="0"/>
          </a:p>
        </p:txBody>
      </p:sp>
      <p:sp>
        <p:nvSpPr>
          <p:cNvPr id="29" name="Google Shape;915;p64">
            <a:extLst>
              <a:ext uri="{FF2B5EF4-FFF2-40B4-BE49-F238E27FC236}">
                <a16:creationId xmlns:a16="http://schemas.microsoft.com/office/drawing/2014/main" id="{3E861FE8-47B0-9760-DA29-84A3065E87CF}"/>
              </a:ext>
            </a:extLst>
          </p:cNvPr>
          <p:cNvSpPr txBox="1">
            <a:spLocks/>
          </p:cNvSpPr>
          <p:nvPr/>
        </p:nvSpPr>
        <p:spPr>
          <a:xfrm>
            <a:off x="1336509" y="1059181"/>
            <a:ext cx="127715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if</a:t>
            </a:r>
          </a:p>
          <a:p>
            <a:pPr marL="0" indent="0"/>
            <a:endParaRPr lang="en-US" sz="1000" dirty="0"/>
          </a:p>
        </p:txBody>
      </p:sp>
      <p:sp>
        <p:nvSpPr>
          <p:cNvPr id="2" name="Google Shape;915;p64">
            <a:extLst>
              <a:ext uri="{FF2B5EF4-FFF2-40B4-BE49-F238E27FC236}">
                <a16:creationId xmlns:a16="http://schemas.microsoft.com/office/drawing/2014/main" id="{2564B4E8-3B8A-2EA8-68A2-808DF124E9F7}"/>
              </a:ext>
            </a:extLst>
          </p:cNvPr>
          <p:cNvSpPr txBox="1">
            <a:spLocks/>
          </p:cNvSpPr>
          <p:nvPr/>
        </p:nvSpPr>
        <p:spPr>
          <a:xfrm>
            <a:off x="7546809" y="1066801"/>
            <a:ext cx="15362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unless</a:t>
            </a:r>
          </a:p>
          <a:p>
            <a:pPr marL="0" indent="0"/>
            <a:endParaRPr lang="en-US" sz="1000" dirty="0"/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6B8CC4AF-B695-F6D4-825A-62256594D333}"/>
              </a:ext>
            </a:extLst>
          </p:cNvPr>
          <p:cNvSpPr/>
          <p:nvPr/>
        </p:nvSpPr>
        <p:spPr>
          <a:xfrm>
            <a:off x="4991101" y="3451861"/>
            <a:ext cx="723899" cy="266700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</a:t>
            </a:r>
            <a:endParaRPr lang="ar-S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7"/>
          <p:cNvSpPr txBox="1">
            <a:spLocks noGrp="1"/>
          </p:cNvSpPr>
          <p:nvPr>
            <p:ph type="subTitle" idx="1"/>
          </p:nvPr>
        </p:nvSpPr>
        <p:spPr>
          <a:xfrm>
            <a:off x="396240" y="2057627"/>
            <a:ext cx="3886200" cy="1737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600" dirty="0"/>
              <a:t>Use </a:t>
            </a:r>
            <a:r>
              <a:rPr lang="en-US" sz="1600" b="1" u="sng" dirty="0"/>
              <a:t>if </a:t>
            </a:r>
            <a:r>
              <a:rPr lang="en-US" sz="1600" dirty="0"/>
              <a:t>to show that the condition </a:t>
            </a:r>
            <a:r>
              <a:rPr lang="en-US" sz="1600" b="1" u="sng" dirty="0"/>
              <a:t>affects the result</a:t>
            </a:r>
            <a:r>
              <a:rPr lang="en-US" sz="1600" dirty="0"/>
              <a:t>.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600" dirty="0"/>
              <a:t> Use the present tense with an if-clause, even if it refers to a future time.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sz="300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accent1">
                    <a:lumMod val="90000"/>
                  </a:schemeClr>
                </a:solidFill>
              </a:rPr>
              <a:t>Example: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accent1">
                    <a:lumMod val="90000"/>
                  </a:schemeClr>
                </a:solidFill>
              </a:rPr>
              <a:t>We won’t go to the picnic if it rains.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57"/>
          <p:cNvSpPr txBox="1">
            <a:spLocks noGrp="1"/>
          </p:cNvSpPr>
          <p:nvPr>
            <p:ph type="subTitle" idx="2"/>
          </p:nvPr>
        </p:nvSpPr>
        <p:spPr>
          <a:xfrm>
            <a:off x="926114" y="1470476"/>
            <a:ext cx="1535146" cy="2973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if</a:t>
            </a:r>
            <a:endParaRPr dirty="0"/>
          </a:p>
        </p:txBody>
      </p:sp>
      <p:sp>
        <p:nvSpPr>
          <p:cNvPr id="729" name="Google Shape;729;p57"/>
          <p:cNvSpPr txBox="1">
            <a:spLocks noGrp="1"/>
          </p:cNvSpPr>
          <p:nvPr>
            <p:ph type="subTitle" idx="5"/>
          </p:nvPr>
        </p:nvSpPr>
        <p:spPr>
          <a:xfrm>
            <a:off x="4770120" y="2049780"/>
            <a:ext cx="3848099" cy="1706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600" dirty="0"/>
              <a:t>Use </a:t>
            </a:r>
            <a:r>
              <a:rPr lang="en-US" sz="1600" b="1" u="sng" dirty="0"/>
              <a:t>even if </a:t>
            </a:r>
            <a:r>
              <a:rPr lang="en-US" sz="1600" dirty="0"/>
              <a:t>to show that the condition </a:t>
            </a:r>
            <a:r>
              <a:rPr lang="en-US" sz="1600" b="1" u="sng" dirty="0"/>
              <a:t>DOESN’T</a:t>
            </a:r>
            <a:r>
              <a:rPr lang="en-US" sz="1600" dirty="0"/>
              <a:t> affect the result.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sz="1600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accent1">
                    <a:lumMod val="90000"/>
                  </a:schemeClr>
                </a:solidFill>
              </a:rPr>
              <a:t>Example: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90000"/>
                  </a:schemeClr>
                </a:solidFill>
              </a:rPr>
              <a:t>We’re going to the picnic, </a:t>
            </a:r>
            <a:r>
              <a:rPr lang="en-US" sz="1600" b="1" u="sng" dirty="0">
                <a:solidFill>
                  <a:schemeClr val="accent1">
                    <a:lumMod val="90000"/>
                  </a:schemeClr>
                </a:solidFill>
              </a:rPr>
              <a:t>even if </a:t>
            </a:r>
            <a:r>
              <a:rPr lang="en-US" sz="1600" dirty="0">
                <a:solidFill>
                  <a:schemeClr val="accent1">
                    <a:lumMod val="90000"/>
                  </a:schemeClr>
                </a:solidFill>
              </a:rPr>
              <a:t>it rains.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sz="1600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0" name="Google Shape;730;p57"/>
          <p:cNvSpPr txBox="1">
            <a:spLocks noGrp="1"/>
          </p:cNvSpPr>
          <p:nvPr>
            <p:ph type="subTitle" idx="6"/>
          </p:nvPr>
        </p:nvSpPr>
        <p:spPr>
          <a:xfrm>
            <a:off x="5974126" y="1356970"/>
            <a:ext cx="1531574" cy="3346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 </a:t>
            </a:r>
            <a:r>
              <a:rPr lang="en" dirty="0"/>
              <a:t>if</a:t>
            </a:r>
            <a:endParaRPr dirty="0"/>
          </a:p>
        </p:txBody>
      </p:sp>
      <p:sp>
        <p:nvSpPr>
          <p:cNvPr id="48" name="Google Shape;323;p37">
            <a:extLst>
              <a:ext uri="{FF2B5EF4-FFF2-40B4-BE49-F238E27FC236}">
                <a16:creationId xmlns:a16="http://schemas.microsoft.com/office/drawing/2014/main" id="{C7701505-B93D-45EF-B6CD-B9EDAE007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991" y="505054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0" build="p"/>
      <p:bldP spid="726" grpId="0" build="p"/>
      <p:bldP spid="730" grpId="0" build="p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6F5E3E98-BD18-F442-55F8-464098A1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0" y="8041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E39B15B9-522D-E161-C16B-A03FA548B5F9}"/>
              </a:ext>
            </a:extLst>
          </p:cNvPr>
          <p:cNvSpPr/>
          <p:nvPr/>
        </p:nvSpPr>
        <p:spPr>
          <a:xfrm>
            <a:off x="1380428" y="350520"/>
            <a:ext cx="7352091" cy="510540"/>
          </a:xfrm>
          <a:prstGeom prst="wedgeRoundRectCallout">
            <a:avLst>
              <a:gd name="adj1" fmla="val -55942"/>
              <a:gd name="adj2" fmla="val 10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Adverb clauses of </a:t>
            </a:r>
            <a:r>
              <a:rPr lang="en-US" sz="2400" b="1" dirty="0">
                <a:solidFill>
                  <a:srgbClr val="7030A0"/>
                </a:solidFill>
              </a:rPr>
              <a:t>place </a:t>
            </a:r>
            <a:r>
              <a:rPr lang="en-US" sz="1600" b="1" dirty="0">
                <a:solidFill>
                  <a:srgbClr val="7030A0"/>
                </a:solidFill>
              </a:rPr>
              <a:t>usually started with the following conjunction </a:t>
            </a:r>
          </a:p>
        </p:txBody>
      </p:sp>
      <p:sp>
        <p:nvSpPr>
          <p:cNvPr id="10" name="Google Shape;915;p64">
            <a:extLst>
              <a:ext uri="{FF2B5EF4-FFF2-40B4-BE49-F238E27FC236}">
                <a16:creationId xmlns:a16="http://schemas.microsoft.com/office/drawing/2014/main" id="{31756F16-3F26-A2E0-4198-3BD33306B05A}"/>
              </a:ext>
            </a:extLst>
          </p:cNvPr>
          <p:cNvSpPr txBox="1">
            <a:spLocks/>
          </p:cNvSpPr>
          <p:nvPr/>
        </p:nvSpPr>
        <p:spPr>
          <a:xfrm>
            <a:off x="4666449" y="109728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Everywhere</a:t>
            </a:r>
          </a:p>
          <a:p>
            <a:pPr marL="0" indent="0"/>
            <a:endParaRPr lang="en-US" sz="1000" dirty="0"/>
          </a:p>
        </p:txBody>
      </p:sp>
      <p:sp>
        <p:nvSpPr>
          <p:cNvPr id="11" name="Google Shape;915;p64">
            <a:extLst>
              <a:ext uri="{FF2B5EF4-FFF2-40B4-BE49-F238E27FC236}">
                <a16:creationId xmlns:a16="http://schemas.microsoft.com/office/drawing/2014/main" id="{762A48BA-366F-BB1A-77C9-B074D1D76A20}"/>
              </a:ext>
            </a:extLst>
          </p:cNvPr>
          <p:cNvSpPr txBox="1">
            <a:spLocks/>
          </p:cNvSpPr>
          <p:nvPr/>
        </p:nvSpPr>
        <p:spPr>
          <a:xfrm>
            <a:off x="6312369" y="1104901"/>
            <a:ext cx="15362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Anywhere</a:t>
            </a:r>
          </a:p>
          <a:p>
            <a:pPr marL="0" indent="0"/>
            <a:endParaRPr lang="en-US" sz="10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DAF4D0-0716-B110-EB85-89AB85AB5B3D}"/>
              </a:ext>
            </a:extLst>
          </p:cNvPr>
          <p:cNvSpPr txBox="1"/>
          <p:nvPr/>
        </p:nvSpPr>
        <p:spPr>
          <a:xfrm>
            <a:off x="232620" y="1877325"/>
            <a:ext cx="13812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800" b="1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6899E0D-54D7-FDF1-0290-2F5C60679446}"/>
              </a:ext>
            </a:extLst>
          </p:cNvPr>
          <p:cNvSpPr txBox="1"/>
          <p:nvPr/>
        </p:nvSpPr>
        <p:spPr>
          <a:xfrm>
            <a:off x="1546860" y="224939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 am coming to meet you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where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we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met</a:t>
            </a:r>
            <a:r>
              <a:rPr lang="en-US" sz="1800" b="1" dirty="0">
                <a:solidFill>
                  <a:srgbClr val="612A8A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last week </a:t>
            </a:r>
          </a:p>
        </p:txBody>
      </p:sp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FA5E1377-9692-0C04-49AB-EEDA1ABC0A34}"/>
              </a:ext>
            </a:extLst>
          </p:cNvPr>
          <p:cNvSpPr/>
          <p:nvPr/>
        </p:nvSpPr>
        <p:spPr>
          <a:xfrm>
            <a:off x="3078481" y="175260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170ED00-D7DB-FC96-37E3-2C6D6EC572F8}"/>
              </a:ext>
            </a:extLst>
          </p:cNvPr>
          <p:cNvSpPr/>
          <p:nvPr/>
        </p:nvSpPr>
        <p:spPr>
          <a:xfrm>
            <a:off x="4785361" y="1897379"/>
            <a:ext cx="982979" cy="266701"/>
          </a:xfrm>
          <a:prstGeom prst="wedgeEllipseCallout">
            <a:avLst>
              <a:gd name="adj1" fmla="val -6414"/>
              <a:gd name="adj2" fmla="val 109052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78131945-2E25-8679-E998-046CDDC782AB}"/>
              </a:ext>
            </a:extLst>
          </p:cNvPr>
          <p:cNvSpPr/>
          <p:nvPr/>
        </p:nvSpPr>
        <p:spPr>
          <a:xfrm>
            <a:off x="5852161" y="1897381"/>
            <a:ext cx="723899" cy="266700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id="{DD65D9A0-5C0A-4F14-E332-954C5019AC77}"/>
              </a:ext>
            </a:extLst>
          </p:cNvPr>
          <p:cNvSpPr/>
          <p:nvPr/>
        </p:nvSpPr>
        <p:spPr>
          <a:xfrm rot="16200000">
            <a:off x="5528758" y="1282575"/>
            <a:ext cx="430554" cy="270037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6BE2E69-7182-6B62-C51B-DD3A10D2FA54}"/>
              </a:ext>
            </a:extLst>
          </p:cNvPr>
          <p:cNvSpPr txBox="1"/>
          <p:nvPr/>
        </p:nvSpPr>
        <p:spPr>
          <a:xfrm>
            <a:off x="4849312" y="293579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0153AF1-F89E-1226-0A25-E885A2FC7A0B}"/>
              </a:ext>
            </a:extLst>
          </p:cNvPr>
          <p:cNvSpPr txBox="1"/>
          <p:nvPr/>
        </p:nvSpPr>
        <p:spPr>
          <a:xfrm>
            <a:off x="1577340" y="3857217"/>
            <a:ext cx="5638800" cy="3847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b="1" dirty="0">
              <a:solidFill>
                <a:srgbClr val="612A8A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You can place it 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wherever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85000"/>
                  </a:schemeClr>
                </a:solidFill>
              </a:rPr>
              <a:t> you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want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قوس كبير أيسر 19">
            <a:extLst>
              <a:ext uri="{FF2B5EF4-FFF2-40B4-BE49-F238E27FC236}">
                <a16:creationId xmlns:a16="http://schemas.microsoft.com/office/drawing/2014/main" id="{63B25B19-30CB-F905-22C3-34E04412BB41}"/>
              </a:ext>
            </a:extLst>
          </p:cNvPr>
          <p:cNvSpPr/>
          <p:nvPr/>
        </p:nvSpPr>
        <p:spPr>
          <a:xfrm rot="16200000">
            <a:off x="5132518" y="3134235"/>
            <a:ext cx="430554" cy="2258410"/>
          </a:xfrm>
          <a:prstGeom prst="leftBrace">
            <a:avLst>
              <a:gd name="adj1" fmla="val 8333"/>
              <a:gd name="adj2" fmla="val 45582"/>
            </a:avLst>
          </a:prstGeom>
          <a:ln>
            <a:solidFill>
              <a:srgbClr val="99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3A06FC6-5180-E8EA-FFF9-F1C9BE83AC67}"/>
              </a:ext>
            </a:extLst>
          </p:cNvPr>
          <p:cNvSpPr txBox="1"/>
          <p:nvPr/>
        </p:nvSpPr>
        <p:spPr>
          <a:xfrm>
            <a:off x="4468312" y="453599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 clause</a:t>
            </a:r>
            <a:endParaRPr lang="ar-SA" b="1" dirty="0"/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0F61F3A8-497D-61ED-C500-8CB85D2C433D}"/>
              </a:ext>
            </a:extLst>
          </p:cNvPr>
          <p:cNvSpPr/>
          <p:nvPr/>
        </p:nvSpPr>
        <p:spPr>
          <a:xfrm>
            <a:off x="3162301" y="3368040"/>
            <a:ext cx="1531620" cy="450711"/>
          </a:xfrm>
          <a:prstGeom prst="wedgeEllipseCallout">
            <a:avLst>
              <a:gd name="adj1" fmla="val 44866"/>
              <a:gd name="adj2" fmla="val 74269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Subordinating conjunction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23" name="فقاعة الكلام: بيضاوية 22">
            <a:extLst>
              <a:ext uri="{FF2B5EF4-FFF2-40B4-BE49-F238E27FC236}">
                <a16:creationId xmlns:a16="http://schemas.microsoft.com/office/drawing/2014/main" id="{232BDCFA-5BCD-5596-2C7C-6FA2F48C8EC6}"/>
              </a:ext>
            </a:extLst>
          </p:cNvPr>
          <p:cNvSpPr/>
          <p:nvPr/>
        </p:nvSpPr>
        <p:spPr>
          <a:xfrm>
            <a:off x="5013961" y="3497579"/>
            <a:ext cx="982979" cy="266701"/>
          </a:xfrm>
          <a:prstGeom prst="wedgeEllipseCallout">
            <a:avLst>
              <a:gd name="adj1" fmla="val -6414"/>
              <a:gd name="adj2" fmla="val 109052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subject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63728CD3-E8EA-F07B-985F-A857C614C16D}"/>
              </a:ext>
            </a:extLst>
          </p:cNvPr>
          <p:cNvSpPr/>
          <p:nvPr/>
        </p:nvSpPr>
        <p:spPr>
          <a:xfrm>
            <a:off x="6256021" y="3550921"/>
            <a:ext cx="723899" cy="266700"/>
          </a:xfrm>
          <a:prstGeom prst="wedgeEllipseCallout">
            <a:avLst>
              <a:gd name="adj1" fmla="val -53256"/>
              <a:gd name="adj2" fmla="val 82893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verb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5" name="Google Shape;915;p64">
            <a:extLst>
              <a:ext uri="{FF2B5EF4-FFF2-40B4-BE49-F238E27FC236}">
                <a16:creationId xmlns:a16="http://schemas.microsoft.com/office/drawing/2014/main" id="{89D78641-8878-8CDB-1560-8E987E507412}"/>
              </a:ext>
            </a:extLst>
          </p:cNvPr>
          <p:cNvSpPr txBox="1">
            <a:spLocks/>
          </p:cNvSpPr>
          <p:nvPr/>
        </p:nvSpPr>
        <p:spPr>
          <a:xfrm>
            <a:off x="3073869" y="108204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Wherever</a:t>
            </a:r>
          </a:p>
          <a:p>
            <a:pPr marL="0" indent="0"/>
            <a:endParaRPr lang="en-US" sz="1000" dirty="0"/>
          </a:p>
        </p:txBody>
      </p:sp>
      <p:sp>
        <p:nvSpPr>
          <p:cNvPr id="29" name="Google Shape;915;p64">
            <a:extLst>
              <a:ext uri="{FF2B5EF4-FFF2-40B4-BE49-F238E27FC236}">
                <a16:creationId xmlns:a16="http://schemas.microsoft.com/office/drawing/2014/main" id="{3E861FE8-47B0-9760-DA29-84A3065E87CF}"/>
              </a:ext>
            </a:extLst>
          </p:cNvPr>
          <p:cNvSpPr txBox="1">
            <a:spLocks/>
          </p:cNvSpPr>
          <p:nvPr/>
        </p:nvSpPr>
        <p:spPr>
          <a:xfrm>
            <a:off x="1450809" y="1082041"/>
            <a:ext cx="1498131" cy="525780"/>
          </a:xfrm>
          <a:prstGeom prst="rect">
            <a:avLst/>
          </a:prstGeom>
          <a:solidFill>
            <a:srgbClr val="612A8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18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1600" dirty="0"/>
              <a:t>Where</a:t>
            </a:r>
          </a:p>
          <a:p>
            <a:pPr marL="0" indent="0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38520685-59FA-46E2-850E-26F4BF9A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1" y="792483"/>
            <a:ext cx="3471804" cy="3558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529;p47">
            <a:extLst>
              <a:ext uri="{FF2B5EF4-FFF2-40B4-BE49-F238E27FC236}">
                <a16:creationId xmlns:a16="http://schemas.microsoft.com/office/drawing/2014/main" id="{87723AAD-B5F3-4B4D-BE01-17A2D3FE4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678" y="142100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 dirty="0"/>
              <a:t>Open</a:t>
            </a:r>
            <a:endParaRPr sz="60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528;p47">
            <a:extLst>
              <a:ext uri="{FF2B5EF4-FFF2-40B4-BE49-F238E27FC236}">
                <a16:creationId xmlns:a16="http://schemas.microsoft.com/office/drawing/2014/main" id="{CDBD9175-71C7-4AAC-9761-D34F1F237FB2}"/>
              </a:ext>
            </a:extLst>
          </p:cNvPr>
          <p:cNvSpPr txBox="1">
            <a:spLocks/>
          </p:cNvSpPr>
          <p:nvPr/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Your student’s book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p. 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( 71)</a:t>
            </a:r>
          </a:p>
          <a:p>
            <a:pPr algn="r">
              <a:spcAft>
                <a:spcPts val="1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3E45A63-C279-22FA-132D-90055E767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5" t="35555" r="15937" b="21926"/>
          <a:stretch/>
        </p:blipFill>
        <p:spPr>
          <a:xfrm>
            <a:off x="414908" y="1040142"/>
            <a:ext cx="8474203" cy="291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130B4B-F023-E33D-C465-7E62041B3840}"/>
              </a:ext>
            </a:extLst>
          </p:cNvPr>
          <p:cNvSpPr txBox="1"/>
          <p:nvPr/>
        </p:nvSpPr>
        <p:spPr>
          <a:xfrm>
            <a:off x="4051791" y="2171173"/>
            <a:ext cx="4363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endParaRPr lang="ar-S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B3B45D-81C6-1215-653C-98DAA682DC90}"/>
              </a:ext>
            </a:extLst>
          </p:cNvPr>
          <p:cNvSpPr txBox="1"/>
          <p:nvPr/>
        </p:nvSpPr>
        <p:spPr>
          <a:xfrm>
            <a:off x="3655551" y="2437873"/>
            <a:ext cx="4363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AF51E81-7548-334F-8B43-A9D1EC67911A}"/>
              </a:ext>
            </a:extLst>
          </p:cNvPr>
          <p:cNvSpPr txBox="1"/>
          <p:nvPr/>
        </p:nvSpPr>
        <p:spPr>
          <a:xfrm>
            <a:off x="1590531" y="2712193"/>
            <a:ext cx="4363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  <a:endParaRPr lang="ar-S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F97A6AB-6843-A878-B451-E6CDCF1C540D}"/>
              </a:ext>
            </a:extLst>
          </p:cNvPr>
          <p:cNvSpPr txBox="1"/>
          <p:nvPr/>
        </p:nvSpPr>
        <p:spPr>
          <a:xfrm>
            <a:off x="3647931" y="2971273"/>
            <a:ext cx="4363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5E15E7E-2636-FD4B-E837-ACEC6412A740}"/>
              </a:ext>
            </a:extLst>
          </p:cNvPr>
          <p:cNvSpPr txBox="1"/>
          <p:nvPr/>
        </p:nvSpPr>
        <p:spPr>
          <a:xfrm>
            <a:off x="3152631" y="3237973"/>
            <a:ext cx="4363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endParaRPr lang="ar-S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0E1201-AF3E-1EA4-6227-2C4DA186B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83" t="27555" r="8333" b="15852"/>
          <a:stretch/>
        </p:blipFill>
        <p:spPr>
          <a:xfrm>
            <a:off x="884301" y="745998"/>
            <a:ext cx="7703058" cy="320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1821D6D-AFD6-42D4-8579-C306E02F15CF}"/>
              </a:ext>
            </a:extLst>
          </p:cNvPr>
          <p:cNvSpPr txBox="1"/>
          <p:nvPr/>
        </p:nvSpPr>
        <p:spPr>
          <a:xfrm>
            <a:off x="1840712" y="2404110"/>
            <a:ext cx="1764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Even if / Unless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3D40848-5D70-4523-A946-772CD3B586FE}"/>
              </a:ext>
            </a:extLst>
          </p:cNvPr>
          <p:cNvSpPr txBox="1"/>
          <p:nvPr/>
        </p:nvSpPr>
        <p:spPr>
          <a:xfrm>
            <a:off x="4450007" y="2623934"/>
            <a:ext cx="1027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so that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C0F4421-8579-4E85-9382-74A3C881CCA0}"/>
              </a:ext>
            </a:extLst>
          </p:cNvPr>
          <p:cNvSpPr txBox="1"/>
          <p:nvPr/>
        </p:nvSpPr>
        <p:spPr>
          <a:xfrm>
            <a:off x="2873406" y="2841520"/>
            <a:ext cx="1373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 order to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8DD4EA3-4FB8-46AA-9A4C-E2F10C05638E}"/>
              </a:ext>
            </a:extLst>
          </p:cNvPr>
          <p:cNvSpPr txBox="1"/>
          <p:nvPr/>
        </p:nvSpPr>
        <p:spPr>
          <a:xfrm>
            <a:off x="4437725" y="3078656"/>
            <a:ext cx="1373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Because of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D42D9CE-52EA-46A9-B1B3-8D951BFA835C}"/>
              </a:ext>
            </a:extLst>
          </p:cNvPr>
          <p:cNvSpPr txBox="1"/>
          <p:nvPr/>
        </p:nvSpPr>
        <p:spPr>
          <a:xfrm>
            <a:off x="2333200" y="3299084"/>
            <a:ext cx="1373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Wherever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83A9A8-F440-4558-99E0-A9C6491CC3F6}"/>
              </a:ext>
            </a:extLst>
          </p:cNvPr>
          <p:cNvSpPr txBox="1"/>
          <p:nvPr/>
        </p:nvSpPr>
        <p:spPr>
          <a:xfrm>
            <a:off x="1558772" y="3547931"/>
            <a:ext cx="2411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Because / Since / Now that</a:t>
            </a:r>
            <a:endParaRPr lang="ar-SA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695885" y="36777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Objectives</a:t>
            </a:r>
            <a:endParaRPr sz="3600"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Adverb clauses correctly</a:t>
            </a:r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 idx="2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2C587"/>
                </a:solidFill>
              </a:rPr>
              <a:t>01</a:t>
            </a:r>
            <a:endParaRPr dirty="0">
              <a:solidFill>
                <a:srgbClr val="E2C587"/>
              </a:solidFill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Identify</a:t>
            </a:r>
            <a:endParaRPr dirty="0"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Using :Where, wherever, and everywhere correctly</a:t>
            </a:r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 idx="5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3200364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Because, because of, since, and now that (In order) to and so that</a:t>
            </a:r>
            <a:endParaRPr sz="1600" dirty="0"/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 idx="8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</a:t>
            </a:r>
            <a:r>
              <a:rPr lang="en" sz="1600" dirty="0"/>
              <a:t>he sentences with their own words correctly</a:t>
            </a:r>
            <a:endParaRPr sz="1600" dirty="0"/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 idx="14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Complete</a:t>
            </a:r>
            <a:endParaRPr dirty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314372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Sentences using Conditional sentences with when, if, even if, in case, only if, and unless</a:t>
            </a:r>
            <a:endParaRPr sz="1600"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17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Combine</a:t>
            </a:r>
            <a:endParaRPr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19"/>
          </p:nvPr>
        </p:nvSpPr>
        <p:spPr>
          <a:xfrm>
            <a:off x="5341116" y="3976225"/>
            <a:ext cx="2856115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</a:t>
            </a:r>
            <a:r>
              <a:rPr lang="en" sz="1600" dirty="0"/>
              <a:t>he rules  to do the exercises correctly</a:t>
            </a:r>
            <a:endParaRPr sz="1600" dirty="0"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 idx="20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507BA59-E479-9153-454E-80F459AF0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00" t="21925" r="8084" b="25038"/>
          <a:stretch/>
        </p:blipFill>
        <p:spPr>
          <a:xfrm>
            <a:off x="398869" y="848944"/>
            <a:ext cx="8399602" cy="330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4572162-C333-663A-947C-32DB6D92B689}"/>
              </a:ext>
            </a:extLst>
          </p:cNvPr>
          <p:cNvSpPr/>
          <p:nvPr/>
        </p:nvSpPr>
        <p:spPr>
          <a:xfrm>
            <a:off x="5696623" y="1985043"/>
            <a:ext cx="574638" cy="201898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3C5CC11-9F8A-DAB3-6815-0EA70CD17571}"/>
              </a:ext>
            </a:extLst>
          </p:cNvPr>
          <p:cNvSpPr/>
          <p:nvPr/>
        </p:nvSpPr>
        <p:spPr>
          <a:xfrm>
            <a:off x="6466242" y="2228883"/>
            <a:ext cx="658457" cy="201897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E7940957-35C9-6CB1-8DF9-D0FD5AAA66B4}"/>
              </a:ext>
            </a:extLst>
          </p:cNvPr>
          <p:cNvSpPr/>
          <p:nvPr/>
        </p:nvSpPr>
        <p:spPr>
          <a:xfrm>
            <a:off x="4454563" y="2449863"/>
            <a:ext cx="574638" cy="201898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F6754EA-BC0C-4A34-F2E5-4BBE8A07D63D}"/>
              </a:ext>
            </a:extLst>
          </p:cNvPr>
          <p:cNvSpPr/>
          <p:nvPr/>
        </p:nvSpPr>
        <p:spPr>
          <a:xfrm>
            <a:off x="7799742" y="2708943"/>
            <a:ext cx="673697" cy="201897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446CEDC-7BCB-013F-A67A-6A8700134E85}"/>
              </a:ext>
            </a:extLst>
          </p:cNvPr>
          <p:cNvSpPr/>
          <p:nvPr/>
        </p:nvSpPr>
        <p:spPr>
          <a:xfrm>
            <a:off x="7083463" y="2945162"/>
            <a:ext cx="170777" cy="239997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D403215-A497-63A8-A5BF-34A080DEB804}"/>
              </a:ext>
            </a:extLst>
          </p:cNvPr>
          <p:cNvSpPr/>
          <p:nvPr/>
        </p:nvSpPr>
        <p:spPr>
          <a:xfrm>
            <a:off x="5917603" y="3211863"/>
            <a:ext cx="521297" cy="201897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05886CEA-097A-92C4-B2D0-6C12B8517C64}"/>
              </a:ext>
            </a:extLst>
          </p:cNvPr>
          <p:cNvSpPr/>
          <p:nvPr/>
        </p:nvSpPr>
        <p:spPr>
          <a:xfrm>
            <a:off x="5528982" y="3432843"/>
            <a:ext cx="887057" cy="194277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3AD99A-850D-ACEC-1A07-8573DA938D5B}"/>
              </a:ext>
            </a:extLst>
          </p:cNvPr>
          <p:cNvSpPr/>
          <p:nvPr/>
        </p:nvSpPr>
        <p:spPr>
          <a:xfrm>
            <a:off x="4896523" y="3707163"/>
            <a:ext cx="521297" cy="179037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BC0E52B-FA4B-8670-8806-42AB9CE1B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00" t="21925" r="8084" b="25038"/>
          <a:stretch/>
        </p:blipFill>
        <p:spPr>
          <a:xfrm>
            <a:off x="414109" y="853440"/>
            <a:ext cx="8399602" cy="330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7C77130-629F-6D00-7B96-7CC5384C00C6}"/>
              </a:ext>
            </a:extLst>
          </p:cNvPr>
          <p:cNvSpPr txBox="1"/>
          <p:nvPr/>
        </p:nvSpPr>
        <p:spPr>
          <a:xfrm>
            <a:off x="3040380" y="1607820"/>
            <a:ext cx="6019800" cy="1938992"/>
          </a:xfrm>
          <a:prstGeom prst="rect">
            <a:avLst/>
          </a:prstGeom>
          <a:solidFill>
            <a:srgbClr val="500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b="1" u="sng" dirty="0">
                <a:solidFill>
                  <a:schemeClr val="accent4"/>
                </a:solidFill>
              </a:rPr>
              <a:t>Since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/>
              <a:t>we have no idea how to get there, we’re going to use a map.</a:t>
            </a:r>
          </a:p>
          <a:p>
            <a:r>
              <a:rPr lang="en-US" dirty="0"/>
              <a:t>2. </a:t>
            </a:r>
            <a:r>
              <a:rPr lang="en-US" b="1" u="sng" dirty="0">
                <a:solidFill>
                  <a:schemeClr val="accent4"/>
                </a:solidFill>
              </a:rPr>
              <a:t>Now that </a:t>
            </a:r>
            <a:r>
              <a:rPr lang="en-US" dirty="0"/>
              <a:t>a new leader has been elected, things are starting to change.</a:t>
            </a:r>
          </a:p>
          <a:p>
            <a:r>
              <a:rPr lang="en-US" dirty="0"/>
              <a:t>3. </a:t>
            </a:r>
            <a:r>
              <a:rPr lang="en-US" b="1" u="sng" dirty="0">
                <a:solidFill>
                  <a:schemeClr val="accent2"/>
                </a:solidFill>
              </a:rPr>
              <a:t>Even if </a:t>
            </a:r>
            <a:r>
              <a:rPr lang="en-US" dirty="0"/>
              <a:t>you get the flu shot, you can still get the flu.</a:t>
            </a:r>
          </a:p>
          <a:p>
            <a:r>
              <a:rPr lang="en-US" dirty="0"/>
              <a:t>4. She takes her electronic dictionary with her </a:t>
            </a:r>
            <a:r>
              <a:rPr lang="en-US" b="1" u="sng" dirty="0">
                <a:solidFill>
                  <a:schemeClr val="accent2"/>
                </a:solidFill>
              </a:rPr>
              <a:t>wherever </a:t>
            </a:r>
            <a:r>
              <a:rPr lang="en-US" dirty="0"/>
              <a:t>she goes.</a:t>
            </a:r>
          </a:p>
          <a:p>
            <a:r>
              <a:rPr lang="en-US" dirty="0"/>
              <a:t>5. </a:t>
            </a:r>
            <a:r>
              <a:rPr lang="en-US" u="sng" dirty="0">
                <a:solidFill>
                  <a:schemeClr val="accent2"/>
                </a:solidFill>
              </a:rPr>
              <a:t>If </a:t>
            </a:r>
            <a:r>
              <a:rPr lang="en-US" dirty="0"/>
              <a:t>you want to go to a top university, you must have excellent grades.</a:t>
            </a:r>
          </a:p>
          <a:p>
            <a:r>
              <a:rPr lang="en-US" dirty="0"/>
              <a:t>6. I’d be happy to keep you company </a:t>
            </a:r>
            <a:r>
              <a:rPr lang="en-US" b="1" u="sng" dirty="0">
                <a:solidFill>
                  <a:schemeClr val="accent2"/>
                </a:solidFill>
              </a:rPr>
              <a:t>unless</a:t>
            </a:r>
            <a:r>
              <a:rPr lang="en-US" dirty="0"/>
              <a:t> you want to be alone.</a:t>
            </a:r>
          </a:p>
          <a:p>
            <a:r>
              <a:rPr lang="en-US" dirty="0"/>
              <a:t>7. The game was cancelled </a:t>
            </a:r>
            <a:r>
              <a:rPr lang="en-US" b="1" u="sng" dirty="0">
                <a:solidFill>
                  <a:schemeClr val="accent2"/>
                </a:solidFill>
              </a:rPr>
              <a:t>because of </a:t>
            </a:r>
            <a:r>
              <a:rPr lang="en-US" dirty="0"/>
              <a:t>the rain.</a:t>
            </a:r>
          </a:p>
          <a:p>
            <a:r>
              <a:rPr lang="en-US" dirty="0"/>
              <a:t>8. Keep in touch </a:t>
            </a:r>
            <a:r>
              <a:rPr lang="en-US" b="1" u="sng" dirty="0">
                <a:solidFill>
                  <a:schemeClr val="accent2"/>
                </a:solidFill>
              </a:rPr>
              <a:t>so that </a:t>
            </a:r>
            <a:r>
              <a:rPr lang="en-US" dirty="0"/>
              <a:t>I know how you are doing</a:t>
            </a:r>
          </a:p>
          <a:p>
            <a:endParaRPr lang="ar-SA" sz="500" dirty="0"/>
          </a:p>
        </p:txBody>
      </p:sp>
    </p:spTree>
    <p:extLst>
      <p:ext uri="{BB962C8B-B14F-4D97-AF65-F5344CB8AC3E}">
        <p14:creationId xmlns:p14="http://schemas.microsoft.com/office/powerpoint/2010/main" val="38406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B924688-0B81-BEFA-BC17-154A27FE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28" y="383860"/>
            <a:ext cx="4880944" cy="326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2575561" y="499278"/>
            <a:ext cx="6416040" cy="6419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/>
              <a:t>Saudi Arabia Effort’s in regulating digital advertisements on social media platforms 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D30E31F-A66E-7F29-497A-7B257D597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334"/>
          <a:stretch/>
        </p:blipFill>
        <p:spPr>
          <a:xfrm>
            <a:off x="2919106" y="2751513"/>
            <a:ext cx="3488666" cy="1995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95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56;p78">
            <a:extLst>
              <a:ext uri="{FF2B5EF4-FFF2-40B4-BE49-F238E27FC236}">
                <a16:creationId xmlns:a16="http://schemas.microsoft.com/office/drawing/2014/main" id="{04352AFC-6324-330F-0B60-326CB44C37CB}"/>
              </a:ext>
            </a:extLst>
          </p:cNvPr>
          <p:cNvSpPr/>
          <p:nvPr/>
        </p:nvSpPr>
        <p:spPr>
          <a:xfrm>
            <a:off x="4430899" y="1148247"/>
            <a:ext cx="4270646" cy="3329258"/>
          </a:xfrm>
          <a:custGeom>
            <a:avLst/>
            <a:gdLst/>
            <a:ahLst/>
            <a:cxnLst/>
            <a:rect l="l" t="t" r="r" b="b"/>
            <a:pathLst>
              <a:path w="136985" h="109230" extrusionOk="0">
                <a:moveTo>
                  <a:pt x="130648" y="5124"/>
                </a:moveTo>
                <a:lnTo>
                  <a:pt x="130648" y="75445"/>
                </a:lnTo>
                <a:lnTo>
                  <a:pt x="5722" y="75445"/>
                </a:lnTo>
                <a:lnTo>
                  <a:pt x="5722" y="5124"/>
                </a:lnTo>
                <a:close/>
                <a:moveTo>
                  <a:pt x="4219" y="1"/>
                </a:moveTo>
                <a:cubicBezTo>
                  <a:pt x="2029" y="1"/>
                  <a:pt x="1" y="1358"/>
                  <a:pt x="1" y="3622"/>
                </a:cubicBezTo>
                <a:lnTo>
                  <a:pt x="1" y="81239"/>
                </a:lnTo>
                <a:lnTo>
                  <a:pt x="1" y="88861"/>
                </a:lnTo>
                <a:lnTo>
                  <a:pt x="1" y="89314"/>
                </a:lnTo>
                <a:cubicBezTo>
                  <a:pt x="1" y="91504"/>
                  <a:pt x="2029" y="93550"/>
                  <a:pt x="4219" y="93550"/>
                </a:cubicBezTo>
                <a:lnTo>
                  <a:pt x="54769" y="93550"/>
                </a:lnTo>
                <a:cubicBezTo>
                  <a:pt x="54769" y="93550"/>
                  <a:pt x="54679" y="98602"/>
                  <a:pt x="52723" y="101915"/>
                </a:cubicBezTo>
                <a:cubicBezTo>
                  <a:pt x="52506" y="102295"/>
                  <a:pt x="52198" y="102675"/>
                  <a:pt x="51890" y="102965"/>
                </a:cubicBezTo>
                <a:cubicBezTo>
                  <a:pt x="51057" y="103870"/>
                  <a:pt x="50080" y="104776"/>
                  <a:pt x="49247" y="105536"/>
                </a:cubicBezTo>
                <a:cubicBezTo>
                  <a:pt x="47672" y="106966"/>
                  <a:pt x="46767" y="108107"/>
                  <a:pt x="48577" y="108632"/>
                </a:cubicBezTo>
                <a:cubicBezTo>
                  <a:pt x="49247" y="109012"/>
                  <a:pt x="50388" y="109229"/>
                  <a:pt x="52343" y="109229"/>
                </a:cubicBezTo>
                <a:lnTo>
                  <a:pt x="85620" y="109229"/>
                </a:lnTo>
                <a:cubicBezTo>
                  <a:pt x="88934" y="109229"/>
                  <a:pt x="90147" y="108940"/>
                  <a:pt x="90147" y="107727"/>
                </a:cubicBezTo>
                <a:cubicBezTo>
                  <a:pt x="90219" y="106821"/>
                  <a:pt x="87811" y="104776"/>
                  <a:pt x="86073" y="102965"/>
                </a:cubicBezTo>
                <a:cubicBezTo>
                  <a:pt x="85620" y="102603"/>
                  <a:pt x="85313" y="102060"/>
                  <a:pt x="85005" y="101535"/>
                </a:cubicBezTo>
                <a:lnTo>
                  <a:pt x="84552" y="101535"/>
                </a:lnTo>
                <a:cubicBezTo>
                  <a:pt x="82742" y="98221"/>
                  <a:pt x="82669" y="93550"/>
                  <a:pt x="82669" y="93550"/>
                </a:cubicBezTo>
                <a:lnTo>
                  <a:pt x="132531" y="93550"/>
                </a:lnTo>
                <a:cubicBezTo>
                  <a:pt x="134794" y="93550"/>
                  <a:pt x="136985" y="91504"/>
                  <a:pt x="136985" y="89314"/>
                </a:cubicBezTo>
                <a:lnTo>
                  <a:pt x="136985" y="88861"/>
                </a:lnTo>
                <a:lnTo>
                  <a:pt x="136985" y="81239"/>
                </a:lnTo>
                <a:lnTo>
                  <a:pt x="136985" y="3622"/>
                </a:lnTo>
                <a:cubicBezTo>
                  <a:pt x="136985" y="1358"/>
                  <a:pt x="134794" y="1"/>
                  <a:pt x="1325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53E0521-CED4-30D2-1D4F-47DE7136B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320"/>
          <a:stretch/>
        </p:blipFill>
        <p:spPr>
          <a:xfrm>
            <a:off x="4602813" y="1326642"/>
            <a:ext cx="3911251" cy="2497836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Google Shape;937;p66">
            <a:extLst>
              <a:ext uri="{FF2B5EF4-FFF2-40B4-BE49-F238E27FC236}">
                <a16:creationId xmlns:a16="http://schemas.microsoft.com/office/drawing/2014/main" id="{DE33768C-BBF5-E726-E7FE-4ED2344D85E4}"/>
              </a:ext>
            </a:extLst>
          </p:cNvPr>
          <p:cNvSpPr txBox="1">
            <a:spLocks/>
          </p:cNvSpPr>
          <p:nvPr/>
        </p:nvSpPr>
        <p:spPr>
          <a:xfrm>
            <a:off x="-111466" y="1774195"/>
            <a:ext cx="4852001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21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/>
            <a:r>
              <a:rPr lang="en-US" sz="3600" dirty="0">
                <a:latin typeface="Arial Nova" panose="020B0504020202020204" pitchFamily="34" charset="0"/>
              </a:rPr>
              <a:t>Adverbs in </a:t>
            </a:r>
          </a:p>
          <a:p>
            <a:pPr marL="0" indent="0" algn="ctr"/>
            <a:r>
              <a:rPr lang="en-US" sz="3600" dirty="0">
                <a:latin typeface="Arial Nova" panose="020B0504020202020204" pitchFamily="34" charset="0"/>
              </a:rPr>
              <a:t>The Holy Quran</a:t>
            </a:r>
          </a:p>
        </p:txBody>
      </p:sp>
    </p:spTree>
    <p:extLst>
      <p:ext uri="{BB962C8B-B14F-4D97-AF65-F5344CB8AC3E}">
        <p14:creationId xmlns:p14="http://schemas.microsoft.com/office/powerpoint/2010/main" val="6540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6"/>
          <p:cNvSpPr txBox="1">
            <a:spLocks noGrp="1"/>
          </p:cNvSpPr>
          <p:nvPr>
            <p:ph type="subTitle" idx="1"/>
          </p:nvPr>
        </p:nvSpPr>
        <p:spPr>
          <a:xfrm>
            <a:off x="753821" y="2032890"/>
            <a:ext cx="3507296" cy="11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orkbook , exercise </a:t>
            </a:r>
            <a:r>
              <a:rPr lang="en" b="1" dirty="0">
                <a:solidFill>
                  <a:schemeClr val="accent2"/>
                </a:solidFill>
              </a:rPr>
              <a:t>(D)</a:t>
            </a:r>
            <a:r>
              <a:rPr lang="en" dirty="0"/>
              <a:t> . P.</a:t>
            </a:r>
            <a:r>
              <a:rPr lang="en" dirty="0">
                <a:solidFill>
                  <a:schemeClr val="accent2"/>
                </a:solidFill>
              </a:rPr>
              <a:t> (</a:t>
            </a:r>
            <a:r>
              <a:rPr lang="en" b="1" dirty="0">
                <a:solidFill>
                  <a:schemeClr val="accent2"/>
                </a:solidFill>
              </a:rPr>
              <a:t>48)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937" name="Google Shape;937;p66"/>
          <p:cNvSpPr txBox="1">
            <a:spLocks noGrp="1"/>
          </p:cNvSpPr>
          <p:nvPr>
            <p:ph type="title" idx="2"/>
          </p:nvPr>
        </p:nvSpPr>
        <p:spPr>
          <a:xfrm>
            <a:off x="368594" y="989335"/>
            <a:ext cx="4852001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Nova" panose="020B0504020202020204" pitchFamily="34" charset="0"/>
              </a:rPr>
              <a:t>Homework</a:t>
            </a:r>
            <a:endParaRPr dirty="0">
              <a:latin typeface="Arial Nova" panose="020B05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915684E-47C2-7F21-118E-851D894F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65" y="1052081"/>
            <a:ext cx="2608417" cy="2673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69"/>
          <p:cNvSpPr txBox="1">
            <a:spLocks noGrp="1"/>
          </p:cNvSpPr>
          <p:nvPr>
            <p:ph type="title"/>
          </p:nvPr>
        </p:nvSpPr>
        <p:spPr>
          <a:xfrm>
            <a:off x="1896450" y="539925"/>
            <a:ext cx="53511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1F207B4-00E1-4079-934A-47ACE48B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268" y="1518082"/>
            <a:ext cx="5182248" cy="294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A183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27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7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Your 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p. ( </a:t>
            </a:r>
            <a:r>
              <a:rPr lang="en-US" sz="2000" b="1" dirty="0">
                <a:solidFill>
                  <a:schemeClr val="accent2"/>
                </a:solidFill>
              </a:rPr>
              <a:t>70 )</a:t>
            </a:r>
            <a:endParaRPr sz="2000" b="1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2BA3C64-5E91-4E20-A9EF-C5001FDF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1" y="792483"/>
            <a:ext cx="3471804" cy="3558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529;p47">
            <a:extLst>
              <a:ext uri="{FF2B5EF4-FFF2-40B4-BE49-F238E27FC236}">
                <a16:creationId xmlns:a16="http://schemas.microsoft.com/office/drawing/2014/main" id="{78EB49A6-77D8-5E7D-BB7A-69DABC5738BE}"/>
              </a:ext>
            </a:extLst>
          </p:cNvPr>
          <p:cNvSpPr txBox="1">
            <a:spLocks/>
          </p:cNvSpPr>
          <p:nvPr/>
        </p:nvSpPr>
        <p:spPr>
          <a:xfrm>
            <a:off x="825798" y="1222880"/>
            <a:ext cx="37158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fortaa"/>
              <a:buNone/>
              <a:defRPr sz="25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>
                <a:solidFill>
                  <a:schemeClr val="accent2"/>
                </a:solidFill>
                <a:latin typeface="Barlow" panose="00000500000000000000" pitchFamily="2" charset="0"/>
              </a:rPr>
              <a:t>Open</a:t>
            </a:r>
            <a:endParaRPr lang="en-US" sz="6000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Adverb Clauses</a:t>
            </a:r>
            <a:endParaRPr sz="4000"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2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A59D4F9-60D9-C542-9748-705F556E8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83" t="20592" r="22917" b="12296"/>
          <a:stretch/>
        </p:blipFill>
        <p:spPr>
          <a:xfrm>
            <a:off x="1727454" y="335497"/>
            <a:ext cx="6085332" cy="459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A4A37C53-2C1B-7AAF-C64F-C353B957DD6F}"/>
              </a:ext>
            </a:extLst>
          </p:cNvPr>
          <p:cNvSpPr txBox="1"/>
          <p:nvPr/>
        </p:nvSpPr>
        <p:spPr>
          <a:xfrm>
            <a:off x="2074156" y="457200"/>
            <a:ext cx="1103384" cy="177889"/>
          </a:xfrm>
          <a:prstGeom prst="rect">
            <a:avLst/>
          </a:prstGeom>
          <a:noFill/>
          <a:ln w="38100">
            <a:solidFill>
              <a:srgbClr val="9F5FC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68099A-BEB8-FC74-BA66-C0BB2CE998C7}"/>
              </a:ext>
            </a:extLst>
          </p:cNvPr>
          <p:cNvSpPr/>
          <p:nvPr/>
        </p:nvSpPr>
        <p:spPr>
          <a:xfrm>
            <a:off x="2273522" y="782819"/>
            <a:ext cx="4813078" cy="322081"/>
          </a:xfrm>
          <a:prstGeom prst="rect">
            <a:avLst/>
          </a:prstGeom>
          <a:solidFill>
            <a:schemeClr val="accent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317112-22BD-7297-CEF9-5D7CAA25752C}"/>
              </a:ext>
            </a:extLst>
          </p:cNvPr>
          <p:cNvSpPr/>
          <p:nvPr/>
        </p:nvSpPr>
        <p:spPr>
          <a:xfrm>
            <a:off x="2067782" y="1788659"/>
            <a:ext cx="5163598" cy="672601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BEC3B51-032D-DD5B-A6F5-42A065F7ED5F}"/>
              </a:ext>
            </a:extLst>
          </p:cNvPr>
          <p:cNvSpPr/>
          <p:nvPr/>
        </p:nvSpPr>
        <p:spPr>
          <a:xfrm>
            <a:off x="2052542" y="2535419"/>
            <a:ext cx="5163598" cy="764041"/>
          </a:xfrm>
          <a:prstGeom prst="rect">
            <a:avLst/>
          </a:prstGeom>
          <a:solidFill>
            <a:schemeClr val="accent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EEACA9-EC96-EFE5-3FCD-D70F3FB59F43}"/>
              </a:ext>
            </a:extLst>
          </p:cNvPr>
          <p:cNvSpPr/>
          <p:nvPr/>
        </p:nvSpPr>
        <p:spPr>
          <a:xfrm>
            <a:off x="2060162" y="3343139"/>
            <a:ext cx="5163598" cy="672601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1379CB8-900A-4D5C-3A0B-A6C9E5219407}"/>
              </a:ext>
            </a:extLst>
          </p:cNvPr>
          <p:cNvSpPr/>
          <p:nvPr/>
        </p:nvSpPr>
        <p:spPr>
          <a:xfrm>
            <a:off x="2029682" y="4280399"/>
            <a:ext cx="5163598" cy="245881"/>
          </a:xfrm>
          <a:prstGeom prst="rect">
            <a:avLst/>
          </a:prstGeom>
          <a:solidFill>
            <a:schemeClr val="accent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52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3DCE81B9-88B2-4077-9F80-CB961F8B5382}"/>
              </a:ext>
            </a:extLst>
          </p:cNvPr>
          <p:cNvSpPr/>
          <p:nvPr/>
        </p:nvSpPr>
        <p:spPr>
          <a:xfrm>
            <a:off x="1659751" y="261257"/>
            <a:ext cx="5171355" cy="588299"/>
          </a:xfrm>
          <a:prstGeom prst="wedgeRoundRectCallout">
            <a:avLst>
              <a:gd name="adj1" fmla="val -63304"/>
              <a:gd name="adj2" fmla="val 104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What is an adverb clause ?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34F842B-DEBE-47FC-B00D-5094B97D749F}"/>
              </a:ext>
            </a:extLst>
          </p:cNvPr>
          <p:cNvSpPr txBox="1"/>
          <p:nvPr/>
        </p:nvSpPr>
        <p:spPr>
          <a:xfrm>
            <a:off x="1110208" y="954974"/>
            <a:ext cx="77685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An adverb Clause</a:t>
            </a:r>
            <a:r>
              <a:rPr lang="en-US" sz="2200" b="1" u="sng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is a dependent clause. It begins with an adverb and is always linked to an independent clause. 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136BA9-65B2-439B-A5FA-4338885F1214}"/>
              </a:ext>
            </a:extLst>
          </p:cNvPr>
          <p:cNvSpPr txBox="1"/>
          <p:nvPr/>
        </p:nvSpPr>
        <p:spPr>
          <a:xfrm>
            <a:off x="338095" y="1834572"/>
            <a:ext cx="166743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Example:</a:t>
            </a:r>
            <a:endParaRPr lang="ar-SA" sz="20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8A3AD30-C35A-4B8E-8332-BBCB324D5C32}"/>
              </a:ext>
            </a:extLst>
          </p:cNvPr>
          <p:cNvSpPr txBox="1"/>
          <p:nvPr/>
        </p:nvSpPr>
        <p:spPr>
          <a:xfrm>
            <a:off x="353463" y="2445916"/>
            <a:ext cx="66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Because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the shoes were on sale , I bought two pairs. </a:t>
            </a:r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id="{ED315364-3EDE-4F6B-977A-0C2CBC7D419E}"/>
              </a:ext>
            </a:extLst>
          </p:cNvPr>
          <p:cNvSpPr/>
          <p:nvPr/>
        </p:nvSpPr>
        <p:spPr>
          <a:xfrm rot="16200000">
            <a:off x="4700303" y="1858950"/>
            <a:ext cx="430554" cy="1936375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87F00B5-FD87-4594-8EDE-7ED4489289CE}"/>
              </a:ext>
            </a:extLst>
          </p:cNvPr>
          <p:cNvSpPr txBox="1"/>
          <p:nvPr/>
        </p:nvSpPr>
        <p:spPr>
          <a:xfrm>
            <a:off x="3826652" y="3084742"/>
            <a:ext cx="19363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independent clause</a:t>
            </a:r>
            <a:endParaRPr lang="ar-SA" b="1" dirty="0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FDF830E-C03A-4C51-B852-6228F0D9347A}"/>
              </a:ext>
            </a:extLst>
          </p:cNvPr>
          <p:cNvCxnSpPr>
            <a:cxnSpLocks/>
          </p:cNvCxnSpPr>
          <p:nvPr/>
        </p:nvCxnSpPr>
        <p:spPr>
          <a:xfrm>
            <a:off x="4794839" y="3392520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91FF1E0-7F9E-4BAC-A08F-F74BF416F386}"/>
              </a:ext>
            </a:extLst>
          </p:cNvPr>
          <p:cNvSpPr txBox="1"/>
          <p:nvPr/>
        </p:nvSpPr>
        <p:spPr>
          <a:xfrm>
            <a:off x="3672966" y="3865810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a complete sentence.)</a:t>
            </a:r>
            <a:endParaRPr lang="ar-SA" b="1" dirty="0"/>
          </a:p>
        </p:txBody>
      </p:sp>
      <p:sp>
        <p:nvSpPr>
          <p:cNvPr id="25" name="قوس كبير أيسر 24">
            <a:extLst>
              <a:ext uri="{FF2B5EF4-FFF2-40B4-BE49-F238E27FC236}">
                <a16:creationId xmlns:a16="http://schemas.microsoft.com/office/drawing/2014/main" id="{0FDFD48F-CA38-414C-8D1C-FDA110103CB0}"/>
              </a:ext>
            </a:extLst>
          </p:cNvPr>
          <p:cNvSpPr/>
          <p:nvPr/>
        </p:nvSpPr>
        <p:spPr>
          <a:xfrm rot="16200000">
            <a:off x="1901676" y="1117439"/>
            <a:ext cx="430554" cy="3419398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716EB38-31C1-45BA-98AC-6A1980C8DDB6}"/>
              </a:ext>
            </a:extLst>
          </p:cNvPr>
          <p:cNvSpPr txBox="1"/>
          <p:nvPr/>
        </p:nvSpPr>
        <p:spPr>
          <a:xfrm>
            <a:off x="1198714" y="3063579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dependent clause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B24C911-CA01-475B-A179-CD68DA06D097}"/>
              </a:ext>
            </a:extLst>
          </p:cNvPr>
          <p:cNvSpPr txBox="1"/>
          <p:nvPr/>
        </p:nvSpPr>
        <p:spPr>
          <a:xfrm>
            <a:off x="548126" y="3888168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not a complete sentence.)</a:t>
            </a:r>
            <a:endParaRPr lang="ar-SA" b="1" dirty="0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B9B0503-6C0A-4364-B7C3-807833DF75CD}"/>
              </a:ext>
            </a:extLst>
          </p:cNvPr>
          <p:cNvCxnSpPr>
            <a:cxnSpLocks/>
          </p:cNvCxnSpPr>
          <p:nvPr/>
        </p:nvCxnSpPr>
        <p:spPr>
          <a:xfrm>
            <a:off x="1972229" y="3392520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8A34AAB-8540-41FE-9C3D-0251D64ECC8C}"/>
              </a:ext>
            </a:extLst>
          </p:cNvPr>
          <p:cNvSpPr txBox="1"/>
          <p:nvPr/>
        </p:nvSpPr>
        <p:spPr>
          <a:xfrm>
            <a:off x="626250" y="4397152"/>
            <a:ext cx="7238355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dependent clause is an adverb clause. 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know this? </a:t>
            </a:r>
          </a:p>
          <a:p>
            <a:pPr algn="ctr"/>
            <a:r>
              <a:rPr lang="en-US" sz="1600" dirty="0">
                <a:sym typeface="Wingdings" panose="05000000000000000000" pitchFamily="2" charset="2"/>
              </a:rPr>
              <a:t></a:t>
            </a:r>
            <a:r>
              <a:rPr lang="en-US" sz="1600" dirty="0"/>
              <a:t> </a:t>
            </a:r>
            <a:r>
              <a:rPr lang="en-US" sz="1800" b="1" dirty="0"/>
              <a:t>It begins with the adverb” </a:t>
            </a:r>
            <a:r>
              <a:rPr lang="en-US" sz="1800" b="1" u="sng" dirty="0"/>
              <a:t>because”</a:t>
            </a:r>
            <a:r>
              <a:rPr lang="en-US" sz="1800" b="1" dirty="0"/>
              <a:t>.</a:t>
            </a:r>
            <a:endParaRPr lang="ar-SA" sz="1600" b="1" dirty="0"/>
          </a:p>
        </p:txBody>
      </p:sp>
      <p:sp>
        <p:nvSpPr>
          <p:cNvPr id="36" name="فقاعة الكلام: مستطيلة مستديرة الزوايا 35">
            <a:extLst>
              <a:ext uri="{FF2B5EF4-FFF2-40B4-BE49-F238E27FC236}">
                <a16:creationId xmlns:a16="http://schemas.microsoft.com/office/drawing/2014/main" id="{BCC20BE7-687C-4C67-8BBA-6754BA5B2C3E}"/>
              </a:ext>
            </a:extLst>
          </p:cNvPr>
          <p:cNvSpPr/>
          <p:nvPr/>
        </p:nvSpPr>
        <p:spPr>
          <a:xfrm>
            <a:off x="2998941" y="1743507"/>
            <a:ext cx="3744329" cy="584775"/>
          </a:xfrm>
          <a:prstGeom prst="wedgeRoundRectCallout">
            <a:avLst>
              <a:gd name="adj1" fmla="val 52849"/>
              <a:gd name="adj2" fmla="val 30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Which is dependent clause, and which is independent clause? </a:t>
            </a:r>
            <a:endParaRPr lang="ar-SA" b="1" dirty="0">
              <a:solidFill>
                <a:srgbClr val="7030A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1FBC939-DE81-4AB0-8B2A-97C6AC94084A}"/>
              </a:ext>
            </a:extLst>
          </p:cNvPr>
          <p:cNvCxnSpPr>
            <a:cxnSpLocks/>
          </p:cNvCxnSpPr>
          <p:nvPr/>
        </p:nvCxnSpPr>
        <p:spPr>
          <a:xfrm>
            <a:off x="710766" y="2860662"/>
            <a:ext cx="0" cy="22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9FA83DC-E08C-4F27-B57B-8E9274AFC4BE}"/>
              </a:ext>
            </a:extLst>
          </p:cNvPr>
          <p:cNvSpPr txBox="1"/>
          <p:nvPr/>
        </p:nvSpPr>
        <p:spPr>
          <a:xfrm>
            <a:off x="211316" y="3073057"/>
            <a:ext cx="8298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</a:t>
            </a:r>
            <a:endParaRPr lang="ar-SA" b="1" dirty="0"/>
          </a:p>
        </p:txBody>
      </p:sp>
      <p:pic>
        <p:nvPicPr>
          <p:cNvPr id="3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BB7BF559-1DE2-9AF0-5E53-84E00E83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" y="6517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A88BB785-C628-CCF0-CE7B-FDFE9AED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771" y="1683773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0" grpId="0" animBg="1"/>
      <p:bldP spid="20" grpId="0" animBg="1"/>
      <p:bldP spid="24" grpId="0" animBg="1"/>
      <p:bldP spid="25" grpId="0" animBg="1"/>
      <p:bldP spid="28" grpId="0" animBg="1"/>
      <p:bldP spid="30" grpId="0" animBg="1"/>
      <p:bldP spid="35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136BA9-65B2-439B-A5FA-4338885F1214}"/>
              </a:ext>
            </a:extLst>
          </p:cNvPr>
          <p:cNvSpPr txBox="1"/>
          <p:nvPr/>
        </p:nvSpPr>
        <p:spPr>
          <a:xfrm>
            <a:off x="2773936" y="286350"/>
            <a:ext cx="255749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Another Example</a:t>
            </a:r>
            <a:endParaRPr lang="ar-SA" sz="20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8A3AD30-C35A-4B8E-8332-BBCB324D5C32}"/>
              </a:ext>
            </a:extLst>
          </p:cNvPr>
          <p:cNvSpPr txBox="1"/>
          <p:nvPr/>
        </p:nvSpPr>
        <p:spPr>
          <a:xfrm>
            <a:off x="913138" y="1747023"/>
            <a:ext cx="66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Don’t buy that dress   </a:t>
            </a:r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unless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you really need it.</a:t>
            </a:r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id="{ED315364-3EDE-4F6B-977A-0C2CBC7D419E}"/>
              </a:ext>
            </a:extLst>
          </p:cNvPr>
          <p:cNvSpPr/>
          <p:nvPr/>
        </p:nvSpPr>
        <p:spPr>
          <a:xfrm rot="16200000">
            <a:off x="4590623" y="689083"/>
            <a:ext cx="430554" cy="2881514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87F00B5-FD87-4594-8EDE-7ED4489289CE}"/>
              </a:ext>
            </a:extLst>
          </p:cNvPr>
          <p:cNvSpPr txBox="1"/>
          <p:nvPr/>
        </p:nvSpPr>
        <p:spPr>
          <a:xfrm>
            <a:off x="728726" y="2439133"/>
            <a:ext cx="19363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independent clause</a:t>
            </a:r>
            <a:endParaRPr lang="ar-SA" b="1" dirty="0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FDF830E-C03A-4C51-B852-6228F0D9347A}"/>
              </a:ext>
            </a:extLst>
          </p:cNvPr>
          <p:cNvCxnSpPr>
            <a:cxnSpLocks/>
          </p:cNvCxnSpPr>
          <p:nvPr/>
        </p:nvCxnSpPr>
        <p:spPr>
          <a:xfrm>
            <a:off x="1840527" y="2769704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91FF1E0-7F9E-4BAC-A08F-F74BF416F386}"/>
              </a:ext>
            </a:extLst>
          </p:cNvPr>
          <p:cNvSpPr txBox="1"/>
          <p:nvPr/>
        </p:nvSpPr>
        <p:spPr>
          <a:xfrm>
            <a:off x="788414" y="3280278"/>
            <a:ext cx="247425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a complete sentence.)</a:t>
            </a:r>
            <a:endParaRPr lang="ar-SA" b="1" dirty="0"/>
          </a:p>
        </p:txBody>
      </p:sp>
      <p:sp>
        <p:nvSpPr>
          <p:cNvPr id="25" name="قوس كبير أيسر 24">
            <a:extLst>
              <a:ext uri="{FF2B5EF4-FFF2-40B4-BE49-F238E27FC236}">
                <a16:creationId xmlns:a16="http://schemas.microsoft.com/office/drawing/2014/main" id="{0FDFD48F-CA38-414C-8D1C-FDA110103CB0}"/>
              </a:ext>
            </a:extLst>
          </p:cNvPr>
          <p:cNvSpPr/>
          <p:nvPr/>
        </p:nvSpPr>
        <p:spPr>
          <a:xfrm rot="16200000">
            <a:off x="1916781" y="966920"/>
            <a:ext cx="430554" cy="2359005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716EB38-31C1-45BA-98AC-6A1980C8DDB6}"/>
              </a:ext>
            </a:extLst>
          </p:cNvPr>
          <p:cNvSpPr txBox="1"/>
          <p:nvPr/>
        </p:nvSpPr>
        <p:spPr>
          <a:xfrm>
            <a:off x="4087312" y="241763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dependent clause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B24C911-CA01-475B-A179-CD68DA06D097}"/>
              </a:ext>
            </a:extLst>
          </p:cNvPr>
          <p:cNvSpPr txBox="1"/>
          <p:nvPr/>
        </p:nvSpPr>
        <p:spPr>
          <a:xfrm>
            <a:off x="3568017" y="3252949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not a complete sentence.)</a:t>
            </a:r>
            <a:endParaRPr lang="ar-SA" b="1" dirty="0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B9B0503-6C0A-4364-B7C3-807833DF75CD}"/>
              </a:ext>
            </a:extLst>
          </p:cNvPr>
          <p:cNvCxnSpPr>
            <a:cxnSpLocks/>
          </p:cNvCxnSpPr>
          <p:nvPr/>
        </p:nvCxnSpPr>
        <p:spPr>
          <a:xfrm>
            <a:off x="4873281" y="2761821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8A34AAB-8540-41FE-9C3D-0251D64ECC8C}"/>
              </a:ext>
            </a:extLst>
          </p:cNvPr>
          <p:cNvSpPr txBox="1"/>
          <p:nvPr/>
        </p:nvSpPr>
        <p:spPr>
          <a:xfrm>
            <a:off x="810662" y="3939243"/>
            <a:ext cx="7238355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dependent clause is an adverb clause. 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know this? </a:t>
            </a:r>
          </a:p>
          <a:p>
            <a:pPr algn="ctr"/>
            <a:r>
              <a:rPr lang="en-US" sz="1600" dirty="0">
                <a:sym typeface="Wingdings" panose="05000000000000000000" pitchFamily="2" charset="2"/>
              </a:rPr>
              <a:t></a:t>
            </a:r>
            <a:r>
              <a:rPr lang="en-US" sz="1600" dirty="0"/>
              <a:t> </a:t>
            </a:r>
            <a:r>
              <a:rPr lang="en-US" sz="1800" b="1" dirty="0"/>
              <a:t>It begins with the adverb” </a:t>
            </a:r>
            <a:r>
              <a:rPr lang="en-US" sz="1800" b="1" u="sng" dirty="0"/>
              <a:t>unless”</a:t>
            </a:r>
            <a:r>
              <a:rPr lang="en-US" sz="1800" b="1" dirty="0"/>
              <a:t>.</a:t>
            </a:r>
            <a:endParaRPr lang="ar-SA" sz="1600" b="1" dirty="0"/>
          </a:p>
        </p:txBody>
      </p:sp>
      <p:sp>
        <p:nvSpPr>
          <p:cNvPr id="36" name="فقاعة الكلام: مستطيلة مستديرة الزوايا 35">
            <a:extLst>
              <a:ext uri="{FF2B5EF4-FFF2-40B4-BE49-F238E27FC236}">
                <a16:creationId xmlns:a16="http://schemas.microsoft.com/office/drawing/2014/main" id="{BCC20BE7-687C-4C67-8BBA-6754BA5B2C3E}"/>
              </a:ext>
            </a:extLst>
          </p:cNvPr>
          <p:cNvSpPr/>
          <p:nvPr/>
        </p:nvSpPr>
        <p:spPr>
          <a:xfrm>
            <a:off x="466029" y="909837"/>
            <a:ext cx="6400800" cy="584775"/>
          </a:xfrm>
          <a:prstGeom prst="wedgeRoundRectCallout">
            <a:avLst>
              <a:gd name="adj1" fmla="val 54177"/>
              <a:gd name="adj2" fmla="val -20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Which is dependent clause, and which is independent clause? </a:t>
            </a:r>
            <a:endParaRPr lang="ar-SA" sz="1600" b="1" dirty="0">
              <a:solidFill>
                <a:srgbClr val="7030A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1FBC939-DE81-4AB0-8B2A-97C6AC94084A}"/>
              </a:ext>
            </a:extLst>
          </p:cNvPr>
          <p:cNvCxnSpPr>
            <a:cxnSpLocks/>
          </p:cNvCxnSpPr>
          <p:nvPr/>
        </p:nvCxnSpPr>
        <p:spPr>
          <a:xfrm>
            <a:off x="3100501" y="2160288"/>
            <a:ext cx="0" cy="192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9FA83DC-E08C-4F27-B57B-8E9274AFC4BE}"/>
              </a:ext>
            </a:extLst>
          </p:cNvPr>
          <p:cNvSpPr txBox="1"/>
          <p:nvPr/>
        </p:nvSpPr>
        <p:spPr>
          <a:xfrm>
            <a:off x="2780160" y="2422513"/>
            <a:ext cx="8298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</a:t>
            </a:r>
            <a:endParaRPr lang="ar-SA" b="1" dirty="0"/>
          </a:p>
        </p:txBody>
      </p:sp>
      <p:pic>
        <p:nvPicPr>
          <p:cNvPr id="2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ACEA7DFD-96F3-ACDF-AC19-6DD8F1B70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01" y="52237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20" grpId="0" animBg="1"/>
      <p:bldP spid="24" grpId="0" animBg="1"/>
      <p:bldP spid="25" grpId="0" animBg="1"/>
      <p:bldP spid="28" grpId="0" animBg="1"/>
      <p:bldP spid="30" grpId="0" animBg="1"/>
      <p:bldP spid="35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مربع نص 76">
            <a:extLst>
              <a:ext uri="{FF2B5EF4-FFF2-40B4-BE49-F238E27FC236}">
                <a16:creationId xmlns:a16="http://schemas.microsoft.com/office/drawing/2014/main" id="{81208F30-5826-4E83-A5B0-43B9A0367F63}"/>
              </a:ext>
            </a:extLst>
          </p:cNvPr>
          <p:cNvSpPr txBox="1"/>
          <p:nvPr/>
        </p:nvSpPr>
        <p:spPr>
          <a:xfrm>
            <a:off x="937452" y="2000902"/>
            <a:ext cx="6792686" cy="15234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50" dirty="0">
              <a:sym typeface="Wingdings" panose="05000000000000000000" pitchFamily="2" charset="2"/>
            </a:endParaRPr>
          </a:p>
          <a:p>
            <a:pPr algn="ctr"/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When </a:t>
            </a:r>
            <a:r>
              <a:rPr lang="en-US" sz="1800" b="1" u="sng" dirty="0"/>
              <a:t>an adverb clause </a:t>
            </a:r>
            <a:r>
              <a:rPr lang="en-US" sz="1800" dirty="0"/>
              <a:t>begins the sentence, use </a:t>
            </a:r>
            <a:r>
              <a:rPr lang="en-US" sz="1800" b="1" u="sng" dirty="0"/>
              <a:t>a comma </a:t>
            </a:r>
            <a:r>
              <a:rPr lang="en-US" sz="1800" dirty="0"/>
              <a:t>to separate it from the independent clause.</a:t>
            </a:r>
          </a:p>
          <a:p>
            <a:endParaRPr lang="en-US" sz="1600" dirty="0"/>
          </a:p>
          <a:p>
            <a:r>
              <a:rPr lang="en-US" sz="1600" dirty="0">
                <a:sym typeface="Wingdings" panose="05000000000000000000" pitchFamily="2" charset="2"/>
              </a:rPr>
              <a:t></a:t>
            </a:r>
            <a:r>
              <a:rPr lang="en-US" sz="1600" dirty="0"/>
              <a:t>When the adverb clause is at the end, </a:t>
            </a: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</a:rPr>
              <a:t>DO NOT </a:t>
            </a:r>
            <a:r>
              <a:rPr lang="en-US" sz="1600" dirty="0"/>
              <a:t>use </a:t>
            </a:r>
            <a:r>
              <a:rPr lang="en-US" sz="1600" b="1" u="sng" dirty="0"/>
              <a:t>a comma.</a:t>
            </a:r>
          </a:p>
          <a:p>
            <a:endParaRPr lang="en-US" sz="900" b="1" u="sng" dirty="0"/>
          </a:p>
        </p:txBody>
      </p:sp>
      <p:pic>
        <p:nvPicPr>
          <p:cNvPr id="1036" name="Picture 12" descr="Important Memo for MCS Families | Manton Schools">
            <a:extLst>
              <a:ext uri="{FF2B5EF4-FFF2-40B4-BE49-F238E27FC236}">
                <a16:creationId xmlns:a16="http://schemas.microsoft.com/office/drawing/2014/main" id="{C66B8488-E4C0-459B-AC16-A61BE352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0" y="215152"/>
            <a:ext cx="2474259" cy="13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2725569" y="484038"/>
            <a:ext cx="2806935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</a:t>
            </a:r>
          </a:p>
        </p:txBody>
      </p:sp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2CDDBDE8-A3CA-4342-961C-B8BF67FA5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43820"/>
              </p:ext>
            </p:extLst>
          </p:nvPr>
        </p:nvGraphicFramePr>
        <p:xfrm>
          <a:off x="699245" y="1718728"/>
          <a:ext cx="5506892" cy="2317485"/>
        </p:xfrm>
        <a:graphic>
          <a:graphicData uri="http://schemas.openxmlformats.org/drawingml/2006/table">
            <a:tbl>
              <a:tblPr rtl="1" firstRow="1" bandRow="1">
                <a:tableStyleId>{E929F9F4-4A8F-4326-A1B4-22849713DDAB}</a:tableStyleId>
              </a:tblPr>
              <a:tblGrid>
                <a:gridCol w="1376723">
                  <a:extLst>
                    <a:ext uri="{9D8B030D-6E8A-4147-A177-3AD203B41FA5}">
                      <a16:colId xmlns:a16="http://schemas.microsoft.com/office/drawing/2014/main" val="773182869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866841173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3243473491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529329580"/>
                    </a:ext>
                  </a:extLst>
                </a:gridCol>
              </a:tblGrid>
              <a:tr h="310288">
                <a:tc>
                  <a:txBody>
                    <a:bodyPr/>
                    <a:lstStyle/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0" dirty="0"/>
                    </a:p>
                    <a:p>
                      <a:pPr algn="ctr" rtl="1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500" dirty="0"/>
                    </a:p>
                    <a:p>
                      <a:pPr algn="ctr" rtl="1"/>
                      <a:endParaRPr lang="en-US" sz="700" dirty="0"/>
                    </a:p>
                    <a:p>
                      <a:pPr algn="ctr" rtl="1"/>
                      <a:endParaRPr lang="en-US" sz="700" dirty="0"/>
                    </a:p>
                    <a:p>
                      <a:pPr algn="ctr" rtl="1"/>
                      <a:endParaRPr 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651601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61786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15797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839871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86234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97396"/>
                  </a:ext>
                </a:extLst>
              </a:tr>
            </a:tbl>
          </a:graphicData>
        </a:graphic>
      </p:graphicFrame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B9CF76B-7E19-4493-BBF7-3A824C726C38}"/>
              </a:ext>
            </a:extLst>
          </p:cNvPr>
          <p:cNvSpPr txBox="1"/>
          <p:nvPr/>
        </p:nvSpPr>
        <p:spPr>
          <a:xfrm>
            <a:off x="882532" y="2200363"/>
            <a:ext cx="1023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Because</a:t>
            </a:r>
            <a:endParaRPr lang="ar-SA" sz="16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6854B73-C9F4-43C1-AAA9-3697B07BDDFA}"/>
              </a:ext>
            </a:extLst>
          </p:cNvPr>
          <p:cNvSpPr txBox="1"/>
          <p:nvPr/>
        </p:nvSpPr>
        <p:spPr>
          <a:xfrm>
            <a:off x="699245" y="2604584"/>
            <a:ext cx="1275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Because of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D9666E7-7BE1-4821-9770-5142E6EAACEA}"/>
              </a:ext>
            </a:extLst>
          </p:cNvPr>
          <p:cNvSpPr txBox="1"/>
          <p:nvPr/>
        </p:nvSpPr>
        <p:spPr>
          <a:xfrm>
            <a:off x="882532" y="2943138"/>
            <a:ext cx="910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since</a:t>
            </a:r>
            <a:endParaRPr lang="en-US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3848D56-D5B0-44AC-A549-F008B9685C5D}"/>
              </a:ext>
            </a:extLst>
          </p:cNvPr>
          <p:cNvSpPr txBox="1"/>
          <p:nvPr/>
        </p:nvSpPr>
        <p:spPr>
          <a:xfrm>
            <a:off x="788574" y="3274186"/>
            <a:ext cx="1211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Now that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F3ADAD3-27B2-4FE1-B16F-1581CBB8550B}"/>
              </a:ext>
            </a:extLst>
          </p:cNvPr>
          <p:cNvSpPr txBox="1"/>
          <p:nvPr/>
        </p:nvSpPr>
        <p:spPr>
          <a:xfrm>
            <a:off x="2114688" y="216058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 order to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71CB366-8295-48F3-9E2C-E7878783B8AA}"/>
              </a:ext>
            </a:extLst>
          </p:cNvPr>
          <p:cNvSpPr txBox="1"/>
          <p:nvPr/>
        </p:nvSpPr>
        <p:spPr>
          <a:xfrm>
            <a:off x="2073707" y="2570295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 that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EA90C82-E8C4-452C-8556-EA81D58FDAA3}"/>
              </a:ext>
            </a:extLst>
          </p:cNvPr>
          <p:cNvSpPr txBox="1"/>
          <p:nvPr/>
        </p:nvSpPr>
        <p:spPr>
          <a:xfrm>
            <a:off x="3832071" y="2200363"/>
            <a:ext cx="6108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913C5F1-4DB2-46EC-95E3-F3DF8F1F8CC5}"/>
              </a:ext>
            </a:extLst>
          </p:cNvPr>
          <p:cNvSpPr txBox="1"/>
          <p:nvPr/>
        </p:nvSpPr>
        <p:spPr>
          <a:xfrm>
            <a:off x="3518155" y="2538917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Even if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306FAA6-1D58-43E8-A61A-46FFD65D1A5A}"/>
              </a:ext>
            </a:extLst>
          </p:cNvPr>
          <p:cNvSpPr txBox="1"/>
          <p:nvPr/>
        </p:nvSpPr>
        <p:spPr>
          <a:xfrm>
            <a:off x="3392233" y="2908849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 case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5B92495-D1AA-4CD4-ACFB-7113532DF939}"/>
              </a:ext>
            </a:extLst>
          </p:cNvPr>
          <p:cNvSpPr txBox="1"/>
          <p:nvPr/>
        </p:nvSpPr>
        <p:spPr>
          <a:xfrm>
            <a:off x="3526630" y="3293909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Only if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6517AFE-B671-4566-9BE1-33C1F42896E6}"/>
              </a:ext>
            </a:extLst>
          </p:cNvPr>
          <p:cNvSpPr txBox="1"/>
          <p:nvPr/>
        </p:nvSpPr>
        <p:spPr>
          <a:xfrm>
            <a:off x="3491986" y="361274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unless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17A8255-F6A5-42B6-A422-7BE63FC3C8B4}"/>
              </a:ext>
            </a:extLst>
          </p:cNvPr>
          <p:cNvSpPr txBox="1"/>
          <p:nvPr/>
        </p:nvSpPr>
        <p:spPr>
          <a:xfrm>
            <a:off x="5088899" y="216058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where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FF0D0C2-727D-43B3-A173-259D7C89EE96}"/>
              </a:ext>
            </a:extLst>
          </p:cNvPr>
          <p:cNvSpPr txBox="1"/>
          <p:nvPr/>
        </p:nvSpPr>
        <p:spPr>
          <a:xfrm>
            <a:off x="5119688" y="2570295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wherever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1FAD576-87AC-442F-BFAE-63D4B36A748B}"/>
              </a:ext>
            </a:extLst>
          </p:cNvPr>
          <p:cNvSpPr txBox="1"/>
          <p:nvPr/>
        </p:nvSpPr>
        <p:spPr>
          <a:xfrm>
            <a:off x="5032231" y="2935632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anywhere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E1B566-BA62-4E76-9AFA-D61536BF5C71}"/>
              </a:ext>
            </a:extLst>
          </p:cNvPr>
          <p:cNvSpPr txBox="1"/>
          <p:nvPr/>
        </p:nvSpPr>
        <p:spPr>
          <a:xfrm>
            <a:off x="948709" y="1808268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Reason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7CB3641-EAEF-424A-84D8-394D6690811A}"/>
              </a:ext>
            </a:extLst>
          </p:cNvPr>
          <p:cNvSpPr txBox="1"/>
          <p:nvPr/>
        </p:nvSpPr>
        <p:spPr>
          <a:xfrm>
            <a:off x="2170471" y="178681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F4D3196-A000-44EC-ACD5-D8C99DE739E9}"/>
              </a:ext>
            </a:extLst>
          </p:cNvPr>
          <p:cNvSpPr txBox="1"/>
          <p:nvPr/>
        </p:nvSpPr>
        <p:spPr>
          <a:xfrm>
            <a:off x="3366779" y="178261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Condition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74BD784-674C-4ED1-BB45-D9F2762E0CA6}"/>
              </a:ext>
            </a:extLst>
          </p:cNvPr>
          <p:cNvSpPr txBox="1"/>
          <p:nvPr/>
        </p:nvSpPr>
        <p:spPr>
          <a:xfrm>
            <a:off x="4939624" y="177038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Place</a:t>
            </a:r>
          </a:p>
        </p:txBody>
      </p:sp>
      <p:pic>
        <p:nvPicPr>
          <p:cNvPr id="2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DA5E39D5-D72A-093C-8B6A-F08B8060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1" y="225199"/>
            <a:ext cx="1195543" cy="13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42" grpId="0"/>
      <p:bldP spid="43" grpId="0"/>
      <p:bldP spid="44" grpId="0"/>
      <p:bldP spid="45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Smoke Social Media">
  <a:themeElements>
    <a:clrScheme name="Simple Light">
      <a:dk1>
        <a:srgbClr val="000000"/>
      </a:dk1>
      <a:lt1>
        <a:srgbClr val="FFFFFF"/>
      </a:lt1>
      <a:dk2>
        <a:srgbClr val="585858"/>
      </a:dk2>
      <a:lt2>
        <a:srgbClr val="C5C4C4"/>
      </a:lt2>
      <a:accent1>
        <a:srgbClr val="E9DDC5"/>
      </a:accent1>
      <a:accent2>
        <a:srgbClr val="E2C587"/>
      </a:accent2>
      <a:accent3>
        <a:srgbClr val="FFFFFF"/>
      </a:accent3>
      <a:accent4>
        <a:srgbClr val="E2C587"/>
      </a:accent4>
      <a:accent5>
        <a:srgbClr val="585858"/>
      </a:accent5>
      <a:accent6>
        <a:srgbClr val="FCFC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933</Words>
  <Application>Microsoft Office PowerPoint</Application>
  <PresentationFormat>عرض على الشاشة (16:9)</PresentationFormat>
  <Paragraphs>240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Comfortaa</vt:lpstr>
      <vt:lpstr>Arial</vt:lpstr>
      <vt:lpstr>Barlow</vt:lpstr>
      <vt:lpstr>Arial Nova</vt:lpstr>
      <vt:lpstr>Gabriola</vt:lpstr>
      <vt:lpstr>Roboto Condensed</vt:lpstr>
      <vt:lpstr>Smoke Social Media</vt:lpstr>
      <vt:lpstr>Unit 5  Do You Really Need It?  Grammar</vt:lpstr>
      <vt:lpstr>Lesson Objectives</vt:lpstr>
      <vt:lpstr>عرض تقديمي في PowerPoint</vt:lpstr>
      <vt:lpstr>Adverb Clauses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Adverbs of …</vt:lpstr>
      <vt:lpstr>عرض تقديمي في PowerPoint</vt:lpstr>
      <vt:lpstr>عرض تقديمي في PowerPoint</vt:lpstr>
      <vt:lpstr>Adverbs of …Purpose</vt:lpstr>
      <vt:lpstr>عرض تقديمي في PowerPoint</vt:lpstr>
      <vt:lpstr>عرض تقديمي في PowerPoint</vt:lpstr>
      <vt:lpstr>Adverbs of …Condition</vt:lpstr>
      <vt:lpstr>عرض تقديمي في PowerPoint</vt:lpstr>
      <vt:lpstr>Open </vt:lpstr>
      <vt:lpstr>عرض تقديمي في PowerPoint</vt:lpstr>
      <vt:lpstr>عرض تقديمي في PowerPoint</vt:lpstr>
      <vt:lpstr>عرض تقديمي في PowerPoint</vt:lpstr>
      <vt:lpstr>Saudi Arabia Effort’s in regulating digital advertisements on social media platforms   </vt:lpstr>
      <vt:lpstr>عرض تقديمي في PowerPoint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 SOCIAL MEDIA</dc:title>
  <dc:creator>ام الوليد</dc:creator>
  <cp:lastModifiedBy>انتصار العبيدالله</cp:lastModifiedBy>
  <cp:revision>42</cp:revision>
  <dcterms:modified xsi:type="dcterms:W3CDTF">2023-05-10T02:44:32Z</dcterms:modified>
</cp:coreProperties>
</file>