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5"/>
  </p:notesMasterIdLst>
  <p:sldIdLst>
    <p:sldId id="305" r:id="rId2"/>
    <p:sldId id="302" r:id="rId3"/>
    <p:sldId id="303" r:id="rId4"/>
  </p:sldIdLst>
  <p:sldSz cx="12192000" cy="16256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3300"/>
    <a:srgbClr val="3B3C2F"/>
    <a:srgbClr val="0E2837"/>
    <a:srgbClr val="548235"/>
    <a:srgbClr val="FF9933"/>
    <a:srgbClr val="8497B0"/>
    <a:srgbClr val="000000"/>
    <a:srgbClr val="BF9000"/>
    <a:srgbClr val="CDB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374" autoAdjust="0"/>
  </p:normalViewPr>
  <p:slideViewPr>
    <p:cSldViewPr snapToGrid="0">
      <p:cViewPr>
        <p:scale>
          <a:sx n="30" d="100"/>
          <a:sy n="30" d="100"/>
        </p:scale>
        <p:origin x="2220" y="-60"/>
      </p:cViewPr>
      <p:guideLst>
        <p:guide orient="horz" pos="50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3820A64-4C4B-497A-9E4E-D13C6B399B4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67B903F7-C293-4737-A1DC-94D32BC05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2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903F7-C293-4737-A1DC-94D32BC054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6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347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097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000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472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980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4883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23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407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56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349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354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32C9-896A-4B9C-8E98-6063EC047A54}" type="datetimeFigureOut">
              <a:rPr lang="ar-EG" smtClean="0"/>
              <a:t>11/11/1444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F4BC-7555-476F-BB77-5D508BA1877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50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1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r" defTabSz="1219170" rtl="1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9.wdp"/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65" y="3634438"/>
            <a:ext cx="9786469" cy="9786469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-111123" y="2694799"/>
            <a:ext cx="12801600" cy="12801600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19" name="رابط مستقيم 18"/>
          <p:cNvCxnSpPr/>
          <p:nvPr/>
        </p:nvCxnSpPr>
        <p:spPr>
          <a:xfrm flipV="1">
            <a:off x="1194401" y="612540"/>
            <a:ext cx="11410457" cy="1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16200000" flipH="1">
            <a:off x="321544" y="256754"/>
            <a:ext cx="0" cy="922588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مربع نص 2"/>
          <p:cNvSpPr txBox="1">
            <a:spLocks noChangeArrowheads="1"/>
          </p:cNvSpPr>
          <p:nvPr/>
        </p:nvSpPr>
        <p:spPr bwMode="auto">
          <a:xfrm rot="16200000" flipH="1">
            <a:off x="-5597868" y="6973665"/>
            <a:ext cx="12486742" cy="72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SA" sz="1400" dirty="0"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rPr>
              <a:t>عن </a:t>
            </a:r>
            <a:r>
              <a:rPr lang="ar-SA" sz="1400" dirty="0" smtClean="0"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rPr>
              <a:t>أنس بن مالك رضي الله عنه قال : 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قال رسول الله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Zokrofi" pitchFamily="2" charset="-78"/>
              </a:rPr>
              <a:t>ص</a:t>
            </a:r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Zokrofi" pitchFamily="2" charset="-78"/>
              </a:rPr>
              <a:t>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Zokrofi" pitchFamily="2" charset="-78"/>
              </a:rPr>
              <a:t>""</a:t>
            </a:r>
            <a:r>
              <a:rPr lang="ar-SA" sz="24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اللّهم لا سهل إلا ما جعلته سهلاً ، وأنت تجعلُ الحَزْنَ إذا شئت سهلاً "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Sultan Medium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2230700" y="1086978"/>
            <a:ext cx="7388344" cy="780432"/>
            <a:chOff x="1905419" y="1469966"/>
            <a:chExt cx="7388344" cy="780432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1905419" y="1587062"/>
              <a:ext cx="6682936" cy="462065"/>
            </a:xfrm>
            <a:prstGeom prst="roundRect">
              <a:avLst>
                <a:gd name="adj" fmla="val 50000"/>
              </a:avLst>
            </a:prstGeom>
            <a:solidFill>
              <a:srgbClr val="1817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14" name="صورة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8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34566" y="1469966"/>
              <a:ext cx="1359197" cy="755110"/>
            </a:xfrm>
            <a:prstGeom prst="rect">
              <a:avLst/>
            </a:prstGeom>
          </p:spPr>
        </p:pic>
        <p:sp>
          <p:nvSpPr>
            <p:cNvPr id="461" name="Text Box 5"/>
            <p:cNvSpPr txBox="1">
              <a:spLocks noChangeArrowheads="1"/>
            </p:cNvSpPr>
            <p:nvPr/>
          </p:nvSpPr>
          <p:spPr bwMode="auto">
            <a:xfrm>
              <a:off x="2116726" y="1574123"/>
              <a:ext cx="608812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EG" sz="20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اختبار نهاية الفصل الدراسي الثالث لمادة </a:t>
              </a:r>
              <a:r>
                <a:rPr lang="ar-SA" altLang="ar-EG" sz="28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الرياضيات</a:t>
              </a:r>
              <a:endParaRPr lang="ar-SA" altLang="ar-EG" sz="2800" dirty="0">
                <a:solidFill>
                  <a:schemeClr val="bg1"/>
                </a:solidFill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endParaRPr>
            </a:p>
          </p:txBody>
        </p:sp>
      </p:grpSp>
      <p:graphicFrame>
        <p:nvGraphicFramePr>
          <p:cNvPr id="463" name="جدول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64390"/>
              </p:ext>
            </p:extLst>
          </p:nvPr>
        </p:nvGraphicFramePr>
        <p:xfrm>
          <a:off x="2616350" y="3524526"/>
          <a:ext cx="7315200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6457320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3687620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1190121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92743175"/>
                    </a:ext>
                  </a:extLst>
                </a:gridCol>
              </a:tblGrid>
              <a:tr h="22246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الصف</a:t>
                      </a:r>
                      <a:endParaRPr lang="ar-EG" sz="32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اليوم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التاريخ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الزمن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98362"/>
                  </a:ext>
                </a:extLst>
              </a:tr>
              <a:tr h="22246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الثالث المتوسط</a:t>
                      </a:r>
                      <a:endParaRPr lang="ar-EG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الأحد </a:t>
                      </a:r>
                      <a:endParaRPr lang="ar-EG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29 / 11 / 1444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ه</a:t>
                      </a:r>
                      <a:endParaRPr lang="ar-EG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ساعتان</a:t>
                      </a:r>
                      <a:endParaRPr lang="ar-EG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683759"/>
                  </a:ext>
                </a:extLst>
              </a:tr>
            </a:tbl>
          </a:graphicData>
        </a:graphic>
      </p:graphicFrame>
      <p:graphicFrame>
        <p:nvGraphicFramePr>
          <p:cNvPr id="464" name="جدول 4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33304"/>
              </p:ext>
            </p:extLst>
          </p:nvPr>
        </p:nvGraphicFramePr>
        <p:xfrm>
          <a:off x="3184207" y="13721695"/>
          <a:ext cx="8345343" cy="14695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7816">
                  <a:extLst>
                    <a:ext uri="{9D8B030D-6E8A-4147-A177-3AD203B41FA5}">
                      <a16:colId xmlns:a16="http://schemas.microsoft.com/office/drawing/2014/main" val="2621008029"/>
                    </a:ext>
                  </a:extLst>
                </a:gridCol>
                <a:gridCol w="1224901">
                  <a:extLst>
                    <a:ext uri="{9D8B030D-6E8A-4147-A177-3AD203B41FA5}">
                      <a16:colId xmlns:a16="http://schemas.microsoft.com/office/drawing/2014/main" val="1645732043"/>
                    </a:ext>
                  </a:extLst>
                </a:gridCol>
                <a:gridCol w="1488795">
                  <a:extLst>
                    <a:ext uri="{9D8B030D-6E8A-4147-A177-3AD203B41FA5}">
                      <a16:colId xmlns:a16="http://schemas.microsoft.com/office/drawing/2014/main" val="2736876208"/>
                    </a:ext>
                  </a:extLst>
                </a:gridCol>
                <a:gridCol w="1302695">
                  <a:extLst>
                    <a:ext uri="{9D8B030D-6E8A-4147-A177-3AD203B41FA5}">
                      <a16:colId xmlns:a16="http://schemas.microsoft.com/office/drawing/2014/main" val="740961843"/>
                    </a:ext>
                  </a:extLst>
                </a:gridCol>
                <a:gridCol w="1488795">
                  <a:extLst>
                    <a:ext uri="{9D8B030D-6E8A-4147-A177-3AD203B41FA5}">
                      <a16:colId xmlns:a16="http://schemas.microsoft.com/office/drawing/2014/main" val="2491042968"/>
                    </a:ext>
                  </a:extLst>
                </a:gridCol>
                <a:gridCol w="1023546">
                  <a:extLst>
                    <a:ext uri="{9D8B030D-6E8A-4147-A177-3AD203B41FA5}">
                      <a16:colId xmlns:a16="http://schemas.microsoft.com/office/drawing/2014/main" val="3026630663"/>
                    </a:ext>
                  </a:extLst>
                </a:gridCol>
                <a:gridCol w="1488795">
                  <a:extLst>
                    <a:ext uri="{9D8B030D-6E8A-4147-A177-3AD203B41FA5}">
                      <a16:colId xmlns:a16="http://schemas.microsoft.com/office/drawing/2014/main" val="2614849276"/>
                    </a:ext>
                  </a:extLst>
                </a:gridCol>
              </a:tblGrid>
              <a:tr h="734789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بيانات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الطالبة</a:t>
                      </a:r>
                      <a:endParaRPr lang="ar-SA" sz="20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الاســـم</a:t>
                      </a:r>
                      <a:endParaRPr lang="ar-EG" sz="20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497560"/>
                  </a:ext>
                </a:extLst>
              </a:tr>
              <a:tr h="734789">
                <a:tc vMerge="1">
                  <a:txBody>
                    <a:bodyPr/>
                    <a:lstStyle/>
                    <a:p>
                      <a:pPr algn="ctr" rtl="1"/>
                      <a:endParaRPr lang="ar-SA" sz="14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0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رقم الجلوس</a:t>
                      </a:r>
                      <a:endParaRPr lang="ar-EG" sz="20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الشعبة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رقم اللجنة</a:t>
                      </a:r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198362"/>
                  </a:ext>
                </a:extLst>
              </a:tr>
            </a:tbl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88" b="97813" l="10000" r="90000">
                        <a14:foregroundMark x1="33889" y1="42656" x2="33889" y2="42656"/>
                        <a14:foregroundMark x1="37000" y1="55625" x2="37000" y2="55625"/>
                        <a14:foregroundMark x1="37333" y1="71563" x2="37333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3" y="350398"/>
            <a:ext cx="634076" cy="450898"/>
          </a:xfrm>
          <a:prstGeom prst="rect">
            <a:avLst/>
          </a:prstGeom>
        </p:spPr>
      </p:pic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9225382" y="9706175"/>
            <a:ext cx="1789604" cy="2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EG" sz="2000" dirty="0" smtClean="0"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rPr>
              <a:t>تعليمات</a:t>
            </a:r>
            <a:endParaRPr lang="ar-SA" altLang="ar-EG" sz="2000" dirty="0">
              <a:latin typeface="Hacen Saudi Arabia" panose="02000000000000000000" pitchFamily="2" charset="-78"/>
              <a:ea typeface="Calibri" panose="020F0502020204030204" pitchFamily="34" charset="0"/>
              <a:cs typeface="Hacen Saudi Arabia" panose="02000000000000000000" pitchFamily="2" charset="-78"/>
            </a:endParaRPr>
          </a:p>
        </p:txBody>
      </p:sp>
      <p:sp>
        <p:nvSpPr>
          <p:cNvPr id="30" name="مربع نص 2"/>
          <p:cNvSpPr txBox="1">
            <a:spLocks noChangeArrowheads="1"/>
          </p:cNvSpPr>
          <p:nvPr/>
        </p:nvSpPr>
        <p:spPr bwMode="auto">
          <a:xfrm flipH="1">
            <a:off x="9165392" y="883060"/>
            <a:ext cx="2977701" cy="103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ar-S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المملكة العربية السعودية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Sultan Medium" pitchFamily="2" charset="-78"/>
            </a:endParaRPr>
          </a:p>
          <a:p>
            <a:pPr algn="ctr">
              <a:spcAft>
                <a:spcPts val="800"/>
              </a:spcAft>
            </a:pP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وزارة التعليم</a:t>
            </a:r>
            <a:endParaRPr lang="ar-S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Sultan Medium" pitchFamily="2" charset="-78"/>
            </a:endParaRPr>
          </a:p>
          <a:p>
            <a:pPr>
              <a:spcAft>
                <a:spcPts val="800"/>
              </a:spcAft>
            </a:pP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                الإدارة العامة للتعليم بمنطقة</a:t>
            </a:r>
          </a:p>
          <a:p>
            <a:pPr>
              <a:spcAft>
                <a:spcPts val="800"/>
              </a:spcAft>
            </a:pPr>
            <a:r>
              <a:rPr lang="ar-SA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        متوسطة</a:t>
            </a:r>
            <a:endParaRPr lang="ar-S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  <a:p>
            <a:pPr algn="ctr" rtl="1">
              <a:spcAft>
                <a:spcPts val="800"/>
              </a:spcAft>
            </a:pP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المرحلة المتوسطة</a:t>
            </a:r>
          </a:p>
          <a:p>
            <a:pPr algn="ctr" rtl="1">
              <a:spcAft>
                <a:spcPts val="800"/>
              </a:spcAft>
            </a:pPr>
            <a:endParaRPr lang="ar-SA" sz="1600" dirty="0" smtClean="0"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  <a:p>
            <a:pPr algn="ctr" rtl="1">
              <a:spcAft>
                <a:spcPts val="800"/>
              </a:spcAft>
            </a:pPr>
            <a:endParaRPr lang="ar-SA" sz="1600" dirty="0"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  <a:p>
            <a:pPr algn="ctr" rtl="1">
              <a:spcAft>
                <a:spcPts val="800"/>
              </a:spcAft>
            </a:pPr>
            <a:endParaRPr lang="ar-SA" sz="1600" dirty="0">
              <a:latin typeface="Calibri" panose="020F0502020204030204" pitchFamily="34" charset="0"/>
              <a:ea typeface="Calibri" panose="020F0502020204030204" pitchFamily="34" charset="0"/>
              <a:cs typeface="Alawi Naskh"/>
            </a:endParaRPr>
          </a:p>
        </p:txBody>
      </p:sp>
      <p:grpSp>
        <p:nvGrpSpPr>
          <p:cNvPr id="478" name="مجموعة 477"/>
          <p:cNvGrpSpPr/>
          <p:nvPr/>
        </p:nvGrpSpPr>
        <p:grpSpPr>
          <a:xfrm>
            <a:off x="888404" y="11218262"/>
            <a:ext cx="3089385" cy="581172"/>
            <a:chOff x="3777164" y="1538544"/>
            <a:chExt cx="4523170" cy="703218"/>
          </a:xfrm>
        </p:grpSpPr>
        <p:sp>
          <p:nvSpPr>
            <p:cNvPr id="479" name="مستطيل مستدير الزوايا 478"/>
            <p:cNvSpPr/>
            <p:nvPr/>
          </p:nvSpPr>
          <p:spPr>
            <a:xfrm>
              <a:off x="4448559" y="1538544"/>
              <a:ext cx="3180382" cy="559099"/>
            </a:xfrm>
            <a:prstGeom prst="roundRect">
              <a:avLst>
                <a:gd name="adj" fmla="val 50000"/>
              </a:avLst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>
                <a:solidFill>
                  <a:schemeClr val="tx1"/>
                </a:solidFill>
              </a:endParaRPr>
            </a:p>
          </p:txBody>
        </p:sp>
        <p:sp>
          <p:nvSpPr>
            <p:cNvPr id="480" name="Text Box 5"/>
            <p:cNvSpPr txBox="1">
              <a:spLocks noChangeArrowheads="1"/>
            </p:cNvSpPr>
            <p:nvPr/>
          </p:nvSpPr>
          <p:spPr bwMode="auto">
            <a:xfrm>
              <a:off x="3777164" y="1565488"/>
              <a:ext cx="4523170" cy="67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EG" sz="24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الرقم السري</a:t>
              </a:r>
              <a:endParaRPr lang="ar-SA" altLang="ar-EG" sz="2400" dirty="0">
                <a:solidFill>
                  <a:schemeClr val="bg1"/>
                </a:solidFill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endParaRPr>
            </a:p>
          </p:txBody>
        </p:sp>
      </p:grp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0" y="2045274"/>
            <a:ext cx="12191999" cy="6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EG" sz="2800" dirty="0" smtClean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rPr>
              <a:t>        </a:t>
            </a:r>
            <a:r>
              <a:rPr lang="ar-SA" altLang="ar-EG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للعام الدراسي </a:t>
            </a:r>
            <a:r>
              <a:rPr lang="ar-SA" altLang="ar-EG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1444ه – </a:t>
            </a:r>
            <a:r>
              <a:rPr lang="ar-SA" altLang="ar-EG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الدور الأول</a:t>
            </a:r>
            <a:endParaRPr lang="ar-SA" alt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Picture 2" descr="وزارة التعليم (السعودية) - ويكيبيديا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1" y="990924"/>
            <a:ext cx="1404129" cy="7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" name="جدول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73908"/>
              </p:ext>
            </p:extLst>
          </p:nvPr>
        </p:nvGraphicFramePr>
        <p:xfrm>
          <a:off x="1196313" y="4788503"/>
          <a:ext cx="10333238" cy="41593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06678">
                  <a:extLst>
                    <a:ext uri="{9D8B030D-6E8A-4147-A177-3AD203B41FA5}">
                      <a16:colId xmlns:a16="http://schemas.microsoft.com/office/drawing/2014/main" val="2736876208"/>
                    </a:ext>
                  </a:extLst>
                </a:gridCol>
                <a:gridCol w="764240">
                  <a:extLst>
                    <a:ext uri="{9D8B030D-6E8A-4147-A177-3AD203B41FA5}">
                      <a16:colId xmlns:a16="http://schemas.microsoft.com/office/drawing/2014/main" val="3984050266"/>
                    </a:ext>
                  </a:extLst>
                </a:gridCol>
                <a:gridCol w="764240">
                  <a:extLst>
                    <a:ext uri="{9D8B030D-6E8A-4147-A177-3AD203B41FA5}">
                      <a16:colId xmlns:a16="http://schemas.microsoft.com/office/drawing/2014/main" val="2090231250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6813529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463861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1995338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9614377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76694553"/>
                    </a:ext>
                  </a:extLst>
                </a:gridCol>
              </a:tblGrid>
              <a:tr h="477303"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السؤال</a:t>
                      </a:r>
                      <a:endParaRPr lang="ar-EG" sz="2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درجة السؤال</a:t>
                      </a:r>
                      <a:endParaRPr lang="ar-EG" sz="2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3600" b="0" kern="1200" dirty="0">
                        <a:solidFill>
                          <a:srgbClr val="091B2B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EG" sz="3600" b="0" kern="1200" dirty="0">
                        <a:solidFill>
                          <a:srgbClr val="091B2B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latin typeface="DG Ghayaty" panose="02000800000000020000" pitchFamily="2" charset="-78"/>
                          <a:ea typeface="GE East" panose="020A0503020102020204" pitchFamily="18" charset="-78"/>
                          <a:cs typeface="SKR HEAD1" pitchFamily="2" charset="-78"/>
                        </a:rPr>
                        <a:t>المصحح</a:t>
                      </a:r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200" b="0" kern="1200" dirty="0" smtClean="0">
                          <a:solidFill>
                            <a:schemeClr val="tx1"/>
                          </a:solidFill>
                          <a:latin typeface="DG Ghayaty" panose="02000800000000020000" pitchFamily="2" charset="-78"/>
                          <a:ea typeface="GE East" panose="020A0503020102020204" pitchFamily="18" charset="-78"/>
                          <a:cs typeface="SKR HEAD1" pitchFamily="2" charset="-78"/>
                        </a:rPr>
                        <a:t>المراجع</a:t>
                      </a:r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98362"/>
                  </a:ext>
                </a:extLst>
              </a:tr>
              <a:tr h="170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الدرجة الكلية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الدرجة المستحقة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051992"/>
                  </a:ext>
                </a:extLst>
              </a:tr>
              <a:tr h="238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الاسم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توقيع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الاسم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توقيع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066188"/>
                  </a:ext>
                </a:extLst>
              </a:tr>
              <a:tr h="409117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EG" sz="16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رقمًا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ultan Medium" pitchFamily="2" charset="-78"/>
                        </a:rPr>
                        <a:t>كتابة</a:t>
                      </a:r>
                      <a:endParaRPr lang="ar-EG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EG" sz="2200" b="0" kern="1200" dirty="0">
                        <a:solidFill>
                          <a:schemeClr val="tx1"/>
                        </a:solidFill>
                        <a:latin typeface="DG Ghayaty" panose="02000800000000020000" pitchFamily="2" charset="-78"/>
                        <a:ea typeface="GE East" panose="020A0503020102020204" pitchFamily="18" charset="-78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9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447742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السؤال الأول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10</a:t>
                      </a:r>
                      <a:endParaRPr lang="ar-EG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683759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السؤال الثاني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15</a:t>
                      </a:r>
                      <a:endParaRPr lang="ar-EG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22361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السؤال الثالث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15</a:t>
                      </a:r>
                      <a:endParaRPr lang="ar-EG" sz="3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91348"/>
                  </a:ext>
                </a:extLst>
              </a:tr>
              <a:tr h="71595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المجموع</a:t>
                      </a:r>
                      <a:endParaRPr lang="en-US" sz="2400" b="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SKR HEAD1" pitchFamily="2" charset="-78"/>
                        </a:rPr>
                        <a:t>40</a:t>
                      </a:r>
                      <a:endParaRPr lang="ar-EG" sz="2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SKR HEAD1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712532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720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98" y="9373754"/>
            <a:ext cx="868006" cy="868006"/>
          </a:xfrm>
          <a:prstGeom prst="rect">
            <a:avLst/>
          </a:prstGeom>
        </p:spPr>
      </p:pic>
      <p:cxnSp>
        <p:nvCxnSpPr>
          <p:cNvPr id="107" name="رابط مستقيم 106"/>
          <p:cNvCxnSpPr/>
          <p:nvPr/>
        </p:nvCxnSpPr>
        <p:spPr>
          <a:xfrm flipH="1">
            <a:off x="-1552281" y="13021528"/>
            <a:ext cx="1492431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صورة 107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3079" y="12765930"/>
            <a:ext cx="528175" cy="528175"/>
          </a:xfrm>
          <a:prstGeom prst="rect">
            <a:avLst/>
          </a:prstGeom>
        </p:spPr>
      </p:pic>
      <p:sp>
        <p:nvSpPr>
          <p:cNvPr id="110" name="مستطيل مستدير الزوايا 109"/>
          <p:cNvSpPr/>
          <p:nvPr/>
        </p:nvSpPr>
        <p:spPr>
          <a:xfrm>
            <a:off x="1238361" y="11798110"/>
            <a:ext cx="2389470" cy="74416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600">
              <a:solidFill>
                <a:schemeClr val="tx1"/>
              </a:solidFill>
            </a:endParaRPr>
          </a:p>
        </p:txBody>
      </p:sp>
      <p:grpSp>
        <p:nvGrpSpPr>
          <p:cNvPr id="117" name="مجموعة 116"/>
          <p:cNvGrpSpPr/>
          <p:nvPr/>
        </p:nvGrpSpPr>
        <p:grpSpPr>
          <a:xfrm>
            <a:off x="200117" y="13868456"/>
            <a:ext cx="3089385" cy="581172"/>
            <a:chOff x="3777164" y="1538544"/>
            <a:chExt cx="4523170" cy="703218"/>
          </a:xfrm>
        </p:grpSpPr>
        <p:sp>
          <p:nvSpPr>
            <p:cNvPr id="118" name="مستطيل مستدير الزوايا 117"/>
            <p:cNvSpPr/>
            <p:nvPr/>
          </p:nvSpPr>
          <p:spPr>
            <a:xfrm>
              <a:off x="4448559" y="1538544"/>
              <a:ext cx="3180382" cy="559099"/>
            </a:xfrm>
            <a:prstGeom prst="roundRect">
              <a:avLst>
                <a:gd name="adj" fmla="val 50000"/>
              </a:avLst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>
                <a:solidFill>
                  <a:schemeClr val="tx1"/>
                </a:solidFill>
              </a:endParaRPr>
            </a:p>
          </p:txBody>
        </p:sp>
        <p:sp>
          <p:nvSpPr>
            <p:cNvPr id="119" name="Text Box 5"/>
            <p:cNvSpPr txBox="1">
              <a:spLocks noChangeArrowheads="1"/>
            </p:cNvSpPr>
            <p:nvPr/>
          </p:nvSpPr>
          <p:spPr bwMode="auto">
            <a:xfrm>
              <a:off x="3777164" y="1565488"/>
              <a:ext cx="4523170" cy="67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ar-SA" altLang="ar-EG" sz="2400" dirty="0" smtClean="0">
                  <a:solidFill>
                    <a:schemeClr val="bg1"/>
                  </a:solidFill>
                  <a:latin typeface="Hacen Saudi Arabia" panose="02000000000000000000" pitchFamily="2" charset="-78"/>
                  <a:ea typeface="Calibri" panose="020F0502020204030204" pitchFamily="34" charset="0"/>
                  <a:cs typeface="Hacen Saudi Arabia" panose="02000000000000000000" pitchFamily="2" charset="-78"/>
                </a:rPr>
                <a:t>الرقم السري</a:t>
              </a:r>
              <a:endParaRPr lang="ar-SA" altLang="ar-EG" sz="2400" dirty="0">
                <a:solidFill>
                  <a:schemeClr val="bg1"/>
                </a:solidFill>
                <a:latin typeface="Hacen Saudi Arabia" panose="02000000000000000000" pitchFamily="2" charset="-78"/>
                <a:ea typeface="Calibri" panose="020F0502020204030204" pitchFamily="34" charset="0"/>
                <a:cs typeface="Hacen Saudi Arabia" panose="02000000000000000000" pitchFamily="2" charset="-78"/>
              </a:endParaRPr>
            </a:p>
          </p:txBody>
        </p:sp>
      </p:grpSp>
      <p:sp>
        <p:nvSpPr>
          <p:cNvPr id="120" name="مستطيل مستدير الزوايا 119"/>
          <p:cNvSpPr/>
          <p:nvPr/>
        </p:nvSpPr>
        <p:spPr>
          <a:xfrm>
            <a:off x="550074" y="14448304"/>
            <a:ext cx="2389470" cy="74416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600">
              <a:solidFill>
                <a:schemeClr val="tx1"/>
              </a:solidFill>
            </a:endParaRPr>
          </a:p>
        </p:txBody>
      </p:sp>
      <p:grpSp>
        <p:nvGrpSpPr>
          <p:cNvPr id="121" name="مجموعة 120"/>
          <p:cNvGrpSpPr/>
          <p:nvPr/>
        </p:nvGrpSpPr>
        <p:grpSpPr>
          <a:xfrm>
            <a:off x="6633708" y="14507833"/>
            <a:ext cx="584982" cy="609336"/>
            <a:chOff x="10573027" y="3466994"/>
            <a:chExt cx="531801" cy="553939"/>
          </a:xfrm>
        </p:grpSpPr>
        <p:grpSp>
          <p:nvGrpSpPr>
            <p:cNvPr id="122" name="مجموعة 12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124" name="صورة 123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125" name="شكل بيضاوي 12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10658763" y="3466994"/>
              <a:ext cx="339310" cy="5456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400" dirty="0">
                  <a:latin typeface="Calibri" panose="020F0502020204030204" pitchFamily="34" charset="0"/>
                  <a:ea typeface="Calibri" panose="020F0502020204030204" pitchFamily="34" charset="0"/>
                  <a:cs typeface="Sultan Medium" pitchFamily="2" charset="-78"/>
                </a:rPr>
                <a:t>أ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endParaRPr>
            </a:p>
          </p:txBody>
        </p:sp>
      </p:grpSp>
      <p:grpSp>
        <p:nvGrpSpPr>
          <p:cNvPr id="136" name="مجموعة 135"/>
          <p:cNvGrpSpPr/>
          <p:nvPr/>
        </p:nvGrpSpPr>
        <p:grpSpPr>
          <a:xfrm>
            <a:off x="6157299" y="14498308"/>
            <a:ext cx="584982" cy="618861"/>
            <a:chOff x="10573027" y="3458335"/>
            <a:chExt cx="531801" cy="562598"/>
          </a:xfrm>
        </p:grpSpPr>
        <p:grpSp>
          <p:nvGrpSpPr>
            <p:cNvPr id="137" name="مجموعة 136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139" name="صورة 138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140" name="شكل بيضاوي 13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138" name="مربع نص 137"/>
            <p:cNvSpPr txBox="1"/>
            <p:nvPr/>
          </p:nvSpPr>
          <p:spPr>
            <a:xfrm>
              <a:off x="10658763" y="3458335"/>
              <a:ext cx="339310" cy="46865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Sultan Medium" pitchFamily="2" charset="-78"/>
                </a:rPr>
                <a:t>ب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endParaRPr>
            </a:p>
          </p:txBody>
        </p:sp>
      </p:grpSp>
      <p:grpSp>
        <p:nvGrpSpPr>
          <p:cNvPr id="141" name="مجموعة 140"/>
          <p:cNvGrpSpPr/>
          <p:nvPr/>
        </p:nvGrpSpPr>
        <p:grpSpPr>
          <a:xfrm>
            <a:off x="5680890" y="14479258"/>
            <a:ext cx="584982" cy="637911"/>
            <a:chOff x="10573027" y="3441017"/>
            <a:chExt cx="531801" cy="579916"/>
          </a:xfrm>
        </p:grpSpPr>
        <p:grpSp>
          <p:nvGrpSpPr>
            <p:cNvPr id="142" name="مجموعة 141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144" name="صورة 143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145" name="شكل بيضاوي 144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143" name="مربع نص 142"/>
            <p:cNvSpPr txBox="1"/>
            <p:nvPr/>
          </p:nvSpPr>
          <p:spPr>
            <a:xfrm>
              <a:off x="10658763" y="3441017"/>
              <a:ext cx="339310" cy="46865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Sultan Medium" pitchFamily="2" charset="-78"/>
                </a:rPr>
                <a:t>ج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Sultan Medium" pitchFamily="2" charset="-78"/>
              </a:endParaRPr>
            </a:p>
          </p:txBody>
        </p:sp>
      </p:grpSp>
      <p:sp>
        <p:nvSpPr>
          <p:cNvPr id="146" name="مربع نص 145"/>
          <p:cNvSpPr txBox="1"/>
          <p:nvPr/>
        </p:nvSpPr>
        <p:spPr>
          <a:xfrm>
            <a:off x="3184206" y="14622356"/>
            <a:ext cx="1515822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مربع نص 146"/>
          <p:cNvSpPr txBox="1"/>
          <p:nvPr/>
        </p:nvSpPr>
        <p:spPr>
          <a:xfrm>
            <a:off x="8530645" y="14622356"/>
            <a:ext cx="1515822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مربع نص 147"/>
          <p:cNvSpPr txBox="1"/>
          <p:nvPr/>
        </p:nvSpPr>
        <p:spPr>
          <a:xfrm>
            <a:off x="3212941" y="13897182"/>
            <a:ext cx="6730240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........................................................................................................................................................................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561317" y="14640075"/>
            <a:ext cx="2398327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مربع نص 110"/>
          <p:cNvSpPr txBox="1"/>
          <p:nvPr/>
        </p:nvSpPr>
        <p:spPr>
          <a:xfrm>
            <a:off x="1245524" y="12016280"/>
            <a:ext cx="2398327" cy="3407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200" dirty="0" smtClean="0">
                <a:solidFill>
                  <a:schemeClr val="dk1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</a:t>
            </a:r>
            <a:endParaRPr lang="ar-EG" sz="1400" dirty="0">
              <a:solidFill>
                <a:schemeClr val="dk1"/>
              </a:solidFill>
              <a:latin typeface="Simplified Arabic" panose="02020603050405020304" pitchFamily="18" charset="-78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3981928" y="6261048"/>
            <a:ext cx="4728061" cy="2430014"/>
            <a:chOff x="3981928" y="6261048"/>
            <a:chExt cx="4728061" cy="2430014"/>
          </a:xfrm>
        </p:grpSpPr>
        <p:sp>
          <p:nvSpPr>
            <p:cNvPr id="70" name="مربع نص 69"/>
            <p:cNvSpPr txBox="1"/>
            <p:nvPr/>
          </p:nvSpPr>
          <p:spPr>
            <a:xfrm>
              <a:off x="3981928" y="6261048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مربع نص 70"/>
            <p:cNvSpPr txBox="1"/>
            <p:nvPr/>
          </p:nvSpPr>
          <p:spPr>
            <a:xfrm>
              <a:off x="3981928" y="6957475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مربع نص 71"/>
            <p:cNvSpPr txBox="1"/>
            <p:nvPr/>
          </p:nvSpPr>
          <p:spPr>
            <a:xfrm>
              <a:off x="3981928" y="7653902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مربع نص 72"/>
            <p:cNvSpPr txBox="1"/>
            <p:nvPr/>
          </p:nvSpPr>
          <p:spPr>
            <a:xfrm>
              <a:off x="3981928" y="8350328"/>
              <a:ext cx="4728061" cy="3407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......................................................................................................................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5" name="مجموعة 74"/>
          <p:cNvGrpSpPr/>
          <p:nvPr/>
        </p:nvGrpSpPr>
        <p:grpSpPr>
          <a:xfrm rot="5400000">
            <a:off x="1155659" y="6364268"/>
            <a:ext cx="2935756" cy="2374418"/>
            <a:chOff x="3981922" y="6244001"/>
            <a:chExt cx="4728063" cy="2611855"/>
          </a:xfrm>
        </p:grpSpPr>
        <p:sp>
          <p:nvSpPr>
            <p:cNvPr id="76" name="مربع نص 75"/>
            <p:cNvSpPr txBox="1"/>
            <p:nvPr/>
          </p:nvSpPr>
          <p:spPr>
            <a:xfrm>
              <a:off x="3981924" y="6244001"/>
              <a:ext cx="4728061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مربع نص 76"/>
            <p:cNvSpPr txBox="1"/>
            <p:nvPr/>
          </p:nvSpPr>
          <p:spPr>
            <a:xfrm>
              <a:off x="3981923" y="6989686"/>
              <a:ext cx="4728061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مربع نص 77"/>
            <p:cNvSpPr txBox="1"/>
            <p:nvPr/>
          </p:nvSpPr>
          <p:spPr>
            <a:xfrm>
              <a:off x="3981922" y="7735367"/>
              <a:ext cx="4728060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مربع نص 78"/>
            <p:cNvSpPr txBox="1"/>
            <p:nvPr/>
          </p:nvSpPr>
          <p:spPr>
            <a:xfrm>
              <a:off x="3981923" y="8481049"/>
              <a:ext cx="4728060" cy="3748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implified Arabic" panose="02020603050405020304" pitchFamily="18" charset="-78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..........................................................</a:t>
              </a:r>
              <a:endParaRPr lang="ar-E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0" name="مجموعة 79"/>
          <p:cNvGrpSpPr/>
          <p:nvPr/>
        </p:nvGrpSpPr>
        <p:grpSpPr>
          <a:xfrm>
            <a:off x="3699984" y="10174591"/>
            <a:ext cx="7186058" cy="1801351"/>
            <a:chOff x="3699984" y="10174591"/>
            <a:chExt cx="7186058" cy="1801351"/>
          </a:xfrm>
        </p:grpSpPr>
        <p:grpSp>
          <p:nvGrpSpPr>
            <p:cNvPr id="81" name="مجموعة 80"/>
            <p:cNvGrpSpPr/>
            <p:nvPr/>
          </p:nvGrpSpPr>
          <p:grpSpPr>
            <a:xfrm>
              <a:off x="6022890" y="10174591"/>
              <a:ext cx="4863152" cy="529588"/>
              <a:chOff x="6056706" y="9920576"/>
              <a:chExt cx="4863152" cy="529588"/>
            </a:xfrm>
          </p:grpSpPr>
          <p:sp>
            <p:nvSpPr>
              <p:cNvPr id="132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6056706" y="9953967"/>
                <a:ext cx="4614910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استعيني بالله وابدئي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بالدعاء ،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وثقي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بنفسك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واعلمي أنكٍ رائعة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.</a:t>
                </a:r>
              </a:p>
            </p:txBody>
          </p:sp>
          <p:grpSp>
            <p:nvGrpSpPr>
              <p:cNvPr id="133" name="مجموعة 132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134" name="صورة 133"/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135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1</a:t>
                  </a:r>
                  <a:endParaRPr lang="en-US" sz="2800" dirty="0">
                    <a:latin typeface="ae_Hor" panose="02060603050605020204" pitchFamily="18" charset="-78"/>
                    <a:cs typeface="هشام عادي" pitchFamily="2" charset="-78"/>
                  </a:endParaRPr>
                </a:p>
              </p:txBody>
            </p:sp>
          </p:grpSp>
        </p:grpSp>
        <p:grpSp>
          <p:nvGrpSpPr>
            <p:cNvPr id="84" name="مجموعة 83"/>
            <p:cNvGrpSpPr/>
            <p:nvPr/>
          </p:nvGrpSpPr>
          <p:grpSpPr>
            <a:xfrm>
              <a:off x="6426750" y="10598512"/>
              <a:ext cx="4459292" cy="529588"/>
              <a:chOff x="6460566" y="9920576"/>
              <a:chExt cx="4459292" cy="529588"/>
            </a:xfrm>
          </p:grpSpPr>
          <p:sp>
            <p:nvSpPr>
              <p:cNvPr id="128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6460566" y="9953967"/>
                <a:ext cx="4211050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تأكدي </a:t>
                </a:r>
                <a:r>
                  <a:rPr lang="ar-SA" sz="1600" dirty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من عدد الأوراق ( </a:t>
                </a:r>
                <a:r>
                  <a:rPr lang="ar-SA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3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 </a:t>
                </a:r>
                <a:r>
                  <a:rPr lang="ar-SA" sz="1600" dirty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ورقات )  .</a:t>
                </a:r>
              </a:p>
            </p:txBody>
          </p:sp>
          <p:grpSp>
            <p:nvGrpSpPr>
              <p:cNvPr id="129" name="مجموعة 128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130" name="صورة 129"/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131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2</a:t>
                  </a:r>
                  <a:endParaRPr lang="en-US" sz="2800" dirty="0">
                    <a:latin typeface="ae_Hor" panose="02060603050605020204" pitchFamily="18" charset="-78"/>
                    <a:cs typeface="هشام عادي" pitchFamily="2" charset="-78"/>
                  </a:endParaRPr>
                </a:p>
              </p:txBody>
            </p:sp>
          </p:grpSp>
        </p:grpSp>
        <p:grpSp>
          <p:nvGrpSpPr>
            <p:cNvPr id="85" name="مجموعة 84"/>
            <p:cNvGrpSpPr/>
            <p:nvPr/>
          </p:nvGrpSpPr>
          <p:grpSpPr>
            <a:xfrm>
              <a:off x="3699984" y="11022433"/>
              <a:ext cx="7186058" cy="529588"/>
              <a:chOff x="3733800" y="9920576"/>
              <a:chExt cx="7186058" cy="529588"/>
            </a:xfrm>
          </p:grpSpPr>
          <p:sp>
            <p:nvSpPr>
              <p:cNvPr id="115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3733800" y="9953967"/>
                <a:ext cx="6937816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اقرئي </a:t>
                </a:r>
                <a:r>
                  <a:rPr lang="ar-SA" sz="1600" dirty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السؤال جيدًا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وافهمي </a:t>
                </a:r>
                <a:r>
                  <a:rPr lang="ar-SA" sz="1600" dirty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المطلوب قبل البدء في الإجابة  . </a:t>
                </a:r>
              </a:p>
            </p:txBody>
          </p:sp>
          <p:grpSp>
            <p:nvGrpSpPr>
              <p:cNvPr id="116" name="مجموعة 115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126" name="صورة 125"/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127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3</a:t>
                  </a:r>
                </a:p>
              </p:txBody>
            </p:sp>
          </p:grpSp>
        </p:grpSp>
        <p:grpSp>
          <p:nvGrpSpPr>
            <p:cNvPr id="86" name="مجموعة 85"/>
            <p:cNvGrpSpPr/>
            <p:nvPr/>
          </p:nvGrpSpPr>
          <p:grpSpPr>
            <a:xfrm>
              <a:off x="3699984" y="11446354"/>
              <a:ext cx="7186058" cy="529588"/>
              <a:chOff x="3733800" y="9920576"/>
              <a:chExt cx="7186058" cy="529588"/>
            </a:xfrm>
          </p:grpSpPr>
          <p:sp>
            <p:nvSpPr>
              <p:cNvPr id="87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3733800" y="9953967"/>
                <a:ext cx="6937816" cy="496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في سؤال الاختيار من مُتعدد ،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تأكدي </a:t>
                </a:r>
                <a:r>
                  <a:rPr lang="ar-SA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Sultan Medium" pitchFamily="2" charset="-78"/>
                  </a:rPr>
                  <a:t>من اختيار إجابة واحدة فقط لكل فقرة. </a:t>
                </a:r>
              </a:p>
            </p:txBody>
          </p:sp>
          <p:grpSp>
            <p:nvGrpSpPr>
              <p:cNvPr id="112" name="مجموعة 111"/>
              <p:cNvGrpSpPr/>
              <p:nvPr/>
            </p:nvGrpSpPr>
            <p:grpSpPr>
              <a:xfrm>
                <a:off x="10671712" y="9920576"/>
                <a:ext cx="248146" cy="475999"/>
                <a:chOff x="12717231" y="3240542"/>
                <a:chExt cx="248146" cy="475999"/>
              </a:xfrm>
            </p:grpSpPr>
            <p:pic>
              <p:nvPicPr>
                <p:cNvPr id="113" name="صورة 112"/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424" y="3294131"/>
                  <a:ext cx="223699" cy="255017"/>
                </a:xfrm>
                <a:prstGeom prst="rect">
                  <a:avLst/>
                </a:prstGeom>
              </p:spPr>
            </p:pic>
            <p:sp>
              <p:nvSpPr>
                <p:cNvPr id="114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2717231" y="3240542"/>
                  <a:ext cx="248146" cy="475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SA" dirty="0" smtClean="0">
                      <a:latin typeface="Calibri" panose="020F0502020204030204" pitchFamily="34" charset="0"/>
                      <a:ea typeface="Calibri" panose="020F0502020204030204" pitchFamily="34" charset="0"/>
                      <a:cs typeface="هشام عادي" pitchFamily="2" charset="-78"/>
                    </a:rPr>
                    <a:t>4</a:t>
                  </a:r>
                  <a:endParaRPr lang="en-US" sz="2800" dirty="0">
                    <a:latin typeface="ae_Hor" panose="02060603050605020204" pitchFamily="18" charset="-78"/>
                    <a:cs typeface="هشام عادي" pitchFamily="2" charset="-7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767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مستطيل ذو زوايا قطرية مستديرة 881"/>
          <p:cNvSpPr/>
          <p:nvPr/>
        </p:nvSpPr>
        <p:spPr>
          <a:xfrm>
            <a:off x="4745822" y="15516403"/>
            <a:ext cx="8389363" cy="4193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مستطيل ذو زوايا قطرية مستديرة 885"/>
          <p:cNvSpPr/>
          <p:nvPr/>
        </p:nvSpPr>
        <p:spPr>
          <a:xfrm>
            <a:off x="4697073" y="15680958"/>
            <a:ext cx="112541" cy="34197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مربع نص 893"/>
          <p:cNvSpPr txBox="1"/>
          <p:nvPr/>
        </p:nvSpPr>
        <p:spPr>
          <a:xfrm>
            <a:off x="4618048" y="15429731"/>
            <a:ext cx="727712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الصف الثالث المتوسط  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الأولى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pic>
        <p:nvPicPr>
          <p:cNvPr id="971" name="صورة 97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55652" y1="14063" x2="55652" y2="14063"/>
                        <a14:foregroundMark x1="54130" y1="21875" x2="54130" y2="21875"/>
                        <a14:foregroundMark x1="53804" y1="32422" x2="53804" y2="32422"/>
                        <a14:foregroundMark x1="52826" y1="42578" x2="52826" y2="42578"/>
                        <a14:foregroundMark x1="51739" y1="51172" x2="51739" y2="51172"/>
                        <a14:foregroundMark x1="46739" y1="58008" x2="46739" y2="58008"/>
                        <a14:foregroundMark x1="46413" y1="67969" x2="46413" y2="67969"/>
                        <a14:foregroundMark x1="62065" y1="60156" x2="62065" y2="6015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59">
            <a:off x="5909996" y="15572358"/>
            <a:ext cx="552415" cy="307431"/>
          </a:xfrm>
          <a:prstGeom prst="rect">
            <a:avLst/>
          </a:prstGeom>
        </p:spPr>
      </p:pic>
      <p:grpSp>
        <p:nvGrpSpPr>
          <p:cNvPr id="32" name="مجموعة 31"/>
          <p:cNvGrpSpPr/>
          <p:nvPr/>
        </p:nvGrpSpPr>
        <p:grpSpPr>
          <a:xfrm>
            <a:off x="-521543" y="15073253"/>
            <a:ext cx="4714199" cy="2568903"/>
            <a:chOff x="-521543" y="15073253"/>
            <a:chExt cx="4714199" cy="2568903"/>
          </a:xfrm>
        </p:grpSpPr>
        <p:grpSp>
          <p:nvGrpSpPr>
            <p:cNvPr id="877" name="مجموعة 876"/>
            <p:cNvGrpSpPr/>
            <p:nvPr/>
          </p:nvGrpSpPr>
          <p:grpSpPr>
            <a:xfrm>
              <a:off x="-521543" y="15073253"/>
              <a:ext cx="1727900" cy="2568903"/>
              <a:chOff x="10579614" y="15259170"/>
              <a:chExt cx="1570818" cy="2335367"/>
            </a:xfrm>
          </p:grpSpPr>
          <p:sp>
            <p:nvSpPr>
              <p:cNvPr id="878" name="مستطيل مستدير الزوايا 877"/>
              <p:cNvSpPr/>
              <p:nvPr/>
            </p:nvSpPr>
            <p:spPr>
              <a:xfrm rot="19365267">
                <a:off x="10579614" y="15667063"/>
                <a:ext cx="1570818" cy="1927474"/>
              </a:xfrm>
              <a:prstGeom prst="roundRect">
                <a:avLst>
                  <a:gd name="adj" fmla="val 31940"/>
                </a:avLst>
              </a:prstGeom>
              <a:noFill/>
              <a:ln w="63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pic>
            <p:nvPicPr>
              <p:cNvPr id="879" name="صورة 878"/>
              <p:cNvPicPr>
                <a:picLocks noChangeAspect="1"/>
              </p:cNvPicPr>
              <p:nvPr/>
            </p:nvPicPr>
            <p:blipFill>
              <a:blip r:embed="rId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85496">
                <a:off x="11346150" y="15374359"/>
                <a:ext cx="584982" cy="584982"/>
              </a:xfrm>
              <a:prstGeom prst="rect">
                <a:avLst/>
              </a:prstGeom>
            </p:spPr>
          </p:pic>
          <p:sp>
            <p:nvSpPr>
              <p:cNvPr id="880" name="مربع نص 879"/>
              <p:cNvSpPr txBox="1"/>
              <p:nvPr/>
            </p:nvSpPr>
            <p:spPr>
              <a:xfrm>
                <a:off x="11241002" y="15259170"/>
                <a:ext cx="798368" cy="6225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2800" dirty="0" smtClean="0">
                    <a:solidFill>
                      <a:schemeClr val="bg1"/>
                    </a:solidFill>
                    <a:latin typeface="Segoe Script" panose="030B0504020000000003" pitchFamily="66" charset="0"/>
                    <a:cs typeface="ALAWI-3-8" pitchFamily="2" charset="-78"/>
                  </a:rPr>
                  <a:t>1</a:t>
                </a:r>
                <a:r>
                  <a:rPr lang="ar-SA" dirty="0" smtClean="0">
                    <a:solidFill>
                      <a:schemeClr val="bg1"/>
                    </a:solidFill>
                    <a:latin typeface="Segoe Script" panose="030B0504020000000003" pitchFamily="66" charset="0"/>
                    <a:cs typeface="ALAWI-3-8" pitchFamily="2" charset="-78"/>
                  </a:rPr>
                  <a:t>-</a:t>
                </a:r>
                <a:r>
                  <a:rPr lang="ar-SA" sz="2800" dirty="0" smtClean="0">
                    <a:solidFill>
                      <a:schemeClr val="bg1"/>
                    </a:solidFill>
                    <a:latin typeface="Segoe Script" panose="030B0504020000000003" pitchFamily="66" charset="0"/>
                    <a:cs typeface="ALAWI-3-8" pitchFamily="2" charset="-78"/>
                  </a:rPr>
                  <a:t>2</a:t>
                </a:r>
                <a:endParaRPr lang="ar-EG" sz="2800" dirty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endParaRPr>
              </a:p>
            </p:txBody>
          </p:sp>
        </p:grpSp>
        <p:pic>
          <p:nvPicPr>
            <p:cNvPr id="970" name="صورة 96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37" b="100000" l="9483" r="89943">
                          <a14:foregroundMark x1="84483" y1="45115" x2="84483" y2="45115"/>
                          <a14:foregroundMark x1="29310" y1="30747" x2="29310" y2="30747"/>
                          <a14:foregroundMark x1="42816" y1="28736" x2="42816" y2="28736"/>
                          <a14:foregroundMark x1="43391" y1="33621" x2="43391" y2="33621"/>
                          <a14:foregroundMark x1="68678" y1="15230" x2="54310" y2="90517"/>
                          <a14:foregroundMark x1="43391" y1="13218" x2="24713" y2="90517"/>
                          <a14:foregroundMark x1="23276" y1="66092" x2="74138" y2="65517"/>
                          <a14:foregroundMark x1="79023" y1="35632" x2="49138" y2="75575"/>
                          <a14:foregroundMark x1="78161" y1="26724" x2="78161" y2="26724"/>
                          <a14:foregroundMark x1="78161" y1="26724" x2="78161" y2="26724"/>
                          <a14:foregroundMark x1="58621" y1="23276" x2="58621" y2="23276"/>
                          <a14:foregroundMark x1="58621" y1="23276" x2="58621" y2="23276"/>
                          <a14:foregroundMark x1="58621" y1="23276" x2="58621" y2="23276"/>
                          <a14:foregroundMark x1="51724" y1="51437" x2="51724" y2="51437"/>
                          <a14:foregroundMark x1="51724" y1="51437" x2="51724" y2="51437"/>
                          <a14:foregroundMark x1="51724" y1="56034" x2="51724" y2="56034"/>
                          <a14:foregroundMark x1="40805" y1="56897" x2="40805" y2="56897"/>
                          <a14:foregroundMark x1="28448" y1="56609" x2="28448" y2="56609"/>
                          <a14:foregroundMark x1="23276" y1="38506" x2="23276" y2="38506"/>
                          <a14:foregroundMark x1="23276" y1="24713" x2="23276" y2="24713"/>
                          <a14:foregroundMark x1="23276" y1="17816" x2="46839" y2="89368"/>
                          <a14:foregroundMark x1="80172" y1="14655" x2="79023" y2="90517"/>
                          <a14:foregroundMark x1="58333" y1="15805" x2="57184" y2="89368"/>
                          <a14:foregroundMark x1="49713" y1="23276" x2="49138" y2="62644"/>
                          <a14:foregroundMark x1="20402" y1="19540" x2="19828" y2="87356"/>
                          <a14:foregroundMark x1="23851" y1="87931" x2="81034" y2="839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7545">
              <a:off x="3856131" y="15500744"/>
              <a:ext cx="336525" cy="336525"/>
            </a:xfrm>
            <a:prstGeom prst="rect">
              <a:avLst/>
            </a:prstGeom>
          </p:spPr>
        </p:pic>
        <p:sp>
          <p:nvSpPr>
            <p:cNvPr id="401" name="مربع نص 400"/>
            <p:cNvSpPr txBox="1"/>
            <p:nvPr/>
          </p:nvSpPr>
          <p:spPr>
            <a:xfrm>
              <a:off x="1158853" y="15374058"/>
              <a:ext cx="2729362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Script" panose="030B0504020000000003" pitchFamily="66" charset="0"/>
                  <a:cs typeface="ALAWI-3-8" pitchFamily="2" charset="-78"/>
                </a:rPr>
                <a:t>أكملي </a:t>
              </a:r>
              <a:r>
                <a:rPr lang="ar-SA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Script" panose="030B0504020000000003" pitchFamily="66" charset="0"/>
                  <a:cs typeface="ALAWI-3-8" pitchFamily="2" charset="-78"/>
                </a:rPr>
                <a:t>إبداعك .. فأنت </a:t>
              </a:r>
              <a:r>
                <a:rPr lang="ar-SA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Script" panose="030B0504020000000003" pitchFamily="66" charset="0"/>
                  <a:cs typeface="ALAWI-3-8" pitchFamily="2" charset="-78"/>
                </a:rPr>
                <a:t>تستطيعين</a:t>
              </a:r>
              <a:endParaRPr lang="ar-EG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263" name="مربع نص 262"/>
          <p:cNvSpPr txBox="1"/>
          <p:nvPr/>
        </p:nvSpPr>
        <p:spPr>
          <a:xfrm>
            <a:off x="6018584" y="669015"/>
            <a:ext cx="55808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السؤال الأول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: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اختاري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الإجابة الصحيحة من بين الإجابات المُعطاة 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760" name="مجموعة 759"/>
          <p:cNvGrpSpPr/>
          <p:nvPr/>
        </p:nvGrpSpPr>
        <p:grpSpPr>
          <a:xfrm>
            <a:off x="5957404" y="697104"/>
            <a:ext cx="7059722" cy="515526"/>
            <a:chOff x="6120052" y="300749"/>
            <a:chExt cx="7059722" cy="515526"/>
          </a:xfrm>
        </p:grpSpPr>
        <p:sp>
          <p:nvSpPr>
            <p:cNvPr id="761" name="مستطيل ذو زوايا قطرية مستديرة 760"/>
            <p:cNvSpPr/>
            <p:nvPr/>
          </p:nvSpPr>
          <p:spPr>
            <a:xfrm>
              <a:off x="10239353" y="451355"/>
              <a:ext cx="2940421" cy="31505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2" name="مربع نص 761"/>
            <p:cNvSpPr txBox="1"/>
            <p:nvPr/>
          </p:nvSpPr>
          <p:spPr>
            <a:xfrm>
              <a:off x="6120052" y="300749"/>
              <a:ext cx="5580850" cy="5155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  السؤال الأول </a:t>
              </a:r>
              <a:r>
                <a:rPr lang="ar-SA" sz="16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:</a:t>
              </a:r>
              <a:endParaRPr lang="ar-EG" sz="14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765" name="مربع نص 764"/>
          <p:cNvSpPr txBox="1"/>
          <p:nvPr/>
        </p:nvSpPr>
        <p:spPr>
          <a:xfrm>
            <a:off x="4929031" y="719890"/>
            <a:ext cx="513138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err="1" smtClean="0">
                <a:latin typeface="Segoe Script" panose="030B0504020000000003" pitchFamily="66" charset="0"/>
                <a:cs typeface="ALAWI-3-8" pitchFamily="2" charset="-78"/>
              </a:rPr>
              <a:t>أجيبي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 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عن الأسئلة التالية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2891608" y="597287"/>
            <a:ext cx="9920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مجموعة 273"/>
          <p:cNvGrpSpPr/>
          <p:nvPr/>
        </p:nvGrpSpPr>
        <p:grpSpPr>
          <a:xfrm>
            <a:off x="111362" y="403936"/>
            <a:ext cx="2805403" cy="977425"/>
            <a:chOff x="-6311602" y="5680713"/>
            <a:chExt cx="2805403" cy="977425"/>
          </a:xfrm>
        </p:grpSpPr>
        <p:grpSp>
          <p:nvGrpSpPr>
            <p:cNvPr id="275" name="مجموعة 274"/>
            <p:cNvGrpSpPr/>
            <p:nvPr/>
          </p:nvGrpSpPr>
          <p:grpSpPr>
            <a:xfrm flipH="1">
              <a:off x="-6311602" y="5680713"/>
              <a:ext cx="1818049" cy="977425"/>
              <a:chOff x="-1806314" y="4311153"/>
              <a:chExt cx="1502520" cy="807789"/>
            </a:xfrm>
          </p:grpSpPr>
          <p:grpSp>
            <p:nvGrpSpPr>
              <p:cNvPr id="278" name="مجموعة 277"/>
              <p:cNvGrpSpPr/>
              <p:nvPr/>
            </p:nvGrpSpPr>
            <p:grpSpPr>
              <a:xfrm>
                <a:off x="-1806314" y="4311153"/>
                <a:ext cx="1502520" cy="807789"/>
                <a:chOff x="9690255" y="97355"/>
                <a:chExt cx="2661803" cy="1431045"/>
              </a:xfrm>
            </p:grpSpPr>
            <p:grpSp>
              <p:nvGrpSpPr>
                <p:cNvPr id="280" name="مجموعة 279"/>
                <p:cNvGrpSpPr/>
                <p:nvPr/>
              </p:nvGrpSpPr>
              <p:grpSpPr>
                <a:xfrm flipH="1">
                  <a:off x="10028898" y="97355"/>
                  <a:ext cx="1919534" cy="1231003"/>
                  <a:chOff x="1334376" y="4740694"/>
                  <a:chExt cx="3400573" cy="1802309"/>
                </a:xfrm>
              </p:grpSpPr>
              <p:sp>
                <p:nvSpPr>
                  <p:cNvPr id="283" name="مستطيل مستدير الزوايا 282"/>
                  <p:cNvSpPr/>
                  <p:nvPr/>
                </p:nvSpPr>
                <p:spPr>
                  <a:xfrm>
                    <a:off x="2019664" y="6023745"/>
                    <a:ext cx="2715285" cy="43842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287" name="شكل بيضاوي 30"/>
                  <p:cNvSpPr/>
                  <p:nvPr/>
                </p:nvSpPr>
                <p:spPr>
                  <a:xfrm rot="5400000">
                    <a:off x="1309906" y="4765164"/>
                    <a:ext cx="1802309" cy="1753369"/>
                  </a:xfrm>
                  <a:custGeom>
                    <a:avLst/>
                    <a:gdLst>
                      <a:gd name="connsiteX0" fmla="*/ 0 w 558680"/>
                      <a:gd name="connsiteY0" fmla="*/ 279340 h 558680"/>
                      <a:gd name="connsiteX1" fmla="*/ 279340 w 558680"/>
                      <a:gd name="connsiteY1" fmla="*/ 0 h 558680"/>
                      <a:gd name="connsiteX2" fmla="*/ 558680 w 558680"/>
                      <a:gd name="connsiteY2" fmla="*/ 279340 h 558680"/>
                      <a:gd name="connsiteX3" fmla="*/ 279340 w 558680"/>
                      <a:gd name="connsiteY3" fmla="*/ 558680 h 558680"/>
                      <a:gd name="connsiteX4" fmla="*/ 0 w 558680"/>
                      <a:gd name="connsiteY4" fmla="*/ 279340 h 558680"/>
                      <a:gd name="connsiteX0" fmla="*/ 0 w 694867"/>
                      <a:gd name="connsiteY0" fmla="*/ 279340 h 558680"/>
                      <a:gd name="connsiteX1" fmla="*/ 279340 w 694867"/>
                      <a:gd name="connsiteY1" fmla="*/ 0 h 558680"/>
                      <a:gd name="connsiteX2" fmla="*/ 694867 w 694867"/>
                      <a:gd name="connsiteY2" fmla="*/ 279340 h 558680"/>
                      <a:gd name="connsiteX3" fmla="*/ 279340 w 694867"/>
                      <a:gd name="connsiteY3" fmla="*/ 558680 h 558680"/>
                      <a:gd name="connsiteX4" fmla="*/ 0 w 694867"/>
                      <a:gd name="connsiteY4" fmla="*/ 279340 h 558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867" h="558680">
                        <a:moveTo>
                          <a:pt x="0" y="279340"/>
                        </a:moveTo>
                        <a:cubicBezTo>
                          <a:pt x="0" y="125065"/>
                          <a:pt x="163529" y="0"/>
                          <a:pt x="279340" y="0"/>
                        </a:cubicBezTo>
                        <a:cubicBezTo>
                          <a:pt x="395151" y="0"/>
                          <a:pt x="694867" y="125065"/>
                          <a:pt x="694867" y="279340"/>
                        </a:cubicBezTo>
                        <a:cubicBezTo>
                          <a:pt x="694867" y="433615"/>
                          <a:pt x="395151" y="558680"/>
                          <a:pt x="279340" y="558680"/>
                        </a:cubicBezTo>
                        <a:cubicBezTo>
                          <a:pt x="163529" y="558680"/>
                          <a:pt x="0" y="433615"/>
                          <a:pt x="0" y="2793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281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9690255" y="901468"/>
                  <a:ext cx="1785753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الدرجة المُستحقة</a:t>
                  </a:r>
                  <a:endParaRPr lang="en-US" sz="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  <p:sp>
              <p:nvSpPr>
                <p:cNvPr id="282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66304" y="448857"/>
                  <a:ext cx="1785754" cy="626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10</a:t>
                  </a:r>
                  <a:endParaRPr lang="en-US" sz="2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279" name="شكل حر 278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276" name="مربع نص 2"/>
            <p:cNvSpPr txBox="1">
              <a:spLocks noChangeArrowheads="1"/>
            </p:cNvSpPr>
            <p:nvPr/>
          </p:nvSpPr>
          <p:spPr bwMode="auto">
            <a:xfrm flipH="1">
              <a:off x="-6146500" y="5794498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dirty="0" smtClean="0">
                  <a:effectLst/>
                  <a:latin typeface="Aref_Menna" panose="02000000000000000000" pitchFamily="2" charset="-78"/>
                  <a:ea typeface="Calibri" panose="020F0502020204030204" pitchFamily="34" charset="0"/>
                  <a:cs typeface="Aref_Menna" panose="02000000000000000000" pitchFamily="2" charset="-78"/>
                </a:rPr>
                <a:t>درجة السؤال الأول</a:t>
              </a:r>
              <a:endParaRPr lang="en-US" sz="1600" dirty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endParaRPr>
            </a:p>
          </p:txBody>
        </p:sp>
        <p:pic>
          <p:nvPicPr>
            <p:cNvPr id="277" name="صورة 2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81" b="79235" l="11862" r="46997">
                          <a14:foregroundMark x1="22222" y1="36066" x2="22222" y2="36066"/>
                          <a14:foregroundMark x1="28228" y1="34973" x2="28228" y2="34973"/>
                          <a14:foregroundMark x1="27327" y1="38798" x2="27327" y2="38798"/>
                          <a14:foregroundMark x1="37538" y1="28142" x2="37538" y2="2814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t="20266" r="55007" b="22312"/>
            <a:stretch/>
          </p:blipFill>
          <p:spPr>
            <a:xfrm rot="1106098">
              <a:off x="-3926448" y="5820895"/>
              <a:ext cx="420249" cy="436413"/>
            </a:xfrm>
            <a:prstGeom prst="rect">
              <a:avLst/>
            </a:prstGeom>
          </p:spPr>
        </p:pic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00" b="96900" l="28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6286" y="867315"/>
            <a:ext cx="207795" cy="207795"/>
          </a:xfrm>
          <a:prstGeom prst="rect">
            <a:avLst/>
          </a:prstGeom>
        </p:spPr>
      </p:pic>
      <p:sp>
        <p:nvSpPr>
          <p:cNvPr id="338" name="مربع نص 337"/>
          <p:cNvSpPr txBox="1"/>
          <p:nvPr/>
        </p:nvSpPr>
        <p:spPr>
          <a:xfrm>
            <a:off x="6302627" y="1207827"/>
            <a:ext cx="54244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أولًا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حدّدي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خصائص القطع المُكافئ من تمثيله البياني المقابل وفق الجدول التالي </a:t>
            </a:r>
            <a:r>
              <a:rPr lang="ar-SA" sz="2400" b="1" dirty="0" smtClean="0">
                <a:latin typeface="Segoe Script" panose="030B0504020000000003" pitchFamily="66" charset="0"/>
                <a:cs typeface="ALAWI-3-8" pitchFamily="2" charset="-78"/>
              </a:rPr>
              <a:t>: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 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339" name="مجموعة 338"/>
          <p:cNvGrpSpPr/>
          <p:nvPr/>
        </p:nvGrpSpPr>
        <p:grpSpPr>
          <a:xfrm flipH="1">
            <a:off x="158093" y="2293014"/>
            <a:ext cx="916375" cy="694870"/>
            <a:chOff x="-1323483" y="4311154"/>
            <a:chExt cx="1008013" cy="694870"/>
          </a:xfrm>
        </p:grpSpPr>
        <p:grpSp>
          <p:nvGrpSpPr>
            <p:cNvPr id="340" name="مجموعة 339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342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343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6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341" name="شكل حر 340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344" name="مربع نص 2"/>
          <p:cNvSpPr txBox="1">
            <a:spLocks noChangeArrowheads="1"/>
          </p:cNvSpPr>
          <p:nvPr/>
        </p:nvSpPr>
        <p:spPr bwMode="auto">
          <a:xfrm rot="16200000" flipH="1">
            <a:off x="-740497" y="3457351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>
                <a:latin typeface="Shafrah Connected Dots" panose="00000500000000000000" pitchFamily="50" charset="-78"/>
                <a:cs typeface="Sultan Medium" pitchFamily="2" charset="-78"/>
              </a:rPr>
              <a:t>درجة واحدة لكُل فقرة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graphicFrame>
        <p:nvGraphicFramePr>
          <p:cNvPr id="345" name="جدول 3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86154"/>
              </p:ext>
            </p:extLst>
          </p:nvPr>
        </p:nvGraphicFramePr>
        <p:xfrm>
          <a:off x="8240786" y="2143240"/>
          <a:ext cx="3474720" cy="1983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10">
                  <a:extLst>
                    <a:ext uri="{9D8B030D-6E8A-4147-A177-3AD203B41FA5}">
                      <a16:colId xmlns:a16="http://schemas.microsoft.com/office/drawing/2014/main" val="2652065382"/>
                    </a:ext>
                  </a:extLst>
                </a:gridCol>
                <a:gridCol w="1799180">
                  <a:extLst>
                    <a:ext uri="{9D8B030D-6E8A-4147-A177-3AD203B41FA5}">
                      <a16:colId xmlns:a16="http://schemas.microsoft.com/office/drawing/2014/main" val="1754209494"/>
                    </a:ext>
                  </a:extLst>
                </a:gridCol>
                <a:gridCol w="283630">
                  <a:extLst>
                    <a:ext uri="{9D8B030D-6E8A-4147-A177-3AD203B41FA5}">
                      <a16:colId xmlns:a16="http://schemas.microsoft.com/office/drawing/2014/main" val="1899102467"/>
                    </a:ext>
                  </a:extLst>
                </a:gridCol>
              </a:tblGrid>
              <a:tr h="415287">
                <a:tc>
                  <a:txBody>
                    <a:bodyPr/>
                    <a:lstStyle/>
                    <a:p>
                      <a:pPr algn="ctr"/>
                      <a:r>
                        <a:rPr lang="ar-SA" sz="18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الإجابة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المطلوب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م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42366"/>
                  </a:ext>
                </a:extLst>
              </a:tr>
              <a:tr h="52271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إحداثيات نقطة الرأس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46808"/>
                  </a:ext>
                </a:extLst>
              </a:tr>
              <a:tr h="52271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معادلة محور التماثل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86264"/>
                  </a:ext>
                </a:extLst>
              </a:tr>
              <a:tr h="52271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القيمة العظمى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75483"/>
                  </a:ext>
                </a:extLst>
              </a:tr>
            </a:tbl>
          </a:graphicData>
        </a:graphic>
      </p:graphicFrame>
      <p:grpSp>
        <p:nvGrpSpPr>
          <p:cNvPr id="9" name="مجموعة 8"/>
          <p:cNvGrpSpPr/>
          <p:nvPr/>
        </p:nvGrpSpPr>
        <p:grpSpPr>
          <a:xfrm>
            <a:off x="1269374" y="1279390"/>
            <a:ext cx="3037340" cy="4821574"/>
            <a:chOff x="4688655" y="6569744"/>
            <a:chExt cx="2977493" cy="4726570"/>
          </a:xfrm>
        </p:grpSpPr>
        <p:grpSp>
          <p:nvGrpSpPr>
            <p:cNvPr id="351" name="مجموعة 350"/>
            <p:cNvGrpSpPr/>
            <p:nvPr/>
          </p:nvGrpSpPr>
          <p:grpSpPr>
            <a:xfrm>
              <a:off x="4688655" y="6569744"/>
              <a:ext cx="2977493" cy="2963758"/>
              <a:chOff x="1260787" y="1907871"/>
              <a:chExt cx="4795283" cy="4773162"/>
            </a:xfrm>
          </p:grpSpPr>
          <p:pic>
            <p:nvPicPr>
              <p:cNvPr id="352" name="صورة 351"/>
              <p:cNvPicPr>
                <a:picLocks noChangeAspect="1"/>
              </p:cNvPicPr>
              <p:nvPr/>
            </p:nvPicPr>
            <p:blipFill>
              <a:blip r:embed="rId11">
                <a:biLevel thresh="75000"/>
              </a:blip>
              <a:stretch>
                <a:fillRect/>
              </a:stretch>
            </p:blipFill>
            <p:spPr>
              <a:xfrm>
                <a:off x="5674329" y="4430223"/>
                <a:ext cx="381741" cy="204311"/>
              </a:xfrm>
              <a:prstGeom prst="rect">
                <a:avLst/>
              </a:prstGeom>
            </p:spPr>
          </p:pic>
          <p:grpSp>
            <p:nvGrpSpPr>
              <p:cNvPr id="353" name="مجموعة 352"/>
              <p:cNvGrpSpPr/>
              <p:nvPr/>
            </p:nvGrpSpPr>
            <p:grpSpPr>
              <a:xfrm>
                <a:off x="1260787" y="1907871"/>
                <a:ext cx="4773162" cy="4773162"/>
                <a:chOff x="1742682" y="1883777"/>
                <a:chExt cx="4339238" cy="4339238"/>
              </a:xfrm>
            </p:grpSpPr>
            <p:grpSp>
              <p:nvGrpSpPr>
                <p:cNvPr id="355" name="مجموعة 354"/>
                <p:cNvGrpSpPr/>
                <p:nvPr/>
              </p:nvGrpSpPr>
              <p:grpSpPr>
                <a:xfrm>
                  <a:off x="1879397" y="2020494"/>
                  <a:ext cx="4065808" cy="4065805"/>
                  <a:chOff x="1804569" y="2476486"/>
                  <a:chExt cx="4065808" cy="4065805"/>
                </a:xfrm>
              </p:grpSpPr>
              <p:grpSp>
                <p:nvGrpSpPr>
                  <p:cNvPr id="358" name="مجموعة 357"/>
                  <p:cNvGrpSpPr/>
                  <p:nvPr/>
                </p:nvGrpSpPr>
                <p:grpSpPr>
                  <a:xfrm>
                    <a:off x="1804569" y="2476486"/>
                    <a:ext cx="4065808" cy="4065805"/>
                    <a:chOff x="1369173" y="2892067"/>
                    <a:chExt cx="4932015" cy="4472385"/>
                  </a:xfrm>
                </p:grpSpPr>
                <p:cxnSp>
                  <p:nvCxnSpPr>
                    <p:cNvPr id="373" name="رابط مستقيم 372"/>
                    <p:cNvCxnSpPr/>
                    <p:nvPr/>
                  </p:nvCxnSpPr>
                  <p:spPr>
                    <a:xfrm flipH="1">
                      <a:off x="1369173" y="2892067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4" name="رابط مستقيم 373"/>
                    <p:cNvCxnSpPr/>
                    <p:nvPr/>
                  </p:nvCxnSpPr>
                  <p:spPr>
                    <a:xfrm flipH="1">
                      <a:off x="1369173" y="3264766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5" name="رابط مستقيم 374"/>
                    <p:cNvCxnSpPr/>
                    <p:nvPr/>
                  </p:nvCxnSpPr>
                  <p:spPr>
                    <a:xfrm flipH="1">
                      <a:off x="1369173" y="3637465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6" name="رابط مستقيم 375"/>
                    <p:cNvCxnSpPr/>
                    <p:nvPr/>
                  </p:nvCxnSpPr>
                  <p:spPr>
                    <a:xfrm flipH="1">
                      <a:off x="1369173" y="4010164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7" name="رابط مستقيم 376"/>
                    <p:cNvCxnSpPr/>
                    <p:nvPr/>
                  </p:nvCxnSpPr>
                  <p:spPr>
                    <a:xfrm flipH="1">
                      <a:off x="1369173" y="4382863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" name="رابط مستقيم 377"/>
                    <p:cNvCxnSpPr/>
                    <p:nvPr/>
                  </p:nvCxnSpPr>
                  <p:spPr>
                    <a:xfrm flipH="1">
                      <a:off x="1369173" y="4755562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1" name="رابط مستقيم 380"/>
                    <p:cNvCxnSpPr/>
                    <p:nvPr/>
                  </p:nvCxnSpPr>
                  <p:spPr>
                    <a:xfrm flipH="1">
                      <a:off x="1369173" y="5128261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رابط مستقيم 381"/>
                    <p:cNvCxnSpPr/>
                    <p:nvPr/>
                  </p:nvCxnSpPr>
                  <p:spPr>
                    <a:xfrm flipH="1">
                      <a:off x="1369173" y="5500960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رابط مستقيم 392"/>
                    <p:cNvCxnSpPr/>
                    <p:nvPr/>
                  </p:nvCxnSpPr>
                  <p:spPr>
                    <a:xfrm flipH="1">
                      <a:off x="1369173" y="5873659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4" name="رابط مستقيم 393"/>
                    <p:cNvCxnSpPr/>
                    <p:nvPr/>
                  </p:nvCxnSpPr>
                  <p:spPr>
                    <a:xfrm flipH="1">
                      <a:off x="1369173" y="6246358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رابط مستقيم 394"/>
                    <p:cNvCxnSpPr/>
                    <p:nvPr/>
                  </p:nvCxnSpPr>
                  <p:spPr>
                    <a:xfrm flipH="1">
                      <a:off x="1369173" y="6619057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رابط مستقيم 395"/>
                    <p:cNvCxnSpPr/>
                    <p:nvPr/>
                  </p:nvCxnSpPr>
                  <p:spPr>
                    <a:xfrm flipH="1">
                      <a:off x="1369173" y="6991756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7" name="رابط مستقيم 396"/>
                    <p:cNvCxnSpPr/>
                    <p:nvPr/>
                  </p:nvCxnSpPr>
                  <p:spPr>
                    <a:xfrm flipH="1">
                      <a:off x="1369173" y="7364452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59" name="مجموعة 358"/>
                  <p:cNvGrpSpPr/>
                  <p:nvPr/>
                </p:nvGrpSpPr>
                <p:grpSpPr>
                  <a:xfrm rot="16200000">
                    <a:off x="1804571" y="2476484"/>
                    <a:ext cx="4065804" cy="4065808"/>
                    <a:chOff x="1369173" y="2146669"/>
                    <a:chExt cx="4932015" cy="4472388"/>
                  </a:xfrm>
                </p:grpSpPr>
                <p:cxnSp>
                  <p:nvCxnSpPr>
                    <p:cNvPr id="360" name="رابط مستقيم 359"/>
                    <p:cNvCxnSpPr/>
                    <p:nvPr/>
                  </p:nvCxnSpPr>
                  <p:spPr>
                    <a:xfrm flipH="1">
                      <a:off x="1369173" y="2519368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رابط مستقيم 360"/>
                    <p:cNvCxnSpPr/>
                    <p:nvPr/>
                  </p:nvCxnSpPr>
                  <p:spPr>
                    <a:xfrm flipH="1">
                      <a:off x="1369173" y="2892067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رابط مستقيم 361"/>
                    <p:cNvCxnSpPr/>
                    <p:nvPr/>
                  </p:nvCxnSpPr>
                  <p:spPr>
                    <a:xfrm flipH="1">
                      <a:off x="1369173" y="3264766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رابط مستقيم 362"/>
                    <p:cNvCxnSpPr/>
                    <p:nvPr/>
                  </p:nvCxnSpPr>
                  <p:spPr>
                    <a:xfrm flipH="1">
                      <a:off x="1369173" y="3637465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رابط مستقيم 363"/>
                    <p:cNvCxnSpPr/>
                    <p:nvPr/>
                  </p:nvCxnSpPr>
                  <p:spPr>
                    <a:xfrm flipH="1">
                      <a:off x="1369173" y="4010164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5" name="رابط مستقيم 364"/>
                    <p:cNvCxnSpPr/>
                    <p:nvPr/>
                  </p:nvCxnSpPr>
                  <p:spPr>
                    <a:xfrm flipH="1">
                      <a:off x="1369173" y="4382863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6" name="رابط مستقيم 365"/>
                    <p:cNvCxnSpPr/>
                    <p:nvPr/>
                  </p:nvCxnSpPr>
                  <p:spPr>
                    <a:xfrm flipH="1">
                      <a:off x="1369173" y="4755562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7" name="رابط مستقيم 366"/>
                    <p:cNvCxnSpPr/>
                    <p:nvPr/>
                  </p:nvCxnSpPr>
                  <p:spPr>
                    <a:xfrm flipH="1">
                      <a:off x="1369173" y="5128261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8" name="رابط مستقيم 367"/>
                    <p:cNvCxnSpPr/>
                    <p:nvPr/>
                  </p:nvCxnSpPr>
                  <p:spPr>
                    <a:xfrm flipH="1">
                      <a:off x="1369173" y="5500960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9" name="رابط مستقيم 368"/>
                    <p:cNvCxnSpPr/>
                    <p:nvPr/>
                  </p:nvCxnSpPr>
                  <p:spPr>
                    <a:xfrm flipH="1">
                      <a:off x="1369173" y="5873659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0" name="رابط مستقيم 369"/>
                    <p:cNvCxnSpPr/>
                    <p:nvPr/>
                  </p:nvCxnSpPr>
                  <p:spPr>
                    <a:xfrm flipH="1">
                      <a:off x="1369173" y="6246358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1" name="رابط مستقيم 370"/>
                    <p:cNvCxnSpPr/>
                    <p:nvPr/>
                  </p:nvCxnSpPr>
                  <p:spPr>
                    <a:xfrm flipH="1">
                      <a:off x="1369173" y="2146669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رابط مستقيم 371"/>
                    <p:cNvCxnSpPr/>
                    <p:nvPr/>
                  </p:nvCxnSpPr>
                  <p:spPr>
                    <a:xfrm flipH="1">
                      <a:off x="1369173" y="6619057"/>
                      <a:ext cx="4932015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56" name="رابط كسهم مستقيم 355"/>
                <p:cNvCxnSpPr/>
                <p:nvPr/>
              </p:nvCxnSpPr>
              <p:spPr>
                <a:xfrm flipH="1">
                  <a:off x="1742682" y="4053396"/>
                  <a:ext cx="433923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رابط كسهم مستقيم 356"/>
                <p:cNvCxnSpPr/>
                <p:nvPr/>
              </p:nvCxnSpPr>
              <p:spPr>
                <a:xfrm rot="5400000" flipH="1">
                  <a:off x="1742682" y="4053396"/>
                  <a:ext cx="4339238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54" name="صورة 353"/>
              <p:cNvPicPr>
                <a:picLocks noChangeAspect="1"/>
              </p:cNvPicPr>
              <p:nvPr/>
            </p:nvPicPr>
            <p:blipFill>
              <a:blip r:embed="rId12">
                <a:biLevel thresh="75000"/>
              </a:blip>
              <a:stretch>
                <a:fillRect/>
              </a:stretch>
            </p:blipFill>
            <p:spPr>
              <a:xfrm>
                <a:off x="3820120" y="2094903"/>
                <a:ext cx="395914" cy="215065"/>
              </a:xfrm>
              <a:prstGeom prst="rect">
                <a:avLst/>
              </a:prstGeom>
            </p:spPr>
          </p:pic>
        </p:grpSp>
        <p:grpSp>
          <p:nvGrpSpPr>
            <p:cNvPr id="8" name="مجموعة 7"/>
            <p:cNvGrpSpPr/>
            <p:nvPr/>
          </p:nvGrpSpPr>
          <p:grpSpPr>
            <a:xfrm>
              <a:off x="5779676" y="6901752"/>
              <a:ext cx="1712794" cy="4394562"/>
              <a:chOff x="3534771" y="7775244"/>
              <a:chExt cx="1712794" cy="4394562"/>
            </a:xfrm>
          </p:grpSpPr>
          <p:sp>
            <p:nvSpPr>
              <p:cNvPr id="398" name="قوس 397"/>
              <p:cNvSpPr/>
              <p:nvPr/>
            </p:nvSpPr>
            <p:spPr>
              <a:xfrm rot="5400000" flipH="1">
                <a:off x="2224595" y="9146836"/>
                <a:ext cx="4394562" cy="1651378"/>
              </a:xfrm>
              <a:prstGeom prst="arc">
                <a:avLst>
                  <a:gd name="adj1" fmla="val 50648"/>
                  <a:gd name="adj2" fmla="val 4099138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قوس 404"/>
              <p:cNvSpPr/>
              <p:nvPr/>
            </p:nvSpPr>
            <p:spPr>
              <a:xfrm rot="16200000">
                <a:off x="2163179" y="9146836"/>
                <a:ext cx="4394562" cy="1651378"/>
              </a:xfrm>
              <a:prstGeom prst="arc">
                <a:avLst>
                  <a:gd name="adj1" fmla="val 50648"/>
                  <a:gd name="adj2" fmla="val 4099138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406" name="جدول 4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31100"/>
              </p:ext>
            </p:extLst>
          </p:nvPr>
        </p:nvGraphicFramePr>
        <p:xfrm>
          <a:off x="4585112" y="2143241"/>
          <a:ext cx="3479630" cy="1983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299">
                  <a:extLst>
                    <a:ext uri="{9D8B030D-6E8A-4147-A177-3AD203B41FA5}">
                      <a16:colId xmlns:a16="http://schemas.microsoft.com/office/drawing/2014/main" val="2652065382"/>
                    </a:ext>
                  </a:extLst>
                </a:gridCol>
                <a:gridCol w="1474301">
                  <a:extLst>
                    <a:ext uri="{9D8B030D-6E8A-4147-A177-3AD203B41FA5}">
                      <a16:colId xmlns:a16="http://schemas.microsoft.com/office/drawing/2014/main" val="1754209494"/>
                    </a:ext>
                  </a:extLst>
                </a:gridCol>
                <a:gridCol w="284030">
                  <a:extLst>
                    <a:ext uri="{9D8B030D-6E8A-4147-A177-3AD203B41FA5}">
                      <a16:colId xmlns:a16="http://schemas.microsoft.com/office/drawing/2014/main" val="1899102467"/>
                    </a:ext>
                  </a:extLst>
                </a:gridCol>
              </a:tblGrid>
              <a:tr h="433676">
                <a:tc>
                  <a:txBody>
                    <a:bodyPr/>
                    <a:lstStyle/>
                    <a:p>
                      <a:pPr algn="ctr"/>
                      <a:r>
                        <a:rPr lang="ar-SA" sz="18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الإجابة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المطلوب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م</a:t>
                      </a:r>
                      <a:endParaRPr lang="en-US" sz="18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42366"/>
                  </a:ext>
                </a:extLst>
              </a:tr>
              <a:tr h="51658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المقطع الصادي 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46808"/>
                  </a:ext>
                </a:extLst>
              </a:tr>
              <a:tr h="51658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مجال الدالة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86264"/>
                  </a:ext>
                </a:extLst>
              </a:tr>
              <a:tr h="51658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مدى الدالة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75483"/>
                  </a:ext>
                </a:extLst>
              </a:tr>
            </a:tbl>
          </a:graphicData>
        </a:graphic>
      </p:graphicFrame>
      <p:cxnSp>
        <p:nvCxnSpPr>
          <p:cNvPr id="412" name="رابط مستقيم 411"/>
          <p:cNvCxnSpPr/>
          <p:nvPr/>
        </p:nvCxnSpPr>
        <p:spPr>
          <a:xfrm flipH="1">
            <a:off x="-1585431" y="4586882"/>
            <a:ext cx="14924314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5" name="مربع نص 414"/>
          <p:cNvSpPr txBox="1"/>
          <p:nvPr/>
        </p:nvSpPr>
        <p:spPr>
          <a:xfrm>
            <a:off x="5588834" y="4600642"/>
            <a:ext cx="610202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ثانيًا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err="1" smtClean="0">
                <a:latin typeface="Segoe Script" panose="030B0504020000000003" pitchFamily="66" charset="0"/>
                <a:cs typeface="ALAWI-3-8" pitchFamily="2" charset="-78"/>
              </a:rPr>
              <a:t>أجيبي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عن الأسئلة التالية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772" name="مجموعة 771"/>
          <p:cNvGrpSpPr/>
          <p:nvPr/>
        </p:nvGrpSpPr>
        <p:grpSpPr>
          <a:xfrm flipH="1">
            <a:off x="197088" y="5592302"/>
            <a:ext cx="916375" cy="694870"/>
            <a:chOff x="-1323483" y="4311154"/>
            <a:chExt cx="1008013" cy="694870"/>
          </a:xfrm>
        </p:grpSpPr>
        <p:grpSp>
          <p:nvGrpSpPr>
            <p:cNvPr id="773" name="مجموعة 772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775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776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4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774" name="شكل حر 773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777" name="مربع نص 2"/>
          <p:cNvSpPr txBox="1">
            <a:spLocks noChangeArrowheads="1"/>
          </p:cNvSpPr>
          <p:nvPr/>
        </p:nvSpPr>
        <p:spPr bwMode="auto">
          <a:xfrm rot="16200000" flipH="1">
            <a:off x="-740497" y="6545677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 smtClean="0">
                <a:latin typeface="Shafrah Connected Dots" panose="00000500000000000000" pitchFamily="50" charset="-78"/>
                <a:cs typeface="Sultan Medium" pitchFamily="2" charset="-78"/>
              </a:rPr>
              <a:t>درجتان لكُل </a:t>
            </a:r>
            <a:r>
              <a:rPr lang="ar-SA" sz="1200" dirty="0">
                <a:latin typeface="Shafrah Connected Dots" panose="00000500000000000000" pitchFamily="50" charset="-78"/>
                <a:cs typeface="Sultan Medium" pitchFamily="2" charset="-78"/>
              </a:rPr>
              <a:t>فقرة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grpSp>
        <p:nvGrpSpPr>
          <p:cNvPr id="974" name="مجموعة 973"/>
          <p:cNvGrpSpPr/>
          <p:nvPr/>
        </p:nvGrpSpPr>
        <p:grpSpPr>
          <a:xfrm>
            <a:off x="1008289" y="6067418"/>
            <a:ext cx="10666268" cy="1796512"/>
            <a:chOff x="8322356" y="12271333"/>
            <a:chExt cx="3330710" cy="1796512"/>
          </a:xfrm>
        </p:grpSpPr>
        <p:cxnSp>
          <p:nvCxnSpPr>
            <p:cNvPr id="975" name="رابط مستقيم 974"/>
            <p:cNvCxnSpPr/>
            <p:nvPr/>
          </p:nvCxnSpPr>
          <p:spPr>
            <a:xfrm flipH="1">
              <a:off x="8322356" y="13169589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رابط مستقيم 975"/>
            <p:cNvCxnSpPr/>
            <p:nvPr/>
          </p:nvCxnSpPr>
          <p:spPr>
            <a:xfrm flipH="1">
              <a:off x="8322356" y="13618717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رابط مستقيم 976"/>
            <p:cNvCxnSpPr/>
            <p:nvPr/>
          </p:nvCxnSpPr>
          <p:spPr>
            <a:xfrm flipH="1">
              <a:off x="8322356" y="14067845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رابط مستقيم 980"/>
            <p:cNvCxnSpPr/>
            <p:nvPr/>
          </p:nvCxnSpPr>
          <p:spPr>
            <a:xfrm flipH="1">
              <a:off x="8322356" y="12720461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رابط مستقيم 981"/>
            <p:cNvCxnSpPr/>
            <p:nvPr/>
          </p:nvCxnSpPr>
          <p:spPr>
            <a:xfrm flipH="1">
              <a:off x="8322356" y="1227133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3" name="مجموعة 982"/>
          <p:cNvGrpSpPr/>
          <p:nvPr/>
        </p:nvGrpSpPr>
        <p:grpSpPr>
          <a:xfrm>
            <a:off x="6725201" y="5157766"/>
            <a:ext cx="4977687" cy="581598"/>
            <a:chOff x="6690643" y="7385979"/>
            <a:chExt cx="4977687" cy="581598"/>
          </a:xfrm>
        </p:grpSpPr>
        <p:grpSp>
          <p:nvGrpSpPr>
            <p:cNvPr id="984" name="مجموعة 983"/>
            <p:cNvGrpSpPr/>
            <p:nvPr/>
          </p:nvGrpSpPr>
          <p:grpSpPr>
            <a:xfrm>
              <a:off x="6690643" y="7385979"/>
              <a:ext cx="4808635" cy="515526"/>
              <a:chOff x="1005385" y="12417892"/>
              <a:chExt cx="4808635" cy="515526"/>
            </a:xfrm>
          </p:grpSpPr>
          <p:sp>
            <p:nvSpPr>
              <p:cNvPr id="986" name="شكل بيضاوي 985"/>
              <p:cNvSpPr/>
              <p:nvPr/>
            </p:nvSpPr>
            <p:spPr>
              <a:xfrm>
                <a:off x="5596132" y="12601515"/>
                <a:ext cx="217888" cy="217888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 dirty="0"/>
              </a:p>
            </p:txBody>
          </p:sp>
          <p:sp>
            <p:nvSpPr>
              <p:cNvPr id="987" name="مربع نص 986"/>
              <p:cNvSpPr txBox="1"/>
              <p:nvPr/>
            </p:nvSpPr>
            <p:spPr>
              <a:xfrm>
                <a:off x="1005385" y="12417892"/>
                <a:ext cx="4590747" cy="5155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ar-SA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حل المُعادلة   </a:t>
                </a:r>
                <a:r>
                  <a:rPr lang="ar-SA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 </a:t>
                </a:r>
                <a:r>
                  <a:rPr lang="ar-SA" sz="20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ar-SA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6س + 12 = </a:t>
                </a:r>
                <a:r>
                  <a:rPr lang="ar-SA" sz="20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   </a:t>
                </a:r>
                <a:r>
                  <a:rPr lang="ar-SA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بإكمال المربع </a:t>
                </a:r>
                <a:r>
                  <a:rPr lang="ar-SA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؟</a:t>
                </a:r>
                <a:endParaRPr lang="ar-EG" dirty="0"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985" name="مربع نص 984"/>
            <p:cNvSpPr txBox="1"/>
            <p:nvPr/>
          </p:nvSpPr>
          <p:spPr>
            <a:xfrm>
              <a:off x="11136529" y="7413579"/>
              <a:ext cx="531801" cy="5539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ar-EG" sz="2000" dirty="0">
                  <a:solidFill>
                    <a:schemeClr val="bg1"/>
                  </a:solidFill>
                  <a:latin typeface="Shafrah Connected Dots" panose="00000500000000000000" pitchFamily="50" charset="-78"/>
                  <a:cs typeface="Sultan Medium" pitchFamily="2" charset="-78"/>
                </a:rPr>
                <a:t>1</a:t>
              </a:r>
            </a:p>
          </p:txBody>
        </p:sp>
      </p:grpSp>
      <p:grpSp>
        <p:nvGrpSpPr>
          <p:cNvPr id="988" name="مجموعة 987"/>
          <p:cNvGrpSpPr/>
          <p:nvPr/>
        </p:nvGrpSpPr>
        <p:grpSpPr>
          <a:xfrm>
            <a:off x="922649" y="5157766"/>
            <a:ext cx="5205149" cy="553998"/>
            <a:chOff x="6463181" y="7385979"/>
            <a:chExt cx="5205149" cy="553998"/>
          </a:xfrm>
        </p:grpSpPr>
        <p:grpSp>
          <p:nvGrpSpPr>
            <p:cNvPr id="989" name="مجموعة 988"/>
            <p:cNvGrpSpPr/>
            <p:nvPr/>
          </p:nvGrpSpPr>
          <p:grpSpPr>
            <a:xfrm>
              <a:off x="6463181" y="7385979"/>
              <a:ext cx="5036097" cy="553998"/>
              <a:chOff x="777923" y="12417892"/>
              <a:chExt cx="5036097" cy="553998"/>
            </a:xfrm>
          </p:grpSpPr>
          <p:sp>
            <p:nvSpPr>
              <p:cNvPr id="991" name="شكل بيضاوي 990"/>
              <p:cNvSpPr/>
              <p:nvPr/>
            </p:nvSpPr>
            <p:spPr>
              <a:xfrm>
                <a:off x="5596132" y="12601515"/>
                <a:ext cx="217888" cy="217888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 dirty="0"/>
              </a:p>
            </p:txBody>
          </p:sp>
          <p:sp>
            <p:nvSpPr>
              <p:cNvPr id="992" name="مربع نص 991"/>
              <p:cNvSpPr txBox="1"/>
              <p:nvPr/>
            </p:nvSpPr>
            <p:spPr>
              <a:xfrm>
                <a:off x="777923" y="12417892"/>
                <a:ext cx="4818209" cy="553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ar-SA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حل المُعادلة  </a:t>
                </a:r>
                <a:r>
                  <a:rPr lang="ar-SA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2س </a:t>
                </a:r>
                <a: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ar-SA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9س </a:t>
                </a:r>
                <a:r>
                  <a:rPr lang="ar-SA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ar-SA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ar-SA" sz="20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   </a:t>
                </a:r>
                <a:r>
                  <a:rPr lang="ar-SA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باستعمال القانون العام</a:t>
                </a:r>
                <a:r>
                  <a:rPr lang="ar-SA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؟</a:t>
                </a:r>
                <a:endParaRPr lang="ar-EG" dirty="0"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990" name="مربع نص 989"/>
            <p:cNvSpPr txBox="1"/>
            <p:nvPr/>
          </p:nvSpPr>
          <p:spPr>
            <a:xfrm>
              <a:off x="11136529" y="7413579"/>
              <a:ext cx="531801" cy="5155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ar-SA" sz="2000" dirty="0" smtClean="0">
                  <a:solidFill>
                    <a:schemeClr val="bg1"/>
                  </a:solidFill>
                  <a:latin typeface="Shafrah Connected Dots" panose="00000500000000000000" pitchFamily="50" charset="-78"/>
                  <a:cs typeface="Sultan Medium" pitchFamily="2" charset="-78"/>
                </a:rPr>
                <a:t>2</a:t>
              </a:r>
              <a:endParaRPr lang="ar-EG" sz="2000" dirty="0">
                <a:solidFill>
                  <a:schemeClr val="bg1"/>
                </a:solidFill>
                <a:latin typeface="Shafrah Connected Dots" panose="00000500000000000000" pitchFamily="50" charset="-78"/>
                <a:cs typeface="Sultan Medium" pitchFamily="2" charset="-78"/>
              </a:endParaRPr>
            </a:p>
          </p:txBody>
        </p:sp>
      </p:grpSp>
      <p:sp>
        <p:nvSpPr>
          <p:cNvPr id="993" name="شكل حر 992"/>
          <p:cNvSpPr/>
          <p:nvPr/>
        </p:nvSpPr>
        <p:spPr>
          <a:xfrm>
            <a:off x="6227773" y="5255654"/>
            <a:ext cx="45719" cy="2679001"/>
          </a:xfrm>
          <a:custGeom>
            <a:avLst/>
            <a:gdLst>
              <a:gd name="connsiteX0" fmla="*/ 34590 w 43207"/>
              <a:gd name="connsiteY0" fmla="*/ 0 h 3606325"/>
              <a:gd name="connsiteX1" fmla="*/ 8952 w 43207"/>
              <a:gd name="connsiteY1" fmla="*/ 709301 h 3606325"/>
              <a:gd name="connsiteX2" fmla="*/ 43135 w 43207"/>
              <a:gd name="connsiteY2" fmla="*/ 1333143 h 3606325"/>
              <a:gd name="connsiteX3" fmla="*/ 17498 w 43207"/>
              <a:gd name="connsiteY3" fmla="*/ 2264635 h 3606325"/>
              <a:gd name="connsiteX4" fmla="*/ 406 w 43207"/>
              <a:gd name="connsiteY4" fmla="*/ 2939753 h 3606325"/>
              <a:gd name="connsiteX5" fmla="*/ 34590 w 43207"/>
              <a:gd name="connsiteY5" fmla="*/ 3606325 h 360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7" h="3606325">
                <a:moveTo>
                  <a:pt x="34590" y="0"/>
                </a:moveTo>
                <a:cubicBezTo>
                  <a:pt x="21059" y="243555"/>
                  <a:pt x="7528" y="487111"/>
                  <a:pt x="8952" y="709301"/>
                </a:cubicBezTo>
                <a:cubicBezTo>
                  <a:pt x="10376" y="931491"/>
                  <a:pt x="41711" y="1073921"/>
                  <a:pt x="43135" y="1333143"/>
                </a:cubicBezTo>
                <a:cubicBezTo>
                  <a:pt x="44559" y="1592365"/>
                  <a:pt x="24619" y="1996867"/>
                  <a:pt x="17498" y="2264635"/>
                </a:cubicBezTo>
                <a:cubicBezTo>
                  <a:pt x="10376" y="2532403"/>
                  <a:pt x="-2443" y="2716138"/>
                  <a:pt x="406" y="2939753"/>
                </a:cubicBezTo>
                <a:cubicBezTo>
                  <a:pt x="3255" y="3163368"/>
                  <a:pt x="18922" y="3384846"/>
                  <a:pt x="34590" y="3606325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مربع نص 2"/>
          <p:cNvSpPr txBox="1">
            <a:spLocks noChangeArrowheads="1"/>
          </p:cNvSpPr>
          <p:nvPr/>
        </p:nvSpPr>
        <p:spPr bwMode="auto">
          <a:xfrm>
            <a:off x="9695324" y="5173291"/>
            <a:ext cx="458187" cy="57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7" name="مربع نص 2"/>
          <p:cNvSpPr txBox="1">
            <a:spLocks noChangeArrowheads="1"/>
          </p:cNvSpPr>
          <p:nvPr/>
        </p:nvSpPr>
        <p:spPr bwMode="auto">
          <a:xfrm>
            <a:off x="4051879" y="5173291"/>
            <a:ext cx="458187" cy="57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4" name="رابط مستقيم 133"/>
          <p:cNvCxnSpPr/>
          <p:nvPr/>
        </p:nvCxnSpPr>
        <p:spPr>
          <a:xfrm flipH="1">
            <a:off x="-1443573" y="8181289"/>
            <a:ext cx="14924314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2" name="مجموعة 271"/>
          <p:cNvGrpSpPr/>
          <p:nvPr/>
        </p:nvGrpSpPr>
        <p:grpSpPr>
          <a:xfrm>
            <a:off x="12593097" y="9409553"/>
            <a:ext cx="399550" cy="439011"/>
            <a:chOff x="10573027" y="3436610"/>
            <a:chExt cx="531801" cy="584323"/>
          </a:xfrm>
        </p:grpSpPr>
        <p:grpSp>
          <p:nvGrpSpPr>
            <p:cNvPr id="273" name="مجموعة 272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285" name="صورة 284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286" name="شكل بيضاوي 285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284" name="مربع نص 283"/>
            <p:cNvSpPr txBox="1"/>
            <p:nvPr/>
          </p:nvSpPr>
          <p:spPr>
            <a:xfrm>
              <a:off x="10663152" y="3436610"/>
              <a:ext cx="339310" cy="5735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8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288" name="مجموعة 287"/>
          <p:cNvGrpSpPr/>
          <p:nvPr/>
        </p:nvGrpSpPr>
        <p:grpSpPr>
          <a:xfrm>
            <a:off x="12593097" y="9077049"/>
            <a:ext cx="399550" cy="436558"/>
            <a:chOff x="10573027" y="3439875"/>
            <a:chExt cx="531801" cy="581058"/>
          </a:xfrm>
        </p:grpSpPr>
        <p:grpSp>
          <p:nvGrpSpPr>
            <p:cNvPr id="289" name="مجموعة 288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09" name="صورة 30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10" name="شكل بيضاوي 30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295" name="مربع نص 294"/>
            <p:cNvSpPr txBox="1"/>
            <p:nvPr/>
          </p:nvSpPr>
          <p:spPr>
            <a:xfrm>
              <a:off x="10663152" y="3439875"/>
              <a:ext cx="339310" cy="5735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7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311" name="مربع نص 310"/>
          <p:cNvSpPr txBox="1"/>
          <p:nvPr/>
        </p:nvSpPr>
        <p:spPr>
          <a:xfrm>
            <a:off x="6185821" y="8751213"/>
            <a:ext cx="5665156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أولا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صنّفي </a:t>
            </a:r>
            <a:r>
              <a:rPr lang="ar-SA" dirty="0">
                <a:latin typeface="Segoe Script" panose="030B0504020000000003" pitchFamily="66" charset="0"/>
                <a:cs typeface="ALAWI-3-8" pitchFamily="2" charset="-78"/>
              </a:rPr>
              <a:t>العبارات التالية ( صواب – خطأ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)</a:t>
            </a:r>
            <a:r>
              <a:rPr lang="ar-SA" sz="1400" dirty="0" smtClean="0">
                <a:latin typeface="Segoe Script" panose="030B0504020000000003" pitchFamily="66" charset="0"/>
                <a:cs typeface="ALAWI-3-8" pitchFamily="2" charset="-78"/>
              </a:rPr>
              <a:t>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: 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aphicFrame>
        <p:nvGraphicFramePr>
          <p:cNvPr id="312" name="جدول 3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621962"/>
              </p:ext>
            </p:extLst>
          </p:nvPr>
        </p:nvGraphicFramePr>
        <p:xfrm>
          <a:off x="1414975" y="9295308"/>
          <a:ext cx="10141382" cy="5852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832953">
                  <a:extLst>
                    <a:ext uri="{9D8B030D-6E8A-4147-A177-3AD203B41FA5}">
                      <a16:colId xmlns:a16="http://schemas.microsoft.com/office/drawing/2014/main" val="974781779"/>
                    </a:ext>
                  </a:extLst>
                </a:gridCol>
                <a:gridCol w="624695">
                  <a:extLst>
                    <a:ext uri="{9D8B030D-6E8A-4147-A177-3AD203B41FA5}">
                      <a16:colId xmlns:a16="http://schemas.microsoft.com/office/drawing/2014/main" val="2854310222"/>
                    </a:ext>
                  </a:extLst>
                </a:gridCol>
                <a:gridCol w="683734">
                  <a:extLst>
                    <a:ext uri="{9D8B030D-6E8A-4147-A177-3AD203B41FA5}">
                      <a16:colId xmlns:a16="http://schemas.microsoft.com/office/drawing/2014/main" val="39288319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العبارة</a:t>
                      </a:r>
                      <a:endParaRPr lang="ar-EG" sz="20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صواب</a:t>
                      </a:r>
                      <a:endParaRPr lang="ar-EG" sz="18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kern="1200" baseline="0" dirty="0" smtClean="0">
                          <a:solidFill>
                            <a:schemeClr val="bg1"/>
                          </a:solidFill>
                          <a:latin typeface="Segoe Script" panose="030B0504020000000003" pitchFamily="66" charset="0"/>
                          <a:ea typeface="+mn-ea"/>
                          <a:cs typeface="ALAWI-3-8" pitchFamily="2" charset="-78"/>
                        </a:rPr>
                        <a:t>خطأ</a:t>
                      </a:r>
                      <a:endParaRPr lang="ar-EG" sz="1800" b="0" kern="1200" baseline="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+mn-ea"/>
                        <a:cs typeface="ALAWI-3-8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297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84765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1879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800" kern="1200" dirty="0">
                        <a:solidFill>
                          <a:schemeClr val="tx1"/>
                        </a:solidFill>
                        <a:latin typeface="ae_Hor" panose="02060603050605020204" pitchFamily="18" charset="-78"/>
                        <a:ea typeface="+mn-ea"/>
                        <a:cs typeface="المحارب أنبوبي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800" kern="1200" dirty="0">
                        <a:solidFill>
                          <a:schemeClr val="tx1"/>
                        </a:solidFill>
                        <a:latin typeface="ae_Hor" panose="02060603050605020204" pitchFamily="18" charset="-78"/>
                        <a:ea typeface="+mn-ea"/>
                        <a:cs typeface="المحارب أنبوبي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6413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1374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8529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7841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55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509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276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1"/>
                      <a:endParaRPr lang="ar-EG" sz="16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EG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828388"/>
                  </a:ext>
                </a:extLst>
              </a:tr>
            </a:tbl>
          </a:graphicData>
        </a:graphic>
      </p:graphicFrame>
      <p:sp>
        <p:nvSpPr>
          <p:cNvPr id="320" name="مربع نص 319"/>
          <p:cNvSpPr txBox="1"/>
          <p:nvPr/>
        </p:nvSpPr>
        <p:spPr>
          <a:xfrm>
            <a:off x="3465189" y="9712196"/>
            <a:ext cx="78004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المقطع الصادي هو الحد الثابت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جـ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للدالة التربيعية في الصورة القياسية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س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 س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جـ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1" name="مربع نص 320"/>
          <p:cNvSpPr txBox="1"/>
          <p:nvPr/>
        </p:nvSpPr>
        <p:spPr>
          <a:xfrm>
            <a:off x="3535462" y="11829004"/>
            <a:ext cx="76577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قيمة المُميّز للمعادلة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3س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س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تُساوي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 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2" name="مربع نص 321"/>
          <p:cNvSpPr txBox="1"/>
          <p:nvPr/>
        </p:nvSpPr>
        <p:spPr>
          <a:xfrm>
            <a:off x="4157376" y="11425507"/>
            <a:ext cx="703584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قيمة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جـ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التي تجعل ثلاثية الحدود 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6س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جـ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مربعًا كاملًا تُساوي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مربع نص 322"/>
          <p:cNvSpPr txBox="1"/>
          <p:nvPr/>
        </p:nvSpPr>
        <p:spPr>
          <a:xfrm>
            <a:off x="3575850" y="12342911"/>
            <a:ext cx="76173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مرافق العدد 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هو 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4" name="مربع نص 323"/>
          <p:cNvSpPr txBox="1"/>
          <p:nvPr/>
        </p:nvSpPr>
        <p:spPr>
          <a:xfrm>
            <a:off x="5098205" y="10568851"/>
            <a:ext cx="61674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لدالة التربيعية المُمثلة بيانيًا بالشكل المقابل لها حل حقيقي واحد  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5" name="مجموعة 324"/>
          <p:cNvGrpSpPr/>
          <p:nvPr/>
        </p:nvGrpSpPr>
        <p:grpSpPr>
          <a:xfrm>
            <a:off x="11166037" y="9693690"/>
            <a:ext cx="399550" cy="444082"/>
            <a:chOff x="10573027" y="3429864"/>
            <a:chExt cx="531801" cy="591069"/>
          </a:xfrm>
        </p:grpSpPr>
        <p:grpSp>
          <p:nvGrpSpPr>
            <p:cNvPr id="326" name="مجموعة 325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28" name="صورة 327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29" name="شكل بيضاوي 328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27" name="مربع نص 326"/>
            <p:cNvSpPr txBox="1"/>
            <p:nvPr/>
          </p:nvSpPr>
          <p:spPr>
            <a:xfrm>
              <a:off x="10677304" y="3429864"/>
              <a:ext cx="339310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>
                  <a:latin typeface="ae_Hor" panose="02060603050605020204" pitchFamily="18" charset="-78"/>
                  <a:cs typeface="المحارب أنبوبي" pitchFamily="2" charset="-78"/>
                </a:rPr>
                <a:t>1</a:t>
              </a:r>
            </a:p>
          </p:txBody>
        </p:sp>
      </p:grpSp>
      <p:grpSp>
        <p:nvGrpSpPr>
          <p:cNvPr id="330" name="مجموعة 329"/>
          <p:cNvGrpSpPr/>
          <p:nvPr/>
        </p:nvGrpSpPr>
        <p:grpSpPr>
          <a:xfrm>
            <a:off x="11166037" y="10541604"/>
            <a:ext cx="399550" cy="461665"/>
            <a:chOff x="10573027" y="3441691"/>
            <a:chExt cx="531801" cy="614474"/>
          </a:xfrm>
        </p:grpSpPr>
        <p:grpSp>
          <p:nvGrpSpPr>
            <p:cNvPr id="331" name="مجموعة 330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33" name="صورة 332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34" name="شكل بيضاوي 333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32" name="مربع نص 331"/>
            <p:cNvSpPr txBox="1"/>
            <p:nvPr/>
          </p:nvSpPr>
          <p:spPr>
            <a:xfrm>
              <a:off x="10677304" y="3441691"/>
              <a:ext cx="339310" cy="6144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2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335" name="مجموعة 334"/>
          <p:cNvGrpSpPr/>
          <p:nvPr/>
        </p:nvGrpSpPr>
        <p:grpSpPr>
          <a:xfrm>
            <a:off x="11166037" y="11845361"/>
            <a:ext cx="399550" cy="461665"/>
            <a:chOff x="10573027" y="3429468"/>
            <a:chExt cx="531801" cy="614475"/>
          </a:xfrm>
        </p:grpSpPr>
        <p:grpSp>
          <p:nvGrpSpPr>
            <p:cNvPr id="336" name="مجموعة 335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46" name="صورة 34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47" name="شكل بيضاوي 346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37" name="مربع نص 336"/>
            <p:cNvSpPr txBox="1"/>
            <p:nvPr/>
          </p:nvSpPr>
          <p:spPr>
            <a:xfrm>
              <a:off x="10677304" y="3429468"/>
              <a:ext cx="339310" cy="6144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EG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4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348" name="مجموعة 347"/>
          <p:cNvGrpSpPr/>
          <p:nvPr/>
        </p:nvGrpSpPr>
        <p:grpSpPr>
          <a:xfrm>
            <a:off x="11166037" y="12834350"/>
            <a:ext cx="399550" cy="439011"/>
            <a:chOff x="10573027" y="3436610"/>
            <a:chExt cx="531801" cy="584323"/>
          </a:xfrm>
        </p:grpSpPr>
        <p:grpSp>
          <p:nvGrpSpPr>
            <p:cNvPr id="349" name="مجموعة 348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79" name="صورة 37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80" name="شكل بيضاوي 37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50" name="مربع نص 349"/>
            <p:cNvSpPr txBox="1"/>
            <p:nvPr/>
          </p:nvSpPr>
          <p:spPr>
            <a:xfrm>
              <a:off x="10663152" y="3436610"/>
              <a:ext cx="339310" cy="5735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6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383" name="مربع نص 382"/>
          <p:cNvSpPr txBox="1"/>
          <p:nvPr/>
        </p:nvSpPr>
        <p:spPr>
          <a:xfrm>
            <a:off x="3529936" y="13336541"/>
            <a:ext cx="76632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العبارة 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ar-SA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أبسط صورة تُكافئ  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8  15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. 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4" name="مجموعة 383"/>
          <p:cNvGrpSpPr/>
          <p:nvPr/>
        </p:nvGrpSpPr>
        <p:grpSpPr>
          <a:xfrm>
            <a:off x="11166037" y="12310090"/>
            <a:ext cx="399550" cy="457824"/>
            <a:chOff x="10573027" y="3411570"/>
            <a:chExt cx="531801" cy="609363"/>
          </a:xfrm>
        </p:grpSpPr>
        <p:grpSp>
          <p:nvGrpSpPr>
            <p:cNvPr id="385" name="مجموعة 384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87" name="صورة 386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388" name="شكل بيضاوي 387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86" name="مربع نص 385"/>
            <p:cNvSpPr txBox="1"/>
            <p:nvPr/>
          </p:nvSpPr>
          <p:spPr>
            <a:xfrm>
              <a:off x="10677304" y="3411570"/>
              <a:ext cx="339310" cy="5735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>
                  <a:latin typeface="ae_Hor" panose="02060603050605020204" pitchFamily="18" charset="-78"/>
                  <a:cs typeface="المحارب أنبوبي" pitchFamily="2" charset="-78"/>
                </a:rPr>
                <a:t>5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389" name="مربع نص 388"/>
          <p:cNvSpPr txBox="1"/>
          <p:nvPr/>
        </p:nvSpPr>
        <p:spPr>
          <a:xfrm>
            <a:off x="4634544" y="14718014"/>
            <a:ext cx="66026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التباين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لمجموعة من البيانات : هو مُربّع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الانحراف المعياري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لتلك البيانات  . 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0" name="مجموعة 389"/>
          <p:cNvGrpSpPr/>
          <p:nvPr/>
        </p:nvGrpSpPr>
        <p:grpSpPr>
          <a:xfrm>
            <a:off x="11166037" y="13790003"/>
            <a:ext cx="399550" cy="439011"/>
            <a:chOff x="10573027" y="3436610"/>
            <a:chExt cx="531801" cy="584323"/>
          </a:xfrm>
        </p:grpSpPr>
        <p:grpSp>
          <p:nvGrpSpPr>
            <p:cNvPr id="391" name="مجموعة 390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399" name="صورة 39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00" name="شكل بيضاوي 399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392" name="مربع نص 391"/>
            <p:cNvSpPr txBox="1"/>
            <p:nvPr/>
          </p:nvSpPr>
          <p:spPr>
            <a:xfrm>
              <a:off x="10663152" y="3436610"/>
              <a:ext cx="339310" cy="5735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8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402" name="مربع نص 401"/>
          <p:cNvSpPr txBox="1"/>
          <p:nvPr/>
        </p:nvSpPr>
        <p:spPr>
          <a:xfrm>
            <a:off x="3034980" y="13821869"/>
            <a:ext cx="8204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تشابه مُثلثان : فإنّ قياسات زواياهما المتناظرة مُتساوية ، وقياسات أضلاعهما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المتناظرة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مُتساوية  . 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3" name="مجموعة 402"/>
          <p:cNvGrpSpPr/>
          <p:nvPr/>
        </p:nvGrpSpPr>
        <p:grpSpPr>
          <a:xfrm>
            <a:off x="11166037" y="13339797"/>
            <a:ext cx="399550" cy="436558"/>
            <a:chOff x="10573027" y="3439875"/>
            <a:chExt cx="531801" cy="581058"/>
          </a:xfrm>
        </p:grpSpPr>
        <p:grpSp>
          <p:nvGrpSpPr>
            <p:cNvPr id="404" name="مجموعة 403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408" name="صورة 407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09" name="شكل بيضاوي 408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407" name="مربع نص 406"/>
            <p:cNvSpPr txBox="1"/>
            <p:nvPr/>
          </p:nvSpPr>
          <p:spPr>
            <a:xfrm>
              <a:off x="10663152" y="3439875"/>
              <a:ext cx="339310" cy="5735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7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410" name="مربع نص 409"/>
          <p:cNvSpPr txBox="1"/>
          <p:nvPr/>
        </p:nvSpPr>
        <p:spPr>
          <a:xfrm>
            <a:off x="4890379" y="9691682"/>
            <a:ext cx="3319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1" name="مجموعة 410"/>
          <p:cNvGrpSpPr/>
          <p:nvPr/>
        </p:nvGrpSpPr>
        <p:grpSpPr>
          <a:xfrm>
            <a:off x="4758743" y="10193669"/>
            <a:ext cx="1093176" cy="2058483"/>
            <a:chOff x="4618205" y="11799053"/>
            <a:chExt cx="1093176" cy="2264331"/>
          </a:xfrm>
        </p:grpSpPr>
        <p:pic>
          <p:nvPicPr>
            <p:cNvPr id="413" name="صورة 412"/>
            <p:cNvPicPr>
              <a:picLocks noChangeAspect="1"/>
            </p:cNvPicPr>
            <p:nvPr/>
          </p:nvPicPr>
          <p:blipFill>
            <a:blip r:embed="rId11">
              <a:biLevel thresh="75000"/>
            </a:blip>
            <a:stretch>
              <a:fillRect/>
            </a:stretch>
          </p:blipFill>
          <p:spPr>
            <a:xfrm>
              <a:off x="5396832" y="12472819"/>
              <a:ext cx="136487" cy="73049"/>
            </a:xfrm>
            <a:prstGeom prst="rect">
              <a:avLst/>
            </a:prstGeom>
          </p:spPr>
        </p:pic>
        <p:cxnSp>
          <p:nvCxnSpPr>
            <p:cNvPr id="414" name="رابط كسهم مستقيم 413"/>
            <p:cNvCxnSpPr/>
            <p:nvPr/>
          </p:nvCxnSpPr>
          <p:spPr>
            <a:xfrm flipH="1">
              <a:off x="4618205" y="12467856"/>
              <a:ext cx="82526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رابط كسهم مستقيم 415"/>
            <p:cNvCxnSpPr/>
            <p:nvPr/>
          </p:nvCxnSpPr>
          <p:spPr>
            <a:xfrm rot="5400000" flipH="1">
              <a:off x="4334326" y="12440146"/>
              <a:ext cx="128218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مجموعة 416"/>
            <p:cNvGrpSpPr/>
            <p:nvPr/>
          </p:nvGrpSpPr>
          <p:grpSpPr>
            <a:xfrm>
              <a:off x="5023897" y="11972081"/>
              <a:ext cx="687484" cy="2091303"/>
              <a:chOff x="3499543" y="7775244"/>
              <a:chExt cx="1748022" cy="4394563"/>
            </a:xfrm>
          </p:grpSpPr>
          <p:sp>
            <p:nvSpPr>
              <p:cNvPr id="421" name="قوس 420"/>
              <p:cNvSpPr/>
              <p:nvPr/>
            </p:nvSpPr>
            <p:spPr>
              <a:xfrm rot="5400000" flipH="1">
                <a:off x="2224595" y="9146836"/>
                <a:ext cx="4394562" cy="1651378"/>
              </a:xfrm>
              <a:prstGeom prst="arc">
                <a:avLst>
                  <a:gd name="adj1" fmla="val 50648"/>
                  <a:gd name="adj2" fmla="val 4099138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قوس 421"/>
              <p:cNvSpPr/>
              <p:nvPr/>
            </p:nvSpPr>
            <p:spPr>
              <a:xfrm rot="16200000">
                <a:off x="2127951" y="9146836"/>
                <a:ext cx="4394563" cy="1651379"/>
              </a:xfrm>
              <a:prstGeom prst="arc">
                <a:avLst>
                  <a:gd name="adj1" fmla="val 50648"/>
                  <a:gd name="adj2" fmla="val 4099138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8" name="مجموعة 417"/>
            <p:cNvGrpSpPr/>
            <p:nvPr/>
          </p:nvGrpSpPr>
          <p:grpSpPr>
            <a:xfrm>
              <a:off x="4785387" y="11807426"/>
              <a:ext cx="141555" cy="89283"/>
              <a:chOff x="4785387" y="11807426"/>
              <a:chExt cx="141555" cy="89283"/>
            </a:xfrm>
          </p:grpSpPr>
          <p:pic>
            <p:nvPicPr>
              <p:cNvPr id="419" name="صورة 418"/>
              <p:cNvPicPr>
                <a:picLocks noChangeAspect="1"/>
              </p:cNvPicPr>
              <p:nvPr/>
            </p:nvPicPr>
            <p:blipFill>
              <a:blip r:embed="rId12">
                <a:biLevel thresh="75000"/>
              </a:blip>
              <a:stretch>
                <a:fillRect/>
              </a:stretch>
            </p:blipFill>
            <p:spPr>
              <a:xfrm>
                <a:off x="4785387" y="11819815"/>
                <a:ext cx="141555" cy="76894"/>
              </a:xfrm>
              <a:prstGeom prst="rect">
                <a:avLst/>
              </a:prstGeom>
            </p:spPr>
          </p:pic>
          <p:sp>
            <p:nvSpPr>
              <p:cNvPr id="420" name="شكل حر 419"/>
              <p:cNvSpPr/>
              <p:nvPr/>
            </p:nvSpPr>
            <p:spPr>
              <a:xfrm>
                <a:off x="4853588" y="11807426"/>
                <a:ext cx="2576" cy="56667"/>
              </a:xfrm>
              <a:custGeom>
                <a:avLst/>
                <a:gdLst>
                  <a:gd name="connsiteX0" fmla="*/ 2576 w 2576"/>
                  <a:gd name="connsiteY0" fmla="*/ 0 h 56667"/>
                  <a:gd name="connsiteX1" fmla="*/ 0 w 2576"/>
                  <a:gd name="connsiteY1" fmla="*/ 56667 h 5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76" h="56667">
                    <a:moveTo>
                      <a:pt x="2576" y="0"/>
                    </a:moveTo>
                    <a:lnTo>
                      <a:pt x="0" y="56667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3" name="مجموعة 422"/>
          <p:cNvGrpSpPr/>
          <p:nvPr/>
        </p:nvGrpSpPr>
        <p:grpSpPr>
          <a:xfrm>
            <a:off x="11166037" y="11407102"/>
            <a:ext cx="399550" cy="435195"/>
            <a:chOff x="10573027" y="3441691"/>
            <a:chExt cx="531801" cy="579242"/>
          </a:xfrm>
        </p:grpSpPr>
        <p:grpSp>
          <p:nvGrpSpPr>
            <p:cNvPr id="424" name="مجموعة 423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426" name="صورة 425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27" name="شكل بيضاوي 426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425" name="مربع نص 424"/>
            <p:cNvSpPr txBox="1"/>
            <p:nvPr/>
          </p:nvSpPr>
          <p:spPr>
            <a:xfrm>
              <a:off x="10677304" y="3441691"/>
              <a:ext cx="339310" cy="5735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3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428" name="مربع نص 427"/>
          <p:cNvSpPr txBox="1"/>
          <p:nvPr/>
        </p:nvSpPr>
        <p:spPr>
          <a:xfrm>
            <a:off x="8164989" y="11430347"/>
            <a:ext cx="3319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9" name="مربع نص 428"/>
          <p:cNvSpPr txBox="1"/>
          <p:nvPr/>
        </p:nvSpPr>
        <p:spPr>
          <a:xfrm>
            <a:off x="8963492" y="11874837"/>
            <a:ext cx="3319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0" name="مجموعة 429"/>
          <p:cNvGrpSpPr/>
          <p:nvPr/>
        </p:nvGrpSpPr>
        <p:grpSpPr>
          <a:xfrm>
            <a:off x="9450608" y="12417080"/>
            <a:ext cx="277380" cy="208296"/>
            <a:chOff x="5704612" y="7420761"/>
            <a:chExt cx="2584981" cy="2045838"/>
          </a:xfrm>
        </p:grpSpPr>
        <p:cxnSp>
          <p:nvCxnSpPr>
            <p:cNvPr id="431" name="رابط مستقيم 430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رابط مستقيم 431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رابط مستقيم 432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رابط مستقيم 433"/>
            <p:cNvCxnSpPr/>
            <p:nvPr/>
          </p:nvCxnSpPr>
          <p:spPr>
            <a:xfrm flipH="1">
              <a:off x="5704612" y="7512282"/>
              <a:ext cx="17109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مجموعة 434"/>
          <p:cNvGrpSpPr/>
          <p:nvPr/>
        </p:nvGrpSpPr>
        <p:grpSpPr>
          <a:xfrm>
            <a:off x="8337103" y="12417080"/>
            <a:ext cx="277380" cy="208296"/>
            <a:chOff x="5704612" y="7420761"/>
            <a:chExt cx="2584981" cy="2045838"/>
          </a:xfrm>
        </p:grpSpPr>
        <p:cxnSp>
          <p:nvCxnSpPr>
            <p:cNvPr id="436" name="رابط مستقيم 435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رابط مستقيم 436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رابط مستقيم 437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رابط مستقيم 438"/>
            <p:cNvCxnSpPr/>
            <p:nvPr/>
          </p:nvCxnSpPr>
          <p:spPr>
            <a:xfrm flipH="1">
              <a:off x="5704612" y="7512282"/>
              <a:ext cx="17109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" name="مجموعة 439"/>
          <p:cNvGrpSpPr/>
          <p:nvPr/>
        </p:nvGrpSpPr>
        <p:grpSpPr>
          <a:xfrm>
            <a:off x="9205284" y="13392999"/>
            <a:ext cx="277380" cy="208296"/>
            <a:chOff x="5704612" y="7420761"/>
            <a:chExt cx="2584981" cy="2045838"/>
          </a:xfrm>
        </p:grpSpPr>
        <p:cxnSp>
          <p:nvCxnSpPr>
            <p:cNvPr id="441" name="رابط مستقيم 440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رابط مستقيم 441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رابط مستقيم 442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رابط مستقيم 443"/>
            <p:cNvCxnSpPr/>
            <p:nvPr/>
          </p:nvCxnSpPr>
          <p:spPr>
            <a:xfrm flipH="1">
              <a:off x="5704612" y="7512282"/>
              <a:ext cx="17109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مجموعة 444"/>
          <p:cNvGrpSpPr/>
          <p:nvPr/>
        </p:nvGrpSpPr>
        <p:grpSpPr>
          <a:xfrm>
            <a:off x="9599791" y="13392999"/>
            <a:ext cx="277380" cy="208296"/>
            <a:chOff x="5704612" y="7420761"/>
            <a:chExt cx="2584981" cy="2045838"/>
          </a:xfrm>
        </p:grpSpPr>
        <p:cxnSp>
          <p:nvCxnSpPr>
            <p:cNvPr id="446" name="رابط مستقيم 445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رابط مستقيم 446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رابط مستقيم 447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رابط مستقيم 448"/>
            <p:cNvCxnSpPr/>
            <p:nvPr/>
          </p:nvCxnSpPr>
          <p:spPr>
            <a:xfrm flipH="1">
              <a:off x="5704612" y="7512282"/>
              <a:ext cx="17109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" name="مجموعة 449"/>
          <p:cNvGrpSpPr/>
          <p:nvPr/>
        </p:nvGrpSpPr>
        <p:grpSpPr>
          <a:xfrm>
            <a:off x="10089305" y="13392999"/>
            <a:ext cx="277380" cy="208296"/>
            <a:chOff x="5704612" y="7420761"/>
            <a:chExt cx="2584981" cy="2045838"/>
          </a:xfrm>
        </p:grpSpPr>
        <p:cxnSp>
          <p:nvCxnSpPr>
            <p:cNvPr id="451" name="رابط مستقيم 450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رابط مستقيم 451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رابط مستقيم 452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رابط مستقيم 453"/>
            <p:cNvCxnSpPr/>
            <p:nvPr/>
          </p:nvCxnSpPr>
          <p:spPr>
            <a:xfrm flipH="1">
              <a:off x="5704612" y="7512282"/>
              <a:ext cx="17109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5" name="مجموعة 454"/>
          <p:cNvGrpSpPr/>
          <p:nvPr/>
        </p:nvGrpSpPr>
        <p:grpSpPr>
          <a:xfrm>
            <a:off x="6527907" y="13393109"/>
            <a:ext cx="395167" cy="208296"/>
            <a:chOff x="5246065" y="7420761"/>
            <a:chExt cx="3043528" cy="2045838"/>
          </a:xfrm>
        </p:grpSpPr>
        <p:cxnSp>
          <p:nvCxnSpPr>
            <p:cNvPr id="456" name="رابط مستقيم 455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رابط مستقيم 456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رابط مستقيم 457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رابط مستقيم 458"/>
            <p:cNvCxnSpPr/>
            <p:nvPr/>
          </p:nvCxnSpPr>
          <p:spPr>
            <a:xfrm flipH="1">
              <a:off x="5246065" y="7512280"/>
              <a:ext cx="20702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" name="مربع نص 459"/>
          <p:cNvSpPr txBox="1"/>
          <p:nvPr/>
        </p:nvSpPr>
        <p:spPr>
          <a:xfrm>
            <a:off x="3175406" y="12859382"/>
            <a:ext cx="80178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لإيجاد المسافة بين أيّ نقطتين على المستوى الإحداثي نستعمل العلاقة   ف =   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 – س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ص – ص </a:t>
            </a:r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1" name="مجموعة 460"/>
          <p:cNvGrpSpPr/>
          <p:nvPr/>
        </p:nvGrpSpPr>
        <p:grpSpPr>
          <a:xfrm>
            <a:off x="3260074" y="12825313"/>
            <a:ext cx="2125580" cy="411510"/>
            <a:chOff x="-6456305" y="7420761"/>
            <a:chExt cx="14882758" cy="2045838"/>
          </a:xfrm>
        </p:grpSpPr>
        <p:cxnSp>
          <p:nvCxnSpPr>
            <p:cNvPr id="462" name="رابط مستقيم 461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رابط مستقيم 462"/>
            <p:cNvCxnSpPr/>
            <p:nvPr/>
          </p:nvCxnSpPr>
          <p:spPr>
            <a:xfrm rot="1020000" flipH="1">
              <a:off x="7886487" y="8202595"/>
              <a:ext cx="28420" cy="12640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رابط مستقيم 463"/>
            <p:cNvCxnSpPr/>
            <p:nvPr/>
          </p:nvCxnSpPr>
          <p:spPr>
            <a:xfrm rot="17760000" flipH="1">
              <a:off x="8277723" y="8209940"/>
              <a:ext cx="49850" cy="24761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رابط مستقيم 464"/>
            <p:cNvCxnSpPr/>
            <p:nvPr/>
          </p:nvCxnSpPr>
          <p:spPr>
            <a:xfrm flipH="1">
              <a:off x="-6456305" y="7453996"/>
              <a:ext cx="138280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6" name="مربع نص 465"/>
          <p:cNvSpPr txBox="1"/>
          <p:nvPr/>
        </p:nvSpPr>
        <p:spPr>
          <a:xfrm>
            <a:off x="4188117" y="12787987"/>
            <a:ext cx="3319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7" name="مربع نص 466"/>
          <p:cNvSpPr txBox="1"/>
          <p:nvPr/>
        </p:nvSpPr>
        <p:spPr>
          <a:xfrm>
            <a:off x="3154897" y="12787987"/>
            <a:ext cx="3319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8" name="مربع نص 467"/>
          <p:cNvSpPr txBox="1"/>
          <p:nvPr/>
        </p:nvSpPr>
        <p:spPr>
          <a:xfrm>
            <a:off x="4668720" y="13043908"/>
            <a:ext cx="33196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9" name="مربع نص 468"/>
          <p:cNvSpPr txBox="1"/>
          <p:nvPr/>
        </p:nvSpPr>
        <p:spPr>
          <a:xfrm>
            <a:off x="4270121" y="13034383"/>
            <a:ext cx="33196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0" name="مربع نص 469"/>
          <p:cNvSpPr txBox="1"/>
          <p:nvPr/>
        </p:nvSpPr>
        <p:spPr>
          <a:xfrm>
            <a:off x="3679101" y="13034383"/>
            <a:ext cx="33196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" name="مربع نص 470"/>
          <p:cNvSpPr txBox="1"/>
          <p:nvPr/>
        </p:nvSpPr>
        <p:spPr>
          <a:xfrm>
            <a:off x="3242402" y="13043908"/>
            <a:ext cx="33196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ar-EG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2" name="مجموعة 471"/>
          <p:cNvGrpSpPr/>
          <p:nvPr/>
        </p:nvGrpSpPr>
        <p:grpSpPr>
          <a:xfrm>
            <a:off x="11166056" y="14681853"/>
            <a:ext cx="399551" cy="461665"/>
            <a:chOff x="10573027" y="3421946"/>
            <a:chExt cx="531801" cy="614475"/>
          </a:xfrm>
        </p:grpSpPr>
        <p:grpSp>
          <p:nvGrpSpPr>
            <p:cNvPr id="473" name="مجموعة 472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475" name="صورة 474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76" name="شكل بيضاوي 475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474" name="مربع نص 473"/>
            <p:cNvSpPr txBox="1"/>
            <p:nvPr/>
          </p:nvSpPr>
          <p:spPr>
            <a:xfrm>
              <a:off x="10611641" y="3421946"/>
              <a:ext cx="478809" cy="6144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10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grpSp>
        <p:nvGrpSpPr>
          <p:cNvPr id="477" name="مجموعة 476"/>
          <p:cNvGrpSpPr/>
          <p:nvPr/>
        </p:nvGrpSpPr>
        <p:grpSpPr>
          <a:xfrm>
            <a:off x="11166037" y="14242662"/>
            <a:ext cx="399550" cy="436558"/>
            <a:chOff x="10573027" y="3439875"/>
            <a:chExt cx="531801" cy="581058"/>
          </a:xfrm>
        </p:grpSpPr>
        <p:grpSp>
          <p:nvGrpSpPr>
            <p:cNvPr id="478" name="مجموعة 477"/>
            <p:cNvGrpSpPr/>
            <p:nvPr/>
          </p:nvGrpSpPr>
          <p:grpSpPr>
            <a:xfrm>
              <a:off x="10573027" y="3489133"/>
              <a:ext cx="531801" cy="531800"/>
              <a:chOff x="2870661" y="7179927"/>
              <a:chExt cx="1139963" cy="1139963"/>
            </a:xfrm>
          </p:grpSpPr>
          <p:pic>
            <p:nvPicPr>
              <p:cNvPr id="480" name="صورة 479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0661" y="7179927"/>
                <a:ext cx="1139963" cy="1139963"/>
              </a:xfrm>
              <a:prstGeom prst="rect">
                <a:avLst/>
              </a:prstGeom>
            </p:spPr>
          </p:pic>
          <p:sp>
            <p:nvSpPr>
              <p:cNvPr id="481" name="شكل بيضاوي 480"/>
              <p:cNvSpPr/>
              <p:nvPr/>
            </p:nvSpPr>
            <p:spPr>
              <a:xfrm>
                <a:off x="3130248" y="7424953"/>
                <a:ext cx="573198" cy="5731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2400"/>
              </a:p>
            </p:txBody>
          </p:sp>
        </p:grpSp>
        <p:sp>
          <p:nvSpPr>
            <p:cNvPr id="479" name="مربع نص 478"/>
            <p:cNvSpPr txBox="1"/>
            <p:nvPr/>
          </p:nvSpPr>
          <p:spPr>
            <a:xfrm>
              <a:off x="10663152" y="3439875"/>
              <a:ext cx="339310" cy="5735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1600" dirty="0" smtClean="0">
                  <a:latin typeface="ae_Hor" panose="02060603050605020204" pitchFamily="18" charset="-78"/>
                  <a:cs typeface="المحارب أنبوبي" pitchFamily="2" charset="-78"/>
                </a:rPr>
                <a:t>9</a:t>
              </a:r>
              <a:endParaRPr lang="ar-EG" sz="1600" dirty="0">
                <a:latin typeface="ae_Hor" panose="02060603050605020204" pitchFamily="18" charset="-78"/>
                <a:cs typeface="المحارب أنبوبي" pitchFamily="2" charset="-78"/>
              </a:endParaRPr>
            </a:p>
          </p:txBody>
        </p:sp>
      </p:grpSp>
      <p:sp>
        <p:nvSpPr>
          <p:cNvPr id="482" name="مربع نص 481"/>
          <p:cNvSpPr txBox="1"/>
          <p:nvPr/>
        </p:nvSpPr>
        <p:spPr>
          <a:xfrm>
            <a:off x="3034980" y="14282911"/>
            <a:ext cx="82043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كان   </a:t>
            </a:r>
            <a:r>
              <a:rPr lang="ar-SA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جتا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فإن  </a:t>
            </a:r>
            <a:r>
              <a:rPr lang="ar-SA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جتا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س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ه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ar-EG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3" name="مربع نص 482"/>
          <p:cNvSpPr txBox="1"/>
          <p:nvPr/>
        </p:nvSpPr>
        <p:spPr>
          <a:xfrm>
            <a:off x="7916111" y="14228038"/>
            <a:ext cx="103010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–1 </a:t>
            </a:r>
            <a:endParaRPr lang="ar-EG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4" name="مجموعة 483"/>
          <p:cNvGrpSpPr/>
          <p:nvPr/>
        </p:nvGrpSpPr>
        <p:grpSpPr>
          <a:xfrm>
            <a:off x="7958278" y="14419879"/>
            <a:ext cx="144119" cy="108683"/>
            <a:chOff x="4694266" y="5181789"/>
            <a:chExt cx="131018" cy="81654"/>
          </a:xfrm>
        </p:grpSpPr>
        <p:cxnSp>
          <p:nvCxnSpPr>
            <p:cNvPr id="485" name="رابط مستقيم 484"/>
            <p:cNvCxnSpPr/>
            <p:nvPr/>
          </p:nvCxnSpPr>
          <p:spPr>
            <a:xfrm flipH="1">
              <a:off x="4694266" y="5263443"/>
              <a:ext cx="1310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رابط مستقيم 485"/>
            <p:cNvCxnSpPr/>
            <p:nvPr/>
          </p:nvCxnSpPr>
          <p:spPr>
            <a:xfrm flipH="1" flipV="1">
              <a:off x="4720875" y="5181789"/>
              <a:ext cx="101321" cy="794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7" name="مجموعة 486"/>
          <p:cNvGrpSpPr/>
          <p:nvPr/>
        </p:nvGrpSpPr>
        <p:grpSpPr>
          <a:xfrm>
            <a:off x="276464" y="10851993"/>
            <a:ext cx="916375" cy="2481022"/>
            <a:chOff x="182329" y="1981072"/>
            <a:chExt cx="916375" cy="2481022"/>
          </a:xfrm>
        </p:grpSpPr>
        <p:grpSp>
          <p:nvGrpSpPr>
            <p:cNvPr id="488" name="مجموعة 487"/>
            <p:cNvGrpSpPr/>
            <p:nvPr/>
          </p:nvGrpSpPr>
          <p:grpSpPr>
            <a:xfrm flipH="1">
              <a:off x="182329" y="1981072"/>
              <a:ext cx="916375" cy="694870"/>
              <a:chOff x="-1323483" y="4311154"/>
              <a:chExt cx="1008013" cy="694870"/>
            </a:xfrm>
          </p:grpSpPr>
          <p:grpSp>
            <p:nvGrpSpPr>
              <p:cNvPr id="490" name="مجموعة 489"/>
              <p:cNvGrpSpPr/>
              <p:nvPr/>
            </p:nvGrpSpPr>
            <p:grpSpPr>
              <a:xfrm>
                <a:off x="-1323483" y="4311154"/>
                <a:ext cx="1008013" cy="694870"/>
                <a:chOff x="10545614" y="97356"/>
                <a:chExt cx="1785754" cy="1231003"/>
              </a:xfrm>
            </p:grpSpPr>
            <p:sp>
              <p:nvSpPr>
                <p:cNvPr id="492" name="شكل بيضاوي 30"/>
                <p:cNvSpPr/>
                <p:nvPr/>
              </p:nvSpPr>
              <p:spPr>
                <a:xfrm rot="16200000" flipH="1">
                  <a:off x="10838065" y="217992"/>
                  <a:ext cx="1231003" cy="989731"/>
                </a:xfrm>
                <a:custGeom>
                  <a:avLst/>
                  <a:gdLst>
                    <a:gd name="connsiteX0" fmla="*/ 0 w 558680"/>
                    <a:gd name="connsiteY0" fmla="*/ 279340 h 558680"/>
                    <a:gd name="connsiteX1" fmla="*/ 279340 w 558680"/>
                    <a:gd name="connsiteY1" fmla="*/ 0 h 558680"/>
                    <a:gd name="connsiteX2" fmla="*/ 558680 w 558680"/>
                    <a:gd name="connsiteY2" fmla="*/ 279340 h 558680"/>
                    <a:gd name="connsiteX3" fmla="*/ 279340 w 558680"/>
                    <a:gd name="connsiteY3" fmla="*/ 558680 h 558680"/>
                    <a:gd name="connsiteX4" fmla="*/ 0 w 558680"/>
                    <a:gd name="connsiteY4" fmla="*/ 279340 h 558680"/>
                    <a:gd name="connsiteX0" fmla="*/ 0 w 694867"/>
                    <a:gd name="connsiteY0" fmla="*/ 279340 h 558680"/>
                    <a:gd name="connsiteX1" fmla="*/ 279340 w 694867"/>
                    <a:gd name="connsiteY1" fmla="*/ 0 h 558680"/>
                    <a:gd name="connsiteX2" fmla="*/ 694867 w 694867"/>
                    <a:gd name="connsiteY2" fmla="*/ 279340 h 558680"/>
                    <a:gd name="connsiteX3" fmla="*/ 279340 w 694867"/>
                    <a:gd name="connsiteY3" fmla="*/ 558680 h 558680"/>
                    <a:gd name="connsiteX4" fmla="*/ 0 w 694867"/>
                    <a:gd name="connsiteY4" fmla="*/ 279340 h 558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4867" h="558680">
                      <a:moveTo>
                        <a:pt x="0" y="279340"/>
                      </a:moveTo>
                      <a:cubicBezTo>
                        <a:pt x="0" y="125065"/>
                        <a:pt x="163529" y="0"/>
                        <a:pt x="279340" y="0"/>
                      </a:cubicBezTo>
                      <a:cubicBezTo>
                        <a:pt x="395151" y="0"/>
                        <a:pt x="694867" y="125065"/>
                        <a:pt x="694867" y="279340"/>
                      </a:cubicBezTo>
                      <a:cubicBezTo>
                        <a:pt x="694867" y="433615"/>
                        <a:pt x="395151" y="558680"/>
                        <a:pt x="279340" y="558680"/>
                      </a:cubicBezTo>
                      <a:cubicBezTo>
                        <a:pt x="163529" y="558680"/>
                        <a:pt x="0" y="433615"/>
                        <a:pt x="0" y="2793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493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45614" y="395408"/>
                  <a:ext cx="1785754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4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10</a:t>
                  </a:r>
                  <a:endParaRPr lang="en-US" sz="24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491" name="شكل حر 490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489" name="مربع نص 2"/>
            <p:cNvSpPr txBox="1">
              <a:spLocks noChangeArrowheads="1"/>
            </p:cNvSpPr>
            <p:nvPr/>
          </p:nvSpPr>
          <p:spPr bwMode="auto">
            <a:xfrm rot="16200000" flipH="1">
              <a:off x="-751351" y="3121284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ar-SA" sz="1200" dirty="0">
                  <a:latin typeface="Shafrah Connected Dots" panose="00000500000000000000" pitchFamily="50" charset="-78"/>
                  <a:cs typeface="Sultan Medium" pitchFamily="2" charset="-78"/>
                </a:rPr>
                <a:t>درجة واحدة لكُل فقرة</a:t>
              </a:r>
              <a:endParaRPr lang="en-US" sz="1200" dirty="0">
                <a:latin typeface="Shafrah Connected Dots" panose="00000500000000000000" pitchFamily="50" charset="-78"/>
                <a:cs typeface="Sultan Medium" pitchFamily="2" charset="-78"/>
              </a:endParaRPr>
            </a:p>
          </p:txBody>
        </p:sp>
      </p:grpSp>
      <p:grpSp>
        <p:nvGrpSpPr>
          <p:cNvPr id="494" name="مجموعة 493"/>
          <p:cNvGrpSpPr/>
          <p:nvPr/>
        </p:nvGrpSpPr>
        <p:grpSpPr>
          <a:xfrm>
            <a:off x="5957404" y="8262437"/>
            <a:ext cx="7059722" cy="515526"/>
            <a:chOff x="6120052" y="300749"/>
            <a:chExt cx="7059722" cy="515526"/>
          </a:xfrm>
        </p:grpSpPr>
        <p:sp>
          <p:nvSpPr>
            <p:cNvPr id="495" name="مستطيل ذو زوايا قطرية مستديرة 494"/>
            <p:cNvSpPr/>
            <p:nvPr/>
          </p:nvSpPr>
          <p:spPr>
            <a:xfrm>
              <a:off x="10239353" y="451355"/>
              <a:ext cx="2940421" cy="31505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6" name="مربع نص 495"/>
            <p:cNvSpPr txBox="1"/>
            <p:nvPr/>
          </p:nvSpPr>
          <p:spPr>
            <a:xfrm>
              <a:off x="6120052" y="300749"/>
              <a:ext cx="5580850" cy="5155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  السؤال الثاني </a:t>
              </a:r>
              <a:r>
                <a:rPr lang="ar-SA" sz="16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:</a:t>
              </a:r>
              <a:endParaRPr lang="ar-EG" sz="14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497" name="مربع نص 496"/>
          <p:cNvSpPr txBox="1"/>
          <p:nvPr/>
        </p:nvSpPr>
        <p:spPr>
          <a:xfrm>
            <a:off x="4929031" y="8294639"/>
            <a:ext cx="513138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err="1" smtClean="0">
                <a:latin typeface="Segoe Script" panose="030B0504020000000003" pitchFamily="66" charset="0"/>
                <a:cs typeface="ALAWI-3-8" pitchFamily="2" charset="-78"/>
              </a:rPr>
              <a:t>أجيبي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 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عن الأسئلة التالية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pic>
        <p:nvPicPr>
          <p:cNvPr id="498" name="صورة 497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00" b="96900" l="28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16286" y="8466276"/>
            <a:ext cx="207795" cy="207795"/>
          </a:xfrm>
          <a:prstGeom prst="rect">
            <a:avLst/>
          </a:prstGeom>
        </p:spPr>
      </p:pic>
      <p:grpSp>
        <p:nvGrpSpPr>
          <p:cNvPr id="499" name="مجموعة 498"/>
          <p:cNvGrpSpPr/>
          <p:nvPr/>
        </p:nvGrpSpPr>
        <p:grpSpPr>
          <a:xfrm>
            <a:off x="111362" y="8349074"/>
            <a:ext cx="2805403" cy="977425"/>
            <a:chOff x="-6311602" y="5680713"/>
            <a:chExt cx="2805403" cy="977425"/>
          </a:xfrm>
        </p:grpSpPr>
        <p:grpSp>
          <p:nvGrpSpPr>
            <p:cNvPr id="500" name="مجموعة 499"/>
            <p:cNvGrpSpPr/>
            <p:nvPr/>
          </p:nvGrpSpPr>
          <p:grpSpPr>
            <a:xfrm flipH="1">
              <a:off x="-6311602" y="5680713"/>
              <a:ext cx="1818049" cy="977425"/>
              <a:chOff x="-1806314" y="4311153"/>
              <a:chExt cx="1502520" cy="807789"/>
            </a:xfrm>
          </p:grpSpPr>
          <p:grpSp>
            <p:nvGrpSpPr>
              <p:cNvPr id="503" name="مجموعة 502"/>
              <p:cNvGrpSpPr/>
              <p:nvPr/>
            </p:nvGrpSpPr>
            <p:grpSpPr>
              <a:xfrm>
                <a:off x="-1806314" y="4311153"/>
                <a:ext cx="1502520" cy="807789"/>
                <a:chOff x="9690255" y="97355"/>
                <a:chExt cx="2661803" cy="1431045"/>
              </a:xfrm>
            </p:grpSpPr>
            <p:grpSp>
              <p:nvGrpSpPr>
                <p:cNvPr id="505" name="مجموعة 504"/>
                <p:cNvGrpSpPr/>
                <p:nvPr/>
              </p:nvGrpSpPr>
              <p:grpSpPr>
                <a:xfrm flipH="1">
                  <a:off x="10028898" y="97355"/>
                  <a:ext cx="1919534" cy="1231003"/>
                  <a:chOff x="1334376" y="4740694"/>
                  <a:chExt cx="3400573" cy="1802309"/>
                </a:xfrm>
              </p:grpSpPr>
              <p:sp>
                <p:nvSpPr>
                  <p:cNvPr id="508" name="مستطيل مستدير الزوايا 507"/>
                  <p:cNvSpPr/>
                  <p:nvPr/>
                </p:nvSpPr>
                <p:spPr>
                  <a:xfrm>
                    <a:off x="2019664" y="6023745"/>
                    <a:ext cx="2715285" cy="43842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509" name="شكل بيضاوي 30"/>
                  <p:cNvSpPr/>
                  <p:nvPr/>
                </p:nvSpPr>
                <p:spPr>
                  <a:xfrm rot="5400000">
                    <a:off x="1309906" y="4765164"/>
                    <a:ext cx="1802309" cy="1753369"/>
                  </a:xfrm>
                  <a:custGeom>
                    <a:avLst/>
                    <a:gdLst>
                      <a:gd name="connsiteX0" fmla="*/ 0 w 558680"/>
                      <a:gd name="connsiteY0" fmla="*/ 279340 h 558680"/>
                      <a:gd name="connsiteX1" fmla="*/ 279340 w 558680"/>
                      <a:gd name="connsiteY1" fmla="*/ 0 h 558680"/>
                      <a:gd name="connsiteX2" fmla="*/ 558680 w 558680"/>
                      <a:gd name="connsiteY2" fmla="*/ 279340 h 558680"/>
                      <a:gd name="connsiteX3" fmla="*/ 279340 w 558680"/>
                      <a:gd name="connsiteY3" fmla="*/ 558680 h 558680"/>
                      <a:gd name="connsiteX4" fmla="*/ 0 w 558680"/>
                      <a:gd name="connsiteY4" fmla="*/ 279340 h 558680"/>
                      <a:gd name="connsiteX0" fmla="*/ 0 w 694867"/>
                      <a:gd name="connsiteY0" fmla="*/ 279340 h 558680"/>
                      <a:gd name="connsiteX1" fmla="*/ 279340 w 694867"/>
                      <a:gd name="connsiteY1" fmla="*/ 0 h 558680"/>
                      <a:gd name="connsiteX2" fmla="*/ 694867 w 694867"/>
                      <a:gd name="connsiteY2" fmla="*/ 279340 h 558680"/>
                      <a:gd name="connsiteX3" fmla="*/ 279340 w 694867"/>
                      <a:gd name="connsiteY3" fmla="*/ 558680 h 558680"/>
                      <a:gd name="connsiteX4" fmla="*/ 0 w 694867"/>
                      <a:gd name="connsiteY4" fmla="*/ 279340 h 558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867" h="558680">
                        <a:moveTo>
                          <a:pt x="0" y="279340"/>
                        </a:moveTo>
                        <a:cubicBezTo>
                          <a:pt x="0" y="125065"/>
                          <a:pt x="163529" y="0"/>
                          <a:pt x="279340" y="0"/>
                        </a:cubicBezTo>
                        <a:cubicBezTo>
                          <a:pt x="395151" y="0"/>
                          <a:pt x="694867" y="125065"/>
                          <a:pt x="694867" y="279340"/>
                        </a:cubicBezTo>
                        <a:cubicBezTo>
                          <a:pt x="694867" y="433615"/>
                          <a:pt x="395151" y="558680"/>
                          <a:pt x="279340" y="558680"/>
                        </a:cubicBezTo>
                        <a:cubicBezTo>
                          <a:pt x="163529" y="558680"/>
                          <a:pt x="0" y="433615"/>
                          <a:pt x="0" y="2793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506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9690255" y="901468"/>
                  <a:ext cx="1785753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الدرجة المُستحقة</a:t>
                  </a:r>
                  <a:endParaRPr lang="en-US" sz="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  <p:sp>
              <p:nvSpPr>
                <p:cNvPr id="507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66304" y="448857"/>
                  <a:ext cx="1785754" cy="626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15</a:t>
                  </a:r>
                  <a:endParaRPr lang="en-US" sz="2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504" name="شكل حر 503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501" name="مربع نص 2"/>
            <p:cNvSpPr txBox="1">
              <a:spLocks noChangeArrowheads="1"/>
            </p:cNvSpPr>
            <p:nvPr/>
          </p:nvSpPr>
          <p:spPr bwMode="auto">
            <a:xfrm flipH="1">
              <a:off x="-6146500" y="5794498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dirty="0" smtClean="0">
                  <a:effectLst/>
                  <a:latin typeface="Aref_Menna" panose="02000000000000000000" pitchFamily="2" charset="-78"/>
                  <a:ea typeface="Calibri" panose="020F0502020204030204" pitchFamily="34" charset="0"/>
                  <a:cs typeface="Aref_Menna" panose="02000000000000000000" pitchFamily="2" charset="-78"/>
                </a:rPr>
                <a:t>درجة السؤال الثاني</a:t>
              </a:r>
              <a:endParaRPr lang="en-US" sz="1600" dirty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endParaRPr>
            </a:p>
          </p:txBody>
        </p:sp>
        <p:pic>
          <p:nvPicPr>
            <p:cNvPr id="502" name="صورة 50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81" b="79235" l="11862" r="46997">
                          <a14:foregroundMark x1="22222" y1="36066" x2="22222" y2="36066"/>
                          <a14:foregroundMark x1="28228" y1="34973" x2="28228" y2="34973"/>
                          <a14:foregroundMark x1="27327" y1="38798" x2="27327" y2="38798"/>
                          <a14:foregroundMark x1="37538" y1="28142" x2="37538" y2="2814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t="20266" r="55007" b="22312"/>
            <a:stretch/>
          </p:blipFill>
          <p:spPr>
            <a:xfrm rot="1106098">
              <a:off x="-3926448" y="5820895"/>
              <a:ext cx="420249" cy="436413"/>
            </a:xfrm>
            <a:prstGeom prst="rect">
              <a:avLst/>
            </a:prstGeom>
          </p:spPr>
        </p:pic>
      </p:grpSp>
      <p:pic>
        <p:nvPicPr>
          <p:cNvPr id="510" name="صورة 50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68" y="15331518"/>
            <a:ext cx="724906" cy="7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مجموعة 876"/>
          <p:cNvGrpSpPr/>
          <p:nvPr/>
        </p:nvGrpSpPr>
        <p:grpSpPr>
          <a:xfrm>
            <a:off x="-589847" y="15164871"/>
            <a:ext cx="1727900" cy="2568903"/>
            <a:chOff x="10579614" y="15259170"/>
            <a:chExt cx="1570818" cy="2335367"/>
          </a:xfrm>
        </p:grpSpPr>
        <p:sp>
          <p:nvSpPr>
            <p:cNvPr id="878" name="مستطيل مستدير الزوايا 877"/>
            <p:cNvSpPr/>
            <p:nvPr/>
          </p:nvSpPr>
          <p:spPr>
            <a:xfrm rot="19365267">
              <a:off x="10579614" y="15667063"/>
              <a:ext cx="1570818" cy="1927474"/>
            </a:xfrm>
            <a:prstGeom prst="roundRect">
              <a:avLst>
                <a:gd name="adj" fmla="val 31940"/>
              </a:avLst>
            </a:prstGeom>
            <a:noFill/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879" name="صورة 878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85496">
              <a:off x="11346150" y="15374359"/>
              <a:ext cx="584982" cy="584982"/>
            </a:xfrm>
            <a:prstGeom prst="rect">
              <a:avLst/>
            </a:prstGeom>
          </p:spPr>
        </p:pic>
        <p:sp>
          <p:nvSpPr>
            <p:cNvPr id="880" name="مربع نص 879"/>
            <p:cNvSpPr txBox="1"/>
            <p:nvPr/>
          </p:nvSpPr>
          <p:spPr>
            <a:xfrm>
              <a:off x="11241002" y="15259170"/>
              <a:ext cx="798368" cy="62254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sz="28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2</a:t>
              </a:r>
              <a:r>
                <a:rPr lang="ar-SA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-</a:t>
              </a:r>
              <a:r>
                <a:rPr lang="ar-SA" sz="28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2</a:t>
              </a:r>
              <a:endParaRPr lang="ar-EG" sz="28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894" name="مربع نص 893"/>
          <p:cNvSpPr txBox="1"/>
          <p:nvPr/>
        </p:nvSpPr>
        <p:spPr>
          <a:xfrm>
            <a:off x="3925896" y="15429991"/>
            <a:ext cx="7967455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                             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الثانية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pic>
        <p:nvPicPr>
          <p:cNvPr id="970" name="صورة 96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7" b="100000" l="9483" r="89943">
                        <a14:foregroundMark x1="84483" y1="45115" x2="84483" y2="45115"/>
                        <a14:foregroundMark x1="29310" y1="30747" x2="29310" y2="30747"/>
                        <a14:foregroundMark x1="42816" y1="28736" x2="42816" y2="28736"/>
                        <a14:foregroundMark x1="43391" y1="33621" x2="43391" y2="33621"/>
                        <a14:foregroundMark x1="68678" y1="15230" x2="54310" y2="90517"/>
                        <a14:foregroundMark x1="43391" y1="13218" x2="24713" y2="90517"/>
                        <a14:foregroundMark x1="23276" y1="66092" x2="74138" y2="65517"/>
                        <a14:foregroundMark x1="79023" y1="35632" x2="49138" y2="75575"/>
                        <a14:foregroundMark x1="78161" y1="26724" x2="78161" y2="26724"/>
                        <a14:foregroundMark x1="78161" y1="26724" x2="78161" y2="26724"/>
                        <a14:foregroundMark x1="58621" y1="23276" x2="58621" y2="23276"/>
                        <a14:foregroundMark x1="58621" y1="23276" x2="58621" y2="23276"/>
                        <a14:foregroundMark x1="58621" y1="23276" x2="58621" y2="23276"/>
                        <a14:foregroundMark x1="51724" y1="51437" x2="51724" y2="51437"/>
                        <a14:foregroundMark x1="51724" y1="51437" x2="51724" y2="51437"/>
                        <a14:foregroundMark x1="51724" y1="56034" x2="51724" y2="56034"/>
                        <a14:foregroundMark x1="40805" y1="56897" x2="40805" y2="56897"/>
                        <a14:foregroundMark x1="28448" y1="56609" x2="28448" y2="56609"/>
                        <a14:foregroundMark x1="23276" y1="38506" x2="23276" y2="38506"/>
                        <a14:foregroundMark x1="23276" y1="24713" x2="23276" y2="24713"/>
                        <a14:foregroundMark x1="23276" y1="17816" x2="46839" y2="89368"/>
                        <a14:foregroundMark x1="80172" y1="14655" x2="79023" y2="90517"/>
                        <a14:foregroundMark x1="58333" y1="15805" x2="57184" y2="89368"/>
                        <a14:foregroundMark x1="49713" y1="23276" x2="49138" y2="62644"/>
                        <a14:foregroundMark x1="20402" y1="19540" x2="19828" y2="87356"/>
                        <a14:foregroundMark x1="23851" y1="87931" x2="81034" y2="83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545">
            <a:off x="3414373" y="15433618"/>
            <a:ext cx="407196" cy="407196"/>
          </a:xfrm>
          <a:prstGeom prst="rect">
            <a:avLst/>
          </a:prstGeom>
        </p:spPr>
      </p:pic>
      <p:sp>
        <p:nvSpPr>
          <p:cNvPr id="288" name="مربع نص 287"/>
          <p:cNvSpPr txBox="1"/>
          <p:nvPr/>
        </p:nvSpPr>
        <p:spPr>
          <a:xfrm>
            <a:off x="6136643" y="3915877"/>
            <a:ext cx="558085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السؤال الأول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: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اختاري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الإجابة الصحيحة من بين الإجابات المُعطاة 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289" name="مجموعة 288"/>
          <p:cNvGrpSpPr/>
          <p:nvPr/>
        </p:nvGrpSpPr>
        <p:grpSpPr>
          <a:xfrm>
            <a:off x="6075463" y="3668551"/>
            <a:ext cx="7059722" cy="515526"/>
            <a:chOff x="6120052" y="300749"/>
            <a:chExt cx="7059722" cy="515526"/>
          </a:xfrm>
        </p:grpSpPr>
        <p:sp>
          <p:nvSpPr>
            <p:cNvPr id="304" name="مستطيل ذو زوايا قطرية مستديرة 303"/>
            <p:cNvSpPr/>
            <p:nvPr/>
          </p:nvSpPr>
          <p:spPr>
            <a:xfrm>
              <a:off x="10239353" y="451355"/>
              <a:ext cx="2940421" cy="31505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5" name="مربع نص 304"/>
            <p:cNvSpPr txBox="1"/>
            <p:nvPr/>
          </p:nvSpPr>
          <p:spPr>
            <a:xfrm>
              <a:off x="6120052" y="300749"/>
              <a:ext cx="5580850" cy="5155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  السؤال الثالث </a:t>
              </a:r>
              <a:r>
                <a:rPr lang="ar-SA" sz="1600" dirty="0" smtClean="0">
                  <a:solidFill>
                    <a:schemeClr val="bg1"/>
                  </a:solidFill>
                  <a:latin typeface="Segoe Script" panose="030B0504020000000003" pitchFamily="66" charset="0"/>
                  <a:cs typeface="ALAWI-3-8" pitchFamily="2" charset="-78"/>
                </a:rPr>
                <a:t>:</a:t>
              </a:r>
              <a:endParaRPr lang="ar-EG" sz="14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endParaRPr>
            </a:p>
          </p:txBody>
        </p:sp>
      </p:grpSp>
      <p:sp>
        <p:nvSpPr>
          <p:cNvPr id="290" name="مربع نص 289"/>
          <p:cNvSpPr txBox="1"/>
          <p:nvPr/>
        </p:nvSpPr>
        <p:spPr>
          <a:xfrm>
            <a:off x="5047090" y="3708922"/>
            <a:ext cx="513138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اختاري 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الإجابة الصحيحة من بين الإجابات المُقترحة لكل فقرة مما يأتي :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cxnSp>
        <p:nvCxnSpPr>
          <p:cNvPr id="291" name="رابط مستقيم 290"/>
          <p:cNvCxnSpPr/>
          <p:nvPr/>
        </p:nvCxnSpPr>
        <p:spPr>
          <a:xfrm flipH="1">
            <a:off x="3081271" y="585511"/>
            <a:ext cx="9920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2" name="مجموعة 291"/>
          <p:cNvGrpSpPr/>
          <p:nvPr/>
        </p:nvGrpSpPr>
        <p:grpSpPr>
          <a:xfrm>
            <a:off x="261108" y="3696356"/>
            <a:ext cx="2971015" cy="977425"/>
            <a:chOff x="-6325667" y="5680713"/>
            <a:chExt cx="2971015" cy="977425"/>
          </a:xfrm>
        </p:grpSpPr>
        <p:grpSp>
          <p:nvGrpSpPr>
            <p:cNvPr id="294" name="مجموعة 293"/>
            <p:cNvGrpSpPr/>
            <p:nvPr/>
          </p:nvGrpSpPr>
          <p:grpSpPr>
            <a:xfrm flipH="1">
              <a:off x="-6325667" y="5680713"/>
              <a:ext cx="1832116" cy="977425"/>
              <a:chOff x="-1806316" y="4311153"/>
              <a:chExt cx="1514146" cy="807789"/>
            </a:xfrm>
          </p:grpSpPr>
          <p:grpSp>
            <p:nvGrpSpPr>
              <p:cNvPr id="297" name="مجموعة 296"/>
              <p:cNvGrpSpPr/>
              <p:nvPr/>
            </p:nvGrpSpPr>
            <p:grpSpPr>
              <a:xfrm>
                <a:off x="-1806316" y="4311153"/>
                <a:ext cx="1514146" cy="807789"/>
                <a:chOff x="9690255" y="97355"/>
                <a:chExt cx="2682400" cy="1431045"/>
              </a:xfrm>
            </p:grpSpPr>
            <p:grpSp>
              <p:nvGrpSpPr>
                <p:cNvPr id="299" name="مجموعة 298"/>
                <p:cNvGrpSpPr/>
                <p:nvPr/>
              </p:nvGrpSpPr>
              <p:grpSpPr>
                <a:xfrm flipH="1">
                  <a:off x="10028898" y="97355"/>
                  <a:ext cx="1919534" cy="1231003"/>
                  <a:chOff x="1334376" y="4740694"/>
                  <a:chExt cx="3400573" cy="1802309"/>
                </a:xfrm>
              </p:grpSpPr>
              <p:sp>
                <p:nvSpPr>
                  <p:cNvPr id="302" name="مستطيل مستدير الزوايا 301"/>
                  <p:cNvSpPr/>
                  <p:nvPr/>
                </p:nvSpPr>
                <p:spPr>
                  <a:xfrm>
                    <a:off x="2019664" y="6023745"/>
                    <a:ext cx="2715285" cy="43842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303" name="شكل بيضاوي 30"/>
                  <p:cNvSpPr/>
                  <p:nvPr/>
                </p:nvSpPr>
                <p:spPr>
                  <a:xfrm rot="5400000">
                    <a:off x="1309906" y="4765164"/>
                    <a:ext cx="1802309" cy="1753369"/>
                  </a:xfrm>
                  <a:custGeom>
                    <a:avLst/>
                    <a:gdLst>
                      <a:gd name="connsiteX0" fmla="*/ 0 w 558680"/>
                      <a:gd name="connsiteY0" fmla="*/ 279340 h 558680"/>
                      <a:gd name="connsiteX1" fmla="*/ 279340 w 558680"/>
                      <a:gd name="connsiteY1" fmla="*/ 0 h 558680"/>
                      <a:gd name="connsiteX2" fmla="*/ 558680 w 558680"/>
                      <a:gd name="connsiteY2" fmla="*/ 279340 h 558680"/>
                      <a:gd name="connsiteX3" fmla="*/ 279340 w 558680"/>
                      <a:gd name="connsiteY3" fmla="*/ 558680 h 558680"/>
                      <a:gd name="connsiteX4" fmla="*/ 0 w 558680"/>
                      <a:gd name="connsiteY4" fmla="*/ 279340 h 558680"/>
                      <a:gd name="connsiteX0" fmla="*/ 0 w 694867"/>
                      <a:gd name="connsiteY0" fmla="*/ 279340 h 558680"/>
                      <a:gd name="connsiteX1" fmla="*/ 279340 w 694867"/>
                      <a:gd name="connsiteY1" fmla="*/ 0 h 558680"/>
                      <a:gd name="connsiteX2" fmla="*/ 694867 w 694867"/>
                      <a:gd name="connsiteY2" fmla="*/ 279340 h 558680"/>
                      <a:gd name="connsiteX3" fmla="*/ 279340 w 694867"/>
                      <a:gd name="connsiteY3" fmla="*/ 558680 h 558680"/>
                      <a:gd name="connsiteX4" fmla="*/ 0 w 694867"/>
                      <a:gd name="connsiteY4" fmla="*/ 279340 h 558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4867" h="558680">
                        <a:moveTo>
                          <a:pt x="0" y="279340"/>
                        </a:moveTo>
                        <a:cubicBezTo>
                          <a:pt x="0" y="125065"/>
                          <a:pt x="163529" y="0"/>
                          <a:pt x="279340" y="0"/>
                        </a:cubicBezTo>
                        <a:cubicBezTo>
                          <a:pt x="395151" y="0"/>
                          <a:pt x="694867" y="125065"/>
                          <a:pt x="694867" y="279340"/>
                        </a:cubicBezTo>
                        <a:cubicBezTo>
                          <a:pt x="694867" y="433615"/>
                          <a:pt x="395151" y="558680"/>
                          <a:pt x="279340" y="558680"/>
                        </a:cubicBezTo>
                        <a:cubicBezTo>
                          <a:pt x="163529" y="558680"/>
                          <a:pt x="0" y="433615"/>
                          <a:pt x="0" y="27934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</p:grpSp>
            <p:sp>
              <p:nvSpPr>
                <p:cNvPr id="300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9690255" y="901468"/>
                  <a:ext cx="1785753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الدرجة المُستحقة</a:t>
                  </a:r>
                  <a:endParaRPr lang="en-US" sz="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  <p:sp>
              <p:nvSpPr>
                <p:cNvPr id="301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86902" y="428260"/>
                  <a:ext cx="1785753" cy="6269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8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15</a:t>
                  </a:r>
                  <a:endParaRPr lang="en-US" sz="28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298" name="شكل حر 297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295" name="مربع نص 2"/>
            <p:cNvSpPr txBox="1">
              <a:spLocks noChangeArrowheads="1"/>
            </p:cNvSpPr>
            <p:nvPr/>
          </p:nvSpPr>
          <p:spPr bwMode="auto">
            <a:xfrm flipH="1">
              <a:off x="-5994953" y="5765272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rtl="1">
                <a:lnSpc>
                  <a:spcPct val="115000"/>
                </a:lnSpc>
                <a:spcAft>
                  <a:spcPts val="1000"/>
                </a:spcAft>
              </a:pPr>
              <a:r>
                <a:rPr lang="ar-SA" sz="2000" dirty="0" smtClean="0">
                  <a:effectLst/>
                  <a:latin typeface="Aref_Menna" panose="02000000000000000000" pitchFamily="2" charset="-78"/>
                  <a:ea typeface="Calibri" panose="020F0502020204030204" pitchFamily="34" charset="0"/>
                  <a:cs typeface="Aref_Menna" panose="02000000000000000000" pitchFamily="2" charset="-78"/>
                </a:rPr>
                <a:t>درجة السؤال الثالث :</a:t>
              </a:r>
              <a:endParaRPr lang="en-US" sz="1600" dirty="0">
                <a:effectLst/>
                <a:latin typeface="Aref_Menna" panose="02000000000000000000" pitchFamily="2" charset="-78"/>
                <a:ea typeface="Calibri" panose="020F0502020204030204" pitchFamily="34" charset="0"/>
                <a:cs typeface="Aref_Menna" panose="02000000000000000000" pitchFamily="2" charset="-78"/>
              </a:endParaRPr>
            </a:p>
          </p:txBody>
        </p:sp>
        <p:pic>
          <p:nvPicPr>
            <p:cNvPr id="296" name="صورة 29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481" b="79235" l="11862" r="46997">
                          <a14:foregroundMark x1="22222" y1="36066" x2="22222" y2="36066"/>
                          <a14:foregroundMark x1="28228" y1="34973" x2="28228" y2="34973"/>
                          <a14:foregroundMark x1="27327" y1="38798" x2="27327" y2="38798"/>
                          <a14:foregroundMark x1="37538" y1="28142" x2="37538" y2="2814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t="20266" r="55007" b="22312"/>
            <a:stretch/>
          </p:blipFill>
          <p:spPr>
            <a:xfrm rot="1106098">
              <a:off x="-3774901" y="5791669"/>
              <a:ext cx="420249" cy="436413"/>
            </a:xfrm>
            <a:prstGeom prst="rect">
              <a:avLst/>
            </a:prstGeom>
          </p:spPr>
        </p:pic>
      </p:grpSp>
      <p:pic>
        <p:nvPicPr>
          <p:cNvPr id="293" name="صورة 292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0" b="96900" l="28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4345" y="3893418"/>
            <a:ext cx="207795" cy="207795"/>
          </a:xfrm>
          <a:prstGeom prst="rect">
            <a:avLst/>
          </a:prstGeom>
        </p:spPr>
      </p:pic>
      <p:sp>
        <p:nvSpPr>
          <p:cNvPr id="322" name="مربع نص 2"/>
          <p:cNvSpPr txBox="1">
            <a:spLocks noChangeArrowheads="1"/>
          </p:cNvSpPr>
          <p:nvPr/>
        </p:nvSpPr>
        <p:spPr bwMode="auto">
          <a:xfrm rot="16200000" flipH="1">
            <a:off x="-831112" y="5459552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>
                <a:latin typeface="Shafrah Connected Dots" panose="00000500000000000000" pitchFamily="50" charset="-78"/>
                <a:cs typeface="Sultan Medium" pitchFamily="2" charset="-78"/>
              </a:rPr>
              <a:t>درجة واحدة لكُل فقرة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sp>
        <p:nvSpPr>
          <p:cNvPr id="386" name="مستطيل ذو زوايا قطرية مستديرة 385"/>
          <p:cNvSpPr/>
          <p:nvPr/>
        </p:nvSpPr>
        <p:spPr>
          <a:xfrm>
            <a:off x="4745822" y="15516403"/>
            <a:ext cx="8389363" cy="41934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مستطيل ذو زوايا قطرية مستديرة 394"/>
          <p:cNvSpPr/>
          <p:nvPr/>
        </p:nvSpPr>
        <p:spPr>
          <a:xfrm>
            <a:off x="4697073" y="15680958"/>
            <a:ext cx="112541" cy="34197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7" name="صورة 396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>
                        <a14:foregroundMark x1="55652" y1="14063" x2="55652" y2="14063"/>
                        <a14:foregroundMark x1="54130" y1="21875" x2="54130" y2="21875"/>
                        <a14:foregroundMark x1="53804" y1="32422" x2="53804" y2="32422"/>
                        <a14:foregroundMark x1="52826" y1="42578" x2="52826" y2="42578"/>
                        <a14:foregroundMark x1="51739" y1="51172" x2="51739" y2="51172"/>
                        <a14:foregroundMark x1="46739" y1="58008" x2="46739" y2="58008"/>
                        <a14:foregroundMark x1="46413" y1="67969" x2="46413" y2="67969"/>
                        <a14:foregroundMark x1="62065" y1="60156" x2="62065" y2="6015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859">
            <a:off x="5909996" y="15572358"/>
            <a:ext cx="552415" cy="307431"/>
          </a:xfrm>
          <a:prstGeom prst="rect">
            <a:avLst/>
          </a:prstGeom>
        </p:spPr>
      </p:pic>
      <p:sp>
        <p:nvSpPr>
          <p:cNvPr id="399" name="مربع نص 398"/>
          <p:cNvSpPr txBox="1"/>
          <p:nvPr/>
        </p:nvSpPr>
        <p:spPr>
          <a:xfrm>
            <a:off x="4618048" y="15429731"/>
            <a:ext cx="7277120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اختبار نهاية الفصل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الثالث  </a:t>
            </a:r>
            <a:r>
              <a:rPr lang="ar-SA" sz="1600" dirty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لمادة الرياضيات للعام الدراسي </a:t>
            </a:r>
            <a:r>
              <a:rPr lang="ar-SA" sz="16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1444</a:t>
            </a:r>
            <a:r>
              <a:rPr lang="ar-SA" sz="1400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هـ   الصف الثالث المتوسط                  </a:t>
            </a:r>
            <a:r>
              <a:rPr lang="ar-SA" dirty="0" smtClean="0">
                <a:solidFill>
                  <a:schemeClr val="bg1"/>
                </a:solidFill>
                <a:latin typeface="Segoe Script" panose="030B0504020000000003" pitchFamily="66" charset="0"/>
                <a:cs typeface="ALAWI-3-8" pitchFamily="2" charset="-78"/>
              </a:rPr>
              <a:t>الصفحة الثانية</a:t>
            </a:r>
            <a:endParaRPr lang="ar-EG" sz="1400" dirty="0">
              <a:solidFill>
                <a:schemeClr val="bg1"/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445" name="مجموعة 444"/>
          <p:cNvGrpSpPr/>
          <p:nvPr/>
        </p:nvGrpSpPr>
        <p:grpSpPr>
          <a:xfrm>
            <a:off x="7021813" y="4626361"/>
            <a:ext cx="485267" cy="635803"/>
            <a:chOff x="-3639915" y="14478186"/>
            <a:chExt cx="485267" cy="635803"/>
          </a:xfrm>
        </p:grpSpPr>
        <p:cxnSp>
          <p:nvCxnSpPr>
            <p:cNvPr id="473" name="رابط مستقيم 472"/>
            <p:cNvCxnSpPr/>
            <p:nvPr/>
          </p:nvCxnSpPr>
          <p:spPr>
            <a:xfrm flipH="1">
              <a:off x="-3543446" y="14779737"/>
              <a:ext cx="3020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5" name="مربع نص 524"/>
            <p:cNvSpPr txBox="1"/>
            <p:nvPr/>
          </p:nvSpPr>
          <p:spPr>
            <a:xfrm>
              <a:off x="-3600290" y="14478186"/>
              <a:ext cx="37673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6" name="مربع نص 525"/>
            <p:cNvSpPr txBox="1"/>
            <p:nvPr/>
          </p:nvSpPr>
          <p:spPr>
            <a:xfrm>
              <a:off x="-3639915" y="14713879"/>
              <a:ext cx="48526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25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64" name="جدول 5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77896"/>
              </p:ext>
            </p:extLst>
          </p:nvPr>
        </p:nvGraphicFramePr>
        <p:xfrm>
          <a:off x="532706" y="4704517"/>
          <a:ext cx="3697292" cy="199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200659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0409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0409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6720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4720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65" name="جدول 5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90270"/>
              </p:ext>
            </p:extLst>
          </p:nvPr>
        </p:nvGraphicFramePr>
        <p:xfrm>
          <a:off x="4346261" y="4704516"/>
          <a:ext cx="3682175" cy="1984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44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870725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250164087"/>
                    </a:ext>
                  </a:extLst>
                </a:gridCol>
              </a:tblGrid>
              <a:tr h="505726"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53321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388475"/>
                  </a:ext>
                </a:extLst>
              </a:tr>
              <a:tr h="472771">
                <a:tc vMerge="1"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endParaRPr lang="en-US" sz="1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472771">
                <a:tc vMerge="1"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67" name="جدول 5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70434"/>
              </p:ext>
            </p:extLst>
          </p:nvPr>
        </p:nvGraphicFramePr>
        <p:xfrm>
          <a:off x="8144699" y="4704516"/>
          <a:ext cx="3697292" cy="198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192132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87636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495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87636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11880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483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70" name="جدول 5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40512"/>
              </p:ext>
            </p:extLst>
          </p:nvPr>
        </p:nvGraphicFramePr>
        <p:xfrm>
          <a:off x="532706" y="6832294"/>
          <a:ext cx="3697292" cy="1976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230228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العينة الطبقية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العينة المنتظمة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69252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العينة المركبة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العينة البسيطة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71" name="جدول 5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43776"/>
              </p:ext>
            </p:extLst>
          </p:nvPr>
        </p:nvGraphicFramePr>
        <p:xfrm>
          <a:off x="4338703" y="6823658"/>
          <a:ext cx="3697292" cy="1980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232854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77698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الوسيط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المتوسط الحسابي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70041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المنوال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المدى الربيعي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72" name="جدول 5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44440"/>
              </p:ext>
            </p:extLst>
          </p:nvPr>
        </p:nvGraphicFramePr>
        <p:xfrm>
          <a:off x="8144699" y="6820415"/>
          <a:ext cx="3697292" cy="199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197567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89403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89403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74" name="جدول 5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37999"/>
              </p:ext>
            </p:extLst>
          </p:nvPr>
        </p:nvGraphicFramePr>
        <p:xfrm>
          <a:off x="4338703" y="8938907"/>
          <a:ext cx="3697292" cy="199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200124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0235"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وحدات طول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وحدة طول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0235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وحدات طول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وحدات طول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76" name="جدول 5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62849"/>
              </p:ext>
            </p:extLst>
          </p:nvPr>
        </p:nvGraphicFramePr>
        <p:xfrm>
          <a:off x="532706" y="11062430"/>
          <a:ext cx="3697292" cy="1984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235190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78414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3ص ك   7س</a:t>
                      </a:r>
                      <a:r>
                        <a:rPr lang="ar-SA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ك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6س ك   3س</a:t>
                      </a:r>
                      <a:r>
                        <a:rPr lang="ar-SA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ص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70742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3ص ك    7س</a:t>
                      </a:r>
                      <a:r>
                        <a:rPr lang="ar-SA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ك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7ص</a:t>
                      </a:r>
                      <a:r>
                        <a:rPr lang="ar-SA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ك   3س ك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77" name="جدول 5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0768"/>
              </p:ext>
            </p:extLst>
          </p:nvPr>
        </p:nvGraphicFramePr>
        <p:xfrm>
          <a:off x="4338703" y="11066167"/>
          <a:ext cx="3697292" cy="1980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218593">
                <a:tc gridSpan="4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73329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6  12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14  3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44612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 </a:t>
                      </a:r>
                      <a:r>
                        <a:rPr lang="ar-SA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3  12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78" name="جدول 5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61523"/>
              </p:ext>
            </p:extLst>
          </p:nvPr>
        </p:nvGraphicFramePr>
        <p:xfrm>
          <a:off x="8144699" y="11057522"/>
          <a:ext cx="3697292" cy="199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200124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90235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، 12 ، 13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، 4 ، 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90235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، 40 ، 41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، 16 ، 30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79" name="جدول 5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69444"/>
              </p:ext>
            </p:extLst>
          </p:nvPr>
        </p:nvGraphicFramePr>
        <p:xfrm>
          <a:off x="532706" y="13181415"/>
          <a:ext cx="3697292" cy="1957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218593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73329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6س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12س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4س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6س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ar-SA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9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44612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8س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9س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12س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 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80" name="جدول 5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253555"/>
              </p:ext>
            </p:extLst>
          </p:nvPr>
        </p:nvGraphicFramePr>
        <p:xfrm>
          <a:off x="4338702" y="13181415"/>
          <a:ext cx="3697292" cy="2011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5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79791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574822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218593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73329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ar-SA" sz="20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صفر</a:t>
                      </a: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صفر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44612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ar-SA" sz="20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صفر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جـ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lang="ar-SA" sz="20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صفر</a:t>
                      </a:r>
                      <a:endParaRPr lang="en-US" sz="1800" b="0" kern="120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aphicFrame>
        <p:nvGraphicFramePr>
          <p:cNvPr id="581" name="جدول 5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20375"/>
              </p:ext>
            </p:extLst>
          </p:nvPr>
        </p:nvGraphicFramePr>
        <p:xfrm>
          <a:off x="8144699" y="13181414"/>
          <a:ext cx="3697292" cy="1980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72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267286">
                  <a:extLst>
                    <a:ext uri="{9D8B030D-6E8A-4147-A177-3AD203B41FA5}">
                      <a16:colId xmlns:a16="http://schemas.microsoft.com/office/drawing/2014/main" val="2178966494"/>
                    </a:ext>
                  </a:extLst>
                </a:gridCol>
                <a:gridCol w="1697110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73824">
                  <a:extLst>
                    <a:ext uri="{9D8B030D-6E8A-4147-A177-3AD203B41FA5}">
                      <a16:colId xmlns:a16="http://schemas.microsoft.com/office/drawing/2014/main" val="1882413658"/>
                    </a:ext>
                  </a:extLst>
                </a:gridCol>
              </a:tblGrid>
              <a:tr h="1246318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381823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 حقيقي واحد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لا توجد حلول حقيقية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352452"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حلان حقيقيان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ثلاثة حلول حقيقية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548" name="مجموعة 547"/>
          <p:cNvGrpSpPr/>
          <p:nvPr/>
        </p:nvGrpSpPr>
        <p:grpSpPr>
          <a:xfrm>
            <a:off x="8390717" y="4674985"/>
            <a:ext cx="3689550" cy="1032839"/>
            <a:chOff x="4134807" y="5841800"/>
            <a:chExt cx="3354136" cy="938947"/>
          </a:xfrm>
        </p:grpSpPr>
        <p:grpSp>
          <p:nvGrpSpPr>
            <p:cNvPr id="549" name="مجموعة 548"/>
            <p:cNvGrpSpPr/>
            <p:nvPr/>
          </p:nvGrpSpPr>
          <p:grpSpPr>
            <a:xfrm>
              <a:off x="7027813" y="5841800"/>
              <a:ext cx="461130" cy="398711"/>
              <a:chOff x="8802827" y="5528671"/>
              <a:chExt cx="461130" cy="398711"/>
            </a:xfrm>
          </p:grpSpPr>
          <p:sp>
            <p:nvSpPr>
              <p:cNvPr id="551" name="شكل بيضاوي 550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52" name="مربع نص 551"/>
              <p:cNvSpPr txBox="1"/>
              <p:nvPr/>
            </p:nvSpPr>
            <p:spPr>
              <a:xfrm>
                <a:off x="8802827" y="5528671"/>
                <a:ext cx="461130" cy="3987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550" name="مربع نص 549"/>
            <p:cNvSpPr txBox="1"/>
            <p:nvPr/>
          </p:nvSpPr>
          <p:spPr>
            <a:xfrm>
              <a:off x="4134807" y="6081253"/>
              <a:ext cx="3103938" cy="6994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بكم طريقة يُمكن اختيار لجنة مكوَّنة من</a:t>
              </a:r>
            </a:p>
            <a:p>
              <a:pPr algn="ctr"/>
              <a:endParaRPr lang="ar-SA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أشخاص من بين </a:t>
              </a:r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12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شخص؟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3" name="مجموعة 552"/>
          <p:cNvGrpSpPr/>
          <p:nvPr/>
        </p:nvGrpSpPr>
        <p:grpSpPr>
          <a:xfrm>
            <a:off x="4372244" y="4676107"/>
            <a:ext cx="2610136" cy="2061804"/>
            <a:chOff x="5277104" y="5841800"/>
            <a:chExt cx="2224434" cy="1874365"/>
          </a:xfrm>
        </p:grpSpPr>
        <p:grpSp>
          <p:nvGrpSpPr>
            <p:cNvPr id="554" name="مجموعة 553"/>
            <p:cNvGrpSpPr/>
            <p:nvPr/>
          </p:nvGrpSpPr>
          <p:grpSpPr>
            <a:xfrm>
              <a:off x="7040408" y="5841800"/>
              <a:ext cx="461130" cy="372479"/>
              <a:chOff x="8815422" y="5528671"/>
              <a:chExt cx="461130" cy="372479"/>
            </a:xfrm>
          </p:grpSpPr>
          <p:sp>
            <p:nvSpPr>
              <p:cNvPr id="556" name="شكل بيضاوي 555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57" name="مربع نص 556"/>
              <p:cNvSpPr txBox="1"/>
              <p:nvPr/>
            </p:nvSpPr>
            <p:spPr>
              <a:xfrm>
                <a:off x="8815422" y="5528671"/>
                <a:ext cx="461130" cy="3724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2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555" name="مربع نص 554"/>
            <p:cNvSpPr txBox="1"/>
            <p:nvPr/>
          </p:nvSpPr>
          <p:spPr>
            <a:xfrm>
              <a:off x="5277104" y="6009406"/>
              <a:ext cx="2162218" cy="17067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يحتوي كيس على 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كرات حمراء ، و </a:t>
              </a:r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كرات زرقاء –</a:t>
              </a: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فإذا سحبت منه كرة عشوائيًا ثم أُعيدت و سُحبت كرة أخرى</a:t>
              </a:r>
            </a:p>
            <a:p>
              <a:pPr algn="ctr"/>
              <a:endParaRPr lang="ar-SA" sz="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فأوجدي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حمراء و زرقاء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8" name="مجموعة 557"/>
          <p:cNvGrpSpPr/>
          <p:nvPr/>
        </p:nvGrpSpPr>
        <p:grpSpPr>
          <a:xfrm>
            <a:off x="447783" y="4674993"/>
            <a:ext cx="3991400" cy="1016493"/>
            <a:chOff x="3860399" y="5854395"/>
            <a:chExt cx="3628544" cy="924087"/>
          </a:xfrm>
        </p:grpSpPr>
        <p:grpSp>
          <p:nvGrpSpPr>
            <p:cNvPr id="559" name="مجموعة 558"/>
            <p:cNvGrpSpPr/>
            <p:nvPr/>
          </p:nvGrpSpPr>
          <p:grpSpPr>
            <a:xfrm>
              <a:off x="7027813" y="5854395"/>
              <a:ext cx="461130" cy="372481"/>
              <a:chOff x="8802827" y="5541266"/>
              <a:chExt cx="461130" cy="372481"/>
            </a:xfrm>
          </p:grpSpPr>
          <p:sp>
            <p:nvSpPr>
              <p:cNvPr id="561" name="شكل بيضاوي 560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62" name="مربع نص 561"/>
              <p:cNvSpPr txBox="1"/>
              <p:nvPr/>
            </p:nvSpPr>
            <p:spPr>
              <a:xfrm>
                <a:off x="8802827" y="5541266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3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560" name="مربع نص 559"/>
            <p:cNvSpPr txBox="1"/>
            <p:nvPr/>
          </p:nvSpPr>
          <p:spPr>
            <a:xfrm>
              <a:off x="3860399" y="6023028"/>
              <a:ext cx="3415282" cy="7554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رسم فنان 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لوحات فنيِّة ، بكم طريقة يمكنه </a:t>
              </a:r>
            </a:p>
            <a:p>
              <a:endParaRPr lang="ar-SA" sz="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اختيار 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لوحات منها لعرضها في معرض فنّي؟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2" name="مجموعة 581"/>
          <p:cNvGrpSpPr/>
          <p:nvPr/>
        </p:nvGrpSpPr>
        <p:grpSpPr>
          <a:xfrm>
            <a:off x="7021813" y="5671275"/>
            <a:ext cx="485267" cy="621735"/>
            <a:chOff x="-3653983" y="14478186"/>
            <a:chExt cx="485267" cy="621735"/>
          </a:xfrm>
        </p:grpSpPr>
        <p:cxnSp>
          <p:nvCxnSpPr>
            <p:cNvPr id="583" name="رابط مستقيم 582"/>
            <p:cNvCxnSpPr/>
            <p:nvPr/>
          </p:nvCxnSpPr>
          <p:spPr>
            <a:xfrm flipH="1">
              <a:off x="-3543446" y="14779737"/>
              <a:ext cx="3020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4" name="مربع نص 583"/>
            <p:cNvSpPr txBox="1"/>
            <p:nvPr/>
          </p:nvSpPr>
          <p:spPr>
            <a:xfrm>
              <a:off x="-3600290" y="14478186"/>
              <a:ext cx="37673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5" name="مربع نص 584"/>
            <p:cNvSpPr txBox="1"/>
            <p:nvPr/>
          </p:nvSpPr>
          <p:spPr>
            <a:xfrm>
              <a:off x="-3653983" y="14699811"/>
              <a:ext cx="48526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25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6" name="مجموعة 585"/>
          <p:cNvGrpSpPr/>
          <p:nvPr/>
        </p:nvGrpSpPr>
        <p:grpSpPr>
          <a:xfrm>
            <a:off x="6948163" y="6130426"/>
            <a:ext cx="632566" cy="635803"/>
            <a:chOff x="-3737424" y="14464929"/>
            <a:chExt cx="632566" cy="635803"/>
          </a:xfrm>
        </p:grpSpPr>
        <p:cxnSp>
          <p:nvCxnSpPr>
            <p:cNvPr id="587" name="رابط مستقيم 586"/>
            <p:cNvCxnSpPr/>
            <p:nvPr/>
          </p:nvCxnSpPr>
          <p:spPr>
            <a:xfrm flipH="1">
              <a:off x="-3593438" y="14779737"/>
              <a:ext cx="4020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8" name="مربع نص 587"/>
            <p:cNvSpPr txBox="1"/>
            <p:nvPr/>
          </p:nvSpPr>
          <p:spPr>
            <a:xfrm>
              <a:off x="-3655595" y="14464929"/>
              <a:ext cx="45964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45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9" name="مربع نص 588"/>
            <p:cNvSpPr txBox="1"/>
            <p:nvPr/>
          </p:nvSpPr>
          <p:spPr>
            <a:xfrm>
              <a:off x="-3737424" y="14700622"/>
              <a:ext cx="63256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225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4" name="مجموعة 593"/>
          <p:cNvGrpSpPr/>
          <p:nvPr/>
        </p:nvGrpSpPr>
        <p:grpSpPr>
          <a:xfrm>
            <a:off x="7021813" y="5141784"/>
            <a:ext cx="485267" cy="607667"/>
            <a:chOff x="-3653983" y="14492254"/>
            <a:chExt cx="485267" cy="607667"/>
          </a:xfrm>
        </p:grpSpPr>
        <p:cxnSp>
          <p:nvCxnSpPr>
            <p:cNvPr id="595" name="رابط مستقيم 594"/>
            <p:cNvCxnSpPr/>
            <p:nvPr/>
          </p:nvCxnSpPr>
          <p:spPr>
            <a:xfrm flipH="1">
              <a:off x="-3543446" y="14779737"/>
              <a:ext cx="3020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مربع نص 595"/>
            <p:cNvSpPr txBox="1"/>
            <p:nvPr/>
          </p:nvSpPr>
          <p:spPr>
            <a:xfrm>
              <a:off x="-3614358" y="14492254"/>
              <a:ext cx="37673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7" name="مربع نص 596"/>
            <p:cNvSpPr txBox="1"/>
            <p:nvPr/>
          </p:nvSpPr>
          <p:spPr>
            <a:xfrm>
              <a:off x="-3653983" y="14699811"/>
              <a:ext cx="48526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98" name="مجموعة 597"/>
          <p:cNvGrpSpPr/>
          <p:nvPr/>
        </p:nvGrpSpPr>
        <p:grpSpPr>
          <a:xfrm>
            <a:off x="8236641" y="6741057"/>
            <a:ext cx="3843626" cy="1191180"/>
            <a:chOff x="3994738" y="5841800"/>
            <a:chExt cx="3494205" cy="1082895"/>
          </a:xfrm>
        </p:grpSpPr>
        <p:grpSp>
          <p:nvGrpSpPr>
            <p:cNvPr id="599" name="مجموعة 598"/>
            <p:cNvGrpSpPr/>
            <p:nvPr/>
          </p:nvGrpSpPr>
          <p:grpSpPr>
            <a:xfrm>
              <a:off x="7027813" y="5841800"/>
              <a:ext cx="461130" cy="372481"/>
              <a:chOff x="8802827" y="5528671"/>
              <a:chExt cx="461130" cy="372481"/>
            </a:xfrm>
          </p:grpSpPr>
          <p:sp>
            <p:nvSpPr>
              <p:cNvPr id="601" name="شكل بيضاوي 600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02" name="مربع نص 601"/>
              <p:cNvSpPr txBox="1"/>
              <p:nvPr/>
            </p:nvSpPr>
            <p:spPr>
              <a:xfrm>
                <a:off x="8802827" y="5528671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4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00" name="مربع نص 599"/>
            <p:cNvSpPr txBox="1"/>
            <p:nvPr/>
          </p:nvSpPr>
          <p:spPr>
            <a:xfrm>
              <a:off x="3994738" y="5917422"/>
              <a:ext cx="3103938" cy="10072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أطوال أعلى 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أشجار في حديقة هي :</a:t>
              </a:r>
            </a:p>
            <a:p>
              <a:pPr algn="ctr"/>
              <a:endParaRPr lang="ar-SA" sz="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25 ، 23 ، 16 ، 27 ، 20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قدمًا </a:t>
              </a:r>
            </a:p>
            <a:p>
              <a:pPr algn="ctr"/>
              <a:endParaRPr lang="ar-SA" sz="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أوجدي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الوسيط لهذه الأطوال 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3" name="مجموعة 602"/>
          <p:cNvGrpSpPr/>
          <p:nvPr/>
        </p:nvGrpSpPr>
        <p:grpSpPr>
          <a:xfrm>
            <a:off x="532477" y="6806374"/>
            <a:ext cx="3906705" cy="1067334"/>
            <a:chOff x="3937394" y="5854395"/>
            <a:chExt cx="3551549" cy="970306"/>
          </a:xfrm>
        </p:grpSpPr>
        <p:grpSp>
          <p:nvGrpSpPr>
            <p:cNvPr id="604" name="مجموعة 603"/>
            <p:cNvGrpSpPr/>
            <p:nvPr/>
          </p:nvGrpSpPr>
          <p:grpSpPr>
            <a:xfrm>
              <a:off x="7027813" y="5854395"/>
              <a:ext cx="461130" cy="372481"/>
              <a:chOff x="8802827" y="5541266"/>
              <a:chExt cx="461130" cy="372481"/>
            </a:xfrm>
          </p:grpSpPr>
          <p:sp>
            <p:nvSpPr>
              <p:cNvPr id="606" name="شكل بيضاوي 605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07" name="مربع نص 606"/>
              <p:cNvSpPr txBox="1"/>
              <p:nvPr/>
            </p:nvSpPr>
            <p:spPr>
              <a:xfrm>
                <a:off x="8802827" y="5541266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6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05" name="مربع نص 604"/>
            <p:cNvSpPr txBox="1"/>
            <p:nvPr/>
          </p:nvSpPr>
          <p:spPr>
            <a:xfrm>
              <a:off x="3937394" y="5985308"/>
              <a:ext cx="3415282" cy="83939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العينة التي يُختار أفرادها تبعًا لفترةٍ زمنيةٍ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محدّدة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، أو فئة معيّنةٍ من العناصر </a:t>
              </a: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تُسمى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......................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8" name="مجموعة 607"/>
          <p:cNvGrpSpPr/>
          <p:nvPr/>
        </p:nvGrpSpPr>
        <p:grpSpPr>
          <a:xfrm>
            <a:off x="4335277" y="6806378"/>
            <a:ext cx="3907715" cy="751556"/>
            <a:chOff x="3936476" y="5854395"/>
            <a:chExt cx="3552467" cy="683234"/>
          </a:xfrm>
        </p:grpSpPr>
        <p:grpSp>
          <p:nvGrpSpPr>
            <p:cNvPr id="609" name="مجموعة 608"/>
            <p:cNvGrpSpPr/>
            <p:nvPr/>
          </p:nvGrpSpPr>
          <p:grpSpPr>
            <a:xfrm>
              <a:off x="7027813" y="5854395"/>
              <a:ext cx="461130" cy="372481"/>
              <a:chOff x="8802827" y="5541266"/>
              <a:chExt cx="461130" cy="372481"/>
            </a:xfrm>
          </p:grpSpPr>
          <p:sp>
            <p:nvSpPr>
              <p:cNvPr id="611" name="شكل بيضاوي 610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12" name="مربع نص 611"/>
              <p:cNvSpPr txBox="1"/>
              <p:nvPr/>
            </p:nvSpPr>
            <p:spPr>
              <a:xfrm>
                <a:off x="8802827" y="5541266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5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10" name="مربع نص 609"/>
            <p:cNvSpPr txBox="1"/>
            <p:nvPr/>
          </p:nvSpPr>
          <p:spPr>
            <a:xfrm>
              <a:off x="3936476" y="6201872"/>
              <a:ext cx="3415282" cy="3357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أي مما يأتي 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ليس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من مقاييس النزعة المركزية؟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4" name="مجموعة 643"/>
          <p:cNvGrpSpPr/>
          <p:nvPr/>
        </p:nvGrpSpPr>
        <p:grpSpPr>
          <a:xfrm>
            <a:off x="4301327" y="8919229"/>
            <a:ext cx="3924434" cy="1001972"/>
            <a:chOff x="3921277" y="5854395"/>
            <a:chExt cx="3567666" cy="910886"/>
          </a:xfrm>
        </p:grpSpPr>
        <p:grpSp>
          <p:nvGrpSpPr>
            <p:cNvPr id="645" name="مجموعة 644"/>
            <p:cNvGrpSpPr/>
            <p:nvPr/>
          </p:nvGrpSpPr>
          <p:grpSpPr>
            <a:xfrm>
              <a:off x="7027813" y="5854395"/>
              <a:ext cx="461130" cy="372481"/>
              <a:chOff x="8802827" y="5541266"/>
              <a:chExt cx="461130" cy="372481"/>
            </a:xfrm>
          </p:grpSpPr>
          <p:sp>
            <p:nvSpPr>
              <p:cNvPr id="647" name="شكل بيضاوي 646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48" name="مربع نص 647"/>
              <p:cNvSpPr txBox="1"/>
              <p:nvPr/>
            </p:nvSpPr>
            <p:spPr>
              <a:xfrm>
                <a:off x="8802827" y="5541266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8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46" name="مربع نص 645"/>
            <p:cNvSpPr txBox="1"/>
            <p:nvPr/>
          </p:nvSpPr>
          <p:spPr>
            <a:xfrm>
              <a:off x="3921277" y="6065787"/>
              <a:ext cx="3415282" cy="6994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أوجدي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المسافة بين النقطتين </a:t>
              </a:r>
            </a:p>
            <a:p>
              <a:pPr algn="ctr"/>
              <a:endParaRPr lang="ar-SA" sz="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4 ، 6 </a:t>
              </a:r>
              <a:r>
                <a:rPr lang="ar-SA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،  </a:t>
              </a:r>
              <a:r>
                <a:rPr lang="ar-SA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7 ، 10 </a:t>
              </a: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  ؟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649" name="جدول 6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37414"/>
              </p:ext>
            </p:extLst>
          </p:nvPr>
        </p:nvGraphicFramePr>
        <p:xfrm>
          <a:off x="8144699" y="8941749"/>
          <a:ext cx="3682175" cy="1984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44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870725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250164087"/>
                    </a:ext>
                  </a:extLst>
                </a:gridCol>
              </a:tblGrid>
              <a:tr h="505726"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53321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388475"/>
                  </a:ext>
                </a:extLst>
              </a:tr>
              <a:tr h="472771">
                <a:tc vMerge="1"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472771">
                <a:tc vMerge="1"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634" name="مجموعة 633"/>
          <p:cNvGrpSpPr/>
          <p:nvPr/>
        </p:nvGrpSpPr>
        <p:grpSpPr>
          <a:xfrm>
            <a:off x="8225760" y="8902903"/>
            <a:ext cx="2534955" cy="791443"/>
            <a:chOff x="5184438" y="5841800"/>
            <a:chExt cx="2304505" cy="719497"/>
          </a:xfrm>
        </p:grpSpPr>
        <p:grpSp>
          <p:nvGrpSpPr>
            <p:cNvPr id="635" name="مجموعة 634"/>
            <p:cNvGrpSpPr/>
            <p:nvPr/>
          </p:nvGrpSpPr>
          <p:grpSpPr>
            <a:xfrm>
              <a:off x="7027813" y="5841800"/>
              <a:ext cx="461130" cy="372481"/>
              <a:chOff x="8802827" y="5528671"/>
              <a:chExt cx="461130" cy="372481"/>
            </a:xfrm>
          </p:grpSpPr>
          <p:sp>
            <p:nvSpPr>
              <p:cNvPr id="637" name="شكل بيضاوي 636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38" name="مربع نص 637"/>
              <p:cNvSpPr txBox="1"/>
              <p:nvPr/>
            </p:nvSpPr>
            <p:spPr>
              <a:xfrm>
                <a:off x="8802827" y="5528671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7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36" name="مربع نص 635"/>
            <p:cNvSpPr txBox="1"/>
            <p:nvPr/>
          </p:nvSpPr>
          <p:spPr>
            <a:xfrm>
              <a:off x="5184438" y="5917761"/>
              <a:ext cx="1949076" cy="64353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أوجدي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ق    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ه </a:t>
              </a:r>
            </a:p>
            <a:p>
              <a:endParaRPr lang="ar-SA" sz="3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ar-SA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مُقربًا إلى أقرب درجة 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56" name="مجموعة 655"/>
          <p:cNvGrpSpPr/>
          <p:nvPr/>
        </p:nvGrpSpPr>
        <p:grpSpPr>
          <a:xfrm>
            <a:off x="9367150" y="9102442"/>
            <a:ext cx="144119" cy="108683"/>
            <a:chOff x="4694266" y="5181789"/>
            <a:chExt cx="131018" cy="81654"/>
          </a:xfrm>
        </p:grpSpPr>
        <p:cxnSp>
          <p:nvCxnSpPr>
            <p:cNvPr id="658" name="رابط مستقيم 657"/>
            <p:cNvCxnSpPr/>
            <p:nvPr/>
          </p:nvCxnSpPr>
          <p:spPr>
            <a:xfrm flipH="1">
              <a:off x="4694266" y="5263443"/>
              <a:ext cx="1310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رابط مستقيم 658"/>
            <p:cNvCxnSpPr/>
            <p:nvPr/>
          </p:nvCxnSpPr>
          <p:spPr>
            <a:xfrm flipH="1" flipV="1">
              <a:off x="4720875" y="5181789"/>
              <a:ext cx="101321" cy="794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مثلث قائم الزاوية 1"/>
          <p:cNvSpPr/>
          <p:nvPr/>
        </p:nvSpPr>
        <p:spPr>
          <a:xfrm>
            <a:off x="8649026" y="9790445"/>
            <a:ext cx="1760572" cy="858040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مستطيل 659"/>
          <p:cNvSpPr/>
          <p:nvPr/>
        </p:nvSpPr>
        <p:spPr>
          <a:xfrm>
            <a:off x="8658618" y="10549099"/>
            <a:ext cx="107170" cy="993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مربع نص 475"/>
          <p:cNvSpPr txBox="1"/>
          <p:nvPr/>
        </p:nvSpPr>
        <p:spPr>
          <a:xfrm>
            <a:off x="8985984" y="9877507"/>
            <a:ext cx="7923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2" name="مربع نص 661"/>
          <p:cNvSpPr txBox="1"/>
          <p:nvPr/>
        </p:nvSpPr>
        <p:spPr>
          <a:xfrm>
            <a:off x="8354699" y="10058499"/>
            <a:ext cx="3275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3" name="مربع نص 662"/>
          <p:cNvSpPr txBox="1"/>
          <p:nvPr/>
        </p:nvSpPr>
        <p:spPr>
          <a:xfrm>
            <a:off x="10333485" y="10452717"/>
            <a:ext cx="3275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4" name="مربع نص 663"/>
          <p:cNvSpPr txBox="1"/>
          <p:nvPr/>
        </p:nvSpPr>
        <p:spPr>
          <a:xfrm>
            <a:off x="8376560" y="10452717"/>
            <a:ext cx="3275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6" name="مربع نص 665"/>
          <p:cNvSpPr txBox="1"/>
          <p:nvPr/>
        </p:nvSpPr>
        <p:spPr>
          <a:xfrm>
            <a:off x="8376560" y="9599684"/>
            <a:ext cx="3275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8" name="مربع نص 667"/>
          <p:cNvSpPr txBox="1"/>
          <p:nvPr/>
        </p:nvSpPr>
        <p:spPr>
          <a:xfrm>
            <a:off x="10797862" y="8930617"/>
            <a:ext cx="398807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9" name="مربع نص 668"/>
          <p:cNvSpPr txBox="1"/>
          <p:nvPr/>
        </p:nvSpPr>
        <p:spPr>
          <a:xfrm>
            <a:off x="10797862" y="9428930"/>
            <a:ext cx="398807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0" name="مربع نص 669"/>
          <p:cNvSpPr txBox="1"/>
          <p:nvPr/>
        </p:nvSpPr>
        <p:spPr>
          <a:xfrm>
            <a:off x="10797862" y="9927243"/>
            <a:ext cx="398807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1" name="مربع نص 670"/>
          <p:cNvSpPr txBox="1"/>
          <p:nvPr/>
        </p:nvSpPr>
        <p:spPr>
          <a:xfrm>
            <a:off x="10797862" y="10425556"/>
            <a:ext cx="398807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ar-EG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72" name="جدول 6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17246"/>
              </p:ext>
            </p:extLst>
          </p:nvPr>
        </p:nvGraphicFramePr>
        <p:xfrm>
          <a:off x="547823" y="8943306"/>
          <a:ext cx="3682175" cy="1984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445">
                  <a:extLst>
                    <a:ext uri="{9D8B030D-6E8A-4147-A177-3AD203B41FA5}">
                      <a16:colId xmlns:a16="http://schemas.microsoft.com/office/drawing/2014/main" val="2237472506"/>
                    </a:ext>
                  </a:extLst>
                </a:gridCol>
                <a:gridCol w="870725">
                  <a:extLst>
                    <a:ext uri="{9D8B030D-6E8A-4147-A177-3AD203B41FA5}">
                      <a16:colId xmlns:a16="http://schemas.microsoft.com/office/drawing/2014/main" val="2574389169"/>
                    </a:ext>
                  </a:extLst>
                </a:gridCol>
                <a:gridCol w="269005">
                  <a:extLst>
                    <a:ext uri="{9D8B030D-6E8A-4147-A177-3AD203B41FA5}">
                      <a16:colId xmlns:a16="http://schemas.microsoft.com/office/drawing/2014/main" val="3250164087"/>
                    </a:ext>
                  </a:extLst>
                </a:gridCol>
              </a:tblGrid>
              <a:tr h="505726"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أ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64350"/>
                  </a:ext>
                </a:extLst>
              </a:tr>
              <a:tr h="533218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ب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388475"/>
                  </a:ext>
                </a:extLst>
              </a:tr>
              <a:tr h="472771">
                <a:tc vMerge="1"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ج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31644"/>
                  </a:ext>
                </a:extLst>
              </a:tr>
              <a:tr h="472771">
                <a:tc vMerge="1"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70" rtl="1" eaLnBrk="1" latinLnBrk="0" hangingPunct="1"/>
                      <a:r>
                        <a:rPr lang="ar-SA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د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386749"/>
                  </a:ext>
                </a:extLst>
              </a:tr>
            </a:tbl>
          </a:graphicData>
        </a:graphic>
      </p:graphicFrame>
      <p:grpSp>
        <p:nvGrpSpPr>
          <p:cNvPr id="639" name="مجموعة 638"/>
          <p:cNvGrpSpPr/>
          <p:nvPr/>
        </p:nvGrpSpPr>
        <p:grpSpPr>
          <a:xfrm>
            <a:off x="577921" y="8919223"/>
            <a:ext cx="2616797" cy="729445"/>
            <a:chOff x="5110037" y="5854395"/>
            <a:chExt cx="2378906" cy="663134"/>
          </a:xfrm>
        </p:grpSpPr>
        <p:grpSp>
          <p:nvGrpSpPr>
            <p:cNvPr id="640" name="مجموعة 639"/>
            <p:cNvGrpSpPr/>
            <p:nvPr/>
          </p:nvGrpSpPr>
          <p:grpSpPr>
            <a:xfrm>
              <a:off x="7027813" y="5854395"/>
              <a:ext cx="461130" cy="372481"/>
              <a:chOff x="8802827" y="5541266"/>
              <a:chExt cx="461130" cy="372481"/>
            </a:xfrm>
          </p:grpSpPr>
          <p:sp>
            <p:nvSpPr>
              <p:cNvPr id="642" name="شكل بيضاوي 641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43" name="مربع نص 642"/>
              <p:cNvSpPr txBox="1"/>
              <p:nvPr/>
            </p:nvSpPr>
            <p:spPr>
              <a:xfrm>
                <a:off x="8802827" y="5541266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9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41" name="مربع نص 640"/>
            <p:cNvSpPr txBox="1"/>
            <p:nvPr/>
          </p:nvSpPr>
          <p:spPr>
            <a:xfrm>
              <a:off x="5110037" y="5929954"/>
              <a:ext cx="2348448" cy="5875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أوجدي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قيمة 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في المثلثين المتشابهين التاليين؟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938678" y="9595240"/>
            <a:ext cx="1884007" cy="1080968"/>
            <a:chOff x="858735" y="6828525"/>
            <a:chExt cx="1884007" cy="982698"/>
          </a:xfrm>
        </p:grpSpPr>
        <p:sp>
          <p:nvSpPr>
            <p:cNvPr id="8" name="مثلث قائم الزاوية 7"/>
            <p:cNvSpPr/>
            <p:nvPr/>
          </p:nvSpPr>
          <p:spPr>
            <a:xfrm>
              <a:off x="882986" y="6880873"/>
              <a:ext cx="1859756" cy="874520"/>
            </a:xfrm>
            <a:custGeom>
              <a:avLst/>
              <a:gdLst>
                <a:gd name="connsiteX0" fmla="*/ 0 w 1859756"/>
                <a:gd name="connsiteY0" fmla="*/ 859529 h 859529"/>
                <a:gd name="connsiteX1" fmla="*/ 0 w 1859756"/>
                <a:gd name="connsiteY1" fmla="*/ 0 h 859529"/>
                <a:gd name="connsiteX2" fmla="*/ 1859756 w 1859756"/>
                <a:gd name="connsiteY2" fmla="*/ 859529 h 859529"/>
                <a:gd name="connsiteX3" fmla="*/ 0 w 1859756"/>
                <a:gd name="connsiteY3" fmla="*/ 859529 h 859529"/>
                <a:gd name="connsiteX0" fmla="*/ 0 w 1859756"/>
                <a:gd name="connsiteY0" fmla="*/ 874520 h 874520"/>
                <a:gd name="connsiteX1" fmla="*/ 344774 w 1859756"/>
                <a:gd name="connsiteY1" fmla="*/ 0 h 874520"/>
                <a:gd name="connsiteX2" fmla="*/ 1859756 w 1859756"/>
                <a:gd name="connsiteY2" fmla="*/ 874520 h 874520"/>
                <a:gd name="connsiteX3" fmla="*/ 0 w 1859756"/>
                <a:gd name="connsiteY3" fmla="*/ 874520 h 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9756" h="874520">
                  <a:moveTo>
                    <a:pt x="0" y="874520"/>
                  </a:moveTo>
                  <a:lnTo>
                    <a:pt x="344774" y="0"/>
                  </a:lnTo>
                  <a:lnTo>
                    <a:pt x="1859756" y="874520"/>
                  </a:lnTo>
                  <a:lnTo>
                    <a:pt x="0" y="87452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رابط مستقيم 12"/>
            <p:cNvCxnSpPr/>
            <p:nvPr/>
          </p:nvCxnSpPr>
          <p:spPr>
            <a:xfrm flipH="1">
              <a:off x="1423517" y="7140994"/>
              <a:ext cx="243156" cy="6226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قوس 13"/>
            <p:cNvSpPr/>
            <p:nvPr/>
          </p:nvSpPr>
          <p:spPr>
            <a:xfrm>
              <a:off x="1408234" y="7673268"/>
              <a:ext cx="137225" cy="137955"/>
            </a:xfrm>
            <a:prstGeom prst="arc">
              <a:avLst>
                <a:gd name="adj1" fmla="val 15582734"/>
                <a:gd name="adj2" fmla="val 75272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قوس 672"/>
            <p:cNvSpPr/>
            <p:nvPr/>
          </p:nvSpPr>
          <p:spPr>
            <a:xfrm>
              <a:off x="858735" y="7669803"/>
              <a:ext cx="137225" cy="137955"/>
            </a:xfrm>
            <a:prstGeom prst="arc">
              <a:avLst>
                <a:gd name="adj1" fmla="val 15582734"/>
                <a:gd name="adj2" fmla="val 75272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قوس 673"/>
            <p:cNvSpPr/>
            <p:nvPr/>
          </p:nvSpPr>
          <p:spPr>
            <a:xfrm rot="6445947">
              <a:off x="1131595" y="6824055"/>
              <a:ext cx="144101" cy="174971"/>
            </a:xfrm>
            <a:prstGeom prst="arc">
              <a:avLst>
                <a:gd name="adj1" fmla="val 15582734"/>
                <a:gd name="adj2" fmla="val 2120986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قوس 674"/>
            <p:cNvSpPr/>
            <p:nvPr/>
          </p:nvSpPr>
          <p:spPr>
            <a:xfrm rot="6445947">
              <a:off x="1141816" y="6828160"/>
              <a:ext cx="137225" cy="137955"/>
            </a:xfrm>
            <a:prstGeom prst="arc">
              <a:avLst>
                <a:gd name="adj1" fmla="val 15582734"/>
                <a:gd name="adj2" fmla="val 297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قوس 675"/>
            <p:cNvSpPr/>
            <p:nvPr/>
          </p:nvSpPr>
          <p:spPr>
            <a:xfrm rot="6445947">
              <a:off x="1569631" y="7083663"/>
              <a:ext cx="144101" cy="174971"/>
            </a:xfrm>
            <a:prstGeom prst="arc">
              <a:avLst>
                <a:gd name="adj1" fmla="val 15582734"/>
                <a:gd name="adj2" fmla="val 2120986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قوس 676"/>
            <p:cNvSpPr/>
            <p:nvPr/>
          </p:nvSpPr>
          <p:spPr>
            <a:xfrm rot="6445947">
              <a:off x="1579852" y="7087768"/>
              <a:ext cx="137225" cy="137955"/>
            </a:xfrm>
            <a:prstGeom prst="arc">
              <a:avLst>
                <a:gd name="adj1" fmla="val 15582734"/>
                <a:gd name="adj2" fmla="val 2970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رابط كسهم مستقيم 16"/>
          <p:cNvCxnSpPr/>
          <p:nvPr/>
        </p:nvCxnSpPr>
        <p:spPr>
          <a:xfrm flipH="1">
            <a:off x="925574" y="10735433"/>
            <a:ext cx="7247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" name="مربع نص 677"/>
          <p:cNvSpPr txBox="1"/>
          <p:nvPr/>
        </p:nvSpPr>
        <p:spPr>
          <a:xfrm>
            <a:off x="1561969" y="10580033"/>
            <a:ext cx="3982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9" name="رابط كسهم مستقيم 678"/>
          <p:cNvCxnSpPr/>
          <p:nvPr/>
        </p:nvCxnSpPr>
        <p:spPr>
          <a:xfrm flipH="1">
            <a:off x="1899022" y="10735433"/>
            <a:ext cx="96466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" name="مربع نص 679"/>
          <p:cNvSpPr txBox="1"/>
          <p:nvPr/>
        </p:nvSpPr>
        <p:spPr>
          <a:xfrm>
            <a:off x="1846448" y="10383012"/>
            <a:ext cx="3982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1" name="مربع نص 680"/>
          <p:cNvSpPr txBox="1"/>
          <p:nvPr/>
        </p:nvSpPr>
        <p:spPr>
          <a:xfrm>
            <a:off x="1285140" y="10095902"/>
            <a:ext cx="3982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2" name="مربع نص 681"/>
          <p:cNvSpPr txBox="1"/>
          <p:nvPr/>
        </p:nvSpPr>
        <p:spPr>
          <a:xfrm>
            <a:off x="810649" y="9894203"/>
            <a:ext cx="3982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83" name="مجموعة 682"/>
          <p:cNvGrpSpPr/>
          <p:nvPr/>
        </p:nvGrpSpPr>
        <p:grpSpPr>
          <a:xfrm>
            <a:off x="8250642" y="11031950"/>
            <a:ext cx="3815556" cy="911461"/>
            <a:chOff x="4020256" y="5841800"/>
            <a:chExt cx="3468687" cy="828604"/>
          </a:xfrm>
        </p:grpSpPr>
        <p:grpSp>
          <p:nvGrpSpPr>
            <p:cNvPr id="684" name="مجموعة 683"/>
            <p:cNvGrpSpPr/>
            <p:nvPr/>
          </p:nvGrpSpPr>
          <p:grpSpPr>
            <a:xfrm>
              <a:off x="7027813" y="5841800"/>
              <a:ext cx="461130" cy="372481"/>
              <a:chOff x="8802827" y="5528671"/>
              <a:chExt cx="461130" cy="372481"/>
            </a:xfrm>
          </p:grpSpPr>
          <p:sp>
            <p:nvSpPr>
              <p:cNvPr id="686" name="شكل بيضاوي 685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87" name="مربع نص 686"/>
              <p:cNvSpPr txBox="1"/>
              <p:nvPr/>
            </p:nvSpPr>
            <p:spPr>
              <a:xfrm>
                <a:off x="8802827" y="5528671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10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85" name="مربع نص 684"/>
            <p:cNvSpPr txBox="1"/>
            <p:nvPr/>
          </p:nvSpPr>
          <p:spPr>
            <a:xfrm>
              <a:off x="4020256" y="6054849"/>
              <a:ext cx="3103938" cy="61555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أيّ الأطوال التالية 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لا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تُمثّل أطوال أضلاع مثلثٍ قائم الزاوية ؟</a:t>
              </a:r>
              <a:endParaRPr lang="ar-E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90" name="مجموعة 689"/>
          <p:cNvGrpSpPr/>
          <p:nvPr/>
        </p:nvGrpSpPr>
        <p:grpSpPr>
          <a:xfrm>
            <a:off x="4425694" y="11031943"/>
            <a:ext cx="3815556" cy="1115146"/>
            <a:chOff x="4020256" y="5841800"/>
            <a:chExt cx="3468687" cy="1013774"/>
          </a:xfrm>
        </p:grpSpPr>
        <p:grpSp>
          <p:nvGrpSpPr>
            <p:cNvPr id="691" name="مجموعة 690"/>
            <p:cNvGrpSpPr/>
            <p:nvPr/>
          </p:nvGrpSpPr>
          <p:grpSpPr>
            <a:xfrm>
              <a:off x="7027813" y="5841800"/>
              <a:ext cx="461130" cy="372481"/>
              <a:chOff x="8802827" y="5528671"/>
              <a:chExt cx="461130" cy="372481"/>
            </a:xfrm>
          </p:grpSpPr>
          <p:sp>
            <p:nvSpPr>
              <p:cNvPr id="693" name="شكل بيضاوي 692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94" name="مربع نص 693"/>
              <p:cNvSpPr txBox="1"/>
              <p:nvPr/>
            </p:nvSpPr>
            <p:spPr>
              <a:xfrm>
                <a:off x="8802827" y="5528671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11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692" name="مربع نص 691"/>
            <p:cNvSpPr txBox="1"/>
            <p:nvPr/>
          </p:nvSpPr>
          <p:spPr>
            <a:xfrm>
              <a:off x="4020256" y="6016180"/>
              <a:ext cx="3103938" cy="8393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بسَّطي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العبارة :</a:t>
              </a:r>
            </a:p>
            <a:p>
              <a:pPr algn="ctr"/>
              <a:endPara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3  12   </a:t>
              </a: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9   12  </a:t>
              </a: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ـــــــ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5  12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6712453" y="11764455"/>
            <a:ext cx="380863" cy="257104"/>
            <a:chOff x="5356230" y="7420761"/>
            <a:chExt cx="2933363" cy="2045838"/>
          </a:xfrm>
        </p:grpSpPr>
        <p:cxnSp>
          <p:nvCxnSpPr>
            <p:cNvPr id="20" name="رابط مستقيم 19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رابط مستقيم 687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رابط مستقيم 688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/>
            <p:cNvCxnSpPr/>
            <p:nvPr/>
          </p:nvCxnSpPr>
          <p:spPr>
            <a:xfrm flipH="1">
              <a:off x="5356230" y="7487284"/>
              <a:ext cx="20702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" name="مجموعة 695"/>
          <p:cNvGrpSpPr/>
          <p:nvPr/>
        </p:nvGrpSpPr>
        <p:grpSpPr>
          <a:xfrm>
            <a:off x="5812787" y="11764455"/>
            <a:ext cx="380863" cy="257104"/>
            <a:chOff x="5356230" y="7420761"/>
            <a:chExt cx="2933363" cy="2045838"/>
          </a:xfrm>
        </p:grpSpPr>
        <p:cxnSp>
          <p:nvCxnSpPr>
            <p:cNvPr id="697" name="رابط مستقيم 696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رابط مستقيم 697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رابط مستقيم 698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رابط مستقيم 699"/>
            <p:cNvCxnSpPr/>
            <p:nvPr/>
          </p:nvCxnSpPr>
          <p:spPr>
            <a:xfrm flipH="1">
              <a:off x="5356230" y="7487284"/>
              <a:ext cx="20702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1" name="مجموعة 700"/>
          <p:cNvGrpSpPr/>
          <p:nvPr/>
        </p:nvGrpSpPr>
        <p:grpSpPr>
          <a:xfrm>
            <a:off x="5049855" y="11764455"/>
            <a:ext cx="384005" cy="257104"/>
            <a:chOff x="5332031" y="7420761"/>
            <a:chExt cx="2957562" cy="2045838"/>
          </a:xfrm>
        </p:grpSpPr>
        <p:cxnSp>
          <p:nvCxnSpPr>
            <p:cNvPr id="702" name="رابط مستقيم 701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رابط مستقيم 702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رابط مستقيم 703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رابط مستقيم 704"/>
            <p:cNvCxnSpPr/>
            <p:nvPr/>
          </p:nvCxnSpPr>
          <p:spPr>
            <a:xfrm flipH="1">
              <a:off x="5332031" y="7487284"/>
              <a:ext cx="20702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6" name="مجموعة 705"/>
          <p:cNvGrpSpPr/>
          <p:nvPr/>
        </p:nvGrpSpPr>
        <p:grpSpPr>
          <a:xfrm>
            <a:off x="4856669" y="12321529"/>
            <a:ext cx="380863" cy="257104"/>
            <a:chOff x="5356230" y="7420761"/>
            <a:chExt cx="2933363" cy="2045838"/>
          </a:xfrm>
        </p:grpSpPr>
        <p:cxnSp>
          <p:nvCxnSpPr>
            <p:cNvPr id="707" name="رابط مستقيم 706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رابط مستقيم 707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رابط مستقيم 708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رابط مستقيم 709"/>
            <p:cNvCxnSpPr/>
            <p:nvPr/>
          </p:nvCxnSpPr>
          <p:spPr>
            <a:xfrm flipH="1">
              <a:off x="5356230" y="7512285"/>
              <a:ext cx="20702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1" name="مجموعة 710"/>
          <p:cNvGrpSpPr/>
          <p:nvPr/>
        </p:nvGrpSpPr>
        <p:grpSpPr>
          <a:xfrm>
            <a:off x="6670018" y="12348366"/>
            <a:ext cx="333521" cy="223606"/>
            <a:chOff x="5720853" y="7420761"/>
            <a:chExt cx="2568740" cy="2045838"/>
          </a:xfrm>
        </p:grpSpPr>
        <p:cxnSp>
          <p:nvCxnSpPr>
            <p:cNvPr id="712" name="رابط مستقيم 711"/>
            <p:cNvCxnSpPr/>
            <p:nvPr/>
          </p:nvCxnSpPr>
          <p:spPr>
            <a:xfrm>
              <a:off x="7349555" y="7420761"/>
              <a:ext cx="238342" cy="19938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رابط مستقيم 712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رابط مستقيم 713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رابط مستقيم 714"/>
            <p:cNvCxnSpPr/>
            <p:nvPr/>
          </p:nvCxnSpPr>
          <p:spPr>
            <a:xfrm flipH="1">
              <a:off x="5720853" y="7487284"/>
              <a:ext cx="17109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6" name="مجموعة 715"/>
          <p:cNvGrpSpPr/>
          <p:nvPr/>
        </p:nvGrpSpPr>
        <p:grpSpPr>
          <a:xfrm>
            <a:off x="4858139" y="12716697"/>
            <a:ext cx="344970" cy="212483"/>
            <a:chOff x="5632673" y="7420761"/>
            <a:chExt cx="2656920" cy="2045838"/>
          </a:xfrm>
        </p:grpSpPr>
        <p:cxnSp>
          <p:nvCxnSpPr>
            <p:cNvPr id="717" name="رابط مستقيم 716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رابط مستقيم 717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رابط مستقيم 718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رابط مستقيم 719"/>
            <p:cNvCxnSpPr/>
            <p:nvPr/>
          </p:nvCxnSpPr>
          <p:spPr>
            <a:xfrm flipH="1">
              <a:off x="5632673" y="7512287"/>
              <a:ext cx="17109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1" name="مجموعة 720"/>
          <p:cNvGrpSpPr/>
          <p:nvPr/>
        </p:nvGrpSpPr>
        <p:grpSpPr>
          <a:xfrm>
            <a:off x="6768988" y="12728992"/>
            <a:ext cx="333521" cy="212483"/>
            <a:chOff x="5720853" y="7420761"/>
            <a:chExt cx="2568740" cy="2045838"/>
          </a:xfrm>
        </p:grpSpPr>
        <p:cxnSp>
          <p:nvCxnSpPr>
            <p:cNvPr id="722" name="رابط مستقيم 721"/>
            <p:cNvCxnSpPr/>
            <p:nvPr/>
          </p:nvCxnSpPr>
          <p:spPr>
            <a:xfrm>
              <a:off x="7349555" y="7420761"/>
              <a:ext cx="238342" cy="19938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رابط مستقيم 722"/>
            <p:cNvCxnSpPr/>
            <p:nvPr/>
          </p:nvCxnSpPr>
          <p:spPr>
            <a:xfrm rot="1500000" flipH="1">
              <a:off x="7831729" y="8202596"/>
              <a:ext cx="28423" cy="12640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رابط مستقيم 723"/>
            <p:cNvCxnSpPr/>
            <p:nvPr/>
          </p:nvCxnSpPr>
          <p:spPr>
            <a:xfrm rot="17760000" flipH="1">
              <a:off x="8140863" y="8229370"/>
              <a:ext cx="49852" cy="2476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رابط مستقيم 724"/>
            <p:cNvCxnSpPr/>
            <p:nvPr/>
          </p:nvCxnSpPr>
          <p:spPr>
            <a:xfrm flipH="1">
              <a:off x="5720853" y="7487284"/>
              <a:ext cx="17109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6" name="مجموعة 725"/>
          <p:cNvGrpSpPr/>
          <p:nvPr/>
        </p:nvGrpSpPr>
        <p:grpSpPr>
          <a:xfrm>
            <a:off x="655158" y="11031942"/>
            <a:ext cx="3773297" cy="1028749"/>
            <a:chOff x="4058673" y="5841800"/>
            <a:chExt cx="3430270" cy="935231"/>
          </a:xfrm>
        </p:grpSpPr>
        <p:grpSp>
          <p:nvGrpSpPr>
            <p:cNvPr id="727" name="مجموعة 726"/>
            <p:cNvGrpSpPr/>
            <p:nvPr/>
          </p:nvGrpSpPr>
          <p:grpSpPr>
            <a:xfrm>
              <a:off x="7027813" y="5841800"/>
              <a:ext cx="461130" cy="372481"/>
              <a:chOff x="8802827" y="5528671"/>
              <a:chExt cx="461130" cy="372481"/>
            </a:xfrm>
          </p:grpSpPr>
          <p:sp>
            <p:nvSpPr>
              <p:cNvPr id="729" name="شكل بيضاوي 728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730" name="مربع نص 729"/>
              <p:cNvSpPr txBox="1"/>
              <p:nvPr/>
            </p:nvSpPr>
            <p:spPr>
              <a:xfrm>
                <a:off x="8802827" y="5528671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12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728" name="مربع نص 727"/>
            <p:cNvSpPr txBox="1"/>
            <p:nvPr/>
          </p:nvSpPr>
          <p:spPr>
            <a:xfrm>
              <a:off x="4058673" y="5937637"/>
              <a:ext cx="3103938" cy="8393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بسَّطي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العبارة :</a:t>
              </a:r>
            </a:p>
            <a:p>
              <a:pPr algn="ctr"/>
              <a:endParaRPr lang="ar-S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63س ص ك</a:t>
              </a:r>
              <a:endParaRPr lang="ar-EG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31" name="مربع نص 730"/>
          <p:cNvSpPr txBox="1"/>
          <p:nvPr/>
        </p:nvSpPr>
        <p:spPr>
          <a:xfrm>
            <a:off x="1841166" y="11635634"/>
            <a:ext cx="3982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2" name="مربع نص 731"/>
          <p:cNvSpPr txBox="1"/>
          <p:nvPr/>
        </p:nvSpPr>
        <p:spPr>
          <a:xfrm>
            <a:off x="1568857" y="11606640"/>
            <a:ext cx="39826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3" name="مجموعة 732"/>
          <p:cNvGrpSpPr/>
          <p:nvPr/>
        </p:nvGrpSpPr>
        <p:grpSpPr>
          <a:xfrm>
            <a:off x="1746616" y="11640241"/>
            <a:ext cx="1315123" cy="384279"/>
            <a:chOff x="-1537434" y="7420761"/>
            <a:chExt cx="10128926" cy="2088518"/>
          </a:xfrm>
        </p:grpSpPr>
        <p:cxnSp>
          <p:nvCxnSpPr>
            <p:cNvPr id="734" name="رابط مستقيم 733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رابط مستقيم 734"/>
            <p:cNvCxnSpPr/>
            <p:nvPr/>
          </p:nvCxnSpPr>
          <p:spPr>
            <a:xfrm rot="1500000" flipH="1">
              <a:off x="7955947" y="8245279"/>
              <a:ext cx="28420" cy="126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رابط مستقيم 735"/>
            <p:cNvCxnSpPr/>
            <p:nvPr/>
          </p:nvCxnSpPr>
          <p:spPr>
            <a:xfrm rot="17760000" flipH="1">
              <a:off x="8408513" y="8237399"/>
              <a:ext cx="66355" cy="2996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رابط مستقيم 736"/>
            <p:cNvCxnSpPr/>
            <p:nvPr/>
          </p:nvCxnSpPr>
          <p:spPr>
            <a:xfrm flipH="1">
              <a:off x="-1537434" y="7460441"/>
              <a:ext cx="89317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3" name="مربع نص 752"/>
          <p:cNvSpPr txBox="1"/>
          <p:nvPr/>
        </p:nvSpPr>
        <p:spPr>
          <a:xfrm>
            <a:off x="3231510" y="12256933"/>
            <a:ext cx="2207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4" name="مربع نص 753"/>
          <p:cNvSpPr txBox="1"/>
          <p:nvPr/>
        </p:nvSpPr>
        <p:spPr>
          <a:xfrm>
            <a:off x="3346644" y="12673335"/>
            <a:ext cx="2207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5" name="مربع نص 754"/>
          <p:cNvSpPr txBox="1"/>
          <p:nvPr/>
        </p:nvSpPr>
        <p:spPr>
          <a:xfrm>
            <a:off x="3130514" y="12635500"/>
            <a:ext cx="2207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56" name="مجموعة 755"/>
          <p:cNvGrpSpPr/>
          <p:nvPr/>
        </p:nvGrpSpPr>
        <p:grpSpPr>
          <a:xfrm>
            <a:off x="2525710" y="12702453"/>
            <a:ext cx="674279" cy="276348"/>
            <a:chOff x="1679317" y="7420761"/>
            <a:chExt cx="6912175" cy="2088518"/>
          </a:xfrm>
        </p:grpSpPr>
        <p:cxnSp>
          <p:nvCxnSpPr>
            <p:cNvPr id="757" name="رابط مستقيم 756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رابط مستقيم 757"/>
            <p:cNvCxnSpPr/>
            <p:nvPr/>
          </p:nvCxnSpPr>
          <p:spPr>
            <a:xfrm rot="1500000" flipH="1">
              <a:off x="7955947" y="8245279"/>
              <a:ext cx="28420" cy="126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رابط مستقيم 758"/>
            <p:cNvCxnSpPr/>
            <p:nvPr/>
          </p:nvCxnSpPr>
          <p:spPr>
            <a:xfrm rot="17760000" flipH="1">
              <a:off x="8408513" y="8237399"/>
              <a:ext cx="66355" cy="2996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رابط مستقيم 759"/>
            <p:cNvCxnSpPr/>
            <p:nvPr/>
          </p:nvCxnSpPr>
          <p:spPr>
            <a:xfrm flipH="1">
              <a:off x="1679317" y="7496254"/>
              <a:ext cx="5699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1" name="مجموعة 760"/>
          <p:cNvGrpSpPr/>
          <p:nvPr/>
        </p:nvGrpSpPr>
        <p:grpSpPr>
          <a:xfrm>
            <a:off x="2463069" y="12340289"/>
            <a:ext cx="794692" cy="276348"/>
            <a:chOff x="444938" y="7420761"/>
            <a:chExt cx="8146554" cy="2088518"/>
          </a:xfrm>
        </p:grpSpPr>
        <p:cxnSp>
          <p:nvCxnSpPr>
            <p:cNvPr id="762" name="رابط مستقيم 761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رابط مستقيم 764"/>
            <p:cNvCxnSpPr/>
            <p:nvPr/>
          </p:nvCxnSpPr>
          <p:spPr>
            <a:xfrm rot="1500000" flipH="1">
              <a:off x="7955947" y="8245279"/>
              <a:ext cx="28420" cy="126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رابط مستقيم 765"/>
            <p:cNvCxnSpPr/>
            <p:nvPr/>
          </p:nvCxnSpPr>
          <p:spPr>
            <a:xfrm rot="17760000" flipH="1">
              <a:off x="8408513" y="8237399"/>
              <a:ext cx="66355" cy="2996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رابط مستقيم 795"/>
            <p:cNvCxnSpPr/>
            <p:nvPr/>
          </p:nvCxnSpPr>
          <p:spPr>
            <a:xfrm flipH="1">
              <a:off x="444938" y="7460446"/>
              <a:ext cx="69338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7" name="مربع نص 796"/>
          <p:cNvSpPr txBox="1"/>
          <p:nvPr/>
        </p:nvSpPr>
        <p:spPr>
          <a:xfrm>
            <a:off x="1547197" y="12679849"/>
            <a:ext cx="2207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" name="مربع نص 797"/>
          <p:cNvSpPr txBox="1"/>
          <p:nvPr/>
        </p:nvSpPr>
        <p:spPr>
          <a:xfrm>
            <a:off x="1306502" y="12640810"/>
            <a:ext cx="2207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9" name="مجموعة 798"/>
          <p:cNvGrpSpPr/>
          <p:nvPr/>
        </p:nvGrpSpPr>
        <p:grpSpPr>
          <a:xfrm>
            <a:off x="673296" y="12707191"/>
            <a:ext cx="674279" cy="276348"/>
            <a:chOff x="1679317" y="7420761"/>
            <a:chExt cx="6912175" cy="2088518"/>
          </a:xfrm>
        </p:grpSpPr>
        <p:cxnSp>
          <p:nvCxnSpPr>
            <p:cNvPr id="800" name="رابط مستقيم 799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رابط مستقيم 800"/>
            <p:cNvCxnSpPr/>
            <p:nvPr/>
          </p:nvCxnSpPr>
          <p:spPr>
            <a:xfrm rot="1500000" flipH="1">
              <a:off x="7955947" y="8245279"/>
              <a:ext cx="28420" cy="126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رابط مستقيم 801"/>
            <p:cNvCxnSpPr/>
            <p:nvPr/>
          </p:nvCxnSpPr>
          <p:spPr>
            <a:xfrm rot="17760000" flipH="1">
              <a:off x="8408513" y="8237399"/>
              <a:ext cx="66355" cy="2996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رابط مستقيم 802"/>
            <p:cNvCxnSpPr/>
            <p:nvPr/>
          </p:nvCxnSpPr>
          <p:spPr>
            <a:xfrm flipH="1">
              <a:off x="1679317" y="7496254"/>
              <a:ext cx="5699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" name="مجموعة 808"/>
          <p:cNvGrpSpPr/>
          <p:nvPr/>
        </p:nvGrpSpPr>
        <p:grpSpPr>
          <a:xfrm>
            <a:off x="685562" y="12340289"/>
            <a:ext cx="674279" cy="276348"/>
            <a:chOff x="1679317" y="7420761"/>
            <a:chExt cx="6912175" cy="2088518"/>
          </a:xfrm>
        </p:grpSpPr>
        <p:cxnSp>
          <p:nvCxnSpPr>
            <p:cNvPr id="810" name="رابط مستقيم 809"/>
            <p:cNvCxnSpPr/>
            <p:nvPr/>
          </p:nvCxnSpPr>
          <p:spPr>
            <a:xfrm>
              <a:off x="7373755" y="7420761"/>
              <a:ext cx="238344" cy="19938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رابط مستقيم 810"/>
            <p:cNvCxnSpPr/>
            <p:nvPr/>
          </p:nvCxnSpPr>
          <p:spPr>
            <a:xfrm rot="1500000" flipH="1">
              <a:off x="7955947" y="8245279"/>
              <a:ext cx="28420" cy="126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رابط مستقيم 811"/>
            <p:cNvCxnSpPr/>
            <p:nvPr/>
          </p:nvCxnSpPr>
          <p:spPr>
            <a:xfrm rot="17760000" flipH="1">
              <a:off x="8408513" y="8237399"/>
              <a:ext cx="66355" cy="2996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رابط مستقيم 812"/>
            <p:cNvCxnSpPr/>
            <p:nvPr/>
          </p:nvCxnSpPr>
          <p:spPr>
            <a:xfrm flipH="1">
              <a:off x="1679317" y="7496254"/>
              <a:ext cx="5699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4" name="مجموعة 813"/>
          <p:cNvGrpSpPr/>
          <p:nvPr/>
        </p:nvGrpSpPr>
        <p:grpSpPr>
          <a:xfrm>
            <a:off x="8035994" y="13148863"/>
            <a:ext cx="4030205" cy="1195503"/>
            <a:chOff x="3825121" y="5841800"/>
            <a:chExt cx="3663822" cy="1086826"/>
          </a:xfrm>
        </p:grpSpPr>
        <p:grpSp>
          <p:nvGrpSpPr>
            <p:cNvPr id="815" name="مجموعة 814"/>
            <p:cNvGrpSpPr/>
            <p:nvPr/>
          </p:nvGrpSpPr>
          <p:grpSpPr>
            <a:xfrm>
              <a:off x="7027813" y="5841800"/>
              <a:ext cx="461130" cy="372481"/>
              <a:chOff x="8802827" y="5528671"/>
              <a:chExt cx="461130" cy="372481"/>
            </a:xfrm>
          </p:grpSpPr>
          <p:sp>
            <p:nvSpPr>
              <p:cNvPr id="817" name="شكل بيضاوي 816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818" name="مربع نص 817"/>
              <p:cNvSpPr txBox="1"/>
              <p:nvPr/>
            </p:nvSpPr>
            <p:spPr>
              <a:xfrm>
                <a:off x="8802827" y="5528671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13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816" name="مربع نص 815"/>
            <p:cNvSpPr txBox="1"/>
            <p:nvPr/>
          </p:nvSpPr>
          <p:spPr>
            <a:xfrm>
              <a:off x="3825121" y="5935343"/>
              <a:ext cx="3596165" cy="99328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بإيجاد قيمة المُميّز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حدّدي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عدد الحلول الحقيقية للمعادلة التالية :</a:t>
              </a:r>
            </a:p>
            <a:p>
              <a:pPr algn="ctr"/>
              <a:endParaRPr lang="ar-SA" sz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 </a:t>
              </a:r>
              <a:r>
                <a:rPr lang="ar-SA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8س </a:t>
              </a:r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16 </a:t>
              </a:r>
              <a:r>
                <a:rPr lang="ar-SA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ar-SA" sz="20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sz="2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ar-EG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9" name="مجموعة 818"/>
          <p:cNvGrpSpPr/>
          <p:nvPr/>
        </p:nvGrpSpPr>
        <p:grpSpPr>
          <a:xfrm>
            <a:off x="4218729" y="13139099"/>
            <a:ext cx="4017952" cy="1119323"/>
            <a:chOff x="3836260" y="5841800"/>
            <a:chExt cx="3652683" cy="1017571"/>
          </a:xfrm>
        </p:grpSpPr>
        <p:grpSp>
          <p:nvGrpSpPr>
            <p:cNvPr id="821" name="مجموعة 820"/>
            <p:cNvGrpSpPr/>
            <p:nvPr/>
          </p:nvGrpSpPr>
          <p:grpSpPr>
            <a:xfrm>
              <a:off x="7027813" y="5841800"/>
              <a:ext cx="461130" cy="372481"/>
              <a:chOff x="8802827" y="5528671"/>
              <a:chExt cx="461130" cy="372481"/>
            </a:xfrm>
          </p:grpSpPr>
          <p:sp>
            <p:nvSpPr>
              <p:cNvPr id="824" name="شكل بيضاوي 823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825" name="مربع نص 824"/>
              <p:cNvSpPr txBox="1"/>
              <p:nvPr/>
            </p:nvSpPr>
            <p:spPr>
              <a:xfrm>
                <a:off x="8802827" y="5528671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14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823" name="مربع نص 822"/>
            <p:cNvSpPr txBox="1"/>
            <p:nvPr/>
          </p:nvSpPr>
          <p:spPr>
            <a:xfrm>
              <a:off x="3836260" y="5950027"/>
              <a:ext cx="3596165" cy="90934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يكون التمثيل البياني للدالة </a:t>
              </a:r>
            </a:p>
            <a:p>
              <a:pPr algn="ctr"/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د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س</a:t>
              </a:r>
              <a:r>
                <a:rPr lang="ar-SA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S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أس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ب س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</a:t>
              </a:r>
              <a:r>
                <a:rPr lang="ar-SA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جـ   </a:t>
              </a:r>
              <a:r>
                <a:rPr lang="ar-SA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حيث أ ≠ صفر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algn="ctr"/>
              <a:endParaRPr lang="ar-SA" sz="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مفتوحًا لأعلى وله قيمة صغرى عندما </a:t>
              </a:r>
              <a:r>
                <a:rPr lang="ar-SA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............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26" name="مجموعة 825"/>
          <p:cNvGrpSpPr/>
          <p:nvPr/>
        </p:nvGrpSpPr>
        <p:grpSpPr>
          <a:xfrm>
            <a:off x="416461" y="13139085"/>
            <a:ext cx="4008503" cy="1030802"/>
            <a:chOff x="3844850" y="5841800"/>
            <a:chExt cx="3644093" cy="937099"/>
          </a:xfrm>
        </p:grpSpPr>
        <p:grpSp>
          <p:nvGrpSpPr>
            <p:cNvPr id="829" name="مجموعة 828"/>
            <p:cNvGrpSpPr/>
            <p:nvPr/>
          </p:nvGrpSpPr>
          <p:grpSpPr>
            <a:xfrm>
              <a:off x="7027813" y="5841800"/>
              <a:ext cx="461130" cy="372481"/>
              <a:chOff x="8802827" y="5528671"/>
              <a:chExt cx="461130" cy="372481"/>
            </a:xfrm>
          </p:grpSpPr>
          <p:sp>
            <p:nvSpPr>
              <p:cNvPr id="833" name="شكل بيضاوي 832"/>
              <p:cNvSpPr/>
              <p:nvPr/>
            </p:nvSpPr>
            <p:spPr>
              <a:xfrm>
                <a:off x="8915497" y="5631617"/>
                <a:ext cx="217888" cy="2178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834" name="مربع نص 833"/>
              <p:cNvSpPr txBox="1"/>
              <p:nvPr/>
            </p:nvSpPr>
            <p:spPr>
              <a:xfrm>
                <a:off x="8802827" y="5528671"/>
                <a:ext cx="461130" cy="3724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ar-SA" sz="1500" dirty="0" smtClean="0">
                    <a:solidFill>
                      <a:schemeClr val="bg1"/>
                    </a:solidFill>
                    <a:latin typeface="ae_Hor" panose="02060603050605020204" pitchFamily="18" charset="-78"/>
                    <a:cs typeface="المحارب أنبوبي" pitchFamily="2" charset="-78"/>
                  </a:rPr>
                  <a:t>15</a:t>
                </a:r>
                <a:endParaRPr lang="ar-EG" sz="1500" dirty="0">
                  <a:solidFill>
                    <a:schemeClr val="bg1"/>
                  </a:solidFill>
                  <a:latin typeface="ae_Hor" panose="02060603050605020204" pitchFamily="18" charset="-78"/>
                  <a:cs typeface="المحارب أنبوبي" pitchFamily="2" charset="-78"/>
                </a:endParaRPr>
              </a:p>
            </p:txBody>
          </p:sp>
        </p:grpSp>
        <p:sp>
          <p:nvSpPr>
            <p:cNvPr id="830" name="مربع نص 829"/>
            <p:cNvSpPr txBox="1"/>
            <p:nvPr/>
          </p:nvSpPr>
          <p:spPr>
            <a:xfrm>
              <a:off x="3844850" y="6023442"/>
              <a:ext cx="3596165" cy="7554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حدّدي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أي ثلاثية حدود فيما يأتي تُشكّل </a:t>
              </a:r>
            </a:p>
            <a:p>
              <a:pPr algn="ctr"/>
              <a:endParaRPr lang="ar-SA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مُربَّعًا كامِلًا </a:t>
              </a:r>
              <a:r>
                <a:rPr lang="ar-SA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؟</a:t>
              </a:r>
              <a:endParaRPr lang="ar-EG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35" name="مربع نص 834"/>
          <p:cNvSpPr txBox="1"/>
          <p:nvPr/>
        </p:nvSpPr>
        <p:spPr>
          <a:xfrm>
            <a:off x="3382567" y="14390732"/>
            <a:ext cx="2207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6" name="مربع نص 835"/>
          <p:cNvSpPr txBox="1"/>
          <p:nvPr/>
        </p:nvSpPr>
        <p:spPr>
          <a:xfrm>
            <a:off x="3437857" y="14759423"/>
            <a:ext cx="2207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8" name="مربع نص 837"/>
          <p:cNvSpPr txBox="1"/>
          <p:nvPr/>
        </p:nvSpPr>
        <p:spPr>
          <a:xfrm>
            <a:off x="1559123" y="14417630"/>
            <a:ext cx="2207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4" name="مربع نص 863"/>
          <p:cNvSpPr txBox="1"/>
          <p:nvPr/>
        </p:nvSpPr>
        <p:spPr>
          <a:xfrm>
            <a:off x="1614413" y="14786321"/>
            <a:ext cx="2207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5" name="مربع نص 864"/>
          <p:cNvSpPr txBox="1"/>
          <p:nvPr/>
        </p:nvSpPr>
        <p:spPr>
          <a:xfrm>
            <a:off x="10586101" y="13865965"/>
            <a:ext cx="22079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ar-EG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9" name="رابط مستقيم 248"/>
          <p:cNvCxnSpPr/>
          <p:nvPr/>
        </p:nvCxnSpPr>
        <p:spPr>
          <a:xfrm flipH="1">
            <a:off x="-632791" y="3548970"/>
            <a:ext cx="13204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مربع نص 249"/>
          <p:cNvSpPr txBox="1"/>
          <p:nvPr/>
        </p:nvSpPr>
        <p:spPr>
          <a:xfrm>
            <a:off x="6100808" y="606539"/>
            <a:ext cx="56651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ثانيًا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أوجدي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قيم النسب المثلثية الثلاث للزاوية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: 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grpSp>
        <p:nvGrpSpPr>
          <p:cNvPr id="251" name="مجموعة 250"/>
          <p:cNvGrpSpPr/>
          <p:nvPr/>
        </p:nvGrpSpPr>
        <p:grpSpPr>
          <a:xfrm flipH="1">
            <a:off x="6124554" y="1215426"/>
            <a:ext cx="916375" cy="694870"/>
            <a:chOff x="-1323483" y="4311154"/>
            <a:chExt cx="1008013" cy="694870"/>
          </a:xfrm>
        </p:grpSpPr>
        <p:grpSp>
          <p:nvGrpSpPr>
            <p:cNvPr id="252" name="مجموعة 251"/>
            <p:cNvGrpSpPr/>
            <p:nvPr/>
          </p:nvGrpSpPr>
          <p:grpSpPr>
            <a:xfrm>
              <a:off x="-1323483" y="4311154"/>
              <a:ext cx="1008013" cy="694870"/>
              <a:chOff x="10545614" y="97356"/>
              <a:chExt cx="1785754" cy="1231003"/>
            </a:xfrm>
          </p:grpSpPr>
          <p:sp>
            <p:nvSpPr>
              <p:cNvPr id="254" name="شكل بيضاوي 30"/>
              <p:cNvSpPr/>
              <p:nvPr/>
            </p:nvSpPr>
            <p:spPr>
              <a:xfrm rot="16200000" flipH="1">
                <a:off x="10838065" y="217992"/>
                <a:ext cx="1231003" cy="989731"/>
              </a:xfrm>
              <a:custGeom>
                <a:avLst/>
                <a:gdLst>
                  <a:gd name="connsiteX0" fmla="*/ 0 w 558680"/>
                  <a:gd name="connsiteY0" fmla="*/ 279340 h 558680"/>
                  <a:gd name="connsiteX1" fmla="*/ 279340 w 558680"/>
                  <a:gd name="connsiteY1" fmla="*/ 0 h 558680"/>
                  <a:gd name="connsiteX2" fmla="*/ 558680 w 558680"/>
                  <a:gd name="connsiteY2" fmla="*/ 279340 h 558680"/>
                  <a:gd name="connsiteX3" fmla="*/ 279340 w 558680"/>
                  <a:gd name="connsiteY3" fmla="*/ 558680 h 558680"/>
                  <a:gd name="connsiteX4" fmla="*/ 0 w 558680"/>
                  <a:gd name="connsiteY4" fmla="*/ 279340 h 558680"/>
                  <a:gd name="connsiteX0" fmla="*/ 0 w 694867"/>
                  <a:gd name="connsiteY0" fmla="*/ 279340 h 558680"/>
                  <a:gd name="connsiteX1" fmla="*/ 279340 w 694867"/>
                  <a:gd name="connsiteY1" fmla="*/ 0 h 558680"/>
                  <a:gd name="connsiteX2" fmla="*/ 694867 w 694867"/>
                  <a:gd name="connsiteY2" fmla="*/ 279340 h 558680"/>
                  <a:gd name="connsiteX3" fmla="*/ 279340 w 694867"/>
                  <a:gd name="connsiteY3" fmla="*/ 558680 h 558680"/>
                  <a:gd name="connsiteX4" fmla="*/ 0 w 694867"/>
                  <a:gd name="connsiteY4" fmla="*/ 279340 h 55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867" h="558680">
                    <a:moveTo>
                      <a:pt x="0" y="279340"/>
                    </a:moveTo>
                    <a:cubicBezTo>
                      <a:pt x="0" y="125065"/>
                      <a:pt x="163529" y="0"/>
                      <a:pt x="279340" y="0"/>
                    </a:cubicBezTo>
                    <a:cubicBezTo>
                      <a:pt x="395151" y="0"/>
                      <a:pt x="694867" y="125065"/>
                      <a:pt x="694867" y="279340"/>
                    </a:cubicBezTo>
                    <a:cubicBezTo>
                      <a:pt x="694867" y="433615"/>
                      <a:pt x="395151" y="558680"/>
                      <a:pt x="279340" y="558680"/>
                    </a:cubicBezTo>
                    <a:cubicBezTo>
                      <a:pt x="163529" y="558680"/>
                      <a:pt x="0" y="433615"/>
                      <a:pt x="0" y="2793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255" name="مربع نص 2"/>
              <p:cNvSpPr txBox="1">
                <a:spLocks noChangeArrowheads="1"/>
              </p:cNvSpPr>
              <p:nvPr/>
            </p:nvSpPr>
            <p:spPr bwMode="auto">
              <a:xfrm flipH="1">
                <a:off x="10545614" y="395408"/>
                <a:ext cx="1785754" cy="626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ar-SA" sz="2400" dirty="0" smtClean="0">
                    <a:latin typeface="Shafrah Connected Dots" panose="00000500000000000000" pitchFamily="50" charset="-78"/>
                    <a:cs typeface="Sultan Medium" pitchFamily="2" charset="-78"/>
                  </a:rPr>
                  <a:t>3</a:t>
                </a:r>
                <a:endParaRPr lang="en-US" sz="2400" dirty="0">
                  <a:latin typeface="Shafrah Connected Dots" panose="00000500000000000000" pitchFamily="50" charset="-78"/>
                  <a:cs typeface="Sultan Medium" pitchFamily="2" charset="-78"/>
                </a:endParaRPr>
              </a:p>
            </p:txBody>
          </p:sp>
        </p:grpSp>
        <p:sp>
          <p:nvSpPr>
            <p:cNvPr id="253" name="شكل حر 252"/>
            <p:cNvSpPr/>
            <p:nvPr/>
          </p:nvSpPr>
          <p:spPr>
            <a:xfrm>
              <a:off x="-981075" y="4676775"/>
              <a:ext cx="352425" cy="9525"/>
            </a:xfrm>
            <a:custGeom>
              <a:avLst/>
              <a:gdLst>
                <a:gd name="connsiteX0" fmla="*/ 352425 w 352425"/>
                <a:gd name="connsiteY0" fmla="*/ 0 h 9525"/>
                <a:gd name="connsiteX1" fmla="*/ 0 w 352425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9525">
                  <a:moveTo>
                    <a:pt x="352425" y="0"/>
                  </a:moveTo>
                  <a:lnTo>
                    <a:pt x="0" y="952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aphicFrame>
        <p:nvGraphicFramePr>
          <p:cNvPr id="256" name="جدول 2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079582"/>
              </p:ext>
            </p:extLst>
          </p:nvPr>
        </p:nvGraphicFramePr>
        <p:xfrm>
          <a:off x="7066537" y="1248057"/>
          <a:ext cx="3096633" cy="211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063">
                  <a:extLst>
                    <a:ext uri="{9D8B030D-6E8A-4147-A177-3AD203B41FA5}">
                      <a16:colId xmlns:a16="http://schemas.microsoft.com/office/drawing/2014/main" val="351405610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754209494"/>
                    </a:ext>
                  </a:extLst>
                </a:gridCol>
                <a:gridCol w="329370">
                  <a:extLst>
                    <a:ext uri="{9D8B030D-6E8A-4147-A177-3AD203B41FA5}">
                      <a16:colId xmlns:a16="http://schemas.microsoft.com/office/drawing/2014/main" val="1899102467"/>
                    </a:ext>
                  </a:extLst>
                </a:gridCol>
              </a:tblGrid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ar-SA" sz="16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قيمتها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6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النسب المثلثية</a:t>
                      </a:r>
                      <a:endParaRPr lang="en-US" sz="16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0" kern="1200" dirty="0" smtClean="0">
                          <a:solidFill>
                            <a:schemeClr val="bg1"/>
                          </a:solidFill>
                          <a:latin typeface="Shafrah Connected Dots" panose="00000500000000000000" pitchFamily="50" charset="-78"/>
                          <a:ea typeface="+mn-ea"/>
                          <a:cs typeface="Sultan Medium" pitchFamily="2" charset="-78"/>
                        </a:rPr>
                        <a:t>م</a:t>
                      </a:r>
                      <a:endParaRPr lang="en-US" sz="2000" b="0" kern="1200" dirty="0">
                        <a:solidFill>
                          <a:schemeClr val="bg1"/>
                        </a:solidFill>
                        <a:latin typeface="Shafrah Connected Dots" panose="00000500000000000000" pitchFamily="50" charset="-78"/>
                        <a:ea typeface="+mn-ea"/>
                        <a:cs typeface="Sultan Medium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42366"/>
                  </a:ext>
                </a:extLst>
              </a:tr>
              <a:tr h="557392">
                <a:tc>
                  <a:txBody>
                    <a:bodyPr/>
                    <a:lstStyle/>
                    <a:p>
                      <a:r>
                        <a:rPr lang="ar-SA" sz="1600" b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جا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س= </a:t>
                      </a:r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ــــــــــــــــــــــــــــــــــــــ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SA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جيب الزاوية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</a:t>
                      </a: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ae_Hor" panose="02060603050605020204" pitchFamily="18" charset="-78"/>
                          <a:ea typeface="+mn-ea"/>
                          <a:cs typeface="المحارب أنبوبي" pitchFamily="2" charset="-78"/>
                        </a:rPr>
                        <a:t>1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e_Hor" panose="02060603050605020204" pitchFamily="18" charset="-78"/>
                        <a:ea typeface="+mn-ea"/>
                        <a:cs typeface="المحارب أنبوبي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546808"/>
                  </a:ext>
                </a:extLst>
              </a:tr>
              <a:tr h="557392">
                <a:tc>
                  <a:txBody>
                    <a:bodyPr/>
                    <a:lstStyle/>
                    <a:p>
                      <a:pPr marL="0" marR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جتا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س= </a:t>
                      </a:r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ــــــــــــــــــــــــــــــــــــــ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SA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جيب تمام الزاوية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ae_Hor" panose="02060603050605020204" pitchFamily="18" charset="-78"/>
                          <a:ea typeface="+mn-ea"/>
                          <a:cs typeface="المحارب أنبوبي" pitchFamily="2" charset="-78"/>
                        </a:rPr>
                        <a:t>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e_Hor" panose="02060603050605020204" pitchFamily="18" charset="-78"/>
                        <a:ea typeface="+mn-ea"/>
                        <a:cs typeface="المحارب أنبوبي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86264"/>
                  </a:ext>
                </a:extLst>
              </a:tr>
              <a:tr h="557392">
                <a:tc>
                  <a:txBody>
                    <a:bodyPr/>
                    <a:lstStyle/>
                    <a:p>
                      <a:pPr marL="0" marR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ظا</a:t>
                      </a:r>
                      <a:r>
                        <a:rPr lang="ar-SA" sz="16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س= </a:t>
                      </a:r>
                      <a:r>
                        <a:rPr lang="ar-SA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ــــــــــــــــــــــــــــــــــــــ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ar-SA" sz="16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ظل الزاوية </a:t>
                      </a:r>
                      <a:r>
                        <a:rPr lang="ar-SA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ae_Hor" panose="02060603050605020204" pitchFamily="18" charset="-78"/>
                          <a:ea typeface="+mn-ea"/>
                          <a:cs typeface="المحارب أنبوبي" pitchFamily="2" charset="-78"/>
                        </a:rPr>
                        <a:t>3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ae_Hor" panose="02060603050605020204" pitchFamily="18" charset="-78"/>
                        <a:ea typeface="+mn-ea"/>
                        <a:cs typeface="المحارب أنبوبي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75483"/>
                  </a:ext>
                </a:extLst>
              </a:tr>
            </a:tbl>
          </a:graphicData>
        </a:graphic>
      </p:graphicFrame>
      <p:sp>
        <p:nvSpPr>
          <p:cNvPr id="257" name="مثلث قائم الزاوية 256"/>
          <p:cNvSpPr/>
          <p:nvPr/>
        </p:nvSpPr>
        <p:spPr>
          <a:xfrm rot="16200000">
            <a:off x="10257769" y="1752483"/>
            <a:ext cx="1455018" cy="858040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مستطيل 257"/>
          <p:cNvSpPr/>
          <p:nvPr/>
        </p:nvSpPr>
        <p:spPr>
          <a:xfrm>
            <a:off x="11307128" y="2809626"/>
            <a:ext cx="107170" cy="993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مربع نص 258"/>
          <p:cNvSpPr txBox="1"/>
          <p:nvPr/>
        </p:nvSpPr>
        <p:spPr>
          <a:xfrm>
            <a:off x="11338680" y="2094868"/>
            <a:ext cx="3275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0" name="مربع نص 259"/>
          <p:cNvSpPr txBox="1"/>
          <p:nvPr/>
        </p:nvSpPr>
        <p:spPr>
          <a:xfrm>
            <a:off x="10315260" y="2686538"/>
            <a:ext cx="261708" cy="3835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1" name="صورة 26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444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84" y="2623339"/>
            <a:ext cx="289601" cy="289601"/>
          </a:xfrm>
          <a:prstGeom prst="rect">
            <a:avLst/>
          </a:prstGeom>
        </p:spPr>
      </p:pic>
      <p:sp>
        <p:nvSpPr>
          <p:cNvPr id="262" name="مربع نص 261"/>
          <p:cNvSpPr txBox="1"/>
          <p:nvPr/>
        </p:nvSpPr>
        <p:spPr>
          <a:xfrm>
            <a:off x="206039" y="606539"/>
            <a:ext cx="5665156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ثالثا</a:t>
            </a:r>
            <a:r>
              <a:rPr lang="ar-SA" sz="1600" dirty="0" smtClean="0">
                <a:latin typeface="Segoe Script" panose="030B0504020000000003" pitchFamily="66" charset="0"/>
                <a:cs typeface="ALAWI-3-8" pitchFamily="2" charset="-78"/>
              </a:rPr>
              <a:t> .. </a:t>
            </a:r>
            <a:r>
              <a:rPr lang="ar-SA" dirty="0" smtClean="0">
                <a:latin typeface="Segoe Script" panose="030B0504020000000003" pitchFamily="66" charset="0"/>
                <a:cs typeface="ALAWI-3-8" pitchFamily="2" charset="-78"/>
              </a:rPr>
              <a:t>حل المعادلة الجذرية التالية : 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sp>
        <p:nvSpPr>
          <p:cNvPr id="263" name="مربع نص 262"/>
          <p:cNvSpPr txBox="1"/>
          <p:nvPr/>
        </p:nvSpPr>
        <p:spPr>
          <a:xfrm>
            <a:off x="864504" y="730350"/>
            <a:ext cx="34143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ك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ar-S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ar-S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</a:t>
            </a:r>
            <a:endParaRPr lang="ar-EG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4" name="مجموعة 263"/>
          <p:cNvGrpSpPr/>
          <p:nvPr/>
        </p:nvGrpSpPr>
        <p:grpSpPr>
          <a:xfrm>
            <a:off x="2549390" y="737110"/>
            <a:ext cx="769516" cy="349345"/>
            <a:chOff x="2072094" y="7420761"/>
            <a:chExt cx="6519398" cy="2088518"/>
          </a:xfrm>
        </p:grpSpPr>
        <p:cxnSp>
          <p:nvCxnSpPr>
            <p:cNvPr id="265" name="رابط مستقيم 264"/>
            <p:cNvCxnSpPr/>
            <p:nvPr/>
          </p:nvCxnSpPr>
          <p:spPr>
            <a:xfrm>
              <a:off x="7373758" y="7420761"/>
              <a:ext cx="238345" cy="19938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رابط مستقيم 265"/>
            <p:cNvCxnSpPr/>
            <p:nvPr/>
          </p:nvCxnSpPr>
          <p:spPr>
            <a:xfrm rot="1500000" flipH="1">
              <a:off x="7955947" y="8245279"/>
              <a:ext cx="28420" cy="126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رابط مستقيم 266"/>
            <p:cNvCxnSpPr/>
            <p:nvPr/>
          </p:nvCxnSpPr>
          <p:spPr>
            <a:xfrm rot="17760000" flipH="1">
              <a:off x="8408513" y="8237399"/>
              <a:ext cx="66355" cy="29960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رابط مستقيم 267"/>
            <p:cNvCxnSpPr/>
            <p:nvPr/>
          </p:nvCxnSpPr>
          <p:spPr>
            <a:xfrm flipH="1" flipV="1">
              <a:off x="2072094" y="7469449"/>
              <a:ext cx="5300046" cy="82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مجموعة 268"/>
          <p:cNvGrpSpPr/>
          <p:nvPr/>
        </p:nvGrpSpPr>
        <p:grpSpPr>
          <a:xfrm>
            <a:off x="1131243" y="1473910"/>
            <a:ext cx="4528668" cy="1572067"/>
            <a:chOff x="8322356" y="13138113"/>
            <a:chExt cx="3330710" cy="1864720"/>
          </a:xfrm>
        </p:grpSpPr>
        <p:cxnSp>
          <p:nvCxnSpPr>
            <p:cNvPr id="270" name="رابط مستقيم 269"/>
            <p:cNvCxnSpPr/>
            <p:nvPr/>
          </p:nvCxnSpPr>
          <p:spPr>
            <a:xfrm flipH="1">
              <a:off x="8322356" y="1313811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رابط مستقيم 270"/>
            <p:cNvCxnSpPr/>
            <p:nvPr/>
          </p:nvCxnSpPr>
          <p:spPr>
            <a:xfrm flipH="1">
              <a:off x="8322356" y="1360429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رابط مستقيم 271"/>
            <p:cNvCxnSpPr/>
            <p:nvPr/>
          </p:nvCxnSpPr>
          <p:spPr>
            <a:xfrm flipH="1">
              <a:off x="8322356" y="1407047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رابط مستقيم 272"/>
            <p:cNvCxnSpPr/>
            <p:nvPr/>
          </p:nvCxnSpPr>
          <p:spPr>
            <a:xfrm flipH="1">
              <a:off x="8322356" y="1453665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رابط مستقيم 273"/>
            <p:cNvCxnSpPr/>
            <p:nvPr/>
          </p:nvCxnSpPr>
          <p:spPr>
            <a:xfrm flipH="1">
              <a:off x="8322356" y="15002833"/>
              <a:ext cx="333071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مربع نص 274"/>
          <p:cNvSpPr txBox="1"/>
          <p:nvPr/>
        </p:nvSpPr>
        <p:spPr>
          <a:xfrm>
            <a:off x="10823949" y="2902194"/>
            <a:ext cx="3319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ar-E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" name="مربع نص 2"/>
          <p:cNvSpPr txBox="1">
            <a:spLocks noChangeArrowheads="1"/>
          </p:cNvSpPr>
          <p:nvPr/>
        </p:nvSpPr>
        <p:spPr bwMode="auto">
          <a:xfrm rot="16200000" flipH="1">
            <a:off x="5209518" y="2317670"/>
            <a:ext cx="227839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ar-SA" sz="1200" dirty="0">
                <a:latin typeface="Shafrah Connected Dots" panose="00000500000000000000" pitchFamily="50" charset="-78"/>
                <a:cs typeface="Sultan Medium" pitchFamily="2" charset="-78"/>
              </a:rPr>
              <a:t>درجة واحدة لكُل فقرة</a:t>
            </a:r>
            <a:endParaRPr lang="en-US" sz="1200" dirty="0">
              <a:latin typeface="Shafrah Connected Dots" panose="00000500000000000000" pitchFamily="50" charset="-78"/>
              <a:cs typeface="Sultan Medium" pitchFamily="2" charset="-78"/>
            </a:endParaRPr>
          </a:p>
        </p:txBody>
      </p:sp>
      <p:grpSp>
        <p:nvGrpSpPr>
          <p:cNvPr id="277" name="مجموعة 276"/>
          <p:cNvGrpSpPr/>
          <p:nvPr/>
        </p:nvGrpSpPr>
        <p:grpSpPr>
          <a:xfrm>
            <a:off x="180604" y="1202206"/>
            <a:ext cx="916375" cy="2481022"/>
            <a:chOff x="182329" y="1981072"/>
            <a:chExt cx="916375" cy="2481022"/>
          </a:xfrm>
        </p:grpSpPr>
        <p:grpSp>
          <p:nvGrpSpPr>
            <p:cNvPr id="278" name="مجموعة 277"/>
            <p:cNvGrpSpPr/>
            <p:nvPr/>
          </p:nvGrpSpPr>
          <p:grpSpPr>
            <a:xfrm flipH="1">
              <a:off x="182329" y="1981072"/>
              <a:ext cx="916375" cy="694870"/>
              <a:chOff x="-1323483" y="4311154"/>
              <a:chExt cx="1008013" cy="694870"/>
            </a:xfrm>
          </p:grpSpPr>
          <p:grpSp>
            <p:nvGrpSpPr>
              <p:cNvPr id="280" name="مجموعة 279"/>
              <p:cNvGrpSpPr/>
              <p:nvPr/>
            </p:nvGrpSpPr>
            <p:grpSpPr>
              <a:xfrm>
                <a:off x="-1323483" y="4311154"/>
                <a:ext cx="1008013" cy="694870"/>
                <a:chOff x="10545614" y="97356"/>
                <a:chExt cx="1785754" cy="1231003"/>
              </a:xfrm>
            </p:grpSpPr>
            <p:sp>
              <p:nvSpPr>
                <p:cNvPr id="282" name="شكل بيضاوي 30"/>
                <p:cNvSpPr/>
                <p:nvPr/>
              </p:nvSpPr>
              <p:spPr>
                <a:xfrm rot="16200000" flipH="1">
                  <a:off x="10838065" y="217992"/>
                  <a:ext cx="1231003" cy="989731"/>
                </a:xfrm>
                <a:custGeom>
                  <a:avLst/>
                  <a:gdLst>
                    <a:gd name="connsiteX0" fmla="*/ 0 w 558680"/>
                    <a:gd name="connsiteY0" fmla="*/ 279340 h 558680"/>
                    <a:gd name="connsiteX1" fmla="*/ 279340 w 558680"/>
                    <a:gd name="connsiteY1" fmla="*/ 0 h 558680"/>
                    <a:gd name="connsiteX2" fmla="*/ 558680 w 558680"/>
                    <a:gd name="connsiteY2" fmla="*/ 279340 h 558680"/>
                    <a:gd name="connsiteX3" fmla="*/ 279340 w 558680"/>
                    <a:gd name="connsiteY3" fmla="*/ 558680 h 558680"/>
                    <a:gd name="connsiteX4" fmla="*/ 0 w 558680"/>
                    <a:gd name="connsiteY4" fmla="*/ 279340 h 558680"/>
                    <a:gd name="connsiteX0" fmla="*/ 0 w 694867"/>
                    <a:gd name="connsiteY0" fmla="*/ 279340 h 558680"/>
                    <a:gd name="connsiteX1" fmla="*/ 279340 w 694867"/>
                    <a:gd name="connsiteY1" fmla="*/ 0 h 558680"/>
                    <a:gd name="connsiteX2" fmla="*/ 694867 w 694867"/>
                    <a:gd name="connsiteY2" fmla="*/ 279340 h 558680"/>
                    <a:gd name="connsiteX3" fmla="*/ 279340 w 694867"/>
                    <a:gd name="connsiteY3" fmla="*/ 558680 h 558680"/>
                    <a:gd name="connsiteX4" fmla="*/ 0 w 694867"/>
                    <a:gd name="connsiteY4" fmla="*/ 279340 h 558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4867" h="558680">
                      <a:moveTo>
                        <a:pt x="0" y="279340"/>
                      </a:moveTo>
                      <a:cubicBezTo>
                        <a:pt x="0" y="125065"/>
                        <a:pt x="163529" y="0"/>
                        <a:pt x="279340" y="0"/>
                      </a:cubicBezTo>
                      <a:cubicBezTo>
                        <a:pt x="395151" y="0"/>
                        <a:pt x="694867" y="125065"/>
                        <a:pt x="694867" y="279340"/>
                      </a:cubicBezTo>
                      <a:cubicBezTo>
                        <a:pt x="694867" y="433615"/>
                        <a:pt x="395151" y="558680"/>
                        <a:pt x="279340" y="558680"/>
                      </a:cubicBezTo>
                      <a:cubicBezTo>
                        <a:pt x="163529" y="558680"/>
                        <a:pt x="0" y="433615"/>
                        <a:pt x="0" y="2793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283" name="مربع نص 2"/>
                <p:cNvSpPr txBox="1">
                  <a:spLocks noChangeArrowheads="1"/>
                </p:cNvSpPr>
                <p:nvPr/>
              </p:nvSpPr>
              <p:spPr bwMode="auto">
                <a:xfrm flipH="1">
                  <a:off x="10545614" y="395408"/>
                  <a:ext cx="1785754" cy="6269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1000"/>
                    </a:spcAft>
                  </a:pPr>
                  <a:r>
                    <a:rPr lang="ar-SA" sz="2400" dirty="0" smtClean="0">
                      <a:latin typeface="Shafrah Connected Dots" panose="00000500000000000000" pitchFamily="50" charset="-78"/>
                      <a:cs typeface="Sultan Medium" pitchFamily="2" charset="-78"/>
                    </a:rPr>
                    <a:t>2</a:t>
                  </a:r>
                  <a:endParaRPr lang="en-US" sz="2400" dirty="0">
                    <a:latin typeface="Shafrah Connected Dots" panose="00000500000000000000" pitchFamily="50" charset="-78"/>
                    <a:cs typeface="Sultan Medium" pitchFamily="2" charset="-78"/>
                  </a:endParaRPr>
                </a:p>
              </p:txBody>
            </p:sp>
          </p:grpSp>
          <p:sp>
            <p:nvSpPr>
              <p:cNvPr id="281" name="شكل حر 280"/>
              <p:cNvSpPr/>
              <p:nvPr/>
            </p:nvSpPr>
            <p:spPr>
              <a:xfrm>
                <a:off x="-981075" y="4676775"/>
                <a:ext cx="352425" cy="9525"/>
              </a:xfrm>
              <a:custGeom>
                <a:avLst/>
                <a:gdLst>
                  <a:gd name="connsiteX0" fmla="*/ 352425 w 352425"/>
                  <a:gd name="connsiteY0" fmla="*/ 0 h 9525"/>
                  <a:gd name="connsiteX1" fmla="*/ 0 w 352425"/>
                  <a:gd name="connsiteY1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425" h="9525">
                    <a:moveTo>
                      <a:pt x="352425" y="0"/>
                    </a:moveTo>
                    <a:lnTo>
                      <a:pt x="0" y="95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sp>
          <p:nvSpPr>
            <p:cNvPr id="279" name="مربع نص 2"/>
            <p:cNvSpPr txBox="1">
              <a:spLocks noChangeArrowheads="1"/>
            </p:cNvSpPr>
            <p:nvPr/>
          </p:nvSpPr>
          <p:spPr bwMode="auto">
            <a:xfrm rot="16200000" flipH="1">
              <a:off x="-751351" y="3121284"/>
              <a:ext cx="227839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ar-SA" sz="1200" dirty="0" smtClean="0">
                  <a:latin typeface="Shafrah Connected Dots" panose="00000500000000000000" pitchFamily="50" charset="-78"/>
                  <a:cs typeface="Sultan Medium" pitchFamily="2" charset="-78"/>
                </a:rPr>
                <a:t>توزّع حسب تقدير </a:t>
              </a:r>
              <a:r>
                <a:rPr lang="ar-SA" sz="1200" dirty="0" smtClean="0">
                  <a:latin typeface="Shafrah Connected Dots" panose="00000500000000000000" pitchFamily="50" charset="-78"/>
                  <a:cs typeface="Sultan Medium" pitchFamily="2" charset="-78"/>
                </a:rPr>
                <a:t>المعلمة</a:t>
              </a:r>
              <a:endParaRPr lang="en-US" sz="1200" dirty="0">
                <a:latin typeface="Shafrah Connected Dots" panose="00000500000000000000" pitchFamily="50" charset="-78"/>
                <a:cs typeface="Sultan Medium" pitchFamily="2" charset="-78"/>
              </a:endParaRPr>
            </a:p>
          </p:txBody>
        </p:sp>
      </p:grpSp>
      <p:sp>
        <p:nvSpPr>
          <p:cNvPr id="284" name="شكل حر 283"/>
          <p:cNvSpPr/>
          <p:nvPr/>
        </p:nvSpPr>
        <p:spPr>
          <a:xfrm>
            <a:off x="6046294" y="977067"/>
            <a:ext cx="45719" cy="2435455"/>
          </a:xfrm>
          <a:custGeom>
            <a:avLst/>
            <a:gdLst>
              <a:gd name="connsiteX0" fmla="*/ 34590 w 43207"/>
              <a:gd name="connsiteY0" fmla="*/ 0 h 3606325"/>
              <a:gd name="connsiteX1" fmla="*/ 8952 w 43207"/>
              <a:gd name="connsiteY1" fmla="*/ 709301 h 3606325"/>
              <a:gd name="connsiteX2" fmla="*/ 43135 w 43207"/>
              <a:gd name="connsiteY2" fmla="*/ 1333143 h 3606325"/>
              <a:gd name="connsiteX3" fmla="*/ 17498 w 43207"/>
              <a:gd name="connsiteY3" fmla="*/ 2264635 h 3606325"/>
              <a:gd name="connsiteX4" fmla="*/ 406 w 43207"/>
              <a:gd name="connsiteY4" fmla="*/ 2939753 h 3606325"/>
              <a:gd name="connsiteX5" fmla="*/ 34590 w 43207"/>
              <a:gd name="connsiteY5" fmla="*/ 3606325 h 360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7" h="3606325">
                <a:moveTo>
                  <a:pt x="34590" y="0"/>
                </a:moveTo>
                <a:cubicBezTo>
                  <a:pt x="21059" y="243555"/>
                  <a:pt x="7528" y="487111"/>
                  <a:pt x="8952" y="709301"/>
                </a:cubicBezTo>
                <a:cubicBezTo>
                  <a:pt x="10376" y="931491"/>
                  <a:pt x="41711" y="1073921"/>
                  <a:pt x="43135" y="1333143"/>
                </a:cubicBezTo>
                <a:cubicBezTo>
                  <a:pt x="44559" y="1592365"/>
                  <a:pt x="24619" y="1996867"/>
                  <a:pt x="17498" y="2264635"/>
                </a:cubicBezTo>
                <a:cubicBezTo>
                  <a:pt x="10376" y="2532403"/>
                  <a:pt x="-2443" y="2716138"/>
                  <a:pt x="406" y="2939753"/>
                </a:cubicBezTo>
                <a:cubicBezTo>
                  <a:pt x="3255" y="3163368"/>
                  <a:pt x="18922" y="3384846"/>
                  <a:pt x="34590" y="3606325"/>
                </a:cubicBezTo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مربع نص 284"/>
          <p:cNvSpPr txBox="1"/>
          <p:nvPr/>
        </p:nvSpPr>
        <p:spPr>
          <a:xfrm>
            <a:off x="785699" y="15094012"/>
            <a:ext cx="264516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  انتهت الأسئلة .. 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موفقة ومُعانة </a:t>
            </a:r>
            <a:r>
              <a:rPr lang="ar-SA" sz="2000" dirty="0" smtClean="0">
                <a:latin typeface="Segoe Script" panose="030B0504020000000003" pitchFamily="66" charset="0"/>
                <a:cs typeface="ALAWI-3-8" pitchFamily="2" charset="-78"/>
              </a:rPr>
              <a:t>.</a:t>
            </a:r>
            <a:endParaRPr lang="ar-EG" sz="1400" dirty="0">
              <a:latin typeface="Segoe Script" panose="030B0504020000000003" pitchFamily="66" charset="0"/>
              <a:cs typeface="ALAWI-3-8" pitchFamily="2" charset="-78"/>
            </a:endParaRPr>
          </a:p>
        </p:txBody>
      </p:sp>
      <p:sp>
        <p:nvSpPr>
          <p:cNvPr id="286" name="مربع نص 285"/>
          <p:cNvSpPr txBox="1"/>
          <p:nvPr/>
        </p:nvSpPr>
        <p:spPr>
          <a:xfrm>
            <a:off x="587734" y="15489356"/>
            <a:ext cx="2810914" cy="4732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rPr>
              <a:t>معلمة 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30B0504020000000003" pitchFamily="66" charset="0"/>
                <a:cs typeface="ALAWI-3-8" pitchFamily="2" charset="-78"/>
              </a:rPr>
              <a:t>المادة / ......................</a:t>
            </a:r>
            <a:endParaRPr lang="ar-EG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30B0504020000000003" pitchFamily="66" charset="0"/>
              <a:cs typeface="ALAWI-3-8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3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88465</TotalTime>
  <Words>1154</Words>
  <Application>Microsoft Office PowerPoint</Application>
  <PresentationFormat>مخصص</PresentationFormat>
  <Paragraphs>392</Paragraphs>
  <Slides>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23" baseType="lpstr">
      <vt:lpstr>ae_Hor</vt:lpstr>
      <vt:lpstr>Alawi Naskh</vt:lpstr>
      <vt:lpstr>ALAWI-3-8</vt:lpstr>
      <vt:lpstr>Aref_Menna</vt:lpstr>
      <vt:lpstr>Arial</vt:lpstr>
      <vt:lpstr>Calibri</vt:lpstr>
      <vt:lpstr>Calibri Light</vt:lpstr>
      <vt:lpstr>DG Ghayaty</vt:lpstr>
      <vt:lpstr>GE East</vt:lpstr>
      <vt:lpstr>Hacen Saudi Arabia</vt:lpstr>
      <vt:lpstr>Segoe Script</vt:lpstr>
      <vt:lpstr>Shafrah Connected Dots</vt:lpstr>
      <vt:lpstr>Simplified Arabic</vt:lpstr>
      <vt:lpstr>SKR HEAD1</vt:lpstr>
      <vt:lpstr>Sultan Medium</vt:lpstr>
      <vt:lpstr>Times New Roman</vt:lpstr>
      <vt:lpstr>Zokrofi</vt:lpstr>
      <vt:lpstr>المحارب أنبوبي</vt:lpstr>
      <vt:lpstr>هشام عادي</vt:lpstr>
      <vt:lpstr>نسق Office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alzahraa</dc:creator>
  <cp:lastModifiedBy>LENOVO</cp:lastModifiedBy>
  <cp:revision>1293</cp:revision>
  <dcterms:created xsi:type="dcterms:W3CDTF">2021-11-16T19:56:37Z</dcterms:created>
  <dcterms:modified xsi:type="dcterms:W3CDTF">2023-05-30T21:02:39Z</dcterms:modified>
</cp:coreProperties>
</file>