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7" r:id="rId2"/>
    <p:sldId id="264" r:id="rId3"/>
    <p:sldId id="265" r:id="rId4"/>
    <p:sldId id="261" r:id="rId5"/>
    <p:sldId id="262" r:id="rId6"/>
    <p:sldId id="263" r:id="rId7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397" autoAdjust="0"/>
    <p:restoredTop sz="94660"/>
  </p:normalViewPr>
  <p:slideViewPr>
    <p:cSldViewPr snapToGrid="0">
      <p:cViewPr varScale="1">
        <p:scale>
          <a:sx n="47" d="100"/>
          <a:sy n="47" d="100"/>
        </p:scale>
        <p:origin x="22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5B1CC-C5A9-4949-B43A-8106B242A5A3}" type="datetimeFigureOut">
              <a:rPr lang="ar-SA" smtClean="0"/>
              <a:t>15/10/44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CF677-0066-4DA9-97FC-435B9CB8AED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5230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5B1CC-C5A9-4949-B43A-8106B242A5A3}" type="datetimeFigureOut">
              <a:rPr lang="ar-SA" smtClean="0"/>
              <a:t>15/10/44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CF677-0066-4DA9-97FC-435B9CB8AED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91249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5B1CC-C5A9-4949-B43A-8106B242A5A3}" type="datetimeFigureOut">
              <a:rPr lang="ar-SA" smtClean="0"/>
              <a:t>15/10/44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CF677-0066-4DA9-97FC-435B9CB8AED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68803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5B1CC-C5A9-4949-B43A-8106B242A5A3}" type="datetimeFigureOut">
              <a:rPr lang="ar-SA" smtClean="0"/>
              <a:t>15/10/44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CF677-0066-4DA9-97FC-435B9CB8AED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3250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5B1CC-C5A9-4949-B43A-8106B242A5A3}" type="datetimeFigureOut">
              <a:rPr lang="ar-SA" smtClean="0"/>
              <a:t>15/10/44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CF677-0066-4DA9-97FC-435B9CB8AED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7932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5B1CC-C5A9-4949-B43A-8106B242A5A3}" type="datetimeFigureOut">
              <a:rPr lang="ar-SA" smtClean="0"/>
              <a:t>15/10/44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CF677-0066-4DA9-97FC-435B9CB8AED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74602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5B1CC-C5A9-4949-B43A-8106B242A5A3}" type="datetimeFigureOut">
              <a:rPr lang="ar-SA" smtClean="0"/>
              <a:t>15/10/44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CF677-0066-4DA9-97FC-435B9CB8AED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49405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5B1CC-C5A9-4949-B43A-8106B242A5A3}" type="datetimeFigureOut">
              <a:rPr lang="ar-SA" smtClean="0"/>
              <a:t>15/10/44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CF677-0066-4DA9-97FC-435B9CB8AED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27839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5B1CC-C5A9-4949-B43A-8106B242A5A3}" type="datetimeFigureOut">
              <a:rPr lang="ar-SA" smtClean="0"/>
              <a:t>15/10/44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CF677-0066-4DA9-97FC-435B9CB8AED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84037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5B1CC-C5A9-4949-B43A-8106B242A5A3}" type="datetimeFigureOut">
              <a:rPr lang="ar-SA" smtClean="0"/>
              <a:t>15/10/44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CF677-0066-4DA9-97FC-435B9CB8AED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8556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5B1CC-C5A9-4949-B43A-8106B242A5A3}" type="datetimeFigureOut">
              <a:rPr lang="ar-SA" smtClean="0"/>
              <a:t>15/10/44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CF677-0066-4DA9-97FC-435B9CB8AED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30333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5B1CC-C5A9-4949-B43A-8106B242A5A3}" type="datetimeFigureOut">
              <a:rPr lang="ar-SA" smtClean="0"/>
              <a:t>15/10/44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CF677-0066-4DA9-97FC-435B9CB8AED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6765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2">
            <a:extLst>
              <a:ext uri="{FF2B5EF4-FFF2-40B4-BE49-F238E27FC236}">
                <a16:creationId xmlns:a16="http://schemas.microsoft.com/office/drawing/2014/main" id="{293A15C3-5073-A012-4F32-8EEC61AD0A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052936"/>
              </p:ext>
            </p:extLst>
          </p:nvPr>
        </p:nvGraphicFramePr>
        <p:xfrm>
          <a:off x="61620" y="176916"/>
          <a:ext cx="6734760" cy="210312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36738">
                  <a:extLst>
                    <a:ext uri="{9D8B030D-6E8A-4147-A177-3AD203B41FA5}">
                      <a16:colId xmlns:a16="http://schemas.microsoft.com/office/drawing/2014/main" val="1067133419"/>
                    </a:ext>
                  </a:extLst>
                </a:gridCol>
                <a:gridCol w="1346952">
                  <a:extLst>
                    <a:ext uri="{9D8B030D-6E8A-4147-A177-3AD203B41FA5}">
                      <a16:colId xmlns:a16="http://schemas.microsoft.com/office/drawing/2014/main" val="1805376679"/>
                    </a:ext>
                  </a:extLst>
                </a:gridCol>
                <a:gridCol w="336738">
                  <a:extLst>
                    <a:ext uri="{9D8B030D-6E8A-4147-A177-3AD203B41FA5}">
                      <a16:colId xmlns:a16="http://schemas.microsoft.com/office/drawing/2014/main" val="1259047879"/>
                    </a:ext>
                  </a:extLst>
                </a:gridCol>
                <a:gridCol w="1346952">
                  <a:extLst>
                    <a:ext uri="{9D8B030D-6E8A-4147-A177-3AD203B41FA5}">
                      <a16:colId xmlns:a16="http://schemas.microsoft.com/office/drawing/2014/main" val="3293882588"/>
                    </a:ext>
                  </a:extLst>
                </a:gridCol>
                <a:gridCol w="336738">
                  <a:extLst>
                    <a:ext uri="{9D8B030D-6E8A-4147-A177-3AD203B41FA5}">
                      <a16:colId xmlns:a16="http://schemas.microsoft.com/office/drawing/2014/main" val="2911062761"/>
                    </a:ext>
                  </a:extLst>
                </a:gridCol>
                <a:gridCol w="1346952">
                  <a:extLst>
                    <a:ext uri="{9D8B030D-6E8A-4147-A177-3AD203B41FA5}">
                      <a16:colId xmlns:a16="http://schemas.microsoft.com/office/drawing/2014/main" val="2297702890"/>
                    </a:ext>
                  </a:extLst>
                </a:gridCol>
                <a:gridCol w="336738">
                  <a:extLst>
                    <a:ext uri="{9D8B030D-6E8A-4147-A177-3AD203B41FA5}">
                      <a16:colId xmlns:a16="http://schemas.microsoft.com/office/drawing/2014/main" val="1403723471"/>
                    </a:ext>
                  </a:extLst>
                </a:gridCol>
                <a:gridCol w="1346952">
                  <a:extLst>
                    <a:ext uri="{9D8B030D-6E8A-4147-A177-3AD203B41FA5}">
                      <a16:colId xmlns:a16="http://schemas.microsoft.com/office/drawing/2014/main" val="2424075133"/>
                    </a:ext>
                  </a:extLst>
                </a:gridCol>
              </a:tblGrid>
              <a:tr h="344888">
                <a:tc gridSpan="8">
                  <a:txBody>
                    <a:bodyPr/>
                    <a:lstStyle/>
                    <a:p>
                      <a:pPr algn="ctr" rtl="1"/>
                      <a:endParaRPr lang="ar-SA" sz="3000" b="1" dirty="0">
                        <a:solidFill>
                          <a:srgbClr val="7030A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3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3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3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3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3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3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3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2347672"/>
                  </a:ext>
                </a:extLst>
              </a:tr>
              <a:tr h="344888"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</a:t>
                      </a:r>
                    </a:p>
                  </a:txBody>
                  <a:tcPr anchor="ctr"/>
                </a:tc>
                <a:tc gridSpan="7"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ركض فارس حول مضمار دائري مرتين، فإذا كان نصف قطر المضمار 25م، فما المسافة التي ركضها الفارس؟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3200" b="1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8338827"/>
                  </a:ext>
                </a:extLst>
              </a:tr>
              <a:tr h="344888"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314 م</a:t>
                      </a:r>
                      <a:endParaRPr lang="ar-SA" sz="3000" b="1" baseline="30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157 م</a:t>
                      </a:r>
                      <a:endParaRPr lang="ar-SA" sz="3000" b="1" baseline="30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78,5 م</a:t>
                      </a:r>
                      <a:endParaRPr lang="ar-SA" sz="3000" b="1" baseline="30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50 م</a:t>
                      </a:r>
                      <a:endParaRPr lang="ar-SA" sz="3000" b="1" baseline="30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228585"/>
                  </a:ext>
                </a:extLst>
              </a:tr>
            </a:tbl>
          </a:graphicData>
        </a:graphic>
      </p:graphicFrame>
      <p:sp>
        <p:nvSpPr>
          <p:cNvPr id="9" name="مربع نص 8">
            <a:extLst>
              <a:ext uri="{FF2B5EF4-FFF2-40B4-BE49-F238E27FC236}">
                <a16:creationId xmlns:a16="http://schemas.microsoft.com/office/drawing/2014/main" id="{C052F82F-0A55-D427-10AD-C6756A54A4DD}"/>
              </a:ext>
            </a:extLst>
          </p:cNvPr>
          <p:cNvSpPr txBox="1"/>
          <p:nvPr/>
        </p:nvSpPr>
        <p:spPr>
          <a:xfrm>
            <a:off x="2560814" y="176916"/>
            <a:ext cx="1736373" cy="55399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0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محيط الدائرة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E52B74A7-7ED7-DDBF-0EEA-F758B7137353}"/>
              </a:ext>
            </a:extLst>
          </p:cNvPr>
          <p:cNvSpPr txBox="1"/>
          <p:nvPr/>
        </p:nvSpPr>
        <p:spPr>
          <a:xfrm>
            <a:off x="5402087" y="1752600"/>
            <a:ext cx="101917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ar-SA" sz="8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31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2">
            <a:extLst>
              <a:ext uri="{FF2B5EF4-FFF2-40B4-BE49-F238E27FC236}">
                <a16:creationId xmlns:a16="http://schemas.microsoft.com/office/drawing/2014/main" id="{293A15C3-5073-A012-4F32-8EEC61AD0A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260092"/>
              </p:ext>
            </p:extLst>
          </p:nvPr>
        </p:nvGraphicFramePr>
        <p:xfrm>
          <a:off x="61620" y="176916"/>
          <a:ext cx="6734760" cy="917448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36738">
                  <a:extLst>
                    <a:ext uri="{9D8B030D-6E8A-4147-A177-3AD203B41FA5}">
                      <a16:colId xmlns:a16="http://schemas.microsoft.com/office/drawing/2014/main" val="1067133419"/>
                    </a:ext>
                  </a:extLst>
                </a:gridCol>
                <a:gridCol w="1346952">
                  <a:extLst>
                    <a:ext uri="{9D8B030D-6E8A-4147-A177-3AD203B41FA5}">
                      <a16:colId xmlns:a16="http://schemas.microsoft.com/office/drawing/2014/main" val="1805376679"/>
                    </a:ext>
                  </a:extLst>
                </a:gridCol>
                <a:gridCol w="336738">
                  <a:extLst>
                    <a:ext uri="{9D8B030D-6E8A-4147-A177-3AD203B41FA5}">
                      <a16:colId xmlns:a16="http://schemas.microsoft.com/office/drawing/2014/main" val="1259047879"/>
                    </a:ext>
                  </a:extLst>
                </a:gridCol>
                <a:gridCol w="1346952">
                  <a:extLst>
                    <a:ext uri="{9D8B030D-6E8A-4147-A177-3AD203B41FA5}">
                      <a16:colId xmlns:a16="http://schemas.microsoft.com/office/drawing/2014/main" val="3293882588"/>
                    </a:ext>
                  </a:extLst>
                </a:gridCol>
                <a:gridCol w="336738">
                  <a:extLst>
                    <a:ext uri="{9D8B030D-6E8A-4147-A177-3AD203B41FA5}">
                      <a16:colId xmlns:a16="http://schemas.microsoft.com/office/drawing/2014/main" val="2911062761"/>
                    </a:ext>
                  </a:extLst>
                </a:gridCol>
                <a:gridCol w="1346952">
                  <a:extLst>
                    <a:ext uri="{9D8B030D-6E8A-4147-A177-3AD203B41FA5}">
                      <a16:colId xmlns:a16="http://schemas.microsoft.com/office/drawing/2014/main" val="2297702890"/>
                    </a:ext>
                  </a:extLst>
                </a:gridCol>
                <a:gridCol w="336738">
                  <a:extLst>
                    <a:ext uri="{9D8B030D-6E8A-4147-A177-3AD203B41FA5}">
                      <a16:colId xmlns:a16="http://schemas.microsoft.com/office/drawing/2014/main" val="1403723471"/>
                    </a:ext>
                  </a:extLst>
                </a:gridCol>
                <a:gridCol w="1346952">
                  <a:extLst>
                    <a:ext uri="{9D8B030D-6E8A-4147-A177-3AD203B41FA5}">
                      <a16:colId xmlns:a16="http://schemas.microsoft.com/office/drawing/2014/main" val="2424075133"/>
                    </a:ext>
                  </a:extLst>
                </a:gridCol>
              </a:tblGrid>
              <a:tr h="344888">
                <a:tc gridSpan="8">
                  <a:txBody>
                    <a:bodyPr/>
                    <a:lstStyle/>
                    <a:p>
                      <a:pPr algn="ctr" rtl="1"/>
                      <a:endParaRPr lang="ar-SA" sz="3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3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3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3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3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3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3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3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2347672"/>
                  </a:ext>
                </a:extLst>
              </a:tr>
              <a:tr h="344888"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</a:t>
                      </a:r>
                    </a:p>
                  </a:txBody>
                  <a:tcPr anchor="ctr"/>
                </a:tc>
                <a:tc gridSpan="7"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 مساحة الجزء المظلل في الشكل أدناه، مقربةً إجابتك إلى أقرب جزء من عشرة؟</a:t>
                      </a:r>
                    </a:p>
                    <a:p>
                      <a:pPr algn="ctr" rtl="1"/>
                      <a:endParaRPr lang="ar-SA" sz="3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endParaRPr lang="ar-SA" sz="3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3200" b="1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8338827"/>
                  </a:ext>
                </a:extLst>
              </a:tr>
              <a:tr h="344888"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7.7 سم</a:t>
                      </a:r>
                      <a:r>
                        <a:rPr lang="ar-SA" sz="3000" b="1" baseline="300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15.5 سم</a:t>
                      </a:r>
                      <a:r>
                        <a:rPr lang="ar-SA" sz="3000" b="1" baseline="300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43.7 سم</a:t>
                      </a:r>
                      <a:r>
                        <a:rPr lang="ar-SA" sz="3000" b="1" baseline="300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41.0 سم</a:t>
                      </a:r>
                      <a:r>
                        <a:rPr lang="ar-SA" sz="3000" b="1" baseline="300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228585"/>
                  </a:ext>
                </a:extLst>
              </a:tr>
              <a:tr h="344888"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</a:t>
                      </a:r>
                    </a:p>
                  </a:txBody>
                  <a:tcPr anchor="ctr"/>
                </a:tc>
                <a:tc gridSpan="7"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لوح خشبي مربع الشكل طول ضلعه متران، إذا قصَّ نجار دائرةً منه كما هو مبيَّن في الشكل أدناه، فما مساحة الجزء المتبقي؟</a:t>
                      </a:r>
                    </a:p>
                    <a:p>
                      <a:pPr algn="ctr" rtl="1"/>
                      <a:endParaRPr lang="ar-SA" sz="3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endParaRPr lang="ar-SA" sz="3000" b="1" baseline="30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endParaRPr lang="ar-SA" sz="3000" b="1" baseline="30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endParaRPr lang="ar-SA" sz="3000" b="1" baseline="30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3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000" b="1" baseline="30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3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3000" b="1" baseline="30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3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000" b="1" baseline="30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0024292"/>
                  </a:ext>
                </a:extLst>
              </a:tr>
              <a:tr h="344888"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8.56 م</a:t>
                      </a:r>
                      <a:r>
                        <a:rPr lang="ar-SA" sz="3000" b="1" baseline="300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0.86 م</a:t>
                      </a:r>
                      <a:r>
                        <a:rPr lang="ar-SA" sz="3000" b="1" baseline="300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2.28 م</a:t>
                      </a:r>
                      <a:r>
                        <a:rPr lang="ar-SA" sz="3000" b="1" baseline="300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3.14 م</a:t>
                      </a:r>
                      <a:r>
                        <a:rPr lang="ar-SA" sz="3000" b="1" baseline="300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9507568"/>
                  </a:ext>
                </a:extLst>
              </a:tr>
              <a:tr h="344888"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</a:t>
                      </a:r>
                    </a:p>
                  </a:txBody>
                  <a:tcPr anchor="ctr"/>
                </a:tc>
                <a:tc gridSpan="7"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 مساحة المنطقة المظللة في الشكل أدناه؟</a:t>
                      </a:r>
                    </a:p>
                    <a:p>
                      <a:pPr algn="ctr" rtl="1"/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مقربةً الجواب إلى أقرب جزء من عشرة.</a:t>
                      </a:r>
                    </a:p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000" b="1" baseline="30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000" b="1" baseline="30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000" b="1" baseline="30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000" b="1" baseline="30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3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000" b="1" baseline="30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3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3000" b="1" baseline="30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3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000" b="1" baseline="30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6691432"/>
                  </a:ext>
                </a:extLst>
              </a:tr>
              <a:tr h="344888"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50 م</a:t>
                      </a:r>
                      <a:r>
                        <a:rPr lang="ar-SA" sz="3000" b="1" baseline="300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42,2 م</a:t>
                      </a:r>
                      <a:r>
                        <a:rPr lang="ar-SA" sz="3000" b="1" baseline="300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30.4 م</a:t>
                      </a:r>
                      <a:r>
                        <a:rPr lang="ar-SA" sz="3000" b="1" baseline="300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10.8 م</a:t>
                      </a:r>
                      <a:r>
                        <a:rPr lang="ar-SA" sz="3000" b="1" baseline="300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9089154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4C35C3D7-9B45-9390-2598-AC2B9567C2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9" t="21587" r="56521" b="70319"/>
          <a:stretch/>
        </p:blipFill>
        <p:spPr>
          <a:xfrm>
            <a:off x="2226364" y="1685676"/>
            <a:ext cx="1871999" cy="9360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A3B1020-5AE8-973D-8EA8-F888879A4F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7" t="79950" r="69583" b="7122"/>
          <a:stretch/>
        </p:blipFill>
        <p:spPr>
          <a:xfrm>
            <a:off x="2460363" y="4616211"/>
            <a:ext cx="1368900" cy="140400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E0D1A3F1-23AB-859B-FEA3-AB397CD3FC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3" t="36449" r="58611" b="51186"/>
          <a:stretch/>
        </p:blipFill>
        <p:spPr>
          <a:xfrm>
            <a:off x="2145215" y="7510974"/>
            <a:ext cx="2034295" cy="118800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CBD912A7-6483-E6D2-E55A-1CD3ECB53F7B}"/>
              </a:ext>
            </a:extLst>
          </p:cNvPr>
          <p:cNvSpPr txBox="1"/>
          <p:nvPr/>
        </p:nvSpPr>
        <p:spPr>
          <a:xfrm>
            <a:off x="2515128" y="176916"/>
            <a:ext cx="1827744" cy="55399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0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مساحة الدائرة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7E029A1-D9D0-6047-65DC-3426C445A6A3}"/>
              </a:ext>
            </a:extLst>
          </p:cNvPr>
          <p:cNvSpPr txBox="1"/>
          <p:nvPr/>
        </p:nvSpPr>
        <p:spPr>
          <a:xfrm>
            <a:off x="3755546" y="5797478"/>
            <a:ext cx="101917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ar-SA" sz="8000" b="1" dirty="0">
              <a:solidFill>
                <a:srgbClr val="00B050"/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6E9ECB6-B3D7-3B86-917C-39D41D84AB92}"/>
              </a:ext>
            </a:extLst>
          </p:cNvPr>
          <p:cNvSpPr txBox="1"/>
          <p:nvPr/>
        </p:nvSpPr>
        <p:spPr>
          <a:xfrm>
            <a:off x="250930" y="8937446"/>
            <a:ext cx="101917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ar-SA" sz="8000" b="1" dirty="0">
              <a:solidFill>
                <a:srgbClr val="00B050"/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E6C5639-D43E-791E-A620-00C10806497A}"/>
              </a:ext>
            </a:extLst>
          </p:cNvPr>
          <p:cNvSpPr txBox="1"/>
          <p:nvPr/>
        </p:nvSpPr>
        <p:spPr>
          <a:xfrm>
            <a:off x="2051226" y="2482778"/>
            <a:ext cx="101917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ar-SA" sz="8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35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2">
            <a:extLst>
              <a:ext uri="{FF2B5EF4-FFF2-40B4-BE49-F238E27FC236}">
                <a16:creationId xmlns:a16="http://schemas.microsoft.com/office/drawing/2014/main" id="{293A15C3-5073-A012-4F32-8EEC61AD0A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178725"/>
              </p:ext>
            </p:extLst>
          </p:nvPr>
        </p:nvGraphicFramePr>
        <p:xfrm>
          <a:off x="61620" y="176916"/>
          <a:ext cx="6734760" cy="301752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36738">
                  <a:extLst>
                    <a:ext uri="{9D8B030D-6E8A-4147-A177-3AD203B41FA5}">
                      <a16:colId xmlns:a16="http://schemas.microsoft.com/office/drawing/2014/main" val="1067133419"/>
                    </a:ext>
                  </a:extLst>
                </a:gridCol>
                <a:gridCol w="1346952">
                  <a:extLst>
                    <a:ext uri="{9D8B030D-6E8A-4147-A177-3AD203B41FA5}">
                      <a16:colId xmlns:a16="http://schemas.microsoft.com/office/drawing/2014/main" val="1805376679"/>
                    </a:ext>
                  </a:extLst>
                </a:gridCol>
                <a:gridCol w="336738">
                  <a:extLst>
                    <a:ext uri="{9D8B030D-6E8A-4147-A177-3AD203B41FA5}">
                      <a16:colId xmlns:a16="http://schemas.microsoft.com/office/drawing/2014/main" val="1259047879"/>
                    </a:ext>
                  </a:extLst>
                </a:gridCol>
                <a:gridCol w="1346952">
                  <a:extLst>
                    <a:ext uri="{9D8B030D-6E8A-4147-A177-3AD203B41FA5}">
                      <a16:colId xmlns:a16="http://schemas.microsoft.com/office/drawing/2014/main" val="3293882588"/>
                    </a:ext>
                  </a:extLst>
                </a:gridCol>
                <a:gridCol w="336738">
                  <a:extLst>
                    <a:ext uri="{9D8B030D-6E8A-4147-A177-3AD203B41FA5}">
                      <a16:colId xmlns:a16="http://schemas.microsoft.com/office/drawing/2014/main" val="2911062761"/>
                    </a:ext>
                  </a:extLst>
                </a:gridCol>
                <a:gridCol w="1346952">
                  <a:extLst>
                    <a:ext uri="{9D8B030D-6E8A-4147-A177-3AD203B41FA5}">
                      <a16:colId xmlns:a16="http://schemas.microsoft.com/office/drawing/2014/main" val="2297702890"/>
                    </a:ext>
                  </a:extLst>
                </a:gridCol>
                <a:gridCol w="336738">
                  <a:extLst>
                    <a:ext uri="{9D8B030D-6E8A-4147-A177-3AD203B41FA5}">
                      <a16:colId xmlns:a16="http://schemas.microsoft.com/office/drawing/2014/main" val="1403723471"/>
                    </a:ext>
                  </a:extLst>
                </a:gridCol>
                <a:gridCol w="1346952">
                  <a:extLst>
                    <a:ext uri="{9D8B030D-6E8A-4147-A177-3AD203B41FA5}">
                      <a16:colId xmlns:a16="http://schemas.microsoft.com/office/drawing/2014/main" val="2424075133"/>
                    </a:ext>
                  </a:extLst>
                </a:gridCol>
              </a:tblGrid>
              <a:tr h="344888">
                <a:tc gridSpan="8">
                  <a:txBody>
                    <a:bodyPr/>
                    <a:lstStyle/>
                    <a:p>
                      <a:pPr algn="ctr" rtl="1"/>
                      <a:endParaRPr lang="ar-SA" sz="3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3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3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3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3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3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3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3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2347672"/>
                  </a:ext>
                </a:extLst>
              </a:tr>
              <a:tr h="344888"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5</a:t>
                      </a:r>
                    </a:p>
                  </a:txBody>
                  <a:tcPr anchor="ctr"/>
                </a:tc>
                <a:tc gridSpan="7"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 مساحة الشكل الآتي؟</a:t>
                      </a:r>
                    </a:p>
                    <a:p>
                      <a:pPr algn="ctr" rtl="1"/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"بدلالة ط"</a:t>
                      </a:r>
                    </a:p>
                    <a:p>
                      <a:pPr algn="ctr" rtl="1"/>
                      <a:endParaRPr lang="ar-SA" sz="3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endParaRPr lang="ar-SA" sz="3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3200" b="1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8338827"/>
                  </a:ext>
                </a:extLst>
              </a:tr>
              <a:tr h="344888"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21 + </a:t>
                      </a:r>
                      <a:r>
                        <a:rPr lang="ar-SA" sz="2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4,5 ط</a:t>
                      </a:r>
                      <a:endParaRPr lang="ar-SA" sz="2600" b="1" baseline="30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42 + 4,5 ط</a:t>
                      </a:r>
                      <a:endParaRPr kumimoji="0" lang="ar-SA" sz="2600" b="1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3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21 + 9 ط</a:t>
                      </a:r>
                      <a:endParaRPr kumimoji="0" lang="ar-SA" sz="3000" b="1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3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42 + 9 ط</a:t>
                      </a:r>
                      <a:endParaRPr kumimoji="0" lang="ar-SA" sz="3000" b="1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228585"/>
                  </a:ext>
                </a:extLst>
              </a:tr>
            </a:tbl>
          </a:graphicData>
        </a:graphic>
      </p:graphicFrame>
      <p:pic>
        <p:nvPicPr>
          <p:cNvPr id="5" name="صورة 4">
            <a:extLst>
              <a:ext uri="{FF2B5EF4-FFF2-40B4-BE49-F238E27FC236}">
                <a16:creationId xmlns:a16="http://schemas.microsoft.com/office/drawing/2014/main" id="{1FD810E3-732C-C37D-2F08-4DEB8CC503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39" t="19081" r="12777" b="73916"/>
          <a:stretch/>
        </p:blipFill>
        <p:spPr>
          <a:xfrm>
            <a:off x="2628900" y="1657350"/>
            <a:ext cx="1453847" cy="900000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147DADF0-CAF7-F386-B436-4B7696331375}"/>
              </a:ext>
            </a:extLst>
          </p:cNvPr>
          <p:cNvSpPr txBox="1"/>
          <p:nvPr/>
        </p:nvSpPr>
        <p:spPr>
          <a:xfrm>
            <a:off x="2515128" y="176916"/>
            <a:ext cx="1827744" cy="55399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0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مساحة الدائرة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4853E5D-4F4E-7B28-FA05-BC135CCFD500}"/>
              </a:ext>
            </a:extLst>
          </p:cNvPr>
          <p:cNvSpPr txBox="1"/>
          <p:nvPr/>
        </p:nvSpPr>
        <p:spPr>
          <a:xfrm>
            <a:off x="5251626" y="2737236"/>
            <a:ext cx="101917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ar-SA" sz="8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01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2">
            <a:extLst>
              <a:ext uri="{FF2B5EF4-FFF2-40B4-BE49-F238E27FC236}">
                <a16:creationId xmlns:a16="http://schemas.microsoft.com/office/drawing/2014/main" id="{293A15C3-5073-A012-4F32-8EEC61AD0A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044203"/>
              </p:ext>
            </p:extLst>
          </p:nvPr>
        </p:nvGraphicFramePr>
        <p:xfrm>
          <a:off x="61620" y="176916"/>
          <a:ext cx="6734760" cy="704088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36738">
                  <a:extLst>
                    <a:ext uri="{9D8B030D-6E8A-4147-A177-3AD203B41FA5}">
                      <a16:colId xmlns:a16="http://schemas.microsoft.com/office/drawing/2014/main" val="1067133419"/>
                    </a:ext>
                  </a:extLst>
                </a:gridCol>
                <a:gridCol w="1346952">
                  <a:extLst>
                    <a:ext uri="{9D8B030D-6E8A-4147-A177-3AD203B41FA5}">
                      <a16:colId xmlns:a16="http://schemas.microsoft.com/office/drawing/2014/main" val="1805376679"/>
                    </a:ext>
                  </a:extLst>
                </a:gridCol>
                <a:gridCol w="336738">
                  <a:extLst>
                    <a:ext uri="{9D8B030D-6E8A-4147-A177-3AD203B41FA5}">
                      <a16:colId xmlns:a16="http://schemas.microsoft.com/office/drawing/2014/main" val="1259047879"/>
                    </a:ext>
                  </a:extLst>
                </a:gridCol>
                <a:gridCol w="1346952">
                  <a:extLst>
                    <a:ext uri="{9D8B030D-6E8A-4147-A177-3AD203B41FA5}">
                      <a16:colId xmlns:a16="http://schemas.microsoft.com/office/drawing/2014/main" val="3293882588"/>
                    </a:ext>
                  </a:extLst>
                </a:gridCol>
                <a:gridCol w="336738">
                  <a:extLst>
                    <a:ext uri="{9D8B030D-6E8A-4147-A177-3AD203B41FA5}">
                      <a16:colId xmlns:a16="http://schemas.microsoft.com/office/drawing/2014/main" val="2911062761"/>
                    </a:ext>
                  </a:extLst>
                </a:gridCol>
                <a:gridCol w="1346952">
                  <a:extLst>
                    <a:ext uri="{9D8B030D-6E8A-4147-A177-3AD203B41FA5}">
                      <a16:colId xmlns:a16="http://schemas.microsoft.com/office/drawing/2014/main" val="2297702890"/>
                    </a:ext>
                  </a:extLst>
                </a:gridCol>
                <a:gridCol w="336738">
                  <a:extLst>
                    <a:ext uri="{9D8B030D-6E8A-4147-A177-3AD203B41FA5}">
                      <a16:colId xmlns:a16="http://schemas.microsoft.com/office/drawing/2014/main" val="1403723471"/>
                    </a:ext>
                  </a:extLst>
                </a:gridCol>
                <a:gridCol w="1346952">
                  <a:extLst>
                    <a:ext uri="{9D8B030D-6E8A-4147-A177-3AD203B41FA5}">
                      <a16:colId xmlns:a16="http://schemas.microsoft.com/office/drawing/2014/main" val="2424075133"/>
                    </a:ext>
                  </a:extLst>
                </a:gridCol>
              </a:tblGrid>
              <a:tr h="344888">
                <a:tc gridSpan="8">
                  <a:txBody>
                    <a:bodyPr/>
                    <a:lstStyle/>
                    <a:p>
                      <a:pPr algn="ctr" rtl="1"/>
                      <a:endParaRPr lang="ar-SA" sz="3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3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3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3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3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3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3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3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2347672"/>
                  </a:ext>
                </a:extLst>
              </a:tr>
              <a:tr h="344888"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6</a:t>
                      </a:r>
                    </a:p>
                  </a:txBody>
                  <a:tcPr anchor="ctr"/>
                </a:tc>
                <a:tc gridSpan="7"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 حجم الأسطوانة في الشكل أدناه؟</a:t>
                      </a:r>
                    </a:p>
                    <a:p>
                      <a:pPr algn="ctr" rtl="1"/>
                      <a:endParaRPr lang="ar-SA" sz="3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endParaRPr lang="ar-SA" sz="3000" b="1" baseline="30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endParaRPr lang="ar-SA" sz="3000" b="1" baseline="30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endParaRPr lang="ar-SA" sz="3000" b="1" baseline="30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3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000" b="1" baseline="30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3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3000" b="1" baseline="30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3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000" b="1" baseline="30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0024292"/>
                  </a:ext>
                </a:extLst>
              </a:tr>
              <a:tr h="344888"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 سم</a:t>
                      </a:r>
                      <a:r>
                        <a:rPr lang="ar-SA" sz="3000" b="1" baseline="300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157 سم</a:t>
                      </a:r>
                      <a:r>
                        <a:rPr lang="ar-SA" sz="3000" b="1" baseline="300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314 سم</a:t>
                      </a:r>
                      <a:r>
                        <a:rPr lang="ar-SA" sz="3000" b="1" baseline="300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785 سم</a:t>
                      </a:r>
                      <a:r>
                        <a:rPr lang="ar-SA" sz="3000" b="1" baseline="300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9507568"/>
                  </a:ext>
                </a:extLst>
              </a:tr>
              <a:tr h="344888"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7</a:t>
                      </a:r>
                    </a:p>
                  </a:txBody>
                  <a:tcPr anchor="ctr"/>
                </a:tc>
                <a:tc gridSpan="7"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 حجم الأسطوانة  في الشكل أدناه؟</a:t>
                      </a:r>
                    </a:p>
                    <a:p>
                      <a:pPr algn="ctr" rtl="1"/>
                      <a:endParaRPr lang="ar-SA" sz="3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endParaRPr lang="ar-SA" sz="3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endParaRPr lang="ar-SA" sz="3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3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000" b="1" baseline="30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3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3000" b="1" baseline="30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3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000" b="1" baseline="30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6691432"/>
                  </a:ext>
                </a:extLst>
              </a:tr>
              <a:tr h="344888"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6280 م</a:t>
                      </a:r>
                      <a:r>
                        <a:rPr lang="ar-SA" sz="3000" b="1" baseline="300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18840 م</a:t>
                      </a:r>
                      <a:r>
                        <a:rPr lang="ar-SA" sz="3000" b="1" baseline="300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25120 م</a:t>
                      </a:r>
                      <a:r>
                        <a:rPr lang="ar-SA" sz="3000" b="1" baseline="300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75360 م</a:t>
                      </a:r>
                      <a:r>
                        <a:rPr lang="ar-SA" sz="3000" b="1" baseline="300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9089154"/>
                  </a:ext>
                </a:extLst>
              </a:tr>
              <a:tr h="344888"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8</a:t>
                      </a:r>
                    </a:p>
                  </a:txBody>
                  <a:tcPr anchor="ctr"/>
                </a:tc>
                <a:tc gridSpan="7"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 نصف قطر قاعدة أسطوانة ارتفاعها 2 سم، وحجمها 628 سم</a:t>
                      </a:r>
                      <a:r>
                        <a:rPr lang="ar-SA" sz="3000" b="1" baseline="300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</a:t>
                      </a:r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؟</a:t>
                      </a:r>
                      <a:endParaRPr lang="ar-SA" sz="3000" b="1" baseline="30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3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000" b="1" baseline="30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3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3000" b="1" baseline="30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3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000" b="1" baseline="30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9671483"/>
                  </a:ext>
                </a:extLst>
              </a:tr>
              <a:tr h="344888"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314 سم</a:t>
                      </a:r>
                      <a:endParaRPr lang="ar-SA" sz="3000" b="1" baseline="30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 سم</a:t>
                      </a:r>
                      <a:endParaRPr lang="ar-SA" sz="3000" b="1" baseline="30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50 سم</a:t>
                      </a:r>
                      <a:endParaRPr lang="ar-SA" sz="3000" b="1" baseline="30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 سم</a:t>
                      </a:r>
                      <a:endParaRPr lang="ar-SA" sz="3000" b="1" baseline="30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5047858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AD7D9DF5-2700-A0C9-C585-D44DA7BE72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0" t="43751" r="69444" b="43644"/>
          <a:stretch/>
        </p:blipFill>
        <p:spPr>
          <a:xfrm>
            <a:off x="2702999" y="1238249"/>
            <a:ext cx="1452002" cy="140400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72FCE199-574B-3165-82AE-1459223B44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4" t="51780" r="66250" b="37850"/>
          <a:stretch/>
        </p:blipFill>
        <p:spPr>
          <a:xfrm>
            <a:off x="2960971" y="3621000"/>
            <a:ext cx="770766" cy="1368000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BF29E20-84E0-3854-1A08-B860E9DB9D1C}"/>
              </a:ext>
            </a:extLst>
          </p:cNvPr>
          <p:cNvSpPr txBox="1"/>
          <p:nvPr/>
        </p:nvSpPr>
        <p:spPr>
          <a:xfrm>
            <a:off x="2417345" y="176916"/>
            <a:ext cx="2023311" cy="55399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0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حجم الأسطوانة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77DF808-6A77-9197-5C38-BDEBA07E15B0}"/>
              </a:ext>
            </a:extLst>
          </p:cNvPr>
          <p:cNvSpPr txBox="1"/>
          <p:nvPr/>
        </p:nvSpPr>
        <p:spPr>
          <a:xfrm>
            <a:off x="374826" y="2768528"/>
            <a:ext cx="101917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ar-SA" sz="8000" b="1" dirty="0">
              <a:solidFill>
                <a:srgbClr val="00B050"/>
              </a:solidFill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32D861B7-2EFF-585D-4A82-245BB2D96EC6}"/>
              </a:ext>
            </a:extLst>
          </p:cNvPr>
          <p:cNvSpPr txBox="1"/>
          <p:nvPr/>
        </p:nvSpPr>
        <p:spPr>
          <a:xfrm>
            <a:off x="3845485" y="4835453"/>
            <a:ext cx="101917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ar-SA" sz="8000" b="1" dirty="0">
              <a:solidFill>
                <a:srgbClr val="00B050"/>
              </a:solidFill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9A06128C-8D2D-C5A4-3470-AB74F6C7BF20}"/>
              </a:ext>
            </a:extLst>
          </p:cNvPr>
          <p:cNvSpPr txBox="1"/>
          <p:nvPr/>
        </p:nvSpPr>
        <p:spPr>
          <a:xfrm>
            <a:off x="368380" y="6805433"/>
            <a:ext cx="101917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ar-SA" sz="8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08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2">
            <a:extLst>
              <a:ext uri="{FF2B5EF4-FFF2-40B4-BE49-F238E27FC236}">
                <a16:creationId xmlns:a16="http://schemas.microsoft.com/office/drawing/2014/main" id="{293A15C3-5073-A012-4F32-8EEC61AD0A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420758"/>
              </p:ext>
            </p:extLst>
          </p:nvPr>
        </p:nvGraphicFramePr>
        <p:xfrm>
          <a:off x="61620" y="176916"/>
          <a:ext cx="6734760" cy="950976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36738">
                  <a:extLst>
                    <a:ext uri="{9D8B030D-6E8A-4147-A177-3AD203B41FA5}">
                      <a16:colId xmlns:a16="http://schemas.microsoft.com/office/drawing/2014/main" val="1067133419"/>
                    </a:ext>
                  </a:extLst>
                </a:gridCol>
                <a:gridCol w="1346952">
                  <a:extLst>
                    <a:ext uri="{9D8B030D-6E8A-4147-A177-3AD203B41FA5}">
                      <a16:colId xmlns:a16="http://schemas.microsoft.com/office/drawing/2014/main" val="1805376679"/>
                    </a:ext>
                  </a:extLst>
                </a:gridCol>
                <a:gridCol w="336738">
                  <a:extLst>
                    <a:ext uri="{9D8B030D-6E8A-4147-A177-3AD203B41FA5}">
                      <a16:colId xmlns:a16="http://schemas.microsoft.com/office/drawing/2014/main" val="1259047879"/>
                    </a:ext>
                  </a:extLst>
                </a:gridCol>
                <a:gridCol w="1346952">
                  <a:extLst>
                    <a:ext uri="{9D8B030D-6E8A-4147-A177-3AD203B41FA5}">
                      <a16:colId xmlns:a16="http://schemas.microsoft.com/office/drawing/2014/main" val="3293882588"/>
                    </a:ext>
                  </a:extLst>
                </a:gridCol>
                <a:gridCol w="336738">
                  <a:extLst>
                    <a:ext uri="{9D8B030D-6E8A-4147-A177-3AD203B41FA5}">
                      <a16:colId xmlns:a16="http://schemas.microsoft.com/office/drawing/2014/main" val="2911062761"/>
                    </a:ext>
                  </a:extLst>
                </a:gridCol>
                <a:gridCol w="1346952">
                  <a:extLst>
                    <a:ext uri="{9D8B030D-6E8A-4147-A177-3AD203B41FA5}">
                      <a16:colId xmlns:a16="http://schemas.microsoft.com/office/drawing/2014/main" val="2297702890"/>
                    </a:ext>
                  </a:extLst>
                </a:gridCol>
                <a:gridCol w="336738">
                  <a:extLst>
                    <a:ext uri="{9D8B030D-6E8A-4147-A177-3AD203B41FA5}">
                      <a16:colId xmlns:a16="http://schemas.microsoft.com/office/drawing/2014/main" val="1403723471"/>
                    </a:ext>
                  </a:extLst>
                </a:gridCol>
                <a:gridCol w="1346952">
                  <a:extLst>
                    <a:ext uri="{9D8B030D-6E8A-4147-A177-3AD203B41FA5}">
                      <a16:colId xmlns:a16="http://schemas.microsoft.com/office/drawing/2014/main" val="2424075133"/>
                    </a:ext>
                  </a:extLst>
                </a:gridCol>
              </a:tblGrid>
              <a:tr h="344888">
                <a:tc gridSpan="8">
                  <a:txBody>
                    <a:bodyPr/>
                    <a:lstStyle/>
                    <a:p>
                      <a:pPr algn="ctr" rtl="1"/>
                      <a:endParaRPr lang="ar-SA" sz="3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3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3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3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3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3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3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3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2347672"/>
                  </a:ext>
                </a:extLst>
              </a:tr>
              <a:tr h="344888"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9</a:t>
                      </a:r>
                    </a:p>
                  </a:txBody>
                  <a:tcPr anchor="ctr"/>
                </a:tc>
                <a:tc gridSpan="7"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 مساحة المُلصق الورقي اللازم لتغطية السطح الجانبي للأسطوانة الموضحة إلى أقرب سنتمتر مربع؟</a:t>
                      </a:r>
                    </a:p>
                    <a:p>
                      <a:pPr algn="ctr" rtl="1"/>
                      <a:endParaRPr lang="ar-SA" sz="3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endParaRPr lang="ar-SA" sz="3000" b="1" baseline="30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endParaRPr lang="ar-SA" sz="3000" b="1" baseline="30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endParaRPr lang="ar-SA" sz="3000" b="1" baseline="30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3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000" b="1" baseline="30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3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3000" b="1" baseline="30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3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000" b="1" baseline="30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0024292"/>
                  </a:ext>
                </a:extLst>
              </a:tr>
              <a:tr h="344888"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31 سم</a:t>
                      </a:r>
                      <a:r>
                        <a:rPr lang="ar-SA" sz="3000" b="1" baseline="300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63 سم</a:t>
                      </a:r>
                      <a:r>
                        <a:rPr lang="ar-SA" sz="3000" b="1" baseline="300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62 سم</a:t>
                      </a:r>
                      <a:r>
                        <a:rPr lang="ar-SA" sz="3000" b="1" baseline="300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72 سم</a:t>
                      </a:r>
                      <a:r>
                        <a:rPr lang="ar-SA" sz="3000" b="1" baseline="300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9507568"/>
                  </a:ext>
                </a:extLst>
              </a:tr>
              <a:tr h="344888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</a:t>
                      </a:r>
                    </a:p>
                  </a:txBody>
                  <a:tcPr anchor="ctr"/>
                </a:tc>
                <a:tc gridSpan="7"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 المساحة الجانبية للأسطوانة التي قطرها 10م، وارتفاعها 4 م؟</a:t>
                      </a:r>
                    </a:p>
                    <a:p>
                      <a:pPr algn="ctr" rtl="1"/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"بدلالة ط"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3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000" b="1" baseline="30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3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3000" b="1" baseline="30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3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000" b="1" baseline="30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6691432"/>
                  </a:ext>
                </a:extLst>
              </a:tr>
              <a:tr h="344888"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 ط</a:t>
                      </a:r>
                      <a:endParaRPr lang="ar-SA" sz="3000" b="1" baseline="30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90 ط</a:t>
                      </a:r>
                      <a:endParaRPr lang="ar-SA" sz="3000" b="1" baseline="30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50 ط</a:t>
                      </a:r>
                      <a:endParaRPr lang="ar-SA" sz="3000" b="1" baseline="30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40 ط</a:t>
                      </a:r>
                      <a:endParaRPr lang="ar-SA" sz="3000" b="1" baseline="30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9089154"/>
                  </a:ext>
                </a:extLst>
              </a:tr>
              <a:tr h="344888"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11</a:t>
                      </a:r>
                    </a:p>
                  </a:txBody>
                  <a:tcPr anchor="ctr"/>
                </a:tc>
                <a:tc gridSpan="7"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 المساحة الكلية للأسطوانة التي قطرها 10م، وارتفاعها 4 م؟</a:t>
                      </a:r>
                    </a:p>
                    <a:p>
                      <a:pPr algn="ctr" rtl="1"/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"بدلالة ط"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3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000" b="1" baseline="30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3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3000" b="1" baseline="30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3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000" b="1" baseline="30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9671483"/>
                  </a:ext>
                </a:extLst>
              </a:tr>
              <a:tr h="344888"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 ط</a:t>
                      </a:r>
                      <a:endParaRPr lang="ar-SA" sz="3000" b="1" baseline="30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90 ط</a:t>
                      </a:r>
                      <a:endParaRPr lang="ar-SA" sz="3000" b="1" baseline="30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50 ط</a:t>
                      </a:r>
                      <a:endParaRPr lang="ar-SA" sz="3000" b="1" baseline="30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40 ط</a:t>
                      </a:r>
                      <a:endParaRPr lang="ar-SA" sz="3000" b="1" baseline="30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5047858"/>
                  </a:ext>
                </a:extLst>
              </a:tr>
              <a:tr h="344888"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12</a:t>
                      </a:r>
                    </a:p>
                  </a:txBody>
                  <a:tcPr anchor="ctr"/>
                </a:tc>
                <a:tc gridSpan="7"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قامت سعاد بنحت أسطوانة خشبية صغيرة، قطرها 2سم، وارتفاعها 8 سم، ما المساحة الكلية للأسطوانة؟</a:t>
                      </a:r>
                    </a:p>
                    <a:p>
                      <a:pPr algn="ctr" rtl="1"/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"بدلالة ط"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3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000" b="1" baseline="30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3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3000" b="1" baseline="30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3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000" b="1" baseline="30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9219440"/>
                  </a:ext>
                </a:extLst>
              </a:tr>
              <a:tr h="344888"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16 ط</a:t>
                      </a:r>
                      <a:endParaRPr lang="ar-SA" sz="3000" b="1" baseline="30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18 ط</a:t>
                      </a:r>
                      <a:endParaRPr lang="ar-SA" sz="3000" b="1" baseline="30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32 ط</a:t>
                      </a:r>
                      <a:endParaRPr lang="ar-SA" sz="3000" b="1" baseline="30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40 ط</a:t>
                      </a:r>
                      <a:endParaRPr lang="ar-SA" sz="3000" b="1" baseline="30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5820454"/>
                  </a:ext>
                </a:extLst>
              </a:tr>
            </a:tbl>
          </a:graphicData>
        </a:graphic>
      </p:graphicFrame>
      <p:pic>
        <p:nvPicPr>
          <p:cNvPr id="5" name="صورة 4">
            <a:extLst>
              <a:ext uri="{FF2B5EF4-FFF2-40B4-BE49-F238E27FC236}">
                <a16:creationId xmlns:a16="http://schemas.microsoft.com/office/drawing/2014/main" id="{113DF21D-6F9F-561C-6307-36946609BD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95" t="46552" r="39166" b="43536"/>
          <a:stretch/>
        </p:blipFill>
        <p:spPr>
          <a:xfrm>
            <a:off x="2734628" y="1594236"/>
            <a:ext cx="1388743" cy="140400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F7E6203D-4EF1-AEBF-04BB-2CCA64BCAD10}"/>
              </a:ext>
            </a:extLst>
          </p:cNvPr>
          <p:cNvSpPr txBox="1"/>
          <p:nvPr/>
        </p:nvSpPr>
        <p:spPr>
          <a:xfrm>
            <a:off x="1954077" y="176916"/>
            <a:ext cx="2949846" cy="55399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0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مساحة سطح الأسطوانة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3CC77D0D-DC78-0290-352B-771EE65144C6}"/>
              </a:ext>
            </a:extLst>
          </p:cNvPr>
          <p:cNvSpPr txBox="1"/>
          <p:nvPr/>
        </p:nvSpPr>
        <p:spPr>
          <a:xfrm>
            <a:off x="3931113" y="2901878"/>
            <a:ext cx="101917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ar-SA" sz="8000" b="1" dirty="0">
              <a:solidFill>
                <a:srgbClr val="00B050"/>
              </a:solidFill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3D2C72F-C035-DE4B-7E79-80A9F72C58B3}"/>
              </a:ext>
            </a:extLst>
          </p:cNvPr>
          <p:cNvSpPr txBox="1"/>
          <p:nvPr/>
        </p:nvSpPr>
        <p:spPr>
          <a:xfrm>
            <a:off x="578313" y="4931796"/>
            <a:ext cx="101917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ar-SA" sz="8000" b="1" dirty="0">
              <a:solidFill>
                <a:srgbClr val="00B050"/>
              </a:solidFill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0F49DA8-2D14-374D-CAE9-A22828283C37}"/>
              </a:ext>
            </a:extLst>
          </p:cNvPr>
          <p:cNvSpPr txBox="1"/>
          <p:nvPr/>
        </p:nvSpPr>
        <p:spPr>
          <a:xfrm>
            <a:off x="3928401" y="6907765"/>
            <a:ext cx="101917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ar-SA" sz="8000" b="1" dirty="0">
              <a:solidFill>
                <a:srgbClr val="00B050"/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9582BE8-E92A-2DE7-E8E2-900787DD6B1A}"/>
              </a:ext>
            </a:extLst>
          </p:cNvPr>
          <p:cNvSpPr txBox="1"/>
          <p:nvPr/>
        </p:nvSpPr>
        <p:spPr>
          <a:xfrm>
            <a:off x="3857148" y="9042741"/>
            <a:ext cx="101917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ar-SA" sz="8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04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2">
            <a:extLst>
              <a:ext uri="{FF2B5EF4-FFF2-40B4-BE49-F238E27FC236}">
                <a16:creationId xmlns:a16="http://schemas.microsoft.com/office/drawing/2014/main" id="{293A15C3-5073-A012-4F32-8EEC61AD0A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316587"/>
              </p:ext>
            </p:extLst>
          </p:nvPr>
        </p:nvGraphicFramePr>
        <p:xfrm>
          <a:off x="61620" y="176916"/>
          <a:ext cx="6734760" cy="886968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36738">
                  <a:extLst>
                    <a:ext uri="{9D8B030D-6E8A-4147-A177-3AD203B41FA5}">
                      <a16:colId xmlns:a16="http://schemas.microsoft.com/office/drawing/2014/main" val="1067133419"/>
                    </a:ext>
                  </a:extLst>
                </a:gridCol>
                <a:gridCol w="1346952">
                  <a:extLst>
                    <a:ext uri="{9D8B030D-6E8A-4147-A177-3AD203B41FA5}">
                      <a16:colId xmlns:a16="http://schemas.microsoft.com/office/drawing/2014/main" val="1805376679"/>
                    </a:ext>
                  </a:extLst>
                </a:gridCol>
                <a:gridCol w="336738">
                  <a:extLst>
                    <a:ext uri="{9D8B030D-6E8A-4147-A177-3AD203B41FA5}">
                      <a16:colId xmlns:a16="http://schemas.microsoft.com/office/drawing/2014/main" val="1259047879"/>
                    </a:ext>
                  </a:extLst>
                </a:gridCol>
                <a:gridCol w="1346952">
                  <a:extLst>
                    <a:ext uri="{9D8B030D-6E8A-4147-A177-3AD203B41FA5}">
                      <a16:colId xmlns:a16="http://schemas.microsoft.com/office/drawing/2014/main" val="3293882588"/>
                    </a:ext>
                  </a:extLst>
                </a:gridCol>
                <a:gridCol w="336738">
                  <a:extLst>
                    <a:ext uri="{9D8B030D-6E8A-4147-A177-3AD203B41FA5}">
                      <a16:colId xmlns:a16="http://schemas.microsoft.com/office/drawing/2014/main" val="2911062761"/>
                    </a:ext>
                  </a:extLst>
                </a:gridCol>
                <a:gridCol w="1346952">
                  <a:extLst>
                    <a:ext uri="{9D8B030D-6E8A-4147-A177-3AD203B41FA5}">
                      <a16:colId xmlns:a16="http://schemas.microsoft.com/office/drawing/2014/main" val="2297702890"/>
                    </a:ext>
                  </a:extLst>
                </a:gridCol>
                <a:gridCol w="336738">
                  <a:extLst>
                    <a:ext uri="{9D8B030D-6E8A-4147-A177-3AD203B41FA5}">
                      <a16:colId xmlns:a16="http://schemas.microsoft.com/office/drawing/2014/main" val="1403723471"/>
                    </a:ext>
                  </a:extLst>
                </a:gridCol>
                <a:gridCol w="1346952">
                  <a:extLst>
                    <a:ext uri="{9D8B030D-6E8A-4147-A177-3AD203B41FA5}">
                      <a16:colId xmlns:a16="http://schemas.microsoft.com/office/drawing/2014/main" val="2424075133"/>
                    </a:ext>
                  </a:extLst>
                </a:gridCol>
              </a:tblGrid>
              <a:tr h="344888">
                <a:tc gridSpan="8">
                  <a:txBody>
                    <a:bodyPr/>
                    <a:lstStyle/>
                    <a:p>
                      <a:pPr algn="ctr" rtl="1"/>
                      <a:endParaRPr lang="ar-SA" sz="3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3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3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3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3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3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3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3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2347672"/>
                  </a:ext>
                </a:extLst>
              </a:tr>
              <a:tr h="344888"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13</a:t>
                      </a:r>
                    </a:p>
                  </a:txBody>
                  <a:tcPr anchor="ctr"/>
                </a:tc>
                <a:tc gridSpan="7"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 حجم المخروط القائم الذي قطر قاعدته 8 بوصاتٍ، وارتفاعه 12 بوصةً؟</a:t>
                      </a:r>
                    </a:p>
                    <a:p>
                      <a:pPr algn="ctr" rtl="1"/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قرّبي إجابتك إلى أقرب عدد صحيح.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3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000" b="1" baseline="30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3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3000" b="1" baseline="30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3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000" b="1" baseline="30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0024292"/>
                  </a:ext>
                </a:extLst>
              </a:tr>
              <a:tr h="344888"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201 بوصة مكعبة.</a:t>
                      </a:r>
                      <a:endParaRPr lang="ar-SA" sz="3000" b="1" baseline="30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481 بوصة مكعبة.</a:t>
                      </a:r>
                      <a:endParaRPr lang="ar-SA" sz="3000" b="1" baseline="30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603 بوصات مكعبة.</a:t>
                      </a:r>
                      <a:endParaRPr lang="ar-SA" sz="3000" b="1" baseline="30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804 بوصات مكعبة.</a:t>
                      </a:r>
                      <a:endParaRPr lang="ar-SA" sz="3000" b="1" baseline="30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9507568"/>
                  </a:ext>
                </a:extLst>
              </a:tr>
              <a:tr h="344888"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14</a:t>
                      </a:r>
                    </a:p>
                  </a:txBody>
                  <a:tcPr anchor="ctr"/>
                </a:tc>
                <a:tc gridSpan="7"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 حجم المجسم أدناه؟</a:t>
                      </a:r>
                    </a:p>
                    <a:p>
                      <a:pPr algn="ctr" rtl="1"/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مقربةً الجواب إلى أقرب جزء من عشرة.</a:t>
                      </a:r>
                    </a:p>
                    <a:p>
                      <a:pPr algn="ctr" rtl="1"/>
                      <a:endParaRPr lang="ar-SA" sz="3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endParaRPr lang="ar-SA" sz="3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endParaRPr lang="ar-SA" sz="3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endParaRPr lang="ar-SA" sz="3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3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000" b="1" baseline="30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3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3000" b="1" baseline="30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3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000" b="1" baseline="30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6691432"/>
                  </a:ext>
                </a:extLst>
              </a:tr>
              <a:tr h="344888"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34.5 ملم</a:t>
                      </a:r>
                      <a:r>
                        <a:rPr lang="ar-SA" sz="3000" b="1" baseline="300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103.6 ملم</a:t>
                      </a:r>
                      <a:r>
                        <a:rPr lang="ar-SA" sz="3000" b="1" baseline="300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197.8 ملم</a:t>
                      </a:r>
                      <a:r>
                        <a:rPr lang="ar-SA" sz="3000" b="1" baseline="300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310.9 ملم</a:t>
                      </a:r>
                      <a:r>
                        <a:rPr lang="ar-SA" sz="3000" b="1" baseline="300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9089154"/>
                  </a:ext>
                </a:extLst>
              </a:tr>
              <a:tr h="344888"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15</a:t>
                      </a:r>
                    </a:p>
                  </a:txBody>
                  <a:tcPr anchor="ctr"/>
                </a:tc>
                <a:tc gridSpan="7"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مخروط طول قطر قاعدته 10 سم، وحجمه 785 سم</a:t>
                      </a:r>
                      <a:r>
                        <a:rPr lang="ar-SA" sz="3000" b="1" baseline="300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</a:t>
                      </a:r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، فما ارتفاعه؟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3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000" b="1" baseline="30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3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3000" b="1" baseline="30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3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000" b="1" baseline="30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9671483"/>
                  </a:ext>
                </a:extLst>
              </a:tr>
              <a:tr h="344888"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30 سم</a:t>
                      </a:r>
                      <a:endParaRPr lang="ar-SA" sz="3000" b="1" baseline="30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40 سم</a:t>
                      </a:r>
                      <a:endParaRPr lang="ar-SA" sz="3000" b="1" baseline="30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75 سم</a:t>
                      </a:r>
                      <a:endParaRPr lang="ar-SA" sz="3000" b="1" baseline="30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150 سم</a:t>
                      </a:r>
                      <a:endParaRPr lang="ar-SA" sz="3000" b="1" baseline="30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5047858"/>
                  </a:ext>
                </a:extLst>
              </a:tr>
            </a:tbl>
          </a:graphicData>
        </a:graphic>
      </p:graphicFrame>
      <p:pic>
        <p:nvPicPr>
          <p:cNvPr id="4" name="صورة 3">
            <a:extLst>
              <a:ext uri="{FF2B5EF4-FFF2-40B4-BE49-F238E27FC236}">
                <a16:creationId xmlns:a16="http://schemas.microsoft.com/office/drawing/2014/main" id="{F0175330-A2BB-36EF-E3EB-15336FFE10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039" r="32361" b="18864"/>
          <a:stretch/>
        </p:blipFill>
        <p:spPr>
          <a:xfrm>
            <a:off x="2319295" y="4611756"/>
            <a:ext cx="2219410" cy="1800000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3FA7BC79-3D3D-CCD4-77E0-704ADF44725C}"/>
              </a:ext>
            </a:extLst>
          </p:cNvPr>
          <p:cNvSpPr txBox="1"/>
          <p:nvPr/>
        </p:nvSpPr>
        <p:spPr>
          <a:xfrm>
            <a:off x="2551997" y="176916"/>
            <a:ext cx="1754006" cy="55399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0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حجم المخروط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33EE5972-F721-8DA7-C559-928FFDF8889D}"/>
              </a:ext>
            </a:extLst>
          </p:cNvPr>
          <p:cNvSpPr txBox="1"/>
          <p:nvPr/>
        </p:nvSpPr>
        <p:spPr>
          <a:xfrm>
            <a:off x="5293188" y="3188721"/>
            <a:ext cx="101917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ar-SA" sz="8000" b="1" dirty="0">
              <a:solidFill>
                <a:srgbClr val="00B050"/>
              </a:solidFill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E71D870-8B3A-A6BF-CC9D-6DAA6C8115CD}"/>
              </a:ext>
            </a:extLst>
          </p:cNvPr>
          <p:cNvSpPr txBox="1"/>
          <p:nvPr/>
        </p:nvSpPr>
        <p:spPr>
          <a:xfrm>
            <a:off x="3921588" y="6741546"/>
            <a:ext cx="101917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ar-SA" sz="8000" b="1" dirty="0">
              <a:solidFill>
                <a:srgbClr val="00B050"/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7E0C718-5C3C-7F94-A016-86F30CBD7F0C}"/>
              </a:ext>
            </a:extLst>
          </p:cNvPr>
          <p:cNvSpPr txBox="1"/>
          <p:nvPr/>
        </p:nvSpPr>
        <p:spPr>
          <a:xfrm>
            <a:off x="5293188" y="8582561"/>
            <a:ext cx="101917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ar-SA" sz="8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21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278</TotalTime>
  <Words>470</Words>
  <Application>Microsoft Office PowerPoint</Application>
  <PresentationFormat>A4 Paper (210x297 mm)‎</PresentationFormat>
  <Paragraphs>189</Paragraphs>
  <Slides>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Sakkal Majalla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THE PINK DREAM</dc:creator>
  <cp:lastModifiedBy>THE PINK DREAM</cp:lastModifiedBy>
  <cp:revision>38</cp:revision>
  <dcterms:created xsi:type="dcterms:W3CDTF">2023-05-01T16:10:05Z</dcterms:created>
  <dcterms:modified xsi:type="dcterms:W3CDTF">2023-05-05T07:11:38Z</dcterms:modified>
</cp:coreProperties>
</file>