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7" d="100"/>
          <a:sy n="67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46D59E-B4D9-7DAF-8457-2BCF9410C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7C59E26-A9AD-4D09-1C0C-B860A4476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CCC3CE-0F3C-A97A-FF3C-616AC319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09/09/44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338E75-DA05-9372-8763-D2F9E5A8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F75559-BBDB-2560-5BE7-830F1C7C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392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A2B431-0348-692E-8FBD-A594B85D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ACF1EEF-6C96-FC3F-11EE-246E6F7AD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EC7674-7B06-E710-8899-DB5F76F5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09/09/44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299908-C7EB-180E-7C54-2BF97300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9A51A4-FA56-1C8F-E3D6-C9BF454B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464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9C6E6AB-F7FB-9CAA-6E88-799490625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9A7561E-3F2B-6D8B-CB30-2066BF4B5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48A859-568E-7DE4-9A5A-E274050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09/09/44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C1AB40-09B8-94BD-C332-754127735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126FB8-B8AE-355D-01E3-23B13588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580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1EE30D-BBB7-4205-AE3A-20A013A8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10377D-2948-7733-8CA6-22672DB64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3D7788-3C35-2846-FF80-ABDE2769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09/09/44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FFB7BA-9E48-341C-EAB0-2073D19D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5EF409-6859-D5FC-6382-959139CC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465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56B7C2-4FE0-BDBA-60BE-68AEDB83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AF2892-2A1E-B426-2223-BE8653E6E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7E21CD7-0452-A957-9E1C-C55B3332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09/09/44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86D4D6-2EC8-8F0F-55D3-2265F2CB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92C4D1-0CB4-11CD-B58D-20D27282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199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8B4546-A886-B3DF-6AAD-A98971A1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C75BC2-5D90-67E8-33AE-058A1E960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BD8EBF4-0380-526C-CFB6-767C4B1D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F91AA49-1891-C5D2-CED9-007615B5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09/09/44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C597FB-1C27-0754-DE07-688092FA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263BFD9-A920-7748-2C52-C2673FC6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383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EF6555-1CD2-60B9-9DF7-601A2413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E4CE66-8B72-1643-A21B-8856BF82F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FF10083-E628-CCC7-7C5D-4124C922C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32821C8-CB2C-7F2E-1E3D-EE8CC4F89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8D05356-ABB0-FFA9-0448-82FE53A1C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5DFB2E8-8A03-98BA-B8D2-30B1057B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09/09/44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1A7CEA8-3615-9BAA-998D-112F3102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A4FD0AB-0642-E7B3-00C2-2684C8C9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932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EFEFCD-A6DD-6F7A-6C9D-0D7FE426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47D766A-B235-A3DC-B14B-6403796B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09/09/44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0BDA64B-5D73-560D-B1A2-6DE43D727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2D47C4A-F4AC-70C3-07D2-EF6BFF5A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045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6C7139E-30EC-D651-8E9A-51C695D1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09/09/44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5A36172-8F3D-1154-29FF-420F7255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3C39AA0-14B2-1ACC-607E-E52E0C20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345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858C18-6A5B-1BA6-A9C5-D83E8362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1FCF2E0-3337-9355-81E7-6D0D2C64C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3838299-CE7E-CC9C-6933-3468E21A4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2E24A1-E768-21AE-9FA8-92A39C7D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09/09/44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073962-C96E-984B-6862-30062854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0CE860-0084-34F4-B2FD-8D888197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6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469E53-8ED8-8334-4F4C-58E28F74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47391F8-A890-BA85-DFE5-B801BBB4D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320A8EE-069C-2532-513F-A6479EA28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F953FA3-F573-A0F2-E101-FEA3AE0C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09/09/44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13A4AA-DBBB-6AAC-CC9F-D6B99B8B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3A143B-CFFC-AB7D-E6EF-ADB66651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415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F3E642F-44E6-1824-C6DE-D2DA82D4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4E1A07-87A5-C3AF-C776-564C88E63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760C58-EE77-7A82-71F7-247363DBB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D2C01-FC67-4998-BA2B-89494CE262D4}" type="datetimeFigureOut">
              <a:rPr lang="ar-SA" smtClean="0"/>
              <a:t>09/09/44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1DA27C-B446-EAB9-17A3-DEBA91614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07D687-FE49-4948-B544-98C970193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363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49807D4-0733-7AA6-40D1-39E17A9AC35E}"/>
              </a:ext>
            </a:extLst>
          </p:cNvPr>
          <p:cNvSpPr txBox="1"/>
          <p:nvPr/>
        </p:nvSpPr>
        <p:spPr>
          <a:xfrm>
            <a:off x="1547319" y="2644170"/>
            <a:ext cx="9097362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b="1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تدريبات على حجم المنشور</a:t>
            </a:r>
          </a:p>
        </p:txBody>
      </p:sp>
    </p:spTree>
    <p:extLst>
      <p:ext uri="{BB962C8B-B14F-4D97-AF65-F5344CB8AC3E}">
        <p14:creationId xmlns:p14="http://schemas.microsoft.com/office/powerpoint/2010/main" val="177773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560419-4D00-3282-DDF3-88A59383EECA}"/>
              </a:ext>
            </a:extLst>
          </p:cNvPr>
          <p:cNvSpPr txBox="1"/>
          <p:nvPr/>
        </p:nvSpPr>
        <p:spPr>
          <a:xfrm>
            <a:off x="134481" y="141787"/>
            <a:ext cx="11923038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effectLst/>
                <a:cs typeface="Akhbar MT" pitchFamily="2" charset="-78"/>
              </a:rPr>
              <a:t>صُمِّمَ البيت الزجاجي بالأطوال المبينّة أدناه.</a:t>
            </a:r>
            <a:r>
              <a:rPr lang="ar-SA" sz="4000" b="1" dirty="0">
                <a:cs typeface="Akhbar MT" pitchFamily="2" charset="-78"/>
              </a:rPr>
              <a:t> </a:t>
            </a:r>
            <a:r>
              <a:rPr lang="ar-SA" sz="4000" b="1" dirty="0">
                <a:effectLst/>
                <a:cs typeface="Akhbar MT" pitchFamily="2" charset="-78"/>
              </a:rPr>
              <a:t>فما الحجم الداخلي للبيت؟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2372866" y="3101715"/>
            <a:ext cx="7446269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القاعدة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7143F7-67E7-CA3A-51B4-0A63E15DCA18}"/>
              </a:ext>
            </a:extLst>
          </p:cNvPr>
          <p:cNvSpPr txBox="1"/>
          <p:nvPr/>
        </p:nvSpPr>
        <p:spPr>
          <a:xfrm>
            <a:off x="2259854" y="3730437"/>
            <a:ext cx="767229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المستطيل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17BED2-5EA2-8D1F-34FA-ABB410A05F1E}"/>
              </a:ext>
            </a:extLst>
          </p:cNvPr>
          <p:cNvSpPr txBox="1"/>
          <p:nvPr/>
        </p:nvSpPr>
        <p:spPr>
          <a:xfrm>
            <a:off x="2273479" y="4369902"/>
            <a:ext cx="764504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الطول × العرض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7E02591-545A-A509-DBDF-E480331DEA20}"/>
              </a:ext>
            </a:extLst>
          </p:cNvPr>
          <p:cNvSpPr txBox="1"/>
          <p:nvPr/>
        </p:nvSpPr>
        <p:spPr>
          <a:xfrm>
            <a:off x="3212037" y="4980791"/>
            <a:ext cx="5767926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6 × 5 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6C61DB0-8E1A-FA27-746B-612EFACEFBCA}"/>
              </a:ext>
            </a:extLst>
          </p:cNvPr>
          <p:cNvSpPr txBox="1"/>
          <p:nvPr/>
        </p:nvSpPr>
        <p:spPr>
          <a:xfrm>
            <a:off x="3527829" y="5477383"/>
            <a:ext cx="513634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30 × 3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560E36C-0D5E-9A1F-EEA7-DF02349566CD}"/>
              </a:ext>
            </a:extLst>
          </p:cNvPr>
          <p:cNvSpPr txBox="1"/>
          <p:nvPr/>
        </p:nvSpPr>
        <p:spPr>
          <a:xfrm>
            <a:off x="3382957" y="6171480"/>
            <a:ext cx="4892685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90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B7DE41F-9E55-F52F-1E15-8C97035B2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 t="22812" r="60484" b="61088"/>
          <a:stretch/>
        </p:blipFill>
        <p:spPr bwMode="auto">
          <a:xfrm>
            <a:off x="4964322" y="835803"/>
            <a:ext cx="2263353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BD44247-E951-A3A2-FEEF-83FDA7F66B3C}"/>
              </a:ext>
            </a:extLst>
          </p:cNvPr>
          <p:cNvSpPr txBox="1"/>
          <p:nvPr/>
        </p:nvSpPr>
        <p:spPr>
          <a:xfrm>
            <a:off x="8457655" y="1423231"/>
            <a:ext cx="1184941" cy="11791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أولًا: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(A) Arslan Wessam B" panose="03020402040406030203" pitchFamily="66" charset="-78"/>
              <a:ea typeface="Calibri" panose="020F0502020204030204" pitchFamily="34" charset="0"/>
              <a:cs typeface="(A) Arslan Wessam B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664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811136" y="992109"/>
            <a:ext cx="679064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القاعدة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7143F7-67E7-CA3A-51B4-0A63E15DCA18}"/>
              </a:ext>
            </a:extLst>
          </p:cNvPr>
          <p:cNvSpPr txBox="1"/>
          <p:nvPr/>
        </p:nvSpPr>
        <p:spPr>
          <a:xfrm>
            <a:off x="4811136" y="1973799"/>
            <a:ext cx="6718507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المثلث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/>
              <p:nvPr/>
            </p:nvSpPr>
            <p:spPr>
              <a:xfrm>
                <a:off x="3570901" y="2814759"/>
                <a:ext cx="8573181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الثلاثي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القاعدة × الارتفاع 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الارتفاع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901" y="2814759"/>
                <a:ext cx="8573181" cy="1046184"/>
              </a:xfrm>
              <a:prstGeom prst="rect">
                <a:avLst/>
              </a:prstGeom>
              <a:blipFill>
                <a:blip r:embed="rId2"/>
                <a:stretch>
                  <a:fillRect l="-2063" r="-2063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723EA32-434D-C196-DD4A-56533A6C3E07}"/>
                  </a:ext>
                </a:extLst>
              </p:cNvPr>
              <p:cNvSpPr txBox="1"/>
              <p:nvPr/>
            </p:nvSpPr>
            <p:spPr>
              <a:xfrm>
                <a:off x="4954605" y="3713923"/>
                <a:ext cx="6167073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الثلاثي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5 × 2 )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6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723EA32-434D-C196-DD4A-56533A6C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605" y="3713923"/>
                <a:ext cx="6167073" cy="1046184"/>
              </a:xfrm>
              <a:prstGeom prst="rect">
                <a:avLst/>
              </a:prstGeom>
              <a:blipFill>
                <a:blip r:embed="rId3"/>
                <a:stretch>
                  <a:fillRect l="-2967" r="-3066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15DAFFC-AEEE-9A77-63A1-F31535EF6D74}"/>
                  </a:ext>
                </a:extLst>
              </p:cNvPr>
              <p:cNvSpPr txBox="1"/>
              <p:nvPr/>
            </p:nvSpPr>
            <p:spPr>
              <a:xfrm>
                <a:off x="5171811" y="4521938"/>
                <a:ext cx="5732660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الثلاثي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10 )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6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15DAFFC-AEEE-9A77-63A1-F31535EF6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811" y="4521938"/>
                <a:ext cx="5732660" cy="1046184"/>
              </a:xfrm>
              <a:prstGeom prst="rect">
                <a:avLst/>
              </a:prstGeom>
              <a:blipFill>
                <a:blip r:embed="rId4"/>
                <a:stretch>
                  <a:fillRect l="-3082" r="-3294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ربع نص 5">
            <a:extLst>
              <a:ext uri="{FF2B5EF4-FFF2-40B4-BE49-F238E27FC236}">
                <a16:creationId xmlns:a16="http://schemas.microsoft.com/office/drawing/2014/main" id="{56F4BC28-7AAC-445E-B0DA-421AC071563B}"/>
              </a:ext>
            </a:extLst>
          </p:cNvPr>
          <p:cNvSpPr txBox="1"/>
          <p:nvPr/>
        </p:nvSpPr>
        <p:spPr>
          <a:xfrm>
            <a:off x="5682856" y="5464963"/>
            <a:ext cx="4349268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5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808E9F8-8001-215B-441C-787D0C3449B0}"/>
              </a:ext>
            </a:extLst>
          </p:cNvPr>
          <p:cNvSpPr txBox="1"/>
          <p:nvPr/>
        </p:nvSpPr>
        <p:spPr>
          <a:xfrm>
            <a:off x="3708110" y="6078449"/>
            <a:ext cx="4302780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30 </a:t>
            </a:r>
            <a:r>
              <a:rPr lang="ar-SA" sz="4000" b="1" dirty="0">
                <a:solidFill>
                  <a:prstClr val="black"/>
                </a:solidFill>
                <a:highlight>
                  <a:srgbClr val="FFFF00"/>
                </a:highlight>
                <a:cs typeface="Akhbar MT" pitchFamily="2" charset="-78"/>
              </a:rPr>
              <a:t>م</a:t>
            </a:r>
            <a:r>
              <a:rPr lang="ar-SA" sz="4000" b="1" baseline="30000" dirty="0">
                <a:solidFill>
                  <a:prstClr val="black"/>
                </a:solidFill>
                <a:highlight>
                  <a:srgbClr val="FFFF00"/>
                </a:highlight>
                <a:cs typeface="Akhbar MT" pitchFamily="2" charset="-78"/>
              </a:rPr>
              <a:t>3</a:t>
            </a:r>
            <a:r>
              <a:rPr lang="ar-SA" sz="4000" b="1" dirty="0">
                <a:solidFill>
                  <a:srgbClr val="0070C0"/>
                </a:solidFill>
                <a:highlight>
                  <a:srgbClr val="FFFF00"/>
                </a:highlight>
                <a:cs typeface="Akhbar MT" pitchFamily="2" charset="-78"/>
              </a:rPr>
              <a:t> 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4ACAEE6-4DE6-5753-7407-BF68F85C09CF}"/>
              </a:ext>
            </a:extLst>
          </p:cNvPr>
          <p:cNvSpPr txBox="1"/>
          <p:nvPr/>
        </p:nvSpPr>
        <p:spPr>
          <a:xfrm>
            <a:off x="10549887" y="19419"/>
            <a:ext cx="1051891" cy="11791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ثانيًا: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(A) Arslan Wessam B" panose="03020402040406030203" pitchFamily="66" charset="-78"/>
              <a:ea typeface="Calibri" panose="020F0502020204030204" pitchFamily="34" charset="0"/>
              <a:cs typeface="(A) Arslan Wessam B" panose="03020402040406030203" pitchFamily="66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E6180BF-AB7F-0B0C-7191-D20F59655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0102" y="557957"/>
            <a:ext cx="319907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2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  <p:bldP spid="5" grpId="0"/>
      <p:bldP spid="6" grpId="0"/>
      <p:bldP spid="1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560419-4D00-3282-DDF3-88A59383EECA}"/>
              </a:ext>
            </a:extLst>
          </p:cNvPr>
          <p:cNvSpPr txBox="1"/>
          <p:nvPr/>
        </p:nvSpPr>
        <p:spPr>
          <a:xfrm>
            <a:off x="134481" y="141787"/>
            <a:ext cx="11923038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effectLst/>
                <a:cs typeface="Akhbar MT" pitchFamily="2" charset="-78"/>
              </a:rPr>
              <a:t>صُمِّمَ البيت الزجاجي بالأطوال المبينّة أدناه.</a:t>
            </a:r>
            <a:r>
              <a:rPr lang="ar-SA" sz="4000" b="1" dirty="0">
                <a:cs typeface="Akhbar MT" pitchFamily="2" charset="-78"/>
              </a:rPr>
              <a:t> </a:t>
            </a:r>
            <a:r>
              <a:rPr lang="ar-SA" sz="4000" b="1" dirty="0">
                <a:effectLst/>
                <a:cs typeface="Akhbar MT" pitchFamily="2" charset="-78"/>
              </a:rPr>
              <a:t>فما الحجم الداخلي للبيت؟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1030348" y="3238178"/>
            <a:ext cx="10131300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الحجم الداخلي للبيت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+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560E36C-0D5E-9A1F-EEA7-DF02349566CD}"/>
              </a:ext>
            </a:extLst>
          </p:cNvPr>
          <p:cNvSpPr txBox="1"/>
          <p:nvPr/>
        </p:nvSpPr>
        <p:spPr>
          <a:xfrm>
            <a:off x="3717786" y="5420504"/>
            <a:ext cx="467147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الحجم الداخلي للبيت = 120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B7DE41F-9E55-F52F-1E15-8C97035B2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 t="22812" r="60484" b="61088"/>
          <a:stretch/>
        </p:blipFill>
        <p:spPr bwMode="auto">
          <a:xfrm>
            <a:off x="4964322" y="835803"/>
            <a:ext cx="2263353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BD44247-E951-A3A2-FEEF-83FDA7F66B3C}"/>
              </a:ext>
            </a:extLst>
          </p:cNvPr>
          <p:cNvSpPr txBox="1"/>
          <p:nvPr/>
        </p:nvSpPr>
        <p:spPr>
          <a:xfrm>
            <a:off x="8535400" y="1423231"/>
            <a:ext cx="1029449" cy="11791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ثالثًا: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(A) Arslan Wessam B" panose="03020402040406030203" pitchFamily="66" charset="-78"/>
              <a:ea typeface="Calibri" panose="020F0502020204030204" pitchFamily="34" charset="0"/>
              <a:cs typeface="(A) Arslan Wessam B" panose="03020402040406030203" pitchFamily="66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3B4264B-B17A-514C-55A2-1847488C4200}"/>
              </a:ext>
            </a:extLst>
          </p:cNvPr>
          <p:cNvSpPr txBox="1"/>
          <p:nvPr/>
        </p:nvSpPr>
        <p:spPr>
          <a:xfrm>
            <a:off x="3692135" y="4329341"/>
            <a:ext cx="4807726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الحجم الداخلي للبيت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90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+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99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560419-4D00-3282-DDF3-88A59383EECA}"/>
              </a:ext>
            </a:extLst>
          </p:cNvPr>
          <p:cNvSpPr txBox="1"/>
          <p:nvPr/>
        </p:nvSpPr>
        <p:spPr>
          <a:xfrm>
            <a:off x="134481" y="13195"/>
            <a:ext cx="11923038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أوجدي حجم المجسم أدناه.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2372866" y="3101715"/>
            <a:ext cx="7446269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القاعدة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7143F7-67E7-CA3A-51B4-0A63E15DCA18}"/>
              </a:ext>
            </a:extLst>
          </p:cNvPr>
          <p:cNvSpPr txBox="1"/>
          <p:nvPr/>
        </p:nvSpPr>
        <p:spPr>
          <a:xfrm>
            <a:off x="2259854" y="3730437"/>
            <a:ext cx="767229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المستطيل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17BED2-5EA2-8D1F-34FA-ABB410A05F1E}"/>
              </a:ext>
            </a:extLst>
          </p:cNvPr>
          <p:cNvSpPr txBox="1"/>
          <p:nvPr/>
        </p:nvSpPr>
        <p:spPr>
          <a:xfrm>
            <a:off x="2273479" y="4369902"/>
            <a:ext cx="764504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الطول × العرض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7E02591-545A-A509-DBDF-E480331DEA20}"/>
              </a:ext>
            </a:extLst>
          </p:cNvPr>
          <p:cNvSpPr txBox="1"/>
          <p:nvPr/>
        </p:nvSpPr>
        <p:spPr>
          <a:xfrm>
            <a:off x="3212037" y="4980791"/>
            <a:ext cx="5767926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6 × 5 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6C61DB0-8E1A-FA27-746B-612EFACEFBCA}"/>
              </a:ext>
            </a:extLst>
          </p:cNvPr>
          <p:cNvSpPr txBox="1"/>
          <p:nvPr/>
        </p:nvSpPr>
        <p:spPr>
          <a:xfrm>
            <a:off x="3527829" y="5477383"/>
            <a:ext cx="513634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30 × 4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560E36C-0D5E-9A1F-EEA7-DF02349566CD}"/>
              </a:ext>
            </a:extLst>
          </p:cNvPr>
          <p:cNvSpPr txBox="1"/>
          <p:nvPr/>
        </p:nvSpPr>
        <p:spPr>
          <a:xfrm>
            <a:off x="3284372" y="6171480"/>
            <a:ext cx="5089856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120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BD44247-E951-A3A2-FEEF-83FDA7F66B3C}"/>
              </a:ext>
            </a:extLst>
          </p:cNvPr>
          <p:cNvSpPr txBox="1"/>
          <p:nvPr/>
        </p:nvSpPr>
        <p:spPr>
          <a:xfrm>
            <a:off x="8457655" y="1423231"/>
            <a:ext cx="1184941" cy="11791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أولًا: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(A) Arslan Wessam B" panose="03020402040406030203" pitchFamily="66" charset="-78"/>
              <a:ea typeface="Calibri" panose="020F0502020204030204" pitchFamily="34" charset="0"/>
              <a:cs typeface="(A) Arslan Wessam B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ABE0AA9-7775-2F58-8A43-45C9A7F43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6" t="44334" r="52253" b="45009"/>
          <a:stretch/>
        </p:blipFill>
        <p:spPr bwMode="auto">
          <a:xfrm>
            <a:off x="4335577" y="827239"/>
            <a:ext cx="3520845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12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811136" y="992109"/>
            <a:ext cx="679064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القاعدة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7143F7-67E7-CA3A-51B4-0A63E15DCA18}"/>
              </a:ext>
            </a:extLst>
          </p:cNvPr>
          <p:cNvSpPr txBox="1"/>
          <p:nvPr/>
        </p:nvSpPr>
        <p:spPr>
          <a:xfrm>
            <a:off x="4811136" y="1973799"/>
            <a:ext cx="6718507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المثلث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/>
              <p:nvPr/>
            </p:nvSpPr>
            <p:spPr>
              <a:xfrm>
                <a:off x="3570901" y="2814759"/>
                <a:ext cx="8573181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الثلاثي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القاعدة × الارتفاع 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الارتفاع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901" y="2814759"/>
                <a:ext cx="8573181" cy="1046184"/>
              </a:xfrm>
              <a:prstGeom prst="rect">
                <a:avLst/>
              </a:prstGeom>
              <a:blipFill>
                <a:blip r:embed="rId2"/>
                <a:stretch>
                  <a:fillRect l="-2063" r="-2063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723EA32-434D-C196-DD4A-56533A6C3E07}"/>
                  </a:ext>
                </a:extLst>
              </p:cNvPr>
              <p:cNvSpPr txBox="1"/>
              <p:nvPr/>
            </p:nvSpPr>
            <p:spPr>
              <a:xfrm>
                <a:off x="4954605" y="3713923"/>
                <a:ext cx="6167073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الثلاثي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3 × 4 )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5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723EA32-434D-C196-DD4A-56533A6C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605" y="3713923"/>
                <a:ext cx="6167073" cy="1046184"/>
              </a:xfrm>
              <a:prstGeom prst="rect">
                <a:avLst/>
              </a:prstGeom>
              <a:blipFill>
                <a:blip r:embed="rId3"/>
                <a:stretch>
                  <a:fillRect l="-2967" r="-3066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15DAFFC-AEEE-9A77-63A1-F31535EF6D74}"/>
                  </a:ext>
                </a:extLst>
              </p:cNvPr>
              <p:cNvSpPr txBox="1"/>
              <p:nvPr/>
            </p:nvSpPr>
            <p:spPr>
              <a:xfrm>
                <a:off x="5171811" y="4521938"/>
                <a:ext cx="5732660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الثلاثي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12 )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5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15DAFFC-AEEE-9A77-63A1-F31535EF6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811" y="4521938"/>
                <a:ext cx="5732660" cy="1046184"/>
              </a:xfrm>
              <a:prstGeom prst="rect">
                <a:avLst/>
              </a:prstGeom>
              <a:blipFill>
                <a:blip r:embed="rId4"/>
                <a:stretch>
                  <a:fillRect l="-3082" r="-3294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ربع نص 5">
            <a:extLst>
              <a:ext uri="{FF2B5EF4-FFF2-40B4-BE49-F238E27FC236}">
                <a16:creationId xmlns:a16="http://schemas.microsoft.com/office/drawing/2014/main" id="{56F4BC28-7AAC-445E-B0DA-421AC071563B}"/>
              </a:ext>
            </a:extLst>
          </p:cNvPr>
          <p:cNvSpPr txBox="1"/>
          <p:nvPr/>
        </p:nvSpPr>
        <p:spPr>
          <a:xfrm>
            <a:off x="5682856" y="5464963"/>
            <a:ext cx="4349268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6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808E9F8-8001-215B-441C-787D0C3449B0}"/>
              </a:ext>
            </a:extLst>
          </p:cNvPr>
          <p:cNvSpPr txBox="1"/>
          <p:nvPr/>
        </p:nvSpPr>
        <p:spPr>
          <a:xfrm>
            <a:off x="3708110" y="6078449"/>
            <a:ext cx="4302780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30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4ACAEE6-4DE6-5753-7407-BF68F85C09CF}"/>
              </a:ext>
            </a:extLst>
          </p:cNvPr>
          <p:cNvSpPr txBox="1"/>
          <p:nvPr/>
        </p:nvSpPr>
        <p:spPr>
          <a:xfrm>
            <a:off x="10549887" y="19419"/>
            <a:ext cx="1051891" cy="11791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ثانيًا: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(A) Arslan Wessam B" panose="03020402040406030203" pitchFamily="66" charset="-78"/>
              <a:ea typeface="Calibri" panose="020F0502020204030204" pitchFamily="34" charset="0"/>
              <a:cs typeface="(A) Arslan Wessam B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A46429F-40F6-D6C3-9ECE-545692B287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6" t="44334" r="52253" b="45009"/>
          <a:stretch/>
        </p:blipFill>
        <p:spPr bwMode="auto">
          <a:xfrm>
            <a:off x="392227" y="573084"/>
            <a:ext cx="3520845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856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  <p:bldP spid="5" grpId="0"/>
      <p:bldP spid="6" grpId="0"/>
      <p:bldP spid="1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560419-4D00-3282-DDF3-88A59383EECA}"/>
              </a:ext>
            </a:extLst>
          </p:cNvPr>
          <p:cNvSpPr txBox="1"/>
          <p:nvPr/>
        </p:nvSpPr>
        <p:spPr>
          <a:xfrm>
            <a:off x="134481" y="70347"/>
            <a:ext cx="11923038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أوجدي حجم المجسم أدناه.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1576172" y="3238178"/>
            <a:ext cx="9039655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المجسم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+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560E36C-0D5E-9A1F-EEA7-DF02349566CD}"/>
              </a:ext>
            </a:extLst>
          </p:cNvPr>
          <p:cNvSpPr txBox="1"/>
          <p:nvPr/>
        </p:nvSpPr>
        <p:spPr>
          <a:xfrm>
            <a:off x="4296472" y="5420504"/>
            <a:ext cx="3514104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prstClr val="black"/>
                </a:solidFill>
                <a:latin typeface="Calibri" panose="020F0502020204030204"/>
                <a:cs typeface="Akhbar MT" pitchFamily="2" charset="-78"/>
              </a:rPr>
              <a:t>حجم المجسم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= 150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BD44247-E951-A3A2-FEEF-83FDA7F66B3C}"/>
              </a:ext>
            </a:extLst>
          </p:cNvPr>
          <p:cNvSpPr txBox="1"/>
          <p:nvPr/>
        </p:nvSpPr>
        <p:spPr>
          <a:xfrm>
            <a:off x="8535400" y="1423231"/>
            <a:ext cx="1029449" cy="11791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ثالثًا: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(A) Arslan Wessam B" panose="03020402040406030203" pitchFamily="66" charset="-78"/>
              <a:ea typeface="Calibri" panose="020F0502020204030204" pitchFamily="34" charset="0"/>
              <a:cs typeface="(A) Arslan Wessam B" panose="03020402040406030203" pitchFamily="66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3B4264B-B17A-514C-55A2-1847488C4200}"/>
              </a:ext>
            </a:extLst>
          </p:cNvPr>
          <p:cNvSpPr txBox="1"/>
          <p:nvPr/>
        </p:nvSpPr>
        <p:spPr>
          <a:xfrm>
            <a:off x="4172236" y="4329341"/>
            <a:ext cx="3847528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المجسم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120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+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CC5D443-E225-A4E5-022D-0FFB8D9D3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43" y="681235"/>
            <a:ext cx="4115157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560419-4D00-3282-DDF3-88A59383EECA}"/>
              </a:ext>
            </a:extLst>
          </p:cNvPr>
          <p:cNvSpPr txBox="1"/>
          <p:nvPr/>
        </p:nvSpPr>
        <p:spPr>
          <a:xfrm>
            <a:off x="134481" y="28576"/>
            <a:ext cx="11923038" cy="816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أوجدي حجم المجسم في الشكل </a:t>
            </a:r>
            <a:r>
              <a:rPr lang="ar-SA" sz="4400" b="1" dirty="0">
                <a:solidFill>
                  <a:prstClr val="black"/>
                </a:solidFill>
                <a:latin typeface="Calibri" panose="020F0502020204030204"/>
                <a:cs typeface="Akhbar MT" pitchFamily="2" charset="-78"/>
              </a:rPr>
              <a:t>أدناه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356533" y="1146840"/>
            <a:ext cx="6936515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الرباعي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القاعدة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7143F7-67E7-CA3A-51B4-0A63E15DCA18}"/>
              </a:ext>
            </a:extLst>
          </p:cNvPr>
          <p:cNvSpPr txBox="1"/>
          <p:nvPr/>
        </p:nvSpPr>
        <p:spPr>
          <a:xfrm>
            <a:off x="3770289" y="2160886"/>
            <a:ext cx="7851829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الرباعي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شبه المنحرف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/>
              <p:nvPr/>
            </p:nvSpPr>
            <p:spPr>
              <a:xfrm>
                <a:off x="1079242" y="2742027"/>
                <a:ext cx="10033517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الرباعي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الارتفاع</a:t>
                </a:r>
                <a:r>
                  <a:rPr kumimoji="0" lang="ar-SA" sz="40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× مجموع القاعدتين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الارتفاع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42" y="2742027"/>
                <a:ext cx="10033517" cy="1046184"/>
              </a:xfrm>
              <a:prstGeom prst="rect">
                <a:avLst/>
              </a:prstGeom>
              <a:blipFill>
                <a:blip r:embed="rId2"/>
                <a:stretch>
                  <a:fillRect l="-1640" r="-1762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855EC69B-B369-1147-81B2-98EFBCF62A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6" t="27426" r="54049" b="58445"/>
          <a:stretch/>
        </p:blipFill>
        <p:spPr bwMode="auto">
          <a:xfrm>
            <a:off x="134481" y="319093"/>
            <a:ext cx="2855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65EA30C7-335C-1B35-61DF-88957D2F9B04}"/>
                  </a:ext>
                </a:extLst>
              </p:cNvPr>
              <p:cNvSpPr txBox="1"/>
              <p:nvPr/>
            </p:nvSpPr>
            <p:spPr>
              <a:xfrm>
                <a:off x="2686491" y="3385058"/>
                <a:ext cx="7306808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الرباعي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4 </a:t>
                </a:r>
                <a:r>
                  <a:rPr kumimoji="0" lang="ar-SA" sz="40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( 3 + 9 )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7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65EA30C7-335C-1B35-61DF-88957D2F9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491" y="3385058"/>
                <a:ext cx="7306808" cy="1046184"/>
              </a:xfrm>
              <a:prstGeom prst="rect">
                <a:avLst/>
              </a:prstGeom>
              <a:blipFill>
                <a:blip r:embed="rId4"/>
                <a:stretch>
                  <a:fillRect l="-2337" r="-2588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D8D9C71-586E-3D7F-A76C-FCA4E434CA0D}"/>
                  </a:ext>
                </a:extLst>
              </p:cNvPr>
              <p:cNvSpPr txBox="1"/>
              <p:nvPr/>
            </p:nvSpPr>
            <p:spPr>
              <a:xfrm>
                <a:off x="3117698" y="4080956"/>
                <a:ext cx="6444393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الرباعي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4 </a:t>
                </a:r>
                <a:r>
                  <a:rPr kumimoji="0" lang="ar-SA" sz="40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12 )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7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D8D9C71-586E-3D7F-A76C-FCA4E434C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698" y="4080956"/>
                <a:ext cx="6444393" cy="1046184"/>
              </a:xfrm>
              <a:prstGeom prst="rect">
                <a:avLst/>
              </a:prstGeom>
              <a:blipFill>
                <a:blip r:embed="rId5"/>
                <a:stretch>
                  <a:fillRect l="-2741" r="-2836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ربع نص 5">
            <a:extLst>
              <a:ext uri="{FF2B5EF4-FFF2-40B4-BE49-F238E27FC236}">
                <a16:creationId xmlns:a16="http://schemas.microsoft.com/office/drawing/2014/main" id="{B82B5ABC-9774-10AA-8339-FDA3B293CBFA}"/>
              </a:ext>
            </a:extLst>
          </p:cNvPr>
          <p:cNvSpPr txBox="1"/>
          <p:nvPr/>
        </p:nvSpPr>
        <p:spPr>
          <a:xfrm>
            <a:off x="3712411" y="4802398"/>
            <a:ext cx="568617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الرباعي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(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2 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12 )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B0BBD11-A377-C48F-229E-9E5485F7E1EB}"/>
              </a:ext>
            </a:extLst>
          </p:cNvPr>
          <p:cNvSpPr txBox="1"/>
          <p:nvPr/>
        </p:nvSpPr>
        <p:spPr>
          <a:xfrm>
            <a:off x="3836407" y="5326840"/>
            <a:ext cx="4519187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الرباعي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24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B707EB9-97AD-2E64-19B0-B9704E57AE8A}"/>
              </a:ext>
            </a:extLst>
          </p:cNvPr>
          <p:cNvSpPr txBox="1"/>
          <p:nvPr/>
        </p:nvSpPr>
        <p:spPr>
          <a:xfrm>
            <a:off x="3708968" y="6107025"/>
            <a:ext cx="4774064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الرباعي = </a:t>
            </a:r>
            <a:r>
              <a:rPr lang="ar-SA" sz="4000" b="1" dirty="0">
                <a:latin typeface="Calibri" panose="020F0502020204030204"/>
                <a:cs typeface="Akhbar MT" pitchFamily="2" charset="-78"/>
              </a:rPr>
              <a:t>168 </a:t>
            </a:r>
            <a:r>
              <a:rPr lang="ar-SA" sz="4000" b="1" dirty="0">
                <a:highlight>
                  <a:srgbClr val="FFFF00"/>
                </a:highlight>
                <a:latin typeface="Calibri" panose="020F0502020204030204"/>
                <a:cs typeface="Akhbar MT" pitchFamily="2" charset="-78"/>
              </a:rPr>
              <a:t>سم</a:t>
            </a:r>
            <a:r>
              <a:rPr lang="ar-SA" sz="4000" b="1" baseline="30000" dirty="0">
                <a:highlight>
                  <a:srgbClr val="FFFF00"/>
                </a:highlight>
                <a:latin typeface="Calibri" panose="020F0502020204030204"/>
                <a:cs typeface="Akhbar MT" pitchFamily="2" charset="-78"/>
              </a:rPr>
              <a:t>3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51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  <p:bldP spid="5" grpId="0"/>
      <p:bldP spid="6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560419-4D00-3282-DDF3-88A59383EECA}"/>
              </a:ext>
            </a:extLst>
          </p:cNvPr>
          <p:cNvSpPr txBox="1"/>
          <p:nvPr/>
        </p:nvSpPr>
        <p:spPr>
          <a:xfrm>
            <a:off x="134481" y="28576"/>
            <a:ext cx="11923038" cy="816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أوجدي حجم المنشور السداسي في الشكل أدناه.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294818" y="1146840"/>
            <a:ext cx="7059946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السداسي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القاعدة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7143F7-67E7-CA3A-51B4-0A63E15DCA18}"/>
              </a:ext>
            </a:extLst>
          </p:cNvPr>
          <p:cNvSpPr txBox="1"/>
          <p:nvPr/>
        </p:nvSpPr>
        <p:spPr>
          <a:xfrm>
            <a:off x="3521369" y="1991052"/>
            <a:ext cx="860684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السداسي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2 × مساحة شبه المنحرف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/>
              <p:nvPr/>
            </p:nvSpPr>
            <p:spPr>
              <a:xfrm>
                <a:off x="701736" y="2742027"/>
                <a:ext cx="10788531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السداسي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2 × 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الارتفاع × مجموع القاعدتين 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الارتفاع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36" y="2742027"/>
                <a:ext cx="10788531" cy="1046184"/>
              </a:xfrm>
              <a:prstGeom prst="rect">
                <a:avLst/>
              </a:prstGeom>
              <a:blipFill>
                <a:blip r:embed="rId2"/>
                <a:stretch>
                  <a:fillRect l="-1469" r="-1582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65EA30C7-335C-1B35-61DF-88957D2F9B04}"/>
                  </a:ext>
                </a:extLst>
              </p:cNvPr>
              <p:cNvSpPr txBox="1"/>
              <p:nvPr/>
            </p:nvSpPr>
            <p:spPr>
              <a:xfrm>
                <a:off x="2807765" y="3395493"/>
                <a:ext cx="8258992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السداسي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2 × 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4 × ( 5 + 11 ))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7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65EA30C7-335C-1B35-61DF-88957D2F9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765" y="3395493"/>
                <a:ext cx="8258992" cy="1046184"/>
              </a:xfrm>
              <a:prstGeom prst="rect">
                <a:avLst/>
              </a:prstGeom>
              <a:blipFill>
                <a:blip r:embed="rId3"/>
                <a:stretch>
                  <a:fillRect l="-2068" r="-2216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D8D9C71-586E-3D7F-A76C-FCA4E434CA0D}"/>
                  </a:ext>
                </a:extLst>
              </p:cNvPr>
              <p:cNvSpPr txBox="1"/>
              <p:nvPr/>
            </p:nvSpPr>
            <p:spPr>
              <a:xfrm>
                <a:off x="2740193" y="4080956"/>
                <a:ext cx="7199407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السداسي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2 × 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4 × 16 )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7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D8D9C71-586E-3D7F-A76C-FCA4E434C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193" y="4080956"/>
                <a:ext cx="7199407" cy="1046184"/>
              </a:xfrm>
              <a:prstGeom prst="rect">
                <a:avLst/>
              </a:prstGeom>
              <a:blipFill>
                <a:blip r:embed="rId4"/>
                <a:stretch>
                  <a:fillRect l="-2456" r="-2456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ربع نص 5">
            <a:extLst>
              <a:ext uri="{FF2B5EF4-FFF2-40B4-BE49-F238E27FC236}">
                <a16:creationId xmlns:a16="http://schemas.microsoft.com/office/drawing/2014/main" id="{B82B5ABC-9774-10AA-8339-FDA3B293CBFA}"/>
              </a:ext>
            </a:extLst>
          </p:cNvPr>
          <p:cNvSpPr txBox="1"/>
          <p:nvPr/>
        </p:nvSpPr>
        <p:spPr>
          <a:xfrm>
            <a:off x="3334906" y="4802398"/>
            <a:ext cx="6441187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السداسي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2 × ( 2 × 16 )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B0BBD11-A377-C48F-229E-9E5485F7E1EB}"/>
              </a:ext>
            </a:extLst>
          </p:cNvPr>
          <p:cNvSpPr txBox="1"/>
          <p:nvPr/>
        </p:nvSpPr>
        <p:spPr>
          <a:xfrm>
            <a:off x="3405203" y="5326840"/>
            <a:ext cx="5381601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السداسي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2 × 32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B707EB9-97AD-2E64-19B0-B9704E57AE8A}"/>
              </a:ext>
            </a:extLst>
          </p:cNvPr>
          <p:cNvSpPr txBox="1"/>
          <p:nvPr/>
        </p:nvSpPr>
        <p:spPr>
          <a:xfrm>
            <a:off x="3014066" y="5914094"/>
            <a:ext cx="6163867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السداسي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64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7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=  448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3B29A96-9292-DD4B-0608-208F060DA4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60483" r="72271" b="30459"/>
          <a:stretch/>
        </p:blipFill>
        <p:spPr bwMode="auto">
          <a:xfrm>
            <a:off x="0" y="673902"/>
            <a:ext cx="3355687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61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  <p:bldP spid="5" grpId="0"/>
      <p:bldP spid="6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2803164" y="2659729"/>
            <a:ext cx="6442789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المجسم =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3 × حجم متوازي المستطيلات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7143F7-67E7-CA3A-51B4-0A63E15DCA18}"/>
              </a:ext>
            </a:extLst>
          </p:cNvPr>
          <p:cNvSpPr txBox="1"/>
          <p:nvPr/>
        </p:nvSpPr>
        <p:spPr>
          <a:xfrm>
            <a:off x="1998565" y="3730437"/>
            <a:ext cx="819487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3 × (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المربع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17BED2-5EA2-8D1F-34FA-ABB410A05F1E}"/>
              </a:ext>
            </a:extLst>
          </p:cNvPr>
          <p:cNvSpPr txBox="1"/>
          <p:nvPr/>
        </p:nvSpPr>
        <p:spPr>
          <a:xfrm>
            <a:off x="2057078" y="4369902"/>
            <a:ext cx="807785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3 × (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طول الضلع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2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7E02591-545A-A509-DBDF-E480331DEA20}"/>
              </a:ext>
            </a:extLst>
          </p:cNvPr>
          <p:cNvSpPr txBox="1"/>
          <p:nvPr/>
        </p:nvSpPr>
        <p:spPr>
          <a:xfrm>
            <a:off x="2634554" y="4980791"/>
            <a:ext cx="6922893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(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2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6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12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6C61DB0-8E1A-FA27-746B-612EFACEFBCA}"/>
              </a:ext>
            </a:extLst>
          </p:cNvPr>
          <p:cNvSpPr txBox="1"/>
          <p:nvPr/>
        </p:nvSpPr>
        <p:spPr>
          <a:xfrm>
            <a:off x="2979605" y="5477383"/>
            <a:ext cx="6232796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3 × (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36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12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560E36C-0D5E-9A1F-EEA7-DF02349566CD}"/>
              </a:ext>
            </a:extLst>
          </p:cNvPr>
          <p:cNvSpPr txBox="1"/>
          <p:nvPr/>
        </p:nvSpPr>
        <p:spPr>
          <a:xfrm>
            <a:off x="2220784" y="6171480"/>
            <a:ext cx="7217040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3 × 432 = 1296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سم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8967824-1899-69A3-4217-CE458C2EE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2" t="64380" r="16712" b="17818"/>
          <a:stretch/>
        </p:blipFill>
        <p:spPr bwMode="auto">
          <a:xfrm>
            <a:off x="4172649" y="142001"/>
            <a:ext cx="384670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98B84D51-59CF-8D71-7223-26369163ABD9}"/>
              </a:ext>
            </a:extLst>
          </p:cNvPr>
          <p:cNvCxnSpPr>
            <a:cxnSpLocks/>
          </p:cNvCxnSpPr>
          <p:nvPr/>
        </p:nvCxnSpPr>
        <p:spPr>
          <a:xfrm>
            <a:off x="6467474" y="2044440"/>
            <a:ext cx="0" cy="484448"/>
          </a:xfrm>
          <a:prstGeom prst="line">
            <a:avLst/>
          </a:prstGeom>
          <a:ln w="34925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7EC79BA9-ECFE-6FF9-AE4F-82B39053F197}"/>
              </a:ext>
            </a:extLst>
          </p:cNvPr>
          <p:cNvCxnSpPr>
            <a:cxnSpLocks/>
          </p:cNvCxnSpPr>
          <p:nvPr/>
        </p:nvCxnSpPr>
        <p:spPr>
          <a:xfrm flipH="1">
            <a:off x="6024559" y="2044440"/>
            <a:ext cx="504826" cy="0"/>
          </a:xfrm>
          <a:prstGeom prst="line">
            <a:avLst/>
          </a:prstGeom>
          <a:ln w="349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5D4DE31-EAD8-A5C7-7FED-15151E480095}"/>
              </a:ext>
            </a:extLst>
          </p:cNvPr>
          <p:cNvSpPr txBox="1"/>
          <p:nvPr/>
        </p:nvSpPr>
        <p:spPr>
          <a:xfrm>
            <a:off x="2046855" y="3230311"/>
            <a:ext cx="682270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المجسم = 3 × (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القاعدة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88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692009" y="2643019"/>
            <a:ext cx="10665100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المجسم =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حجم متوازي المستطيلات(1)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 + حجم متوازي المستطيلات(2)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17BED2-5EA2-8D1F-34FA-ABB410A05F1E}"/>
              </a:ext>
            </a:extLst>
          </p:cNvPr>
          <p:cNvSpPr txBox="1"/>
          <p:nvPr/>
        </p:nvSpPr>
        <p:spPr>
          <a:xfrm>
            <a:off x="207208" y="4369902"/>
            <a:ext cx="11777584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(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طول الضلع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2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) + </a:t>
            </a:r>
            <a:r>
              <a:rPr lang="ar-SA" sz="4000" b="1" dirty="0">
                <a:solidFill>
                  <a:prstClr val="black"/>
                </a:solidFill>
                <a:cs typeface="Akhbar MT" pitchFamily="2" charset="-78"/>
              </a:rPr>
              <a:t>(</a:t>
            </a:r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الطول × العرض </a:t>
            </a:r>
            <a:r>
              <a:rPr lang="ar-SA" sz="4000" b="1" dirty="0">
                <a:solidFill>
                  <a:prstClr val="black"/>
                </a:solidFill>
                <a:cs typeface="Akhbar MT" pitchFamily="2" charset="-78"/>
              </a:rPr>
              <a:t>× </a:t>
            </a:r>
            <a:r>
              <a:rPr lang="ar-SA" sz="4000" b="1" dirty="0">
                <a:solidFill>
                  <a:srgbClr val="0070C0"/>
                </a:solidFill>
                <a:cs typeface="Akhbar MT" pitchFamily="2" charset="-78"/>
              </a:rPr>
              <a:t>الارتفاع</a:t>
            </a:r>
            <a:r>
              <a:rPr lang="ar-SA" sz="4000" b="1" dirty="0">
                <a:cs typeface="Akhbar MT" pitchFamily="2" charset="-78"/>
              </a:rPr>
              <a:t>)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7E02591-545A-A509-DBDF-E480331DEA20}"/>
              </a:ext>
            </a:extLst>
          </p:cNvPr>
          <p:cNvSpPr txBox="1"/>
          <p:nvPr/>
        </p:nvSpPr>
        <p:spPr>
          <a:xfrm>
            <a:off x="1767931" y="4980791"/>
            <a:ext cx="8656138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(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2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6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12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) + (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12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× 6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 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12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6C61DB0-8E1A-FA27-746B-612EFACEFBCA}"/>
              </a:ext>
            </a:extLst>
          </p:cNvPr>
          <p:cNvSpPr txBox="1"/>
          <p:nvPr/>
        </p:nvSpPr>
        <p:spPr>
          <a:xfrm>
            <a:off x="2354265" y="5477383"/>
            <a:ext cx="7483470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(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36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12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) + (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72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12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560E36C-0D5E-9A1F-EEA7-DF02349566CD}"/>
              </a:ext>
            </a:extLst>
          </p:cNvPr>
          <p:cNvSpPr txBox="1"/>
          <p:nvPr/>
        </p:nvSpPr>
        <p:spPr>
          <a:xfrm>
            <a:off x="2095752" y="6171480"/>
            <a:ext cx="7467109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432 + 864 = 1296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سم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8967824-1899-69A3-4217-CE458C2EE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2" t="64380" r="16712" b="17818"/>
          <a:stretch/>
        </p:blipFill>
        <p:spPr bwMode="auto">
          <a:xfrm>
            <a:off x="4172649" y="142001"/>
            <a:ext cx="384670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7EC79BA9-ECFE-6FF9-AE4F-82B39053F197}"/>
              </a:ext>
            </a:extLst>
          </p:cNvPr>
          <p:cNvCxnSpPr>
            <a:cxnSpLocks/>
          </p:cNvCxnSpPr>
          <p:nvPr/>
        </p:nvCxnSpPr>
        <p:spPr>
          <a:xfrm flipH="1">
            <a:off x="6024559" y="2044440"/>
            <a:ext cx="504826" cy="0"/>
          </a:xfrm>
          <a:prstGeom prst="line">
            <a:avLst/>
          </a:prstGeom>
          <a:ln w="349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5D4DE31-EAD8-A5C7-7FED-15151E480095}"/>
              </a:ext>
            </a:extLst>
          </p:cNvPr>
          <p:cNvSpPr txBox="1"/>
          <p:nvPr/>
        </p:nvSpPr>
        <p:spPr>
          <a:xfrm>
            <a:off x="901309" y="3230311"/>
            <a:ext cx="1038938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المجسم = (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القاعدة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) + </a:t>
            </a:r>
            <a:r>
              <a:rPr lang="ar-SA" sz="4000" b="1" dirty="0">
                <a:solidFill>
                  <a:prstClr val="black"/>
                </a:solidFill>
                <a:cs typeface="Akhbar MT" pitchFamily="2" charset="-78"/>
              </a:rPr>
              <a:t>(</a:t>
            </a:r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مساحة القاعدة </a:t>
            </a:r>
            <a:r>
              <a:rPr lang="ar-SA" sz="4000" b="1" dirty="0">
                <a:solidFill>
                  <a:prstClr val="black"/>
                </a:solidFill>
                <a:cs typeface="Akhbar MT" pitchFamily="2" charset="-78"/>
              </a:rPr>
              <a:t>× </a:t>
            </a:r>
            <a:r>
              <a:rPr lang="ar-SA" sz="4000" b="1" dirty="0">
                <a:solidFill>
                  <a:srgbClr val="0070C0"/>
                </a:solidFill>
                <a:cs typeface="Akhbar MT" pitchFamily="2" charset="-78"/>
              </a:rPr>
              <a:t>الارتفاع</a:t>
            </a:r>
            <a:r>
              <a:rPr lang="ar-SA" sz="4000" b="1" dirty="0">
                <a:cs typeface="Akhbar MT" pitchFamily="2" charset="-78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7465703-459D-6908-8799-5CC4E2FBBA99}"/>
              </a:ext>
            </a:extLst>
          </p:cNvPr>
          <p:cNvSpPr txBox="1"/>
          <p:nvPr/>
        </p:nvSpPr>
        <p:spPr>
          <a:xfrm>
            <a:off x="8321773" y="167745"/>
            <a:ext cx="3626313" cy="236846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طريقة أخرى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SA" sz="6600" b="1" dirty="0">
                <a:solidFill>
                  <a:srgbClr val="00B05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للحل</a:t>
            </a: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: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(A) Arslan Wessam B" panose="03020402040406030203" pitchFamily="66" charset="-78"/>
              <a:ea typeface="Calibri" panose="020F0502020204030204" pitchFamily="34" charset="0"/>
              <a:cs typeface="(A) Arslan Wessam B" panose="03020402040406030203" pitchFamily="66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DB7FF16-1250-8874-1D11-26057830480D}"/>
              </a:ext>
            </a:extLst>
          </p:cNvPr>
          <p:cNvSpPr txBox="1"/>
          <p:nvPr/>
        </p:nvSpPr>
        <p:spPr>
          <a:xfrm>
            <a:off x="871440" y="3798332"/>
            <a:ext cx="10439076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المجسم = (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المربع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) + </a:t>
            </a:r>
            <a:r>
              <a:rPr lang="ar-SA" sz="4000" b="1" dirty="0">
                <a:solidFill>
                  <a:prstClr val="black"/>
                </a:solidFill>
                <a:cs typeface="Akhbar MT" pitchFamily="2" charset="-78"/>
              </a:rPr>
              <a:t>(</a:t>
            </a:r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مساحة المستطيل </a:t>
            </a:r>
            <a:r>
              <a:rPr lang="ar-SA" sz="4000" b="1" dirty="0">
                <a:solidFill>
                  <a:prstClr val="black"/>
                </a:solidFill>
                <a:cs typeface="Akhbar MT" pitchFamily="2" charset="-78"/>
              </a:rPr>
              <a:t>× </a:t>
            </a:r>
            <a:r>
              <a:rPr lang="ar-SA" sz="4000" b="1" dirty="0">
                <a:solidFill>
                  <a:srgbClr val="0070C0"/>
                </a:solidFill>
                <a:cs typeface="Akhbar MT" pitchFamily="2" charset="-78"/>
              </a:rPr>
              <a:t>الارتفاع</a:t>
            </a:r>
            <a:r>
              <a:rPr lang="ar-SA" sz="4000" b="1" dirty="0">
                <a:cs typeface="Akhbar MT" pitchFamily="2" charset="-78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57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9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560419-4D00-3282-DDF3-88A59383EECA}"/>
              </a:ext>
            </a:extLst>
          </p:cNvPr>
          <p:cNvSpPr txBox="1"/>
          <p:nvPr/>
        </p:nvSpPr>
        <p:spPr>
          <a:xfrm>
            <a:off x="134481" y="28576"/>
            <a:ext cx="11923038" cy="816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>
                <a:effectLst/>
                <a:cs typeface="Akhbar MT" pitchFamily="2" charset="-78"/>
              </a:rPr>
              <a:t>أوجدي حجم المنشور الرباعي (متوازي المستطيلات) في الشكل المجاور. </a:t>
            </a:r>
            <a:endParaRPr lang="en-US" sz="4400" b="1" dirty="0">
              <a:effectLst/>
              <a:cs typeface="Akhbar MT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4EF2F66-716E-1DE6-24DE-643C1201C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6" t="77194" r="15834" b="15137"/>
          <a:stretch/>
        </p:blipFill>
        <p:spPr bwMode="auto">
          <a:xfrm>
            <a:off x="3773471" y="847961"/>
            <a:ext cx="5077402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2372866" y="3101715"/>
            <a:ext cx="7446269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effectLst/>
                <a:cs typeface="Akhbar MT" pitchFamily="2" charset="-78"/>
              </a:rPr>
              <a:t>حجم متوازي المستطيلات = </a:t>
            </a:r>
            <a:r>
              <a:rPr lang="ar-SA" sz="4000" b="1" dirty="0">
                <a:solidFill>
                  <a:srgbClr val="FF0000"/>
                </a:solidFill>
                <a:effectLst/>
                <a:cs typeface="Akhbar MT" pitchFamily="2" charset="-78"/>
              </a:rPr>
              <a:t>مساحة القاعدة </a:t>
            </a:r>
            <a:r>
              <a:rPr lang="ar-SA" sz="4000" b="1" dirty="0">
                <a:effectLst/>
                <a:cs typeface="Akhbar MT" pitchFamily="2" charset="-78"/>
              </a:rPr>
              <a:t>× </a:t>
            </a:r>
            <a:r>
              <a:rPr lang="ar-SA" sz="4000" b="1" dirty="0">
                <a:solidFill>
                  <a:srgbClr val="0070C0"/>
                </a:solidFill>
                <a:effectLst/>
                <a:cs typeface="Akhbar MT" pitchFamily="2" charset="-78"/>
              </a:rPr>
              <a:t>الارتفاع</a:t>
            </a:r>
            <a:endParaRPr lang="en-US" sz="4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7143F7-67E7-CA3A-51B4-0A63E15DCA18}"/>
              </a:ext>
            </a:extLst>
          </p:cNvPr>
          <p:cNvSpPr txBox="1"/>
          <p:nvPr/>
        </p:nvSpPr>
        <p:spPr>
          <a:xfrm>
            <a:off x="2259854" y="3730437"/>
            <a:ext cx="767229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effectLst/>
                <a:cs typeface="Akhbar MT" pitchFamily="2" charset="-78"/>
              </a:rPr>
              <a:t>حجم متوازي المستطيلات = </a:t>
            </a:r>
            <a:r>
              <a:rPr lang="ar-SA" sz="4000" b="1" dirty="0">
                <a:solidFill>
                  <a:srgbClr val="FF0000"/>
                </a:solidFill>
                <a:effectLst/>
                <a:cs typeface="Akhbar MT" pitchFamily="2" charset="-78"/>
              </a:rPr>
              <a:t>مساحة المستطيل </a:t>
            </a:r>
            <a:r>
              <a:rPr lang="ar-SA" sz="4000" b="1" dirty="0">
                <a:effectLst/>
                <a:cs typeface="Akhbar MT" pitchFamily="2" charset="-78"/>
              </a:rPr>
              <a:t>× </a:t>
            </a:r>
            <a:r>
              <a:rPr lang="ar-SA" sz="4000" b="1" dirty="0">
                <a:solidFill>
                  <a:srgbClr val="0070C0"/>
                </a:solidFill>
                <a:effectLst/>
                <a:cs typeface="Akhbar MT" pitchFamily="2" charset="-78"/>
              </a:rPr>
              <a:t>الارتفاع</a:t>
            </a:r>
            <a:endParaRPr lang="en-US" sz="4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17BED2-5EA2-8D1F-34FA-ABB410A05F1E}"/>
              </a:ext>
            </a:extLst>
          </p:cNvPr>
          <p:cNvSpPr txBox="1"/>
          <p:nvPr/>
        </p:nvSpPr>
        <p:spPr>
          <a:xfrm>
            <a:off x="2273479" y="4369902"/>
            <a:ext cx="764504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effectLst/>
                <a:cs typeface="Akhbar MT" pitchFamily="2" charset="-78"/>
              </a:rPr>
              <a:t>حجم متوازي المستطيلات = </a:t>
            </a:r>
            <a:r>
              <a:rPr lang="ar-SA" sz="4000" b="1" dirty="0">
                <a:solidFill>
                  <a:srgbClr val="FF0000"/>
                </a:solidFill>
                <a:effectLst/>
                <a:cs typeface="Akhbar MT" pitchFamily="2" charset="-78"/>
              </a:rPr>
              <a:t>الطول × العرض </a:t>
            </a:r>
            <a:r>
              <a:rPr lang="ar-SA" sz="4000" b="1" dirty="0">
                <a:effectLst/>
                <a:cs typeface="Akhbar MT" pitchFamily="2" charset="-78"/>
              </a:rPr>
              <a:t>× </a:t>
            </a:r>
            <a:r>
              <a:rPr lang="ar-SA" sz="4000" b="1" dirty="0">
                <a:solidFill>
                  <a:srgbClr val="0070C0"/>
                </a:solidFill>
                <a:effectLst/>
                <a:cs typeface="Akhbar MT" pitchFamily="2" charset="-78"/>
              </a:rPr>
              <a:t>الارتفاع</a:t>
            </a:r>
            <a:endParaRPr lang="en-US" sz="4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7E02591-545A-A509-DBDF-E480331DEA20}"/>
              </a:ext>
            </a:extLst>
          </p:cNvPr>
          <p:cNvSpPr txBox="1"/>
          <p:nvPr/>
        </p:nvSpPr>
        <p:spPr>
          <a:xfrm>
            <a:off x="3212037" y="4980791"/>
            <a:ext cx="5767926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effectLst/>
                <a:cs typeface="Akhbar MT" pitchFamily="2" charset="-78"/>
              </a:rPr>
              <a:t>حجم متوازي المستطيلات = </a:t>
            </a:r>
            <a:r>
              <a:rPr lang="ar-SA" sz="4000" b="1" dirty="0">
                <a:solidFill>
                  <a:srgbClr val="FF0000"/>
                </a:solidFill>
                <a:effectLst/>
                <a:cs typeface="Akhbar MT" pitchFamily="2" charset="-78"/>
              </a:rPr>
              <a:t>11 × 3  </a:t>
            </a:r>
            <a:r>
              <a:rPr lang="ar-SA" sz="4000" b="1" dirty="0">
                <a:effectLst/>
                <a:cs typeface="Akhbar MT" pitchFamily="2" charset="-78"/>
              </a:rPr>
              <a:t>× </a:t>
            </a:r>
            <a:r>
              <a:rPr lang="ar-SA" sz="4000" b="1" dirty="0">
                <a:solidFill>
                  <a:srgbClr val="0070C0"/>
                </a:solidFill>
                <a:effectLst/>
                <a:cs typeface="Akhbar MT" pitchFamily="2" charset="-78"/>
              </a:rPr>
              <a:t>3</a:t>
            </a:r>
            <a:endParaRPr lang="en-US" sz="4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6C61DB0-8E1A-FA27-746B-612EFACEFBCA}"/>
              </a:ext>
            </a:extLst>
          </p:cNvPr>
          <p:cNvSpPr txBox="1"/>
          <p:nvPr/>
        </p:nvSpPr>
        <p:spPr>
          <a:xfrm>
            <a:off x="3527829" y="5477383"/>
            <a:ext cx="5136341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effectLst/>
                <a:cs typeface="Akhbar MT" pitchFamily="2" charset="-78"/>
              </a:rPr>
              <a:t>حجم متوازي المستطيلات = 33 × 3</a:t>
            </a:r>
            <a:r>
              <a:rPr lang="ar-SA" sz="4000" b="1" dirty="0">
                <a:solidFill>
                  <a:srgbClr val="0070C0"/>
                </a:solidFill>
                <a:effectLst/>
                <a:cs typeface="Akhbar MT" pitchFamily="2" charset="-78"/>
              </a:rPr>
              <a:t> </a:t>
            </a:r>
            <a:endParaRPr lang="en-US" sz="4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560E36C-0D5E-9A1F-EEA7-DF02349566CD}"/>
              </a:ext>
            </a:extLst>
          </p:cNvPr>
          <p:cNvSpPr txBox="1"/>
          <p:nvPr/>
        </p:nvSpPr>
        <p:spPr>
          <a:xfrm>
            <a:off x="3265136" y="6171480"/>
            <a:ext cx="5128327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effectLst/>
                <a:cs typeface="Akhbar MT" pitchFamily="2" charset="-78"/>
              </a:rPr>
              <a:t>حجم متوازي المستطيلات = 99 </a:t>
            </a:r>
            <a:r>
              <a:rPr lang="ar-SA" sz="4000" b="1" dirty="0">
                <a:effectLst/>
                <a:highlight>
                  <a:srgbClr val="FFFF00"/>
                </a:highlight>
                <a:cs typeface="Akhbar MT" pitchFamily="2" charset="-78"/>
              </a:rPr>
              <a:t>ملم</a:t>
            </a:r>
            <a:r>
              <a:rPr lang="ar-SA" sz="4000" b="1" baseline="30000" dirty="0">
                <a:effectLst/>
                <a:highlight>
                  <a:srgbClr val="FFFF00"/>
                </a:highlight>
                <a:cs typeface="Akhbar MT" pitchFamily="2" charset="-78"/>
              </a:rPr>
              <a:t>3</a:t>
            </a:r>
            <a:r>
              <a:rPr lang="ar-SA" sz="4000" b="1" dirty="0">
                <a:solidFill>
                  <a:srgbClr val="0070C0"/>
                </a:solidFill>
                <a:effectLst/>
                <a:cs typeface="Akhbar MT" pitchFamily="2" charset="-78"/>
              </a:rPr>
              <a:t> </a:t>
            </a:r>
            <a:endParaRPr lang="en-US" sz="4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62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560419-4D00-3282-DDF3-88A59383EECA}"/>
              </a:ext>
            </a:extLst>
          </p:cNvPr>
          <p:cNvSpPr txBox="1"/>
          <p:nvPr/>
        </p:nvSpPr>
        <p:spPr>
          <a:xfrm>
            <a:off x="134481" y="28576"/>
            <a:ext cx="11923038" cy="816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أوجدي حجم المنشور الرباعي (المكعب) في الشكل المجاور.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3217648" y="3101715"/>
            <a:ext cx="5756705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المكعب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القاعدة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7143F7-67E7-CA3A-51B4-0A63E15DCA18}"/>
              </a:ext>
            </a:extLst>
          </p:cNvPr>
          <p:cNvSpPr txBox="1"/>
          <p:nvPr/>
        </p:nvSpPr>
        <p:spPr>
          <a:xfrm>
            <a:off x="3319438" y="3730437"/>
            <a:ext cx="555312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المكعب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المربع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17BED2-5EA2-8D1F-34FA-ABB410A05F1E}"/>
              </a:ext>
            </a:extLst>
          </p:cNvPr>
          <p:cNvSpPr txBox="1"/>
          <p:nvPr/>
        </p:nvSpPr>
        <p:spPr>
          <a:xfrm>
            <a:off x="3217650" y="4369902"/>
            <a:ext cx="5756705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المكعب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(طول الضلع)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2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7E02591-545A-A509-DBDF-E480331DEA20}"/>
              </a:ext>
            </a:extLst>
          </p:cNvPr>
          <p:cNvSpPr txBox="1"/>
          <p:nvPr/>
        </p:nvSpPr>
        <p:spPr>
          <a:xfrm>
            <a:off x="3421229" y="4980791"/>
            <a:ext cx="5349541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(5)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2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6C61DB0-8E1A-FA27-746B-612EFACEFBCA}"/>
              </a:ext>
            </a:extLst>
          </p:cNvPr>
          <p:cNvSpPr txBox="1"/>
          <p:nvPr/>
        </p:nvSpPr>
        <p:spPr>
          <a:xfrm>
            <a:off x="3527829" y="5477383"/>
            <a:ext cx="513634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25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5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560E36C-0D5E-9A1F-EEA7-DF02349566CD}"/>
              </a:ext>
            </a:extLst>
          </p:cNvPr>
          <p:cNvSpPr txBox="1"/>
          <p:nvPr/>
        </p:nvSpPr>
        <p:spPr>
          <a:xfrm>
            <a:off x="3166552" y="6171480"/>
            <a:ext cx="5325497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متوازي المستطيلات = 125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سم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C8F6F6D-6C09-36A4-DC27-D0660F836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9" t="39120" r="15257" b="50414"/>
          <a:stretch/>
        </p:blipFill>
        <p:spPr bwMode="auto">
          <a:xfrm>
            <a:off x="4924512" y="845403"/>
            <a:ext cx="2810270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113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7143F7-67E7-CA3A-51B4-0A63E15DCA18}"/>
              </a:ext>
            </a:extLst>
          </p:cNvPr>
          <p:cNvSpPr txBox="1"/>
          <p:nvPr/>
        </p:nvSpPr>
        <p:spPr>
          <a:xfrm>
            <a:off x="4243570" y="5615092"/>
            <a:ext cx="3704861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إجابة لؤي هي الصحيحة.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17BED2-5EA2-8D1F-34FA-ABB410A05F1E}"/>
              </a:ext>
            </a:extLst>
          </p:cNvPr>
          <p:cNvSpPr txBox="1"/>
          <p:nvPr/>
        </p:nvSpPr>
        <p:spPr>
          <a:xfrm>
            <a:off x="768259" y="3798332"/>
            <a:ext cx="10655481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قاعدة المنشور مثلثة، ومساحة المثلث هي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نصف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ناتج ضرب قاعدته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في ارتفاعه.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7E02591-545A-A509-DBDF-E480331DEA20}"/>
              </a:ext>
            </a:extLst>
          </p:cNvPr>
          <p:cNvSpPr txBox="1"/>
          <p:nvPr/>
        </p:nvSpPr>
        <p:spPr>
          <a:xfrm>
            <a:off x="4292461" y="4706712"/>
            <a:ext cx="3607078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وارتفاع المنشور هو 9 سم.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3E0D465-C45A-C801-B603-9975C1D0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t="32257" r="32456" b="43790"/>
          <a:stretch/>
        </p:blipFill>
        <p:spPr bwMode="auto">
          <a:xfrm>
            <a:off x="2999139" y="40927"/>
            <a:ext cx="6193723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65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560419-4D00-3282-DDF3-88A59383EECA}"/>
              </a:ext>
            </a:extLst>
          </p:cNvPr>
          <p:cNvSpPr txBox="1"/>
          <p:nvPr/>
        </p:nvSpPr>
        <p:spPr>
          <a:xfrm>
            <a:off x="134481" y="28576"/>
            <a:ext cx="11923038" cy="816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أوجدي حجم المنشور الثلاثي في الشكل المجاور.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811136" y="992109"/>
            <a:ext cx="679064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الثلاثي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القاعدة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7143F7-67E7-CA3A-51B4-0A63E15DCA18}"/>
              </a:ext>
            </a:extLst>
          </p:cNvPr>
          <p:cNvSpPr txBox="1"/>
          <p:nvPr/>
        </p:nvSpPr>
        <p:spPr>
          <a:xfrm>
            <a:off x="4811136" y="1973799"/>
            <a:ext cx="6718507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الثلاثي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المثلث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/>
              <p:nvPr/>
            </p:nvSpPr>
            <p:spPr>
              <a:xfrm>
                <a:off x="3570901" y="2814759"/>
                <a:ext cx="8573181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</a:t>
                </a:r>
                <a:r>
                  <a:rPr kumimoji="0" lang="ar-SA" sz="4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الثلاثي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× القاعدة × الارتفاع )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الارتفاع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901" y="2814759"/>
                <a:ext cx="8573181" cy="1046184"/>
              </a:xfrm>
              <a:prstGeom prst="rect">
                <a:avLst/>
              </a:prstGeom>
              <a:blipFill>
                <a:blip r:embed="rId2"/>
                <a:stretch>
                  <a:fillRect l="-2063" r="-2063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8D70E392-576C-5E11-605D-4C92842C9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t="65387" r="67700" b="23020"/>
          <a:stretch/>
        </p:blipFill>
        <p:spPr bwMode="auto">
          <a:xfrm>
            <a:off x="237229" y="1050667"/>
            <a:ext cx="3405933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723EA32-434D-C196-DD4A-56533A6C3E07}"/>
                  </a:ext>
                </a:extLst>
              </p:cNvPr>
              <p:cNvSpPr txBox="1"/>
              <p:nvPr/>
            </p:nvSpPr>
            <p:spPr>
              <a:xfrm>
                <a:off x="4757436" y="3713923"/>
                <a:ext cx="6561412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</a:t>
                </a:r>
                <a:r>
                  <a:rPr kumimoji="0" lang="ar-SA" sz="4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الثلاثي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× 11 × 5 )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10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723EA32-434D-C196-DD4A-56533A6C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436" y="3713923"/>
                <a:ext cx="6561412" cy="1046184"/>
              </a:xfrm>
              <a:prstGeom prst="rect">
                <a:avLst/>
              </a:prstGeom>
              <a:blipFill>
                <a:blip r:embed="rId4"/>
                <a:stretch>
                  <a:fillRect l="-2693" r="-2786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15DAFFC-AEEE-9A77-63A1-F31535EF6D74}"/>
                  </a:ext>
                </a:extLst>
              </p:cNvPr>
              <p:cNvSpPr txBox="1"/>
              <p:nvPr/>
            </p:nvSpPr>
            <p:spPr>
              <a:xfrm>
                <a:off x="5073227" y="4521938"/>
                <a:ext cx="5929828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</a:t>
                </a:r>
                <a:r>
                  <a:rPr kumimoji="0" lang="ar-SA" sz="4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الثلاثي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× 55 )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10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15DAFFC-AEEE-9A77-63A1-F31535EF6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227" y="4521938"/>
                <a:ext cx="5929828" cy="1046184"/>
              </a:xfrm>
              <a:prstGeom prst="rect">
                <a:avLst/>
              </a:prstGeom>
              <a:blipFill>
                <a:blip r:embed="rId5"/>
                <a:stretch>
                  <a:fillRect l="-2980" r="-3186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ربع نص 5">
            <a:extLst>
              <a:ext uri="{FF2B5EF4-FFF2-40B4-BE49-F238E27FC236}">
                <a16:creationId xmlns:a16="http://schemas.microsoft.com/office/drawing/2014/main" id="{56F4BC28-7AAC-445E-B0DA-421AC071563B}"/>
              </a:ext>
            </a:extLst>
          </p:cNvPr>
          <p:cNvSpPr txBox="1"/>
          <p:nvPr/>
        </p:nvSpPr>
        <p:spPr>
          <a:xfrm>
            <a:off x="5333402" y="5464963"/>
            <a:ext cx="5048178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الثلاثي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= </a:t>
            </a:r>
            <a:r>
              <a:rPr lang="ar-SA" sz="4000" b="1" dirty="0">
                <a:solidFill>
                  <a:srgbClr val="FF0000"/>
                </a:solidFill>
                <a:latin typeface="Calibri" panose="020F0502020204030204"/>
                <a:cs typeface="Akhbar MT" pitchFamily="2" charset="-78"/>
              </a:rPr>
              <a:t> 27.5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10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808E9F8-8001-215B-441C-787D0C3449B0}"/>
              </a:ext>
            </a:extLst>
          </p:cNvPr>
          <p:cNvSpPr txBox="1"/>
          <p:nvPr/>
        </p:nvSpPr>
        <p:spPr>
          <a:xfrm>
            <a:off x="3512543" y="6078449"/>
            <a:ext cx="4693914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الثلاثي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= 275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cs typeface="Akhbar MT" pitchFamily="2" charset="-78"/>
              </a:rPr>
              <a:t>سم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cs typeface="Akhbar MT" pitchFamily="2" charset="-78"/>
              </a:rPr>
              <a:t>3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928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  <p:bldP spid="5" grpId="0"/>
      <p:bldP spid="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560419-4D00-3282-DDF3-88A59383EECA}"/>
              </a:ext>
            </a:extLst>
          </p:cNvPr>
          <p:cNvSpPr txBox="1"/>
          <p:nvPr/>
        </p:nvSpPr>
        <p:spPr>
          <a:xfrm>
            <a:off x="134481" y="28576"/>
            <a:ext cx="11923038" cy="816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أوجدي حجم المنشور الثلاثي في الشكل المجاور.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811136" y="992109"/>
            <a:ext cx="679064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القاعدة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7143F7-67E7-CA3A-51B4-0A63E15DCA18}"/>
              </a:ext>
            </a:extLst>
          </p:cNvPr>
          <p:cNvSpPr txBox="1"/>
          <p:nvPr/>
        </p:nvSpPr>
        <p:spPr>
          <a:xfrm>
            <a:off x="4811136" y="1973799"/>
            <a:ext cx="6718507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المثلث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/>
              <p:nvPr/>
            </p:nvSpPr>
            <p:spPr>
              <a:xfrm>
                <a:off x="3570901" y="2814759"/>
                <a:ext cx="8573181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الثلاثي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القاعدة × الارتفاع 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الارتفاع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901" y="2814759"/>
                <a:ext cx="8573181" cy="1046184"/>
              </a:xfrm>
              <a:prstGeom prst="rect">
                <a:avLst/>
              </a:prstGeom>
              <a:blipFill>
                <a:blip r:embed="rId2"/>
                <a:stretch>
                  <a:fillRect l="-2063" r="-2063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723EA32-434D-C196-DD4A-56533A6C3E07}"/>
                  </a:ext>
                </a:extLst>
              </p:cNvPr>
              <p:cNvSpPr txBox="1"/>
              <p:nvPr/>
            </p:nvSpPr>
            <p:spPr>
              <a:xfrm>
                <a:off x="4954605" y="3713923"/>
                <a:ext cx="6167073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الثلاثي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6 × 5 )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8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723EA32-434D-C196-DD4A-56533A6C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605" y="3713923"/>
                <a:ext cx="6167073" cy="1046184"/>
              </a:xfrm>
              <a:prstGeom prst="rect">
                <a:avLst/>
              </a:prstGeom>
              <a:blipFill>
                <a:blip r:embed="rId3"/>
                <a:stretch>
                  <a:fillRect l="-2967" r="-3066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15DAFFC-AEEE-9A77-63A1-F31535EF6D74}"/>
                  </a:ext>
                </a:extLst>
              </p:cNvPr>
              <p:cNvSpPr txBox="1"/>
              <p:nvPr/>
            </p:nvSpPr>
            <p:spPr>
              <a:xfrm>
                <a:off x="5126927" y="4521938"/>
                <a:ext cx="5822428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الثلاثي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30 )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8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15DAFFC-AEEE-9A77-63A1-F31535EF6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927" y="4521938"/>
                <a:ext cx="5822428" cy="1046184"/>
              </a:xfrm>
              <a:prstGeom prst="rect">
                <a:avLst/>
              </a:prstGeom>
              <a:blipFill>
                <a:blip r:embed="rId4"/>
                <a:stretch>
                  <a:fillRect l="-2304" r="-2513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ربع نص 5">
            <a:extLst>
              <a:ext uri="{FF2B5EF4-FFF2-40B4-BE49-F238E27FC236}">
                <a16:creationId xmlns:a16="http://schemas.microsoft.com/office/drawing/2014/main" id="{56F4BC28-7AAC-445E-B0DA-421AC071563B}"/>
              </a:ext>
            </a:extLst>
          </p:cNvPr>
          <p:cNvSpPr txBox="1"/>
          <p:nvPr/>
        </p:nvSpPr>
        <p:spPr>
          <a:xfrm>
            <a:off x="5584272" y="5464963"/>
            <a:ext cx="4546437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15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808E9F8-8001-215B-441C-787D0C3449B0}"/>
              </a:ext>
            </a:extLst>
          </p:cNvPr>
          <p:cNvSpPr txBox="1"/>
          <p:nvPr/>
        </p:nvSpPr>
        <p:spPr>
          <a:xfrm>
            <a:off x="3098969" y="6078449"/>
            <a:ext cx="552106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120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قدم مكعبة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38A9E1A-15CB-22C7-674F-12A5FBE451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0" t="23557" r="19039" b="62863"/>
          <a:stretch/>
        </p:blipFill>
        <p:spPr bwMode="auto">
          <a:xfrm>
            <a:off x="53251" y="918332"/>
            <a:ext cx="3459292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18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  <p:bldP spid="5" grpId="0"/>
      <p:bldP spid="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560419-4D00-3282-DDF3-88A59383EECA}"/>
              </a:ext>
            </a:extLst>
          </p:cNvPr>
          <p:cNvSpPr txBox="1"/>
          <p:nvPr/>
        </p:nvSpPr>
        <p:spPr>
          <a:xfrm>
            <a:off x="134481" y="28576"/>
            <a:ext cx="11923038" cy="816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أوجدي حجم المنشور الثلاثي في الشكل المجاور.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811136" y="992109"/>
            <a:ext cx="679064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الثلاثي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القاعدة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7143F7-67E7-CA3A-51B4-0A63E15DCA18}"/>
              </a:ext>
            </a:extLst>
          </p:cNvPr>
          <p:cNvSpPr txBox="1"/>
          <p:nvPr/>
        </p:nvSpPr>
        <p:spPr>
          <a:xfrm>
            <a:off x="4811136" y="1973799"/>
            <a:ext cx="6718507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الثلاثي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المثلث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/>
              <p:nvPr/>
            </p:nvSpPr>
            <p:spPr>
              <a:xfrm>
                <a:off x="3570901" y="2814759"/>
                <a:ext cx="8573181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</a:t>
                </a:r>
                <a:r>
                  <a:rPr kumimoji="0" lang="ar-SA" sz="4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الثلاثي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× القاعدة × الارتفاع )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الارتفاع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901" y="2814759"/>
                <a:ext cx="8573181" cy="1046184"/>
              </a:xfrm>
              <a:prstGeom prst="rect">
                <a:avLst/>
              </a:prstGeom>
              <a:blipFill>
                <a:blip r:embed="rId2"/>
                <a:stretch>
                  <a:fillRect l="-2063" r="-2063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723EA32-434D-C196-DD4A-56533A6C3E07}"/>
                  </a:ext>
                </a:extLst>
              </p:cNvPr>
              <p:cNvSpPr txBox="1"/>
              <p:nvPr/>
            </p:nvSpPr>
            <p:spPr>
              <a:xfrm>
                <a:off x="4954605" y="3713923"/>
                <a:ext cx="6167073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</a:t>
                </a:r>
                <a:r>
                  <a:rPr kumimoji="0" lang="ar-SA" sz="4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الثلاثي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× 3 × 4 )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6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723EA32-434D-C196-DD4A-56533A6C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605" y="3713923"/>
                <a:ext cx="6167073" cy="1046184"/>
              </a:xfrm>
              <a:prstGeom prst="rect">
                <a:avLst/>
              </a:prstGeom>
              <a:blipFill>
                <a:blip r:embed="rId3"/>
                <a:stretch>
                  <a:fillRect l="-2967" r="-3066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15DAFFC-AEEE-9A77-63A1-F31535EF6D74}"/>
                  </a:ext>
                </a:extLst>
              </p:cNvPr>
              <p:cNvSpPr txBox="1"/>
              <p:nvPr/>
            </p:nvSpPr>
            <p:spPr>
              <a:xfrm>
                <a:off x="5126927" y="4521938"/>
                <a:ext cx="5822428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</a:t>
                </a:r>
                <a:r>
                  <a:rPr kumimoji="0" lang="ar-SA" sz="4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الثلاثي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× 12 )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6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15DAFFC-AEEE-9A77-63A1-F31535EF6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927" y="4521938"/>
                <a:ext cx="5822428" cy="1046184"/>
              </a:xfrm>
              <a:prstGeom prst="rect">
                <a:avLst/>
              </a:prstGeom>
              <a:blipFill>
                <a:blip r:embed="rId4"/>
                <a:stretch>
                  <a:fillRect l="-2304" r="-2513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ربع نص 5">
            <a:extLst>
              <a:ext uri="{FF2B5EF4-FFF2-40B4-BE49-F238E27FC236}">
                <a16:creationId xmlns:a16="http://schemas.microsoft.com/office/drawing/2014/main" id="{56F4BC28-7AAC-445E-B0DA-421AC071563B}"/>
              </a:ext>
            </a:extLst>
          </p:cNvPr>
          <p:cNvSpPr txBox="1"/>
          <p:nvPr/>
        </p:nvSpPr>
        <p:spPr>
          <a:xfrm>
            <a:off x="5682856" y="5464963"/>
            <a:ext cx="4349268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الثلاثي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= </a:t>
            </a:r>
            <a:r>
              <a:rPr lang="ar-SA" sz="4000" b="1" dirty="0">
                <a:solidFill>
                  <a:srgbClr val="FF0000"/>
                </a:solidFill>
                <a:latin typeface="Calibri" panose="020F0502020204030204"/>
                <a:cs typeface="Akhbar MT" pitchFamily="2" charset="-78"/>
              </a:rPr>
              <a:t> 6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808E9F8-8001-215B-441C-787D0C3449B0}"/>
              </a:ext>
            </a:extLst>
          </p:cNvPr>
          <p:cNvSpPr txBox="1"/>
          <p:nvPr/>
        </p:nvSpPr>
        <p:spPr>
          <a:xfrm>
            <a:off x="3643989" y="6078449"/>
            <a:ext cx="4431021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الثلاثي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= 36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cs typeface="Akhbar MT" pitchFamily="2" charset="-78"/>
              </a:rPr>
              <a:t>سم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cs typeface="Akhbar MT" pitchFamily="2" charset="-78"/>
              </a:rPr>
              <a:t>3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19DFEB4-4382-80C5-9AFA-C182DAC0E9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8" t="70001" r="11904" b="19667"/>
          <a:stretch/>
        </p:blipFill>
        <p:spPr bwMode="auto">
          <a:xfrm>
            <a:off x="134481" y="833923"/>
            <a:ext cx="3277618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67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  <p:bldP spid="5" grpId="0"/>
      <p:bldP spid="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560419-4D00-3282-DDF3-88A59383EECA}"/>
              </a:ext>
            </a:extLst>
          </p:cNvPr>
          <p:cNvSpPr txBox="1"/>
          <p:nvPr/>
        </p:nvSpPr>
        <p:spPr>
          <a:xfrm>
            <a:off x="134481" y="28576"/>
            <a:ext cx="11923038" cy="816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أوجدي حجم المنشور الثلاثي في الشكل المجاور.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811136" y="992109"/>
            <a:ext cx="679064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القاعدة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7143F7-67E7-CA3A-51B4-0A63E15DCA18}"/>
              </a:ext>
            </a:extLst>
          </p:cNvPr>
          <p:cNvSpPr txBox="1"/>
          <p:nvPr/>
        </p:nvSpPr>
        <p:spPr>
          <a:xfrm>
            <a:off x="4811136" y="1973799"/>
            <a:ext cx="6718507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المثلث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/>
              <p:nvPr/>
            </p:nvSpPr>
            <p:spPr>
              <a:xfrm>
                <a:off x="3570901" y="2814759"/>
                <a:ext cx="8573181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الثلاثي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القاعدة × الارتفاع 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الارتفاع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901" y="2814759"/>
                <a:ext cx="8573181" cy="1046184"/>
              </a:xfrm>
              <a:prstGeom prst="rect">
                <a:avLst/>
              </a:prstGeom>
              <a:blipFill>
                <a:blip r:embed="rId2"/>
                <a:stretch>
                  <a:fillRect l="-2063" r="-2063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723EA32-434D-C196-DD4A-56533A6C3E07}"/>
                  </a:ext>
                </a:extLst>
              </p:cNvPr>
              <p:cNvSpPr txBox="1"/>
              <p:nvPr/>
            </p:nvSpPr>
            <p:spPr>
              <a:xfrm>
                <a:off x="4811136" y="3713923"/>
                <a:ext cx="6454011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الثلاثي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10 × 7 )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5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723EA32-434D-C196-DD4A-56533A6C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136" y="3713923"/>
                <a:ext cx="6454011" cy="1046184"/>
              </a:xfrm>
              <a:prstGeom prst="rect">
                <a:avLst/>
              </a:prstGeom>
              <a:blipFill>
                <a:blip r:embed="rId3"/>
                <a:stretch>
                  <a:fillRect l="-1983" r="-2266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15DAFFC-AEEE-9A77-63A1-F31535EF6D74}"/>
                  </a:ext>
                </a:extLst>
              </p:cNvPr>
              <p:cNvSpPr txBox="1"/>
              <p:nvPr/>
            </p:nvSpPr>
            <p:spPr>
              <a:xfrm>
                <a:off x="5126928" y="4521938"/>
                <a:ext cx="5822428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الثلاثي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</a:t>
                </a:r>
                <a:r>
                  <a:rPr lang="ar-SA" sz="4000" b="1" dirty="0">
                    <a:solidFill>
                      <a:srgbClr val="FF0000"/>
                    </a:solidFill>
                    <a:latin typeface="Calibri" panose="020F0502020204030204"/>
                    <a:cs typeface="Akhbar MT" pitchFamily="2" charset="-78"/>
                  </a:rPr>
                  <a:t>70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5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15DAFFC-AEEE-9A77-63A1-F31535EF6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928" y="4521938"/>
                <a:ext cx="5822428" cy="1046184"/>
              </a:xfrm>
              <a:prstGeom prst="rect">
                <a:avLst/>
              </a:prstGeom>
              <a:blipFill>
                <a:blip r:embed="rId4"/>
                <a:stretch>
                  <a:fillRect l="-2304" r="-2513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ربع نص 5">
            <a:extLst>
              <a:ext uri="{FF2B5EF4-FFF2-40B4-BE49-F238E27FC236}">
                <a16:creationId xmlns:a16="http://schemas.microsoft.com/office/drawing/2014/main" id="{56F4BC28-7AAC-445E-B0DA-421AC071563B}"/>
              </a:ext>
            </a:extLst>
          </p:cNvPr>
          <p:cNvSpPr txBox="1"/>
          <p:nvPr/>
        </p:nvSpPr>
        <p:spPr>
          <a:xfrm>
            <a:off x="5584272" y="5464963"/>
            <a:ext cx="4546437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35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808E9F8-8001-215B-441C-787D0C3449B0}"/>
              </a:ext>
            </a:extLst>
          </p:cNvPr>
          <p:cNvSpPr txBox="1"/>
          <p:nvPr/>
        </p:nvSpPr>
        <p:spPr>
          <a:xfrm>
            <a:off x="3545404" y="6078449"/>
            <a:ext cx="4628191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175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ملم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2E8DA38-7668-920A-6695-1489D99C77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3" t="32450" r="36138" b="57907"/>
          <a:stretch/>
        </p:blipFill>
        <p:spPr bwMode="auto">
          <a:xfrm>
            <a:off x="0" y="892647"/>
            <a:ext cx="3743798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592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  <p:bldP spid="5" grpId="0"/>
      <p:bldP spid="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560419-4D00-3282-DDF3-88A59383EECA}"/>
              </a:ext>
            </a:extLst>
          </p:cNvPr>
          <p:cNvSpPr txBox="1"/>
          <p:nvPr/>
        </p:nvSpPr>
        <p:spPr>
          <a:xfrm>
            <a:off x="134481" y="28576"/>
            <a:ext cx="11923038" cy="1512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effectLst/>
                <a:cs typeface="Akhbar MT" pitchFamily="2" charset="-78"/>
              </a:rPr>
              <a:t>منشور ثلاثي حجمه 16 سم</a:t>
            </a:r>
            <a:r>
              <a:rPr lang="ar-SA" sz="4000" b="1" baseline="30000" dirty="0">
                <a:effectLst/>
                <a:cs typeface="Akhbar MT" pitchFamily="2" charset="-78"/>
              </a:rPr>
              <a:t>3</a:t>
            </a:r>
            <a:r>
              <a:rPr lang="ar-SA" sz="4000" b="1" dirty="0">
                <a:effectLst/>
                <a:cs typeface="Akhbar MT" pitchFamily="2" charset="-78"/>
              </a:rPr>
              <a:t>، وارتفاعه 8 سم، إذا كان ارتفاع قاعدته المثلثة 4 سم، </a:t>
            </a:r>
            <a:endParaRPr lang="ar-SA" sz="4000" b="1" dirty="0">
              <a:cs typeface="Akhbar MT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effectLst/>
                <a:cs typeface="Akhbar MT" pitchFamily="2" charset="-78"/>
              </a:rPr>
              <a:t>فأوجدي طول قاعدة المثلث.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2700679" y="1535039"/>
            <a:ext cx="679064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القاعدة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7143F7-67E7-CA3A-51B4-0A63E15DCA18}"/>
              </a:ext>
            </a:extLst>
          </p:cNvPr>
          <p:cNvSpPr txBox="1"/>
          <p:nvPr/>
        </p:nvSpPr>
        <p:spPr>
          <a:xfrm>
            <a:off x="2736747" y="2273847"/>
            <a:ext cx="6718507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المنشور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المثلث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الارتفاع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/>
              <p:nvPr/>
            </p:nvSpPr>
            <p:spPr>
              <a:xfrm>
                <a:off x="1809410" y="2814759"/>
                <a:ext cx="8573181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المنشور الثلاثي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القاعدة × الارتفاع 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الارتفاع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F17BED2-5EA2-8D1F-34FA-ABB410A05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410" y="2814759"/>
                <a:ext cx="8573181" cy="1046184"/>
              </a:xfrm>
              <a:prstGeom prst="rect">
                <a:avLst/>
              </a:prstGeom>
              <a:blipFill>
                <a:blip r:embed="rId2"/>
                <a:stretch>
                  <a:fillRect l="-2063" r="-2063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723EA32-434D-C196-DD4A-56533A6C3E07}"/>
                  </a:ext>
                </a:extLst>
              </p:cNvPr>
              <p:cNvSpPr txBox="1"/>
              <p:nvPr/>
            </p:nvSpPr>
            <p:spPr>
              <a:xfrm>
                <a:off x="4209105" y="3713923"/>
                <a:ext cx="3773790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16 =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ق × 4 )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8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723EA32-434D-C196-DD4A-56533A6C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05" y="3713923"/>
                <a:ext cx="3773790" cy="1046184"/>
              </a:xfrm>
              <a:prstGeom prst="rect">
                <a:avLst/>
              </a:prstGeom>
              <a:blipFill>
                <a:blip r:embed="rId3"/>
                <a:stretch>
                  <a:fillRect l="-5000" r="-5323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مربع نص 4">
            <a:extLst>
              <a:ext uri="{FF2B5EF4-FFF2-40B4-BE49-F238E27FC236}">
                <a16:creationId xmlns:a16="http://schemas.microsoft.com/office/drawing/2014/main" id="{615DAFFC-AEEE-9A77-63A1-F31535EF6D74}"/>
              </a:ext>
            </a:extLst>
          </p:cNvPr>
          <p:cNvSpPr txBox="1"/>
          <p:nvPr/>
        </p:nvSpPr>
        <p:spPr>
          <a:xfrm>
            <a:off x="4805423" y="4521938"/>
            <a:ext cx="2581156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16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(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2ق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)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× </a:t>
            </a:r>
            <a:r>
              <a:rPr lang="ar-SA" sz="4000" b="1" dirty="0">
                <a:solidFill>
                  <a:srgbClr val="0070C0"/>
                </a:solidFill>
                <a:latin typeface="Calibri" panose="020F0502020204030204"/>
                <a:cs typeface="Akhbar MT" pitchFamily="2" charset="-78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808E9F8-8001-215B-441C-787D0C3449B0}"/>
              </a:ext>
            </a:extLst>
          </p:cNvPr>
          <p:cNvSpPr txBox="1"/>
          <p:nvPr/>
        </p:nvSpPr>
        <p:spPr>
          <a:xfrm>
            <a:off x="4229143" y="6078449"/>
            <a:ext cx="3733714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طول قاعدة المثلث = 1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سم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4747F37-1666-4E15-64DE-BB30819CCFDC}"/>
              </a:ext>
            </a:extLst>
          </p:cNvPr>
          <p:cNvSpPr txBox="1"/>
          <p:nvPr/>
        </p:nvSpPr>
        <p:spPr>
          <a:xfrm>
            <a:off x="5236633" y="5116674"/>
            <a:ext cx="1718739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16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16 ق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9047A8E-80BA-288A-9571-7E93B58A4141}"/>
              </a:ext>
            </a:extLst>
          </p:cNvPr>
          <p:cNvSpPr txBox="1"/>
          <p:nvPr/>
        </p:nvSpPr>
        <p:spPr>
          <a:xfrm>
            <a:off x="5532384" y="5512710"/>
            <a:ext cx="1127232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SA" sz="4000" b="1" noProof="0" dirty="0">
                <a:solidFill>
                  <a:prstClr val="black"/>
                </a:solidFill>
                <a:latin typeface="Calibri" panose="020F0502020204030204"/>
                <a:cs typeface="Akhbar MT" pitchFamily="2" charset="-78"/>
              </a:rPr>
              <a:t>ق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87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  <p:bldP spid="5" grpId="0"/>
      <p:bldP spid="15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1225</Words>
  <Application>Microsoft Office PowerPoint</Application>
  <PresentationFormat>شاشة عريضة</PresentationFormat>
  <Paragraphs>136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(A) Arslan Wessam B</vt:lpstr>
      <vt:lpstr>Arial</vt:lpstr>
      <vt:lpstr>Calibri</vt:lpstr>
      <vt:lpstr>Calibri Light</vt:lpstr>
      <vt:lpstr>Cambria Math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THE PINK DREAM</dc:creator>
  <cp:lastModifiedBy>THE PINK DREAM</cp:lastModifiedBy>
  <cp:revision>26</cp:revision>
  <dcterms:created xsi:type="dcterms:W3CDTF">2023-03-27T18:04:54Z</dcterms:created>
  <dcterms:modified xsi:type="dcterms:W3CDTF">2023-03-30T16:00:35Z</dcterms:modified>
</cp:coreProperties>
</file>