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41CD2A-0E81-4852-BF85-F8D64E81DFDC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146BD6-A817-4253-9BDF-01179B67E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88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46BD6-A817-4253-9BDF-01179B67EC69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75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9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3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9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6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9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4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7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6BD6-A817-4253-9BDF-01179B67EC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9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0A9C62-445F-A8AF-62A2-A87D1CC23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EB5AEB8-FE58-915C-A56F-BEB18FAAC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A65E94-714E-F547-25F0-2806AF60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FAED87-9018-D15D-FC10-3C1038E4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E823D-5890-5115-D938-374C8206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EBC3DA-947C-A386-4E22-F10BB002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6823D00-7596-883E-6BA9-AC194AD97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BA6104-C741-E256-DED7-7F155255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73C8EA-A4A8-102F-A3EE-F44F9162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F62C56-96E3-C4A7-1C50-B9235AD4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73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1350F-9F86-A6A8-EB9C-D0689DD56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45D644B-0E03-D289-93AF-587D38C23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1E735F-6241-DC7C-8778-6A38C381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B34A5A-4F3E-C295-66A6-0A3F1542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98FBAE-4AB9-B675-80E1-DE5A0A07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91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DC32D-F949-2502-0056-2F30C3A1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F4DD6F-7BE4-BF79-DEAB-6D07EB64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A84EAB-F596-3306-7A85-F6637A9E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687C30-FDCC-EF1A-C86C-56DB256C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CDA8D5-5DAE-9E62-E50C-B4477123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240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E865E5-3A2A-F74B-601E-B753568C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CD2A4B8-9CEA-99C8-0C30-5EA3965E4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CE22B8-7D15-320F-66D9-80101206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A9BB60-B405-276D-D8E6-50FDDDB8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EB7AA5-26D9-B180-D081-E2067831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99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3EBF3E-BFD5-DBFF-B324-5E275601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0048A0-1A1A-4C00-9336-7C48B0D09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AFD735-9D07-675D-D7D6-12481316E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41D584A-D667-8D2C-0D9B-6ED76338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BAA7E45-9CEE-B517-4F26-1B5EC89A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0E410D-2F1D-8AE8-9BD7-8EACAB8F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21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005FBD-BB50-4945-625A-58966D10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7013FE-4343-1202-01D1-ACE4DAA4F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5CF512E-F46D-3FC3-6917-A3F4D827A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5D5E703-738D-48EF-C9B8-C44B5573E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0F1F000-955F-D85E-99E0-19C65A4D9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5ECEED4-B11E-2013-7660-79D4E9FA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08600EF-71AB-1666-908C-2ED9C7A8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FFF2AF0-F809-D63F-5991-B9300103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01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D2D030-503B-0519-EA6A-FE7C6979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40FD3DF-32D9-2E13-BDEF-CE2C6BC2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6F7616-04DC-C3FD-C2D9-A61B14A9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7B0D02B-5C51-3E6B-60F9-56A867D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46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7942E6-E579-1F24-70A0-4CF7BCFA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4D066DB-2B50-C805-AA1D-BB4F7A87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F0C17CC-2C1F-2B5A-52CF-5B549315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1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16A440-8FF2-7A13-CF51-29BCE37B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05DEA5-795D-0381-99C5-C447AA89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513CF32-01CA-35DC-74CB-62401CC9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62F3D7-2B98-D8F5-B3BF-B6617DA8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544C90-E203-F707-0669-26AF5B85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A1588F-5D9E-D8A8-72DE-8F702A9E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16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A29811-83E1-26C2-03A9-378AACEE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0534FFB-A1AE-4711-1D11-7CD60DEBA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777B3D-8847-0D61-F08C-E0293EEA1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258583-2D76-4A24-6C0A-3D1520C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3BC26D-779A-D6F8-DA3D-EA2BBFA4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92FAF49-9742-E4BB-352B-1B99B60C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66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1722558-A40D-4E6D-A257-B4F21174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522205-EF8F-64AA-8C0D-B0E3461CB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1EB443-D829-30CC-DAC2-64C94AE18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BE7F-73F8-4DE0-A37C-8DC20C5D32EA}" type="datetimeFigureOut">
              <a:rPr lang="ar-SA" smtClean="0"/>
              <a:t>04/08/44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3449D6-07AA-7026-3E40-75B09F82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871A51-3373-17F9-89CB-76008D5FE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195F-2645-4C9A-8993-B7C44E3002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6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B8EB6B0-5B1C-3CC3-8193-3157D4C2D150}"/>
              </a:ext>
            </a:extLst>
          </p:cNvPr>
          <p:cNvSpPr txBox="1"/>
          <p:nvPr/>
        </p:nvSpPr>
        <p:spPr>
          <a:xfrm>
            <a:off x="1802607" y="2644170"/>
            <a:ext cx="858678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الفصل السابع: الإحصاء </a:t>
            </a:r>
          </a:p>
        </p:txBody>
      </p:sp>
    </p:spTree>
    <p:extLst>
      <p:ext uri="{BB962C8B-B14F-4D97-AF65-F5344CB8AC3E}">
        <p14:creationId xmlns:p14="http://schemas.microsoft.com/office/powerpoint/2010/main" val="349855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54139"/>
              </p:ext>
            </p:extLst>
          </p:nvPr>
        </p:nvGraphicFramePr>
        <p:xfrm>
          <a:off x="292894" y="1292912"/>
          <a:ext cx="11606212" cy="4272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البيانات: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 ، 10 ، 7 ، 2 ، 20 ، 4 ، 9 ، 5 ، 6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في الإجابة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أوجدي المدى الربيعي للبيانات.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85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69898"/>
              </p:ext>
            </p:extLst>
          </p:nvPr>
        </p:nvGraphicFramePr>
        <p:xfrm>
          <a:off x="292894" y="1292912"/>
          <a:ext cx="11606212" cy="4272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البيانات: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 ، 10 ، 7 ، 2 ، 20 ، 4 ، 9 ، 5 ، 6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في الإجابة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عدد القيم المتطرفة للبيانات؟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88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73053"/>
              </p:ext>
            </p:extLst>
          </p:nvPr>
        </p:nvGraphicFramePr>
        <p:xfrm>
          <a:off x="292894" y="1292912"/>
          <a:ext cx="11606212" cy="34747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منوال البيانات: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11 ، 12 ، 12 ، 13 ، 14 ، 14 ، 15؟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12 و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لا يوجد منوال.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13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38599"/>
              </p:ext>
            </p:extLst>
          </p:nvPr>
        </p:nvGraphicFramePr>
        <p:xfrm>
          <a:off x="292894" y="1841552"/>
          <a:ext cx="11606212" cy="31748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لإيجاد ........... لمجموعة بيانات، نطرح القيمة الصغرى من القيمة العظمى لمجموعة البيانات.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المتوسط الحسابي.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الوسيط.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المنوال.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المدى.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92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65386"/>
              </p:ext>
            </p:extLst>
          </p:nvPr>
        </p:nvGraphicFramePr>
        <p:xfrm>
          <a:off x="292894" y="1841552"/>
          <a:ext cx="11606212" cy="31748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أيُّ مما يأتي ليس من مقاييس النزعة المركزية؟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المتوسط الحسابي.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الوسيط.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المنوال.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المدى.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70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58287"/>
              </p:ext>
            </p:extLst>
          </p:nvPr>
        </p:nvGraphicFramePr>
        <p:xfrm>
          <a:off x="292894" y="1325880"/>
          <a:ext cx="11606212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حصل سلطان على الدرجات الآتية في خمسة اختبارات: 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90 ، 85 ، 80 ، 75 ، 90 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فإذا استثنى المعلم الدرجة الدنيا، فأيُّ عبارة مما يأتي صحيحة؟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ينقص المتوسط.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يزداد المتوسط.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ينقص الوسيط.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لن يتغير الوسيط.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7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31876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بالصندوق وطرفيه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هو وسيط البيانات؟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84142220-84C8-EBEB-D329-D2593EF5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2" t="64792" r="1845" b="29167"/>
          <a:stretch/>
        </p:blipFill>
        <p:spPr>
          <a:xfrm>
            <a:off x="946747" y="3852270"/>
            <a:ext cx="10298505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4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1581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بالصندوق وطرفيه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هو الربيع الأعلى للبيانات؟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84142220-84C8-EBEB-D329-D2593EF5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2" t="64792" r="1845" b="29167"/>
          <a:stretch/>
        </p:blipFill>
        <p:spPr>
          <a:xfrm>
            <a:off x="946747" y="3852270"/>
            <a:ext cx="10298505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54618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بالصندوق وطرفيه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هو الربيع الأدنى للبيانات؟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84142220-84C8-EBEB-D329-D2593EF5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2" t="64792" r="1845" b="29167"/>
          <a:stretch/>
        </p:blipFill>
        <p:spPr>
          <a:xfrm>
            <a:off x="946747" y="3852270"/>
            <a:ext cx="10298505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48215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بالصندوق وطرفيه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هو المدى الربيعي للبيانات؟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84142220-84C8-EBEB-D329-D2593EF5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2" t="64792" r="1845" b="29167"/>
          <a:stretch/>
        </p:blipFill>
        <p:spPr>
          <a:xfrm>
            <a:off x="946747" y="3852270"/>
            <a:ext cx="10298505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3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02154"/>
              </p:ext>
            </p:extLst>
          </p:nvPr>
        </p:nvGraphicFramePr>
        <p:xfrm>
          <a:off x="292894" y="127052"/>
          <a:ext cx="11606212" cy="31748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المدرج التكراري المجاور في الإجابة عن السؤالين الآتيين:</a:t>
                      </a:r>
                    </a:p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عدد الفنادق التي تزيد أجرة الغرفة فيها على 900؟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68C5CD10-AB02-CB2C-CC28-10D0ABD02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17708" r="49287" b="65834"/>
          <a:stretch/>
        </p:blipFill>
        <p:spPr>
          <a:xfrm>
            <a:off x="164306" y="3330524"/>
            <a:ext cx="3634743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61110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بالصندوق وطرفيه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هو المدى للبيانات؟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84142220-84C8-EBEB-D329-D2593EF5D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2" t="64792" r="1845" b="29167"/>
          <a:stretch/>
        </p:blipFill>
        <p:spPr>
          <a:xfrm>
            <a:off x="946747" y="3852270"/>
            <a:ext cx="10298505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94245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بالساق والورقة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هي القيمة العظمى للبيانات؟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A40F3E42-CADC-3BC4-12AD-304F1DA0D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15625" r="73177" b="73125"/>
          <a:stretch/>
        </p:blipFill>
        <p:spPr>
          <a:xfrm>
            <a:off x="0" y="3582000"/>
            <a:ext cx="4671308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6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90601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بالساق والورقة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هي القيمة الصغرى للبيانات؟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A40F3E42-CADC-3BC4-12AD-304F1DA0D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15625" r="73177" b="73125"/>
          <a:stretch/>
        </p:blipFill>
        <p:spPr>
          <a:xfrm>
            <a:off x="0" y="3582000"/>
            <a:ext cx="4671308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5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18324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بالساق والورقة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مدى البيانات؟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A40F3E42-CADC-3BC4-12AD-304F1DA0D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15625" r="73177" b="73125"/>
          <a:stretch/>
        </p:blipFill>
        <p:spPr>
          <a:xfrm>
            <a:off x="0" y="3582000"/>
            <a:ext cx="4671308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1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56781"/>
              </p:ext>
            </p:extLst>
          </p:nvPr>
        </p:nvGraphicFramePr>
        <p:xfrm>
          <a:off x="292894" y="479880"/>
          <a:ext cx="11606212" cy="280913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التمثيل بالساق والورقة أدناه للإجابة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وسيط البيانات؟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50.5</a:t>
                      </a:r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A40F3E42-CADC-3BC4-12AD-304F1DA0D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15625" r="73177" b="73125"/>
          <a:stretch/>
        </p:blipFill>
        <p:spPr>
          <a:xfrm>
            <a:off x="0" y="3582000"/>
            <a:ext cx="4671308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4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3005"/>
              </p:ext>
            </p:extLst>
          </p:nvPr>
        </p:nvGraphicFramePr>
        <p:xfrm>
          <a:off x="292894" y="127052"/>
          <a:ext cx="11606212" cy="31748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المدرج التكراري المجاور في الإجابة عن السؤالين الآتيين:</a:t>
                      </a:r>
                    </a:p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عدد الفنادق التي لا تزيد أجرة الغرفة فيها على 700 ريال؟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68C5CD10-AB02-CB2C-CC28-10D0ABD02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17708" r="49287" b="65834"/>
          <a:stretch/>
        </p:blipFill>
        <p:spPr>
          <a:xfrm>
            <a:off x="164306" y="3330524"/>
            <a:ext cx="3634743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4125"/>
              </p:ext>
            </p:extLst>
          </p:nvPr>
        </p:nvGraphicFramePr>
        <p:xfrm>
          <a:off x="292894" y="127052"/>
          <a:ext cx="11606212" cy="35406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الجدول المجاور الذي يبين عدد الطلاب في بعض صفوف مدرسة في الإجابة عن السؤالين الآتيين: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النسبة المئوية لطلاب الصف الثاني المتوسط عند تمثيل البيانات بالقطاعات الدائرية.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32</a:t>
                      </a:r>
                      <a:r>
                        <a:rPr lang="ar-SA" sz="6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٪</a:t>
                      </a:r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33</a:t>
                      </a:r>
                      <a:r>
                        <a:rPr lang="ar-SA" sz="6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٪</a:t>
                      </a:r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34</a:t>
                      </a:r>
                      <a:r>
                        <a:rPr lang="ar-SA" sz="6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٪</a:t>
                      </a:r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35</a:t>
                      </a:r>
                      <a:r>
                        <a:rPr lang="ar-SA" sz="6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٪</a:t>
                      </a:r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53164AF6-92FC-2F7E-D6B6-A80A2E475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38407" r="54289" b="52562"/>
          <a:stretch/>
        </p:blipFill>
        <p:spPr bwMode="auto">
          <a:xfrm>
            <a:off x="127316" y="3800475"/>
            <a:ext cx="3671600" cy="24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083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57161"/>
              </p:ext>
            </p:extLst>
          </p:nvPr>
        </p:nvGraphicFramePr>
        <p:xfrm>
          <a:off x="292894" y="127052"/>
          <a:ext cx="11606212" cy="4272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الجدول المجاور الذي يبين عدد الطلاب في بعض صفوف مدرسة في الإجابة عن السؤالين الآتيين: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 قياس زاوي القطاع الذي يمثل طلاب الصف الثاني المتوسط عند تمثيل البيانات بالقطاعات الدائرية.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115°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119°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120°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126°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53164AF6-92FC-2F7E-D6B6-A80A2E475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38407" r="54289" b="52562"/>
          <a:stretch/>
        </p:blipFill>
        <p:spPr bwMode="auto">
          <a:xfrm>
            <a:off x="0" y="4446000"/>
            <a:ext cx="3671600" cy="24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92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82330"/>
              </p:ext>
            </p:extLst>
          </p:nvPr>
        </p:nvGraphicFramePr>
        <p:xfrm>
          <a:off x="292894" y="1292912"/>
          <a:ext cx="11606212" cy="4272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البيانات: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 ، 10 ، 7 ، 2 ، 20 ، 4 ، 9 ، 5 ، 6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في الإجابة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أوجدي متوسط البيانات.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84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302749"/>
              </p:ext>
            </p:extLst>
          </p:nvPr>
        </p:nvGraphicFramePr>
        <p:xfrm>
          <a:off x="292894" y="1292912"/>
          <a:ext cx="11606212" cy="4272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البيانات: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 ، 10 ، 7 ، 2 ، 20 ، 4 ، 9 ، 5 ، 6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في الإجابة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أوجدي وسيط البيانات.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55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954084"/>
              </p:ext>
            </p:extLst>
          </p:nvPr>
        </p:nvGraphicFramePr>
        <p:xfrm>
          <a:off x="292894" y="1292912"/>
          <a:ext cx="11606212" cy="4272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البيانات: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 ، 10 ، 7 ، 2 ، 20 ، 4 ، 9 ، 5 ، 6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في الإجابة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أوجدي الربيع الأعلى للبيانات.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55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5D2D830-1841-E034-A21A-820307262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52052"/>
              </p:ext>
            </p:extLst>
          </p:nvPr>
        </p:nvGraphicFramePr>
        <p:xfrm>
          <a:off x="292894" y="1292912"/>
          <a:ext cx="11606212" cy="4272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311">
                  <a:extLst>
                    <a:ext uri="{9D8B030D-6E8A-4147-A177-3AD203B41FA5}">
                      <a16:colId xmlns:a16="http://schemas.microsoft.com/office/drawing/2014/main" val="1334362325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739887780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2349761878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644610892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951866052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3956288189"/>
                    </a:ext>
                  </a:extLst>
                </a:gridCol>
                <a:gridCol w="580311">
                  <a:extLst>
                    <a:ext uri="{9D8B030D-6E8A-4147-A177-3AD203B41FA5}">
                      <a16:colId xmlns:a16="http://schemas.microsoft.com/office/drawing/2014/main" val="1903750653"/>
                    </a:ext>
                  </a:extLst>
                </a:gridCol>
                <a:gridCol w="2321242">
                  <a:extLst>
                    <a:ext uri="{9D8B030D-6E8A-4147-A177-3AD203B41FA5}">
                      <a16:colId xmlns:a16="http://schemas.microsoft.com/office/drawing/2014/main" val="2390969046"/>
                    </a:ext>
                  </a:extLst>
                </a:gridCol>
              </a:tblGrid>
              <a:tr h="1254656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استعملي البيانات: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 ، 10 ، 7 ، 2 ، 20 ، 4 ، 9 ، 5 ، 6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في الإجابة عن الأسئلة الآتية:</a:t>
                      </a:r>
                    </a:p>
                    <a:p>
                      <a:pPr algn="ctr" rtl="1"/>
                      <a:r>
                        <a:rPr lang="ar-SA" sz="48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أوجدي الربيع الأدنى للبيانات.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6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50896"/>
                  </a:ext>
                </a:extLst>
              </a:tr>
              <a:tr h="125465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ا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ب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ج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latin typeface="Arabic OMR" panose="020B0604020202020204" pitchFamily="34" charset="0"/>
                          <a:cs typeface="Arabic OMR" panose="020B0604020202020204" pitchFamily="34" charset="0"/>
                        </a:rPr>
                        <a:t>د</a:t>
                      </a:r>
                      <a:endParaRPr lang="ar-SA" sz="4000" b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108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732</Words>
  <Application>Microsoft Office PowerPoint</Application>
  <PresentationFormat>شاشة عريضة</PresentationFormat>
  <Paragraphs>253</Paragraphs>
  <Slides>24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Arabic OMR</vt:lpstr>
      <vt:lpstr>Arabic Typesetting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THE PINK DREAM</dc:creator>
  <cp:lastModifiedBy>THE PINK DREAM</cp:lastModifiedBy>
  <cp:revision>17</cp:revision>
  <dcterms:created xsi:type="dcterms:W3CDTF">2023-02-24T09:28:20Z</dcterms:created>
  <dcterms:modified xsi:type="dcterms:W3CDTF">2023-02-24T16:03:33Z</dcterms:modified>
</cp:coreProperties>
</file>