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3604.png" descr="IMG_36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740" y="-463222"/>
            <a:ext cx="8128001" cy="81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قدرات"/>
          <p:cNvSpPr txBox="1"/>
          <p:nvPr/>
        </p:nvSpPr>
        <p:spPr>
          <a:xfrm>
            <a:off x="9313857" y="2689393"/>
            <a:ext cx="5756286" cy="1348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000"/>
            </a:pPr>
            <a:r>
              <a:rPr sz="8000" b="1"/>
              <a:t>قدرات</a:t>
            </a:r>
            <a:r>
              <a:t> </a:t>
            </a:r>
          </a:p>
        </p:txBody>
      </p:sp>
      <p:pic>
        <p:nvPicPr>
          <p:cNvPr id="153" name="IMG_4404.png" descr="IMG_44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456" y="2689393"/>
            <a:ext cx="18354568" cy="9177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animBg="1" advAuto="0"/>
      <p:bldP spid="152" grpId="2" animBg="1" advAuto="0"/>
      <p:bldP spid="153" grpId="3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350" y="1228682"/>
            <a:ext cx="10146176" cy="2496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.png" descr="image.png"/>
          <p:cNvPicPr>
            <a:picLocks noChangeAspect="1"/>
          </p:cNvPicPr>
          <p:nvPr/>
        </p:nvPicPr>
        <p:blipFill>
          <a:blip r:embed="rId4"/>
          <a:srcRect l="39463" b="77050"/>
          <a:stretch>
            <a:fillRect/>
          </a:stretch>
        </p:blipFill>
        <p:spPr>
          <a:xfrm>
            <a:off x="11497245" y="3920765"/>
            <a:ext cx="8914322" cy="1541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.png" descr="image.png"/>
          <p:cNvPicPr>
            <a:picLocks noChangeAspect="1"/>
          </p:cNvPicPr>
          <p:nvPr/>
        </p:nvPicPr>
        <p:blipFill>
          <a:blip r:embed="rId5"/>
          <a:srcRect l="78735"/>
          <a:stretch>
            <a:fillRect/>
          </a:stretch>
        </p:blipFill>
        <p:spPr>
          <a:xfrm>
            <a:off x="16764000" y="5794328"/>
            <a:ext cx="4074406" cy="2127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.png" descr="image.png"/>
          <p:cNvPicPr>
            <a:picLocks noChangeAspect="1"/>
          </p:cNvPicPr>
          <p:nvPr/>
        </p:nvPicPr>
        <p:blipFill>
          <a:blip r:embed="rId5"/>
          <a:srcRect l="51481" r="21264"/>
          <a:stretch>
            <a:fillRect/>
          </a:stretch>
        </p:blipFill>
        <p:spPr>
          <a:xfrm>
            <a:off x="16340137" y="7643812"/>
            <a:ext cx="4498456" cy="1832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.png" descr="image.png"/>
          <p:cNvPicPr>
            <a:picLocks noChangeAspect="1"/>
          </p:cNvPicPr>
          <p:nvPr/>
        </p:nvPicPr>
        <p:blipFill>
          <a:blip r:embed="rId5"/>
          <a:srcRect l="22207" r="51547"/>
          <a:stretch>
            <a:fillRect/>
          </a:stretch>
        </p:blipFill>
        <p:spPr>
          <a:xfrm>
            <a:off x="15788495" y="9364284"/>
            <a:ext cx="4589880" cy="1941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.png" descr="image.png"/>
          <p:cNvPicPr>
            <a:picLocks noChangeAspect="1"/>
          </p:cNvPicPr>
          <p:nvPr/>
        </p:nvPicPr>
        <p:blipFill>
          <a:blip r:embed="rId5"/>
          <a:srcRect r="78802"/>
          <a:stretch>
            <a:fillRect/>
          </a:stretch>
        </p:blipFill>
        <p:spPr>
          <a:xfrm>
            <a:off x="16543906" y="11076008"/>
            <a:ext cx="3079113" cy="1612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2842.png" descr="IMG_284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449" y="699975"/>
            <a:ext cx="5545902" cy="5545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1" animBg="1" advAuto="0"/>
      <p:bldP spid="232" grpId="2" animBg="1" advAuto="0"/>
      <p:bldP spid="233" grpId="3" animBg="1" advAuto="0"/>
      <p:bldP spid="234" grpId="4" animBg="1" advAuto="0"/>
      <p:bldP spid="235" grpId="5" animBg="1" advAuto="0"/>
      <p:bldP spid="236" grpId="6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.png" descr="image.png"/>
          <p:cNvPicPr>
            <a:picLocks noChangeAspect="1"/>
          </p:cNvPicPr>
          <p:nvPr/>
        </p:nvPicPr>
        <p:blipFill>
          <a:blip r:embed="rId3"/>
          <a:srcRect b="73078"/>
          <a:stretch>
            <a:fillRect/>
          </a:stretch>
        </p:blipFill>
        <p:spPr>
          <a:xfrm>
            <a:off x="4217368" y="2017522"/>
            <a:ext cx="15949264" cy="2606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.png" descr="image.png"/>
          <p:cNvPicPr>
            <a:picLocks noChangeAspect="1"/>
          </p:cNvPicPr>
          <p:nvPr/>
        </p:nvPicPr>
        <p:blipFill>
          <a:blip r:embed="rId3"/>
          <a:srcRect b="54727"/>
          <a:stretch>
            <a:fillRect/>
          </a:stretch>
        </p:blipFill>
        <p:spPr>
          <a:xfrm>
            <a:off x="4217368" y="2017522"/>
            <a:ext cx="16057346" cy="441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.png" descr="image.png"/>
          <p:cNvPicPr>
            <a:picLocks noChangeAspect="1"/>
          </p:cNvPicPr>
          <p:nvPr/>
        </p:nvPicPr>
        <p:blipFill>
          <a:blip r:embed="rId3"/>
          <a:srcRect b="44934"/>
          <a:stretch>
            <a:fillRect/>
          </a:stretch>
        </p:blipFill>
        <p:spPr>
          <a:xfrm>
            <a:off x="4217368" y="2017522"/>
            <a:ext cx="16057346" cy="5367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.png" descr="image.png"/>
          <p:cNvPicPr>
            <a:picLocks noChangeAspect="1"/>
          </p:cNvPicPr>
          <p:nvPr/>
        </p:nvPicPr>
        <p:blipFill>
          <a:blip r:embed="rId3"/>
          <a:srcRect b="34276"/>
          <a:stretch>
            <a:fillRect/>
          </a:stretch>
        </p:blipFill>
        <p:spPr>
          <a:xfrm>
            <a:off x="4217368" y="2017522"/>
            <a:ext cx="16057346" cy="6405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.png" descr="image.png"/>
          <p:cNvPicPr>
            <a:picLocks noChangeAspect="1"/>
          </p:cNvPicPr>
          <p:nvPr/>
        </p:nvPicPr>
        <p:blipFill>
          <a:blip r:embed="rId3"/>
          <a:srcRect b="22755"/>
          <a:stretch>
            <a:fillRect/>
          </a:stretch>
        </p:blipFill>
        <p:spPr>
          <a:xfrm>
            <a:off x="4217368" y="2017522"/>
            <a:ext cx="16057346" cy="7528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368" y="2017522"/>
            <a:ext cx="16057346" cy="9746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1" animBg="1" advAuto="0"/>
      <p:bldP spid="240" grpId="2" animBg="1" advAuto="0"/>
      <p:bldP spid="241" grpId="3" animBg="1" advAuto="0"/>
      <p:bldP spid="242" grpId="4" animBg="1" advAuto="0"/>
      <p:bldP spid="243" grpId="5" animBg="1" advAuto="0"/>
      <p:bldP spid="244" grpId="6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.png" descr="image.png"/>
          <p:cNvPicPr>
            <a:picLocks noChangeAspect="1"/>
          </p:cNvPicPr>
          <p:nvPr/>
        </p:nvPicPr>
        <p:blipFill>
          <a:blip r:embed="rId3"/>
          <a:srcRect t="60000"/>
          <a:stretch>
            <a:fillRect/>
          </a:stretch>
        </p:blipFill>
        <p:spPr>
          <a:xfrm>
            <a:off x="4369196" y="9136319"/>
            <a:ext cx="15645617" cy="197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.png" descr="image.png"/>
          <p:cNvPicPr>
            <a:picLocks noChangeAspect="1"/>
          </p:cNvPicPr>
          <p:nvPr/>
        </p:nvPicPr>
        <p:blipFill>
          <a:blip r:embed="rId3"/>
          <a:srcRect l="44376" b="75015"/>
          <a:stretch>
            <a:fillRect/>
          </a:stretch>
        </p:blipFill>
        <p:spPr>
          <a:xfrm>
            <a:off x="11721089" y="5798611"/>
            <a:ext cx="9008397" cy="1490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.png" descr="image.png"/>
          <p:cNvPicPr>
            <a:picLocks noChangeAspect="1"/>
          </p:cNvPicPr>
          <p:nvPr/>
        </p:nvPicPr>
        <p:blipFill>
          <a:blip r:embed="rId3"/>
          <a:srcRect l="65776" t="27273" b="41359"/>
          <a:stretch>
            <a:fillRect/>
          </a:stretch>
        </p:blipFill>
        <p:spPr>
          <a:xfrm>
            <a:off x="15132778" y="7509234"/>
            <a:ext cx="5185381" cy="17625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1" name="مجموعة 18"/>
          <p:cNvGrpSpPr/>
          <p:nvPr/>
        </p:nvGrpSpPr>
        <p:grpSpPr>
          <a:xfrm>
            <a:off x="8689327" y="-485735"/>
            <a:ext cx="12886902" cy="6063990"/>
            <a:chOff x="0" y="0"/>
            <a:chExt cx="12886900" cy="6063988"/>
          </a:xfrm>
        </p:grpSpPr>
        <p:pic>
          <p:nvPicPr>
            <p:cNvPr id="249" name="صورة 19" descr="صورة 19"/>
            <p:cNvPicPr>
              <a:picLocks noChangeAspect="1"/>
            </p:cNvPicPr>
            <p:nvPr/>
          </p:nvPicPr>
          <p:blipFill>
            <a:blip r:embed="rId4"/>
            <a:srcRect l="60761" t="16928" r="6292" b="27247"/>
            <a:stretch>
              <a:fillRect/>
            </a:stretch>
          </p:blipFill>
          <p:spPr>
            <a:xfrm>
              <a:off x="0" y="0"/>
              <a:ext cx="4721976" cy="5334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" name="صورة 20" descr="صورة 20"/>
            <p:cNvPicPr>
              <a:picLocks noChangeAspect="1"/>
            </p:cNvPicPr>
            <p:nvPr/>
          </p:nvPicPr>
          <p:blipFill>
            <a:blip r:embed="rId5"/>
            <a:srcRect l="31460" t="32145" b="32237"/>
            <a:stretch>
              <a:fillRect/>
            </a:stretch>
          </p:blipFill>
          <p:spPr>
            <a:xfrm>
              <a:off x="1115406" y="1986009"/>
              <a:ext cx="11771495" cy="4077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2" name="خصائص الاعداد الحقيقية"/>
          <p:cNvSpPr txBox="1"/>
          <p:nvPr/>
        </p:nvSpPr>
        <p:spPr>
          <a:xfrm>
            <a:off x="12369896" y="2965969"/>
            <a:ext cx="6873321" cy="930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1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</a:defRPr>
            </a:lvl1pPr>
          </a:lstStyle>
          <a:p>
            <a:pPr rtl="0">
              <a:defRPr/>
            </a:pPr>
            <a:r>
              <a:t>خصائص الاعداد الحقيقية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2" animBg="1" advAuto="0"/>
      <p:bldP spid="248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479" y="1275751"/>
            <a:ext cx="9673490" cy="2380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912" y="4263602"/>
            <a:ext cx="14122401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G_2836.png" descr="IMG_283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06" y="378947"/>
            <a:ext cx="6350001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1" animBg="1" advAuto="0"/>
      <p:bldP spid="255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مجموعة 18"/>
          <p:cNvGrpSpPr/>
          <p:nvPr/>
        </p:nvGrpSpPr>
        <p:grpSpPr>
          <a:xfrm>
            <a:off x="8177424" y="-822623"/>
            <a:ext cx="12886902" cy="6063989"/>
            <a:chOff x="0" y="0"/>
            <a:chExt cx="12886900" cy="6063988"/>
          </a:xfrm>
        </p:grpSpPr>
        <p:pic>
          <p:nvPicPr>
            <p:cNvPr id="258" name="صورة 19" descr="صورة 19"/>
            <p:cNvPicPr>
              <a:picLocks noChangeAspect="1"/>
            </p:cNvPicPr>
            <p:nvPr/>
          </p:nvPicPr>
          <p:blipFill>
            <a:blip r:embed="rId3"/>
            <a:srcRect l="60761" t="16928" r="6292" b="27247"/>
            <a:stretch>
              <a:fillRect/>
            </a:stretch>
          </p:blipFill>
          <p:spPr>
            <a:xfrm>
              <a:off x="0" y="0"/>
              <a:ext cx="4721976" cy="5334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" name="صورة 20" descr="صورة 20"/>
            <p:cNvPicPr>
              <a:picLocks noChangeAspect="1"/>
            </p:cNvPicPr>
            <p:nvPr/>
          </p:nvPicPr>
          <p:blipFill>
            <a:blip r:embed="rId4"/>
            <a:srcRect l="31460" t="32145" b="32237"/>
            <a:stretch>
              <a:fillRect/>
            </a:stretch>
          </p:blipFill>
          <p:spPr>
            <a:xfrm>
              <a:off x="1115406" y="1986009"/>
              <a:ext cx="11771495" cy="40779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1" name="النظير الضربي والنظير الجمعي"/>
          <p:cNvSpPr txBox="1"/>
          <p:nvPr/>
        </p:nvSpPr>
        <p:spPr>
          <a:xfrm>
            <a:off x="11166744" y="2434445"/>
            <a:ext cx="8984802" cy="930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000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</a:defRPr>
            </a:pPr>
            <a:r>
              <a:rPr b="1"/>
              <a:t>النظير الضربي والنظير الجمعي</a:t>
            </a:r>
            <a:r>
              <a:t> </a:t>
            </a:r>
          </a:p>
        </p:txBody>
      </p:sp>
      <p:pic>
        <p:nvPicPr>
          <p:cNvPr id="262" name="IMG_4378.png" descr="IMG_437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004" y="652335"/>
            <a:ext cx="6583126" cy="7570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G_4380.png" descr="IMG_438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3858" y="5907087"/>
            <a:ext cx="14111079" cy="706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G_4382.png" descr="IMG_438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6498" y="1788260"/>
            <a:ext cx="14798439" cy="8914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3" animBg="1" advAuto="0"/>
      <p:bldP spid="263" grpId="2" animBg="1" advAuto="0"/>
      <p:bldP spid="264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G_2858.png" descr="IMG_2858.png"/>
          <p:cNvPicPr>
            <a:picLocks noChangeAspect="1"/>
          </p:cNvPicPr>
          <p:nvPr/>
        </p:nvPicPr>
        <p:blipFill>
          <a:blip r:embed="rId3"/>
          <a:srcRect l="67427" t="35797"/>
          <a:stretch>
            <a:fillRect/>
          </a:stretch>
        </p:blipFill>
        <p:spPr>
          <a:xfrm>
            <a:off x="9308443" y="718510"/>
            <a:ext cx="3173411" cy="4733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2858.png" descr="IMG_2858.png"/>
          <p:cNvPicPr>
            <a:picLocks noChangeAspect="1"/>
          </p:cNvPicPr>
          <p:nvPr/>
        </p:nvPicPr>
        <p:blipFill>
          <a:blip r:embed="rId3"/>
          <a:srcRect l="34866" t="35797"/>
          <a:stretch>
            <a:fillRect/>
          </a:stretch>
        </p:blipFill>
        <p:spPr>
          <a:xfrm>
            <a:off x="6136221" y="718510"/>
            <a:ext cx="6345779" cy="4733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G_2858.png" descr="IMG_2858.png"/>
          <p:cNvPicPr>
            <a:picLocks noChangeAspect="1"/>
          </p:cNvPicPr>
          <p:nvPr/>
        </p:nvPicPr>
        <p:blipFill>
          <a:blip r:embed="rId3"/>
          <a:srcRect t="35797"/>
          <a:stretch>
            <a:fillRect/>
          </a:stretch>
        </p:blipFill>
        <p:spPr>
          <a:xfrm>
            <a:off x="2738971" y="718510"/>
            <a:ext cx="9742739" cy="4733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4384.png" descr="IMG_43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932" y="3307334"/>
            <a:ext cx="15064401" cy="9102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1" animBg="1" advAuto="0"/>
      <p:bldP spid="267" grpId="2" animBg="1" advAuto="0"/>
      <p:bldP spid="268" grpId="3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G_4399.png" descr="IMG_4399.png"/>
          <p:cNvPicPr>
            <a:picLocks noChangeAspect="1"/>
          </p:cNvPicPr>
          <p:nvPr/>
        </p:nvPicPr>
        <p:blipFill>
          <a:blip r:embed="rId3"/>
          <a:srcRect b="79997"/>
          <a:stretch>
            <a:fillRect/>
          </a:stretch>
        </p:blipFill>
        <p:spPr>
          <a:xfrm>
            <a:off x="663916" y="1170810"/>
            <a:ext cx="21056525" cy="2105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G_4399.png" descr="IMG_4399.png"/>
          <p:cNvPicPr>
            <a:picLocks noChangeAspect="1"/>
          </p:cNvPicPr>
          <p:nvPr/>
        </p:nvPicPr>
        <p:blipFill>
          <a:blip r:embed="rId3"/>
          <a:srcRect t="48415" b="41335"/>
          <a:stretch>
            <a:fillRect/>
          </a:stretch>
        </p:blipFill>
        <p:spPr>
          <a:xfrm>
            <a:off x="-3826973" y="7612455"/>
            <a:ext cx="27174792" cy="1392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G_4399.png" descr="IMG_4399.png"/>
          <p:cNvPicPr>
            <a:picLocks noChangeAspect="1"/>
          </p:cNvPicPr>
          <p:nvPr/>
        </p:nvPicPr>
        <p:blipFill>
          <a:blip r:embed="rId3"/>
          <a:srcRect l="32619" t="75911" b="5018"/>
          <a:stretch>
            <a:fillRect/>
          </a:stretch>
        </p:blipFill>
        <p:spPr>
          <a:xfrm>
            <a:off x="4359338" y="10446816"/>
            <a:ext cx="19002906" cy="2689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G_4399.png" descr="IMG_4399.png"/>
          <p:cNvPicPr>
            <a:picLocks noChangeAspect="1"/>
          </p:cNvPicPr>
          <p:nvPr/>
        </p:nvPicPr>
        <p:blipFill>
          <a:blip r:embed="rId3"/>
          <a:srcRect t="75911" r="77637"/>
          <a:stretch>
            <a:fillRect/>
          </a:stretch>
        </p:blipFill>
        <p:spPr>
          <a:xfrm>
            <a:off x="6896224" y="10446817"/>
            <a:ext cx="6516184" cy="3509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G_4399.png" descr="IMG_4399.png"/>
          <p:cNvPicPr>
            <a:picLocks noChangeAspect="1"/>
          </p:cNvPicPr>
          <p:nvPr/>
        </p:nvPicPr>
        <p:blipFill>
          <a:blip r:embed="rId3"/>
          <a:srcRect t="66598" b="24805"/>
          <a:stretch>
            <a:fillRect/>
          </a:stretch>
        </p:blipFill>
        <p:spPr>
          <a:xfrm>
            <a:off x="-3826973" y="9005090"/>
            <a:ext cx="27174792" cy="1167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G_4399.png" descr="IMG_4399.png"/>
          <p:cNvPicPr>
            <a:picLocks noChangeAspect="1"/>
          </p:cNvPicPr>
          <p:nvPr/>
        </p:nvPicPr>
        <p:blipFill>
          <a:blip r:embed="rId3"/>
          <a:srcRect t="19199" b="61864"/>
          <a:stretch>
            <a:fillRect/>
          </a:stretch>
        </p:blipFill>
        <p:spPr>
          <a:xfrm>
            <a:off x="-1600222" y="5064304"/>
            <a:ext cx="24042472" cy="227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G_2844.png" descr="IMG_28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035" y="0"/>
            <a:ext cx="9347077" cy="7002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2" animBg="1" advAuto="0"/>
      <p:bldP spid="273" grpId="4" animBg="1" advAuto="0"/>
      <p:bldP spid="274" grpId="5" animBg="1" advAuto="0"/>
      <p:bldP spid="275" grpId="3" animBg="1" advAuto="0"/>
      <p:bldP spid="276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G_4406.png" descr="IMG_44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556" y="4149555"/>
            <a:ext cx="14916244" cy="9322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G_4402.png" descr="IMG_44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88" y="-1464903"/>
            <a:ext cx="19950820" cy="9975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G_4401.png" descr="IMG_44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523" y="2044354"/>
            <a:ext cx="19254583" cy="9627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G_2838.png" descr="IMG_283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1627" y="135318"/>
            <a:ext cx="8366211" cy="5311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G_4400.png" descr="IMG_44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957" y="3260216"/>
            <a:ext cx="15401799" cy="7700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9" name="تجميع"/>
          <p:cNvGrpSpPr/>
          <p:nvPr/>
        </p:nvGrpSpPr>
        <p:grpSpPr>
          <a:xfrm>
            <a:off x="6013548" y="0"/>
            <a:ext cx="10504016" cy="4942712"/>
            <a:chOff x="0" y="0"/>
            <a:chExt cx="10504014" cy="4942711"/>
          </a:xfrm>
        </p:grpSpPr>
        <p:pic>
          <p:nvPicPr>
            <p:cNvPr id="286" name="صورة 19" descr="صورة 19"/>
            <p:cNvPicPr>
              <a:picLocks noChangeAspect="1"/>
            </p:cNvPicPr>
            <p:nvPr/>
          </p:nvPicPr>
          <p:blipFill>
            <a:blip r:embed="rId4"/>
            <a:srcRect l="60760" t="16928" r="6293" b="27246"/>
            <a:stretch>
              <a:fillRect/>
            </a:stretch>
          </p:blipFill>
          <p:spPr>
            <a:xfrm>
              <a:off x="0" y="0"/>
              <a:ext cx="3848847" cy="4347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" name="صورة 20" descr="صورة 20"/>
            <p:cNvPicPr>
              <a:picLocks/>
            </p:cNvPicPr>
            <p:nvPr/>
          </p:nvPicPr>
          <p:blipFill>
            <a:blip r:embed="rId5"/>
            <a:srcRect l="31460" t="32145" b="32237"/>
            <a:stretch>
              <a:fillRect/>
            </a:stretch>
          </p:blipFill>
          <p:spPr>
            <a:xfrm>
              <a:off x="909160" y="1618781"/>
              <a:ext cx="9594855" cy="3323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8" name="تحصيلي"/>
            <p:cNvSpPr/>
            <p:nvPr/>
          </p:nvSpPr>
          <p:spPr>
            <a:xfrm>
              <a:off x="1761628" y="3280695"/>
              <a:ext cx="7889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07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تحصيلي</a:t>
              </a:r>
            </a:p>
          </p:txBody>
        </p:sp>
      </p:grpSp>
      <p:pic>
        <p:nvPicPr>
          <p:cNvPr id="290" name="IMG_3867.jpeg" descr="IMG_3867.jpeg"/>
          <p:cNvPicPr>
            <a:picLocks noChangeAspect="1"/>
          </p:cNvPicPr>
          <p:nvPr/>
        </p:nvPicPr>
        <p:blipFill>
          <a:blip r:embed="rId6"/>
          <a:srcRect r="78907"/>
          <a:stretch>
            <a:fillRect/>
          </a:stretch>
        </p:blipFill>
        <p:spPr>
          <a:xfrm>
            <a:off x="3205670" y="1182391"/>
            <a:ext cx="2551526" cy="8467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3604.png" descr="IMG_36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-463222"/>
            <a:ext cx="8128000" cy="81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١-١…"/>
          <p:cNvSpPr txBox="1"/>
          <p:nvPr/>
        </p:nvSpPr>
        <p:spPr>
          <a:xfrm>
            <a:off x="8485673" y="1677857"/>
            <a:ext cx="7412654" cy="2948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300"/>
            </a:pPr>
            <a:r>
              <a:t>١-١</a:t>
            </a:r>
          </a:p>
          <a:p>
            <a:pPr rtl="0">
              <a:defRPr sz="8300"/>
            </a:pPr>
            <a:r>
              <a:t>عنوان الدرس</a:t>
            </a:r>
          </a:p>
        </p:txBody>
      </p:sp>
      <p:sp>
        <p:nvSpPr>
          <p:cNvPr id="157" name="خصائص الأعداد الحقيقية"/>
          <p:cNvSpPr txBox="1"/>
          <p:nvPr/>
        </p:nvSpPr>
        <p:spPr>
          <a:xfrm>
            <a:off x="3940592" y="6292167"/>
            <a:ext cx="15780629" cy="2071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900" b="1"/>
            </a:lvl1pPr>
          </a:lstStyle>
          <a:p>
            <a:pPr rtl="0">
              <a:defRPr/>
            </a:pPr>
            <a:r>
              <a:t>خصائص الأعداد الحقيقية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1" animBg="1" advAuto="0"/>
      <p:bldP spid="156" grpId="2" animBg="1" advAuto="0"/>
      <p:bldP spid="157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تجميع"/>
          <p:cNvGrpSpPr/>
          <p:nvPr/>
        </p:nvGrpSpPr>
        <p:grpSpPr>
          <a:xfrm>
            <a:off x="0" y="0"/>
            <a:ext cx="10504015" cy="4994396"/>
            <a:chOff x="0" y="0"/>
            <a:chExt cx="10504014" cy="4994395"/>
          </a:xfrm>
        </p:grpSpPr>
        <p:pic>
          <p:nvPicPr>
            <p:cNvPr id="159" name="صورة 19" descr="صورة 19"/>
            <p:cNvPicPr>
              <a:picLocks noChangeAspect="1"/>
            </p:cNvPicPr>
            <p:nvPr/>
          </p:nvPicPr>
          <p:blipFill>
            <a:blip r:embed="rId3"/>
            <a:srcRect l="60760" t="16928" r="6293" b="27246"/>
            <a:stretch>
              <a:fillRect/>
            </a:stretch>
          </p:blipFill>
          <p:spPr>
            <a:xfrm>
              <a:off x="0" y="0"/>
              <a:ext cx="3848847" cy="4347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صورة 20" descr="صورة 20"/>
            <p:cNvPicPr>
              <a:picLocks/>
            </p:cNvPicPr>
            <p:nvPr/>
          </p:nvPicPr>
          <p:blipFill>
            <a:blip r:embed="rId4"/>
            <a:srcRect l="31460" t="32145" b="32237"/>
            <a:stretch>
              <a:fillRect/>
            </a:stretch>
          </p:blipFill>
          <p:spPr>
            <a:xfrm>
              <a:off x="909160" y="1618781"/>
              <a:ext cx="9594855" cy="3323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1" name="اهداف الدرس"/>
            <p:cNvSpPr txBox="1"/>
            <p:nvPr/>
          </p:nvSpPr>
          <p:spPr>
            <a:xfrm>
              <a:off x="2345557" y="2073395"/>
              <a:ext cx="7889914" cy="292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07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اهداف الدرس </a:t>
              </a:r>
            </a:p>
          </p:txBody>
        </p:sp>
      </p:grpSp>
      <p:pic>
        <p:nvPicPr>
          <p:cNvPr id="163" name="IMG_2814.png" descr="IMG_2814.png"/>
          <p:cNvPicPr>
            <a:picLocks noChangeAspect="1"/>
          </p:cNvPicPr>
          <p:nvPr/>
        </p:nvPicPr>
        <p:blipFill>
          <a:blip r:embed="rId5"/>
          <a:srcRect l="34350" r="36664" b="44402"/>
          <a:stretch>
            <a:fillRect/>
          </a:stretch>
        </p:blipFill>
        <p:spPr>
          <a:xfrm>
            <a:off x="13860576" y="5517819"/>
            <a:ext cx="4571853" cy="4886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.tif" descr="image.tif"/>
          <p:cNvPicPr>
            <a:picLocks noChangeAspect="1"/>
          </p:cNvPicPr>
          <p:nvPr/>
        </p:nvPicPr>
        <p:blipFill>
          <a:blip r:embed="rId6"/>
          <a:srcRect t="23292"/>
          <a:stretch>
            <a:fillRect/>
          </a:stretch>
        </p:blipFill>
        <p:spPr>
          <a:xfrm>
            <a:off x="7270277" y="6349272"/>
            <a:ext cx="6467476" cy="4054476"/>
          </a:xfrm>
          <a:prstGeom prst="rect">
            <a:avLst/>
          </a:prstGeom>
          <a:ln w="12700">
            <a:miter lim="400000"/>
          </a:ln>
          <a:effectLst>
            <a:outerShdw blurRad="381000" rotWithShape="0">
              <a:srgbClr val="000000">
                <a:alpha val="69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12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animBg="1" advAuto="0"/>
      <p:bldP spid="163" grpId="2" animBg="1" advAuto="0"/>
      <p:bldP spid="164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2864.png" descr="IMG_286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533" y="-481555"/>
            <a:ext cx="10951901" cy="5475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790" y="9734211"/>
            <a:ext cx="7496176" cy="364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.png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962" y="7383126"/>
            <a:ext cx="7687044" cy="3596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.png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4497" y="7720014"/>
            <a:ext cx="7499351" cy="364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2814.png" descr="IMG_2814.png"/>
          <p:cNvPicPr>
            <a:picLocks noChangeAspect="1"/>
          </p:cNvPicPr>
          <p:nvPr/>
        </p:nvPicPr>
        <p:blipFill>
          <a:blip r:embed="rId7"/>
          <a:srcRect l="34350" r="36664" b="44402"/>
          <a:stretch>
            <a:fillRect/>
          </a:stretch>
        </p:blipFill>
        <p:spPr>
          <a:xfrm>
            <a:off x="15960839" y="2497197"/>
            <a:ext cx="4571854" cy="488610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فيما سبق :…"/>
          <p:cNvSpPr txBox="1"/>
          <p:nvPr/>
        </p:nvSpPr>
        <p:spPr>
          <a:xfrm>
            <a:off x="9343093" y="3592145"/>
            <a:ext cx="7350525" cy="280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100" b="1"/>
            </a:pPr>
            <a:r>
              <a:t>فيما سبق :</a:t>
            </a:r>
          </a:p>
          <a:p>
            <a:pPr rtl="0">
              <a:defRPr sz="5100" b="1"/>
            </a:pPr>
            <a:r>
              <a:t>درست الأعداد الحقيقة</a:t>
            </a:r>
          </a:p>
          <a:p>
            <a:pPr rtl="0">
              <a:defRPr sz="5100" b="1"/>
            </a:pPr>
            <a:r>
              <a:t> والعمليات عليها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6" fill="hold" grpId="2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3" animBg="1" advAuto="0"/>
      <p:bldP spid="167" grpId="4" animBg="1" advAuto="0"/>
      <p:bldP spid="168" grpId="6" animBg="1" advAuto="0"/>
      <p:bldP spid="169" grpId="5" animBg="1" advAuto="0"/>
      <p:bldP spid="170" grpId="1" animBg="1" advAuto="0"/>
      <p:bldP spid="171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/>
          <p:cNvGrpSpPr/>
          <p:nvPr/>
        </p:nvGrpSpPr>
        <p:grpSpPr>
          <a:xfrm>
            <a:off x="-336889" y="-336889"/>
            <a:ext cx="10504016" cy="4994396"/>
            <a:chOff x="0" y="0"/>
            <a:chExt cx="10504014" cy="4994395"/>
          </a:xfrm>
        </p:grpSpPr>
        <p:pic>
          <p:nvPicPr>
            <p:cNvPr id="173" name="صورة 19" descr="صورة 19"/>
            <p:cNvPicPr>
              <a:picLocks noChangeAspect="1"/>
            </p:cNvPicPr>
            <p:nvPr/>
          </p:nvPicPr>
          <p:blipFill>
            <a:blip r:embed="rId3"/>
            <a:srcRect l="60760" t="16928" r="6293" b="27246"/>
            <a:stretch>
              <a:fillRect/>
            </a:stretch>
          </p:blipFill>
          <p:spPr>
            <a:xfrm>
              <a:off x="0" y="0"/>
              <a:ext cx="3848847" cy="4347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صورة 20" descr="صورة 20"/>
            <p:cNvPicPr>
              <a:picLocks/>
            </p:cNvPicPr>
            <p:nvPr/>
          </p:nvPicPr>
          <p:blipFill>
            <a:blip r:embed="rId4"/>
            <a:srcRect l="31460" t="32145" b="32237"/>
            <a:stretch>
              <a:fillRect/>
            </a:stretch>
          </p:blipFill>
          <p:spPr>
            <a:xfrm>
              <a:off x="909160" y="1618781"/>
              <a:ext cx="9594855" cy="3323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" name="مفردات الدرس"/>
            <p:cNvSpPr txBox="1"/>
            <p:nvPr/>
          </p:nvSpPr>
          <p:spPr>
            <a:xfrm>
              <a:off x="2345557" y="2073395"/>
              <a:ext cx="7889914" cy="292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07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مفردات الدرس </a:t>
              </a:r>
            </a:p>
          </p:txBody>
        </p:sp>
      </p:grpSp>
      <p:pic>
        <p:nvPicPr>
          <p:cNvPr id="177" name="IMG_2814.png" descr="IMG_28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410" y="1892200"/>
            <a:ext cx="15773401" cy="878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الأعداد…"/>
          <p:cNvSpPr txBox="1"/>
          <p:nvPr/>
        </p:nvSpPr>
        <p:spPr>
          <a:xfrm>
            <a:off x="16791268" y="8471452"/>
            <a:ext cx="4665653" cy="1833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100" b="1"/>
            </a:pPr>
            <a:r>
              <a:t>الأعداد</a:t>
            </a:r>
          </a:p>
          <a:p>
            <a:pPr rtl="0">
              <a:defRPr sz="5100" b="1"/>
            </a:pPr>
            <a:r>
              <a:t> الحقيقية</a:t>
            </a:r>
          </a:p>
        </p:txBody>
      </p:sp>
      <p:sp>
        <p:nvSpPr>
          <p:cNvPr id="179" name="الأعداد…"/>
          <p:cNvSpPr txBox="1"/>
          <p:nvPr/>
        </p:nvSpPr>
        <p:spPr>
          <a:xfrm>
            <a:off x="11518222" y="8459484"/>
            <a:ext cx="6255639" cy="1844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000" b="1"/>
            </a:pPr>
            <a:r>
              <a:t>الأعداد </a:t>
            </a:r>
          </a:p>
          <a:p>
            <a:pPr rtl="0">
              <a:defRPr sz="5000" b="1"/>
            </a:pPr>
            <a:r>
              <a:t>النسبية  </a:t>
            </a:r>
          </a:p>
        </p:txBody>
      </p:sp>
      <p:sp>
        <p:nvSpPr>
          <p:cNvPr id="180" name="الأعداد…"/>
          <p:cNvSpPr txBox="1"/>
          <p:nvPr/>
        </p:nvSpPr>
        <p:spPr>
          <a:xfrm>
            <a:off x="8116317" y="8376509"/>
            <a:ext cx="5982281" cy="1844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000" b="1"/>
            </a:pPr>
            <a:r>
              <a:t>الأعداد </a:t>
            </a:r>
          </a:p>
          <a:p>
            <a:pPr rtl="0">
              <a:defRPr sz="5000" b="1"/>
            </a:pPr>
            <a:r>
              <a:t>الغير نسبية  </a:t>
            </a:r>
          </a:p>
        </p:txBody>
      </p:sp>
      <p:sp>
        <p:nvSpPr>
          <p:cNvPr id="181" name="الأعداد…"/>
          <p:cNvSpPr txBox="1"/>
          <p:nvPr/>
        </p:nvSpPr>
        <p:spPr>
          <a:xfrm>
            <a:off x="3386028" y="8459484"/>
            <a:ext cx="6620600" cy="1844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000" b="1"/>
            </a:pPr>
            <a:r>
              <a:t>الأعداد </a:t>
            </a:r>
          </a:p>
          <a:p>
            <a:pPr rtl="0">
              <a:defRPr sz="5000" b="1"/>
            </a:pPr>
            <a:r>
              <a:t>الصحيحة  </a:t>
            </a:r>
          </a:p>
        </p:txBody>
      </p:sp>
      <p:pic>
        <p:nvPicPr>
          <p:cNvPr id="182" name="IMG_2814.png" descr="IMG_2814.png"/>
          <p:cNvPicPr>
            <a:picLocks noChangeAspect="1"/>
          </p:cNvPicPr>
          <p:nvPr/>
        </p:nvPicPr>
        <p:blipFill>
          <a:blip r:embed="rId5"/>
          <a:srcRect l="60172" t="57692" r="35810"/>
          <a:stretch>
            <a:fillRect/>
          </a:stretch>
        </p:blipFill>
        <p:spPr>
          <a:xfrm>
            <a:off x="15864823" y="8960859"/>
            <a:ext cx="1447832" cy="8497813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الأعداد الكلية"/>
          <p:cNvSpPr txBox="1"/>
          <p:nvPr/>
        </p:nvSpPr>
        <p:spPr>
          <a:xfrm>
            <a:off x="13144079" y="11484026"/>
            <a:ext cx="7294379" cy="930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b="1"/>
            </a:lvl1pPr>
          </a:lstStyle>
          <a:p>
            <a:pPr rtl="0">
              <a:defRPr/>
            </a:pPr>
            <a:r>
              <a:t>الأعداد الكلية</a:t>
            </a:r>
          </a:p>
        </p:txBody>
      </p:sp>
      <p:pic>
        <p:nvPicPr>
          <p:cNvPr id="184" name="IMG_2814.png" descr="IMG_2814.png"/>
          <p:cNvPicPr>
            <a:picLocks noChangeAspect="1"/>
          </p:cNvPicPr>
          <p:nvPr/>
        </p:nvPicPr>
        <p:blipFill>
          <a:blip r:embed="rId5"/>
          <a:srcRect l="60172" t="57692" r="35810"/>
          <a:stretch>
            <a:fillRect/>
          </a:stretch>
        </p:blipFill>
        <p:spPr>
          <a:xfrm>
            <a:off x="7910452" y="8960859"/>
            <a:ext cx="1440109" cy="8452489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الأعداد الطبيعية"/>
          <p:cNvSpPr txBox="1"/>
          <p:nvPr/>
        </p:nvSpPr>
        <p:spPr>
          <a:xfrm>
            <a:off x="5395572" y="11484026"/>
            <a:ext cx="6470017" cy="930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b="1"/>
            </a:lvl1pPr>
          </a:lstStyle>
          <a:p>
            <a:pPr rtl="0">
              <a:defRPr/>
            </a:pPr>
            <a:r>
              <a:t>الأعداد الطبيعية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2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1" animBg="1" advAuto="0"/>
      <p:bldP spid="177" grpId="2" animBg="1" advAuto="0"/>
      <p:bldP spid="178" grpId="3" animBg="1" advAuto="0"/>
      <p:bldP spid="179" grpId="4" animBg="1" advAuto="0"/>
      <p:bldP spid="180" grpId="5" animBg="1" advAuto="0"/>
      <p:bldP spid="181" grpId="6" animBg="1" advAuto="0"/>
      <p:bldP spid="182" grpId="7" animBg="1" advAuto="0"/>
      <p:bldP spid="183" grpId="8" animBg="1" advAuto="0"/>
      <p:bldP spid="184" grpId="9" animBg="1" advAuto="0"/>
      <p:bldP spid="185" grpId="1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042" y="6191898"/>
            <a:ext cx="5947205" cy="42987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تجميع"/>
          <p:cNvGrpSpPr/>
          <p:nvPr/>
        </p:nvGrpSpPr>
        <p:grpSpPr>
          <a:xfrm>
            <a:off x="9672157" y="7500194"/>
            <a:ext cx="6893687" cy="3576579"/>
            <a:chOff x="0" y="0"/>
            <a:chExt cx="6893686" cy="3576577"/>
          </a:xfrm>
        </p:grpSpPr>
        <p:sp>
          <p:nvSpPr>
            <p:cNvPr id="188" name="الشكل"/>
            <p:cNvSpPr/>
            <p:nvPr/>
          </p:nvSpPr>
          <p:spPr>
            <a:xfrm>
              <a:off x="-1" y="0"/>
              <a:ext cx="6893688" cy="3102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623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1E8F5"/>
                </a:gs>
                <a:gs pos="50000">
                  <a:srgbClr val="C2D1ED"/>
                </a:gs>
                <a:gs pos="100000">
                  <a:srgbClr val="9AB5E4"/>
                </a:gs>
              </a:gsLst>
              <a:lin ang="16200000" scaled="0"/>
            </a:gradFill>
            <a:ln w="508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" name="بيضاوي"/>
            <p:cNvSpPr/>
            <p:nvPr/>
          </p:nvSpPr>
          <p:spPr>
            <a:xfrm>
              <a:off x="1707707" y="2865731"/>
              <a:ext cx="1149077" cy="517084"/>
            </a:xfrm>
            <a:prstGeom prst="ellipse">
              <a:avLst/>
            </a:prstGeom>
            <a:gradFill flip="none" rotWithShape="1">
              <a:gsLst>
                <a:gs pos="0">
                  <a:srgbClr val="E1E8F5"/>
                </a:gs>
                <a:gs pos="50000">
                  <a:srgbClr val="C2D1ED"/>
                </a:gs>
                <a:gs pos="100000">
                  <a:srgbClr val="9AB5E4"/>
                </a:gs>
              </a:gsLst>
              <a:lin ang="16200000" scaled="0"/>
            </a:gradFill>
            <a:ln w="508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" name="بيضاوي"/>
            <p:cNvSpPr/>
            <p:nvPr/>
          </p:nvSpPr>
          <p:spPr>
            <a:xfrm>
              <a:off x="1702920" y="3216773"/>
              <a:ext cx="766051" cy="344723"/>
            </a:xfrm>
            <a:prstGeom prst="ellipse">
              <a:avLst/>
            </a:prstGeom>
            <a:gradFill flip="none" rotWithShape="1">
              <a:gsLst>
                <a:gs pos="0">
                  <a:srgbClr val="E1E8F5"/>
                </a:gs>
                <a:gs pos="50000">
                  <a:srgbClr val="C2D1ED"/>
                </a:gs>
                <a:gs pos="100000">
                  <a:srgbClr val="9AB5E4"/>
                </a:gs>
              </a:gsLst>
              <a:lin ang="16200000" scaled="0"/>
            </a:gradFill>
            <a:ln w="508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" name="بيضاوي"/>
            <p:cNvSpPr/>
            <p:nvPr/>
          </p:nvSpPr>
          <p:spPr>
            <a:xfrm>
              <a:off x="1819423" y="3404216"/>
              <a:ext cx="383026" cy="172362"/>
            </a:xfrm>
            <a:prstGeom prst="ellipse">
              <a:avLst/>
            </a:prstGeom>
            <a:gradFill flip="none" rotWithShape="1">
              <a:gsLst>
                <a:gs pos="0">
                  <a:srgbClr val="E1E8F5"/>
                </a:gs>
                <a:gs pos="50000">
                  <a:srgbClr val="C2D1ED"/>
                </a:gs>
                <a:gs pos="100000">
                  <a:srgbClr val="9AB5E4"/>
                </a:gs>
              </a:gsLst>
              <a:lin ang="16200000" scaled="0"/>
            </a:gradFill>
            <a:ln w="508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" name="الشكل"/>
            <p:cNvSpPr/>
            <p:nvPr/>
          </p:nvSpPr>
          <p:spPr>
            <a:xfrm>
              <a:off x="343066" y="167465"/>
              <a:ext cx="6324563" cy="2640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508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" name="كم سعر كل صنف ؟"/>
            <p:cNvSpPr txBox="1"/>
            <p:nvPr/>
          </p:nvSpPr>
          <p:spPr>
            <a:xfrm>
              <a:off x="950275" y="975764"/>
              <a:ext cx="4503738" cy="1007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defTabSz="1828800">
                <a:defRPr sz="4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كم سعر كل صنف ؟ </a:t>
              </a:r>
            </a:p>
          </p:txBody>
        </p:sp>
      </p:grpSp>
      <p:grpSp>
        <p:nvGrpSpPr>
          <p:cNvPr id="201" name="تجميع"/>
          <p:cNvGrpSpPr/>
          <p:nvPr/>
        </p:nvGrpSpPr>
        <p:grpSpPr>
          <a:xfrm>
            <a:off x="16336066" y="5711906"/>
            <a:ext cx="6893687" cy="3576578"/>
            <a:chOff x="0" y="0"/>
            <a:chExt cx="6893686" cy="3576577"/>
          </a:xfrm>
        </p:grpSpPr>
        <p:sp>
          <p:nvSpPr>
            <p:cNvPr id="195" name="الشكل"/>
            <p:cNvSpPr/>
            <p:nvPr/>
          </p:nvSpPr>
          <p:spPr>
            <a:xfrm>
              <a:off x="-1" y="0"/>
              <a:ext cx="6893688" cy="3102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623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1E8F5"/>
                </a:gs>
                <a:gs pos="50000">
                  <a:srgbClr val="C2D1ED"/>
                </a:gs>
                <a:gs pos="100000">
                  <a:srgbClr val="9AB5E4"/>
                </a:gs>
              </a:gsLst>
              <a:lin ang="16200000" scaled="0"/>
            </a:gradFill>
            <a:ln w="508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" name="بيضاوي"/>
            <p:cNvSpPr/>
            <p:nvPr/>
          </p:nvSpPr>
          <p:spPr>
            <a:xfrm>
              <a:off x="1707707" y="2865731"/>
              <a:ext cx="1149077" cy="517085"/>
            </a:xfrm>
            <a:prstGeom prst="ellipse">
              <a:avLst/>
            </a:prstGeom>
            <a:gradFill flip="none" rotWithShape="1">
              <a:gsLst>
                <a:gs pos="0">
                  <a:srgbClr val="E1E8F5"/>
                </a:gs>
                <a:gs pos="50000">
                  <a:srgbClr val="C2D1ED"/>
                </a:gs>
                <a:gs pos="100000">
                  <a:srgbClr val="9AB5E4"/>
                </a:gs>
              </a:gsLst>
              <a:lin ang="16200000" scaled="0"/>
            </a:gradFill>
            <a:ln w="508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" name="بيضاوي"/>
            <p:cNvSpPr/>
            <p:nvPr/>
          </p:nvSpPr>
          <p:spPr>
            <a:xfrm>
              <a:off x="1702920" y="3216773"/>
              <a:ext cx="766051" cy="344724"/>
            </a:xfrm>
            <a:prstGeom prst="ellipse">
              <a:avLst/>
            </a:prstGeom>
            <a:gradFill flip="none" rotWithShape="1">
              <a:gsLst>
                <a:gs pos="0">
                  <a:srgbClr val="E1E8F5"/>
                </a:gs>
                <a:gs pos="50000">
                  <a:srgbClr val="C2D1ED"/>
                </a:gs>
                <a:gs pos="100000">
                  <a:srgbClr val="9AB5E4"/>
                </a:gs>
              </a:gsLst>
              <a:lin ang="16200000" scaled="0"/>
            </a:gradFill>
            <a:ln w="508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" name="بيضاوي"/>
            <p:cNvSpPr/>
            <p:nvPr/>
          </p:nvSpPr>
          <p:spPr>
            <a:xfrm>
              <a:off x="1819423" y="3404216"/>
              <a:ext cx="383026" cy="172362"/>
            </a:xfrm>
            <a:prstGeom prst="ellipse">
              <a:avLst/>
            </a:prstGeom>
            <a:gradFill flip="none" rotWithShape="1">
              <a:gsLst>
                <a:gs pos="0">
                  <a:srgbClr val="E1E8F5"/>
                </a:gs>
                <a:gs pos="50000">
                  <a:srgbClr val="C2D1ED"/>
                </a:gs>
                <a:gs pos="100000">
                  <a:srgbClr val="9AB5E4"/>
                </a:gs>
              </a:gsLst>
              <a:lin ang="16200000" scaled="0"/>
            </a:gradFill>
            <a:ln w="508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" name="الشكل"/>
            <p:cNvSpPr/>
            <p:nvPr/>
          </p:nvSpPr>
          <p:spPr>
            <a:xfrm>
              <a:off x="343066" y="167465"/>
              <a:ext cx="6324563" cy="2640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508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" name="كم سعر الأصناف الثلاثة معا ؟"/>
            <p:cNvSpPr txBox="1"/>
            <p:nvPr/>
          </p:nvSpPr>
          <p:spPr>
            <a:xfrm>
              <a:off x="950275" y="540838"/>
              <a:ext cx="4503738" cy="1877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defTabSz="1828800">
                <a:defRPr sz="4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كم سعر الأصناف الثلاثة معا ؟</a:t>
              </a:r>
            </a:p>
          </p:txBody>
        </p:sp>
      </p:grpSp>
      <p:grpSp>
        <p:nvGrpSpPr>
          <p:cNvPr id="208" name="تجميع"/>
          <p:cNvGrpSpPr/>
          <p:nvPr/>
        </p:nvGrpSpPr>
        <p:grpSpPr>
          <a:xfrm>
            <a:off x="16565843" y="9288483"/>
            <a:ext cx="7370081" cy="4353572"/>
            <a:chOff x="0" y="0"/>
            <a:chExt cx="7370080" cy="4353571"/>
          </a:xfrm>
        </p:grpSpPr>
        <p:sp>
          <p:nvSpPr>
            <p:cNvPr id="202" name="الشكل"/>
            <p:cNvSpPr/>
            <p:nvPr/>
          </p:nvSpPr>
          <p:spPr>
            <a:xfrm>
              <a:off x="0" y="-1"/>
              <a:ext cx="7370081" cy="3776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0623" extrusionOk="0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6" y="15729"/>
                    <a:pt x="18406" y="15039"/>
                    <a:pt x="18406" y="1433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1E8F5"/>
                </a:gs>
                <a:gs pos="50000">
                  <a:srgbClr val="C2D1ED"/>
                </a:gs>
                <a:gs pos="100000">
                  <a:srgbClr val="9AB5E4"/>
                </a:gs>
              </a:gsLst>
              <a:lin ang="16200000" scaled="0"/>
            </a:gradFill>
            <a:ln w="508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" name="بيضاوي"/>
            <p:cNvSpPr/>
            <p:nvPr/>
          </p:nvSpPr>
          <p:spPr>
            <a:xfrm>
              <a:off x="1825720" y="3488297"/>
              <a:ext cx="1228484" cy="629418"/>
            </a:xfrm>
            <a:prstGeom prst="ellipse">
              <a:avLst/>
            </a:prstGeom>
            <a:gradFill flip="none" rotWithShape="1">
              <a:gsLst>
                <a:gs pos="0">
                  <a:srgbClr val="E1E8F5"/>
                </a:gs>
                <a:gs pos="50000">
                  <a:srgbClr val="C2D1ED"/>
                </a:gs>
                <a:gs pos="100000">
                  <a:srgbClr val="9AB5E4"/>
                </a:gs>
              </a:gsLst>
              <a:lin ang="16200000" scaled="0"/>
            </a:gradFill>
            <a:ln w="508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" name="بيضاوي"/>
            <p:cNvSpPr/>
            <p:nvPr/>
          </p:nvSpPr>
          <p:spPr>
            <a:xfrm>
              <a:off x="1820601" y="3915601"/>
              <a:ext cx="818990" cy="419613"/>
            </a:xfrm>
            <a:prstGeom prst="ellipse">
              <a:avLst/>
            </a:prstGeom>
            <a:gradFill flip="none" rotWithShape="1">
              <a:gsLst>
                <a:gs pos="0">
                  <a:srgbClr val="E1E8F5"/>
                </a:gs>
                <a:gs pos="50000">
                  <a:srgbClr val="C2D1ED"/>
                </a:gs>
                <a:gs pos="100000">
                  <a:srgbClr val="9AB5E4"/>
                </a:gs>
              </a:gsLst>
              <a:lin ang="16200000" scaled="0"/>
            </a:gradFill>
            <a:ln w="508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" name="بيضاوي"/>
            <p:cNvSpPr/>
            <p:nvPr/>
          </p:nvSpPr>
          <p:spPr>
            <a:xfrm>
              <a:off x="1945156" y="4143765"/>
              <a:ext cx="409495" cy="209807"/>
            </a:xfrm>
            <a:prstGeom prst="ellipse">
              <a:avLst/>
            </a:prstGeom>
            <a:gradFill flip="none" rotWithShape="1">
              <a:gsLst>
                <a:gs pos="0">
                  <a:srgbClr val="E1E8F5"/>
                </a:gs>
                <a:gs pos="50000">
                  <a:srgbClr val="C2D1ED"/>
                </a:gs>
                <a:gs pos="100000">
                  <a:srgbClr val="9AB5E4"/>
                </a:gs>
              </a:gsLst>
              <a:lin ang="16200000" scaled="0"/>
            </a:gradFill>
            <a:ln w="508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" name="الشكل"/>
            <p:cNvSpPr/>
            <p:nvPr/>
          </p:nvSpPr>
          <p:spPr>
            <a:xfrm>
              <a:off x="366774" y="203846"/>
              <a:ext cx="6761627" cy="3214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270"/>
                  </a:moveTo>
                  <a:cubicBezTo>
                    <a:pt x="19208" y="14502"/>
                    <a:pt x="18520" y="12889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508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4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" name="اكتبي تعبيرا باستعمال  خاصية التوزيع كيف يمكنك استعماله لحساب سعر كرتي سلة وكرة قدم"/>
            <p:cNvSpPr txBox="1"/>
            <p:nvPr/>
          </p:nvSpPr>
          <p:spPr>
            <a:xfrm>
              <a:off x="1015945" y="292316"/>
              <a:ext cx="5666412" cy="29224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defTabSz="1828800">
                <a:defRPr sz="40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اكتبي تعبيرا باستعمال  خاصية التوزيع كيف يمكنك استعماله لحساب سعر كرتي سلة وكرة قدم</a:t>
              </a:r>
            </a:p>
          </p:txBody>
        </p:sp>
      </p:grpSp>
      <p:pic>
        <p:nvPicPr>
          <p:cNvPr id="209" name="IMG_4360.png" descr="IMG_436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446" y="540129"/>
            <a:ext cx="13207108" cy="6603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2" animBg="1" advAuto="0"/>
      <p:bldP spid="201" grpId="3" animBg="1" advAuto="0"/>
      <p:bldP spid="208" grpId="4" animBg="1" advAuto="0"/>
      <p:bldP spid="209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تجميع"/>
          <p:cNvGrpSpPr/>
          <p:nvPr/>
        </p:nvGrpSpPr>
        <p:grpSpPr>
          <a:xfrm>
            <a:off x="6296421" y="-1"/>
            <a:ext cx="12304933" cy="5790143"/>
            <a:chOff x="0" y="0"/>
            <a:chExt cx="12304931" cy="5790140"/>
          </a:xfrm>
        </p:grpSpPr>
        <p:pic>
          <p:nvPicPr>
            <p:cNvPr id="211" name="صورة 19" descr="صورة 19"/>
            <p:cNvPicPr>
              <a:picLocks noChangeAspect="1"/>
            </p:cNvPicPr>
            <p:nvPr/>
          </p:nvPicPr>
          <p:blipFill>
            <a:blip r:embed="rId3"/>
            <a:srcRect l="60760" t="16928" r="6293" b="27246"/>
            <a:stretch>
              <a:fillRect/>
            </a:stretch>
          </p:blipFill>
          <p:spPr>
            <a:xfrm>
              <a:off x="0" y="0"/>
              <a:ext cx="4508733" cy="50932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صورة 20" descr="صورة 20"/>
            <p:cNvPicPr>
              <a:picLocks/>
            </p:cNvPicPr>
            <p:nvPr/>
          </p:nvPicPr>
          <p:blipFill>
            <a:blip r:embed="rId4"/>
            <a:srcRect l="31460" t="32145" b="32238"/>
            <a:stretch>
              <a:fillRect/>
            </a:stretch>
          </p:blipFill>
          <p:spPr>
            <a:xfrm>
              <a:off x="1065035" y="1896321"/>
              <a:ext cx="11239897" cy="3893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3" name="الأعداد الحقيقية"/>
            <p:cNvSpPr txBox="1"/>
            <p:nvPr/>
          </p:nvSpPr>
          <p:spPr>
            <a:xfrm>
              <a:off x="2063663" y="2987740"/>
              <a:ext cx="9242643" cy="1710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07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الأعداد الحقيقية</a:t>
              </a:r>
            </a:p>
          </p:txBody>
        </p:sp>
      </p:grpSp>
      <p:pic>
        <p:nvPicPr>
          <p:cNvPr id="215" name="image.png" descr="image.png"/>
          <p:cNvPicPr>
            <a:picLocks noChangeAspect="1"/>
          </p:cNvPicPr>
          <p:nvPr/>
        </p:nvPicPr>
        <p:blipFill>
          <a:blip r:embed="rId5"/>
          <a:srcRect l="27104" r="22457" b="87805"/>
          <a:stretch>
            <a:fillRect/>
          </a:stretch>
        </p:blipFill>
        <p:spPr>
          <a:xfrm>
            <a:off x="6296421" y="5700710"/>
            <a:ext cx="11791233" cy="1842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2832.png" descr="IMG_2832.png"/>
          <p:cNvPicPr>
            <a:picLocks noChangeAspect="1"/>
          </p:cNvPicPr>
          <p:nvPr/>
        </p:nvPicPr>
        <p:blipFill>
          <a:blip r:embed="rId6"/>
          <a:srcRect t="26172" r="32339" b="33246"/>
          <a:stretch>
            <a:fillRect/>
          </a:stretch>
        </p:blipFill>
        <p:spPr>
          <a:xfrm>
            <a:off x="7877815" y="6295474"/>
            <a:ext cx="9632556" cy="322106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الاعداد…"/>
          <p:cNvSpPr txBox="1"/>
          <p:nvPr/>
        </p:nvSpPr>
        <p:spPr>
          <a:xfrm>
            <a:off x="7877814" y="9516511"/>
            <a:ext cx="5401267" cy="2081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800" b="1"/>
            </a:pPr>
            <a:r>
              <a:t>الاعداد</a:t>
            </a:r>
          </a:p>
          <a:p>
            <a:pPr rtl="0">
              <a:defRPr sz="5800" b="1"/>
            </a:pPr>
            <a:r>
              <a:t> النسبية </a:t>
            </a:r>
          </a:p>
        </p:txBody>
      </p:sp>
      <p:sp>
        <p:nvSpPr>
          <p:cNvPr id="218" name="الاعداد…"/>
          <p:cNvSpPr txBox="1"/>
          <p:nvPr/>
        </p:nvSpPr>
        <p:spPr>
          <a:xfrm>
            <a:off x="12192000" y="9516511"/>
            <a:ext cx="5401267" cy="2081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5800" b="1"/>
            </a:pPr>
            <a:r>
              <a:t>الاعداد</a:t>
            </a:r>
          </a:p>
          <a:p>
            <a:pPr rtl="0">
              <a:defRPr sz="5800" b="1"/>
            </a:pPr>
            <a:r>
              <a:t>الغير النسبية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1" animBg="1" advAuto="0"/>
      <p:bldP spid="215" grpId="2" animBg="1" advAuto="0"/>
      <p:bldP spid="216" grpId="3" animBg="1" advAuto="0"/>
      <p:bldP spid="217" grpId="5" animBg="1" advAuto="0"/>
      <p:bldP spid="218" grpId="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524" y="2363972"/>
            <a:ext cx="14678640" cy="8929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مجموعة 18"/>
          <p:cNvGrpSpPr/>
          <p:nvPr/>
        </p:nvGrpSpPr>
        <p:grpSpPr>
          <a:xfrm>
            <a:off x="12734449" y="839118"/>
            <a:ext cx="7029929" cy="3307965"/>
            <a:chOff x="0" y="0"/>
            <a:chExt cx="7029928" cy="3307963"/>
          </a:xfrm>
        </p:grpSpPr>
        <p:pic>
          <p:nvPicPr>
            <p:cNvPr id="222" name="صورة 19" descr="صورة 19"/>
            <p:cNvPicPr>
              <a:picLocks noChangeAspect="1"/>
            </p:cNvPicPr>
            <p:nvPr/>
          </p:nvPicPr>
          <p:blipFill>
            <a:blip r:embed="rId3"/>
            <a:srcRect l="60760" t="16928" r="6293" b="27247"/>
            <a:stretch>
              <a:fillRect/>
            </a:stretch>
          </p:blipFill>
          <p:spPr>
            <a:xfrm>
              <a:off x="0" y="0"/>
              <a:ext cx="2575884" cy="29098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صورة 20" descr="صورة 20"/>
            <p:cNvPicPr>
              <a:picLocks noChangeAspect="1"/>
            </p:cNvPicPr>
            <p:nvPr/>
          </p:nvPicPr>
          <p:blipFill>
            <a:blip r:embed="rId4"/>
            <a:srcRect l="31460" t="32145" b="32238"/>
            <a:stretch>
              <a:fillRect/>
            </a:stretch>
          </p:blipFill>
          <p:spPr>
            <a:xfrm>
              <a:off x="608465" y="1083387"/>
              <a:ext cx="6421464" cy="22245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5" name="مثال"/>
          <p:cNvSpPr txBox="1"/>
          <p:nvPr/>
        </p:nvSpPr>
        <p:spPr>
          <a:xfrm>
            <a:off x="14451409" y="2493100"/>
            <a:ext cx="4577177" cy="1141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 b="1">
                <a:blipFill rotWithShape="1">
                  <a:blip r:embed="rId5"/>
                  <a:srcRect/>
                  <a:tile tx="0" ty="0" sx="100000" sy="100000" flip="none" algn="tl"/>
                </a:blipFill>
              </a:defRPr>
            </a:lvl1pPr>
          </a:lstStyle>
          <a:p>
            <a:pPr rtl="0">
              <a:defRPr>
                <a:blipFill rotWithShape="1">
                  <a:blip r:embed="rId5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5"/>
                  <a:srcRect/>
                  <a:tile tx="0" ty="0" sx="100000" sy="100000" flip="none" algn="tl"/>
                </a:blipFill>
              </a:rPr>
              <a:t>مثال</a:t>
            </a:r>
          </a:p>
        </p:txBody>
      </p:sp>
      <p:pic>
        <p:nvPicPr>
          <p:cNvPr id="226" name="image.png" descr="image.png"/>
          <p:cNvPicPr>
            <a:picLocks noChangeAspect="1"/>
          </p:cNvPicPr>
          <p:nvPr/>
        </p:nvPicPr>
        <p:blipFill>
          <a:blip r:embed="rId6"/>
          <a:srcRect l="39463" b="74960"/>
          <a:stretch>
            <a:fillRect/>
          </a:stretch>
        </p:blipFill>
        <p:spPr>
          <a:xfrm>
            <a:off x="11522815" y="4659248"/>
            <a:ext cx="8914322" cy="1681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.png" descr="image.png"/>
          <p:cNvPicPr>
            <a:picLocks noChangeAspect="1"/>
          </p:cNvPicPr>
          <p:nvPr/>
        </p:nvPicPr>
        <p:blipFill>
          <a:blip r:embed="rId6"/>
          <a:srcRect l="85382" t="21276" b="55319"/>
          <a:stretch>
            <a:fillRect/>
          </a:stretch>
        </p:blipFill>
        <p:spPr>
          <a:xfrm>
            <a:off x="18368708" y="6340665"/>
            <a:ext cx="2152651" cy="1571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.png" descr="image.png"/>
          <p:cNvPicPr>
            <a:picLocks noChangeAspect="1"/>
          </p:cNvPicPr>
          <p:nvPr/>
        </p:nvPicPr>
        <p:blipFill>
          <a:blip r:embed="rId6"/>
          <a:srcRect l="85382" t="46809" b="27659"/>
          <a:stretch>
            <a:fillRect/>
          </a:stretch>
        </p:blipFill>
        <p:spPr>
          <a:xfrm>
            <a:off x="18368708" y="8055165"/>
            <a:ext cx="2152651" cy="171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.png" descr="image.png"/>
          <p:cNvPicPr>
            <a:picLocks noChangeAspect="1"/>
          </p:cNvPicPr>
          <p:nvPr/>
        </p:nvPicPr>
        <p:blipFill>
          <a:blip r:embed="rId6"/>
          <a:srcRect l="86352" t="72340"/>
          <a:stretch>
            <a:fillRect/>
          </a:stretch>
        </p:blipFill>
        <p:spPr>
          <a:xfrm>
            <a:off x="18511583" y="9769665"/>
            <a:ext cx="2009776" cy="1857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1" animBg="1" advAuto="0"/>
      <p:bldP spid="226" grpId="2" animBg="1" advAuto="0"/>
      <p:bldP spid="227" grpId="3" animBg="1" advAuto="0"/>
      <p:bldP spid="228" grpId="4" animBg="1" advAuto="0"/>
      <p:bldP spid="229" grpId="5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مخصص</PresentationFormat>
  <Paragraphs>31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Calibri</vt:lpstr>
      <vt:lpstr>Farah Regular</vt:lpstr>
      <vt:lpstr>Farisi Regular</vt:lpstr>
      <vt:lpstr>Geeza Pro Regular</vt:lpstr>
      <vt:lpstr>Helvetica Neue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2023-07-12T17:59:09Z</dcterms:modified>
</cp:coreProperties>
</file>