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952875" y="4900878"/>
            <a:ext cx="16478250" cy="6192009"/>
          </a:xfrm>
          <a:prstGeom prst="rect">
            <a:avLst/>
          </a:prstGeom>
        </p:spPr>
        <p:txBody>
          <a:bodyPr lIns="38100" tIns="38100" rIns="38100" bIns="38100" numCol="2" spcCol="823912"/>
          <a:lstStyle/>
          <a:p>
            <a:pPr rtl="0">
              <a:defRPr/>
            </a:pPr>
            <a:r>
              <a:t>نص التعداد النقطي في الشريحة</a:t>
            </a:r>
          </a:p>
          <a:p>
            <a:pPr lvl="1" rtl="0">
              <a:defRPr/>
            </a:pPr>
            <a:endParaRPr/>
          </a:p>
          <a:p>
            <a:pPr lvl="2" rtl="0">
              <a:defRPr/>
            </a:pPr>
            <a:endParaRPr/>
          </a:p>
          <a:p>
            <a:pPr lvl="3" rtl="0">
              <a:defRPr/>
            </a:pPr>
            <a:endParaRPr/>
          </a:p>
          <a:p>
            <a:pPr lvl="4" rtl="0">
              <a:defRPr/>
            </a:pPr>
            <a:endParaRPr/>
          </a:p>
        </p:txBody>
      </p:sp>
      <p:sp>
        <p:nvSpPr>
          <p:cNvPr id="15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22776" y="11456202"/>
            <a:ext cx="329075" cy="349997"/>
          </a:xfrm>
          <a:prstGeom prst="rect">
            <a:avLst/>
          </a:prstGeom>
        </p:spPr>
        <p:txBody>
          <a:bodyPr lIns="38100" tIns="38100" rIns="38100" bIns="38100"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نص العنوان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828800">
              <a:lnSpc>
                <a:spcPct val="100000"/>
              </a:lnSpc>
              <a:defRPr sz="8800" b="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58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2pPr>
            <a:lvl3pPr marL="152400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»"/>
              <a:defRPr sz="6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3854"/>
            <a:ext cx="515814" cy="547942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نص العنوان"/>
          <p:cNvSpPr txBox="1">
            <a:spLocks noGrp="1"/>
          </p:cNvSpPr>
          <p:nvPr>
            <p:ph type="title"/>
          </p:nvPr>
        </p:nvSpPr>
        <p:spPr>
          <a:xfrm>
            <a:off x="6632576" y="9601200"/>
            <a:ext cx="10972801" cy="1133476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l" defTabSz="1828800">
              <a:lnSpc>
                <a:spcPct val="100000"/>
              </a:lnSpc>
              <a:defRPr sz="400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67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6632576" y="1225550"/>
            <a:ext cx="10972801" cy="8229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632576" y="10734675"/>
            <a:ext cx="10972801" cy="16097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6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3854"/>
            <a:ext cx="515814" cy="547942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4689.png" descr="IMG_46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528" y="1405748"/>
            <a:ext cx="7430922" cy="7430923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قدرات"/>
          <p:cNvSpPr txBox="1"/>
          <p:nvPr/>
        </p:nvSpPr>
        <p:spPr>
          <a:xfrm>
            <a:off x="14175274" y="3860673"/>
            <a:ext cx="4475597" cy="175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1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80" name="Picture 2" descr="Picture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3860673"/>
            <a:ext cx="3334531" cy="4050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4845.png" descr="IMG_4845.png"/>
          <p:cNvPicPr>
            <a:picLocks noChangeAspect="1"/>
          </p:cNvPicPr>
          <p:nvPr/>
        </p:nvPicPr>
        <p:blipFill>
          <a:blip r:embed="rId5"/>
          <a:srcRect t="18881" b="35614"/>
          <a:stretch>
            <a:fillRect/>
          </a:stretch>
        </p:blipFill>
        <p:spPr>
          <a:xfrm>
            <a:off x="5883978" y="3860673"/>
            <a:ext cx="14244888" cy="1152346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G_4861.png" descr="IMG_486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707" y="1136999"/>
            <a:ext cx="18059585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G_4862.png" descr="IMG_486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459" y="3916330"/>
            <a:ext cx="7772242" cy="11316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7994998"/>
            <a:ext cx="6136006" cy="6136007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2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1" animBg="1" advAuto="0"/>
      <p:bldP spid="247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G_4870.png" descr="IMG_4870.png"/>
          <p:cNvPicPr>
            <a:picLocks noChangeAspect="1"/>
          </p:cNvPicPr>
          <p:nvPr/>
        </p:nvPicPr>
        <p:blipFill>
          <a:blip r:embed="rId3"/>
          <a:srcRect b="65856"/>
          <a:stretch>
            <a:fillRect/>
          </a:stretch>
        </p:blipFill>
        <p:spPr>
          <a:xfrm>
            <a:off x="4157815" y="821166"/>
            <a:ext cx="17178185" cy="4683174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مثال ٢"/>
          <p:cNvSpPr txBox="1"/>
          <p:nvPr/>
        </p:nvSpPr>
        <p:spPr>
          <a:xfrm>
            <a:off x="13239951" y="275731"/>
            <a:ext cx="6623263" cy="1182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defTabSz="1828800">
              <a:lnSpc>
                <a:spcPct val="10000"/>
              </a:lnSpc>
              <a:defRPr sz="6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مثال ٢</a:t>
            </a:r>
          </a:p>
        </p:txBody>
      </p:sp>
      <p:pic>
        <p:nvPicPr>
          <p:cNvPr id="252" name="IMG_4870.png" descr="IMG_4870.png"/>
          <p:cNvPicPr>
            <a:picLocks noChangeAspect="1"/>
          </p:cNvPicPr>
          <p:nvPr/>
        </p:nvPicPr>
        <p:blipFill>
          <a:blip r:embed="rId3"/>
          <a:srcRect t="33158" b="53421"/>
          <a:stretch>
            <a:fillRect/>
          </a:stretch>
        </p:blipFill>
        <p:spPr>
          <a:xfrm>
            <a:off x="4157815" y="5369162"/>
            <a:ext cx="17178185" cy="1840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4870.png" descr="IMG_4870.png"/>
          <p:cNvPicPr>
            <a:picLocks noChangeAspect="1"/>
          </p:cNvPicPr>
          <p:nvPr/>
        </p:nvPicPr>
        <p:blipFill>
          <a:blip r:embed="rId3"/>
          <a:srcRect t="46053" b="40066"/>
          <a:stretch>
            <a:fillRect/>
          </a:stretch>
        </p:blipFill>
        <p:spPr>
          <a:xfrm>
            <a:off x="4157815" y="7183849"/>
            <a:ext cx="17178185" cy="1903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4870.png" descr="IMG_4870.png"/>
          <p:cNvPicPr>
            <a:picLocks noChangeAspect="1"/>
          </p:cNvPicPr>
          <p:nvPr/>
        </p:nvPicPr>
        <p:blipFill>
          <a:blip r:embed="rId3"/>
          <a:srcRect t="58948"/>
          <a:stretch>
            <a:fillRect/>
          </a:stretch>
        </p:blipFill>
        <p:spPr>
          <a:xfrm>
            <a:off x="4157815" y="8952515"/>
            <a:ext cx="17178185" cy="5630674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1" animBg="1" advAuto="0"/>
      <p:bldP spid="253" grpId="2" animBg="1" advAuto="0"/>
      <p:bldP spid="254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G_2827.png" descr="IMG_28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551156"/>
            <a:ext cx="18583277" cy="1137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4872.png" descr="IMG_487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976" y="-1"/>
            <a:ext cx="14987024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G_4888.png" descr="IMG_488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1" y="1200165"/>
            <a:ext cx="1775663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G_4890.png" descr="IMG_4890.png"/>
          <p:cNvPicPr>
            <a:picLocks noChangeAspect="1"/>
          </p:cNvPicPr>
          <p:nvPr/>
        </p:nvPicPr>
        <p:blipFill>
          <a:blip r:embed="rId3"/>
          <a:srcRect t="23333" b="62632"/>
          <a:stretch>
            <a:fillRect/>
          </a:stretch>
        </p:blipFill>
        <p:spPr>
          <a:xfrm>
            <a:off x="3916434" y="1600200"/>
            <a:ext cx="18067130" cy="192489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العمليات على المصفوفات"/>
          <p:cNvSpPr txBox="1"/>
          <p:nvPr/>
        </p:nvSpPr>
        <p:spPr>
          <a:xfrm>
            <a:off x="12950103" y="427056"/>
            <a:ext cx="6623262" cy="794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defTabSz="1828800">
              <a:lnSpc>
                <a:spcPct val="10000"/>
              </a:lnSpc>
              <a:defRPr sz="3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العمليات على المصفوفات</a:t>
            </a:r>
          </a:p>
        </p:txBody>
      </p:sp>
      <p:pic>
        <p:nvPicPr>
          <p:cNvPr id="266" name="IMG_4890.png" descr="IMG_4890.png"/>
          <p:cNvPicPr>
            <a:picLocks noChangeAspect="1"/>
          </p:cNvPicPr>
          <p:nvPr/>
        </p:nvPicPr>
        <p:blipFill>
          <a:blip r:embed="rId3"/>
          <a:srcRect t="36996" b="50000"/>
          <a:stretch>
            <a:fillRect/>
          </a:stretch>
        </p:blipFill>
        <p:spPr>
          <a:xfrm>
            <a:off x="3916434" y="3474143"/>
            <a:ext cx="18067130" cy="1783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4890.png" descr="IMG_4890.png"/>
          <p:cNvPicPr>
            <a:picLocks noChangeAspect="1"/>
          </p:cNvPicPr>
          <p:nvPr/>
        </p:nvPicPr>
        <p:blipFill>
          <a:blip r:embed="rId3"/>
          <a:srcRect t="48048" b="38333"/>
          <a:stretch>
            <a:fillRect/>
          </a:stretch>
        </p:blipFill>
        <p:spPr>
          <a:xfrm>
            <a:off x="3916434" y="4990142"/>
            <a:ext cx="18067130" cy="1867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G_4890.png" descr="IMG_4890.png"/>
          <p:cNvPicPr>
            <a:picLocks noChangeAspect="1"/>
          </p:cNvPicPr>
          <p:nvPr/>
        </p:nvPicPr>
        <p:blipFill>
          <a:blip r:embed="rId3"/>
          <a:srcRect t="61666" b="23333"/>
          <a:stretch>
            <a:fillRect/>
          </a:stretch>
        </p:blipFill>
        <p:spPr>
          <a:xfrm>
            <a:off x="3916434" y="6857999"/>
            <a:ext cx="18067130" cy="2057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4890.png" descr="IMG_4890.png"/>
          <p:cNvPicPr>
            <a:picLocks noChangeAspect="1"/>
          </p:cNvPicPr>
          <p:nvPr/>
        </p:nvPicPr>
        <p:blipFill>
          <a:blip r:embed="rId3"/>
          <a:srcRect t="75066" b="12434"/>
          <a:stretch>
            <a:fillRect/>
          </a:stretch>
        </p:blipFill>
        <p:spPr>
          <a:xfrm>
            <a:off x="3916434" y="8695917"/>
            <a:ext cx="18067130" cy="1714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G_4890.png" descr="IMG_4890.png"/>
          <p:cNvPicPr>
            <a:picLocks noChangeAspect="1"/>
          </p:cNvPicPr>
          <p:nvPr/>
        </p:nvPicPr>
        <p:blipFill>
          <a:blip r:embed="rId3"/>
          <a:srcRect t="88268"/>
          <a:stretch>
            <a:fillRect/>
          </a:stretch>
        </p:blipFill>
        <p:spPr>
          <a:xfrm>
            <a:off x="3916434" y="10506693"/>
            <a:ext cx="18067130" cy="1609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G_3867.jpeg" descr="IMG_3867.jpeg"/>
          <p:cNvPicPr>
            <a:picLocks noChangeAspect="1"/>
          </p:cNvPicPr>
          <p:nvPr/>
        </p:nvPicPr>
        <p:blipFill>
          <a:blip r:embed="rId4"/>
          <a:srcRect l="77258"/>
          <a:stretch>
            <a:fillRect/>
          </a:stretch>
        </p:blipFill>
        <p:spPr>
          <a:xfrm>
            <a:off x="3048000" y="53017"/>
            <a:ext cx="1603875" cy="4936934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1" animBg="1" advAuto="0"/>
      <p:bldP spid="267" grpId="2" animBg="1" advAuto="0"/>
      <p:bldP spid="268" grpId="3" animBg="1" advAuto="0"/>
      <p:bldP spid="269" grpId="4" animBg="1" advAuto="0"/>
      <p:bldP spid="270" grpId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IMG_2836.png" descr="IMG_28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668" y="0"/>
            <a:ext cx="6832664" cy="6149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G_4892.png" descr="IMG_489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369" y="-1263333"/>
            <a:ext cx="17639595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تأكد"/>
          <p:cNvSpPr txBox="1"/>
          <p:nvPr/>
        </p:nvSpPr>
        <p:spPr>
          <a:xfrm>
            <a:off x="12571103" y="427056"/>
            <a:ext cx="6623263" cy="142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defTabSz="1828800" rtl="0">
              <a:lnSpc>
                <a:spcPct val="10000"/>
              </a:lnSpc>
              <a:defRPr sz="3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8000"/>
              <a:t>تأكد</a:t>
            </a:r>
            <a:r>
              <a:t> </a:t>
            </a:r>
          </a:p>
        </p:txBody>
      </p:sp>
      <p:pic>
        <p:nvPicPr>
          <p:cNvPr id="279" name="IMG_4894.png" descr="IMG_489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716" y="427056"/>
            <a:ext cx="18125899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صورة 8" descr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098" y="4556966"/>
            <a:ext cx="9448801" cy="5943601"/>
          </a:xfrm>
          <a:prstGeom prst="rect">
            <a:avLst/>
          </a:prstGeom>
          <a:ln w="76200" cap="sq">
            <a:solidFill>
              <a:srgbClr val="000000"/>
            </a:solidFill>
            <a:miter/>
          </a:ln>
          <a:effectLst>
            <a:outerShdw blurRad="101600" dist="762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83" name="تقويم"/>
          <p:cNvSpPr txBox="1"/>
          <p:nvPr/>
        </p:nvSpPr>
        <p:spPr>
          <a:xfrm>
            <a:off x="13239951" y="275731"/>
            <a:ext cx="6623263" cy="1182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defTabSz="1828800">
              <a:lnSpc>
                <a:spcPct val="10000"/>
              </a:lnSpc>
              <a:defRPr sz="6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تقويم </a:t>
            </a:r>
          </a:p>
        </p:txBody>
      </p:sp>
      <p:sp>
        <p:nvSpPr>
          <p:cNvPr id="28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لاتتوقفي عن الحلم حتى لو اخبرك من حولك ان حلمك اصبح مستحيلاً"/>
          <p:cNvSpPr txBox="1"/>
          <p:nvPr/>
        </p:nvSpPr>
        <p:spPr>
          <a:xfrm>
            <a:off x="6011194" y="4281932"/>
            <a:ext cx="15324806" cy="6427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12000">
                <a:blipFill rotWithShape="1">
                  <a:blip r:embed="rId3"/>
                  <a:srcRect/>
                  <a:tile tx="0" ty="0" sx="100000" sy="100000" flip="none" algn="tl"/>
                </a:blip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لاتتوقفي عن الحلم حتى لو اخبرك من حولك ان حلمك اصبح مستحيلاً  </a:t>
            </a:r>
          </a:p>
        </p:txBody>
      </p:sp>
      <p:sp>
        <p:nvSpPr>
          <p:cNvPr id="28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مهارات التفكير العليا"/>
          <p:cNvSpPr txBox="1"/>
          <p:nvPr/>
        </p:nvSpPr>
        <p:spPr>
          <a:xfrm>
            <a:off x="12987284" y="402064"/>
            <a:ext cx="6623263" cy="891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defTabSz="1828800">
              <a:lnSpc>
                <a:spcPct val="10000"/>
              </a:lnSpc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مهارات التفكير العليا  </a:t>
            </a:r>
          </a:p>
        </p:txBody>
      </p:sp>
      <p:pic>
        <p:nvPicPr>
          <p:cNvPr id="290" name="IMG_4899.png" descr="IMG_489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286000"/>
            <a:ext cx="1828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4689.png" descr="IMG_46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528" y="1405748"/>
            <a:ext cx="7430922" cy="7430923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عنوان الدرس…"/>
          <p:cNvSpPr txBox="1"/>
          <p:nvPr/>
        </p:nvSpPr>
        <p:spPr>
          <a:xfrm>
            <a:off x="13101442" y="3332413"/>
            <a:ext cx="6623262" cy="3577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defTabSz="1828800" rtl="0">
              <a:defRPr sz="1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عنوان الدرس </a:t>
            </a:r>
          </a:p>
          <a:p>
            <a:pPr defTabSz="1828800" rtl="0">
              <a:defRPr sz="1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٢-١</a:t>
            </a:r>
          </a:p>
        </p:txBody>
      </p:sp>
      <p:sp>
        <p:nvSpPr>
          <p:cNvPr id="186" name="العمليات على المصفوفات"/>
          <p:cNvSpPr txBox="1"/>
          <p:nvPr/>
        </p:nvSpPr>
        <p:spPr>
          <a:xfrm>
            <a:off x="5884007" y="8282337"/>
            <a:ext cx="14434868" cy="186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10400" b="1">
                <a:solidFill>
                  <a:srgbClr val="436C8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العمليات على المصفوفات</a:t>
            </a:r>
          </a:p>
        </p:txBody>
      </p:sp>
      <p:sp>
        <p:nvSpPr>
          <p:cNvPr id="18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G_4689.png" descr="IMG_46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528" y="1405748"/>
            <a:ext cx="7430922" cy="7430923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تحصيلي"/>
          <p:cNvSpPr txBox="1"/>
          <p:nvPr/>
        </p:nvSpPr>
        <p:spPr>
          <a:xfrm>
            <a:off x="14175274" y="3860673"/>
            <a:ext cx="4475597" cy="175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1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تحصيلي</a:t>
            </a:r>
          </a:p>
        </p:txBody>
      </p:sp>
      <p:pic>
        <p:nvPicPr>
          <p:cNvPr id="295" name="Picture 2" descr="Picture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3860673"/>
            <a:ext cx="3334531" cy="4050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G_4900.png" descr="IMG_4900.png"/>
          <p:cNvPicPr>
            <a:picLocks noChangeAspect="1"/>
          </p:cNvPicPr>
          <p:nvPr/>
        </p:nvPicPr>
        <p:blipFill>
          <a:blip r:embed="rId5"/>
          <a:srcRect r="10065"/>
          <a:stretch>
            <a:fillRect/>
          </a:stretch>
        </p:blipFill>
        <p:spPr>
          <a:xfrm>
            <a:off x="6537948" y="5886171"/>
            <a:ext cx="13168748" cy="7330192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4844.png" descr="IMG_48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448" y="2646036"/>
            <a:ext cx="14337388" cy="11069964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وسيلة شرح على شكل سحابة 2"/>
          <p:cNvSpPr/>
          <p:nvPr/>
        </p:nvSpPr>
        <p:spPr>
          <a:xfrm>
            <a:off x="5683568" y="4859456"/>
            <a:ext cx="475995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48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ما فائدة تنظيم البيانات  في مصفوفة</a:t>
            </a:r>
          </a:p>
        </p:txBody>
      </p:sp>
      <p:sp>
        <p:nvSpPr>
          <p:cNvPr id="193" name="مستطيل"/>
          <p:cNvSpPr/>
          <p:nvPr/>
        </p:nvSpPr>
        <p:spPr>
          <a:xfrm>
            <a:off x="5951401" y="2867040"/>
            <a:ext cx="4224288" cy="3778200"/>
          </a:xfrm>
          <a:prstGeom prst="rect">
            <a:avLst/>
          </a:prstGeom>
          <a:ln w="50800">
            <a:solidFill>
              <a:srgbClr val="4F81BD"/>
            </a:solidFill>
          </a:ln>
          <a:effectLst>
            <a:outerShdw blurRad="381000" dist="12700" dir="5400000" rotWithShape="0">
              <a:srgbClr val="000000"/>
            </a:outerShdw>
          </a:effectLst>
        </p:spPr>
        <p:txBody>
          <a:bodyPr tIns="91439" bIns="91439" anchor="ctr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4" name="IMG_4690.png" descr="IMG_4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8984" y="1435963"/>
            <a:ext cx="4363491" cy="4760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4690.png" descr="IMG_4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8984" y="6978433"/>
            <a:ext cx="4363491" cy="476080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أهداف الدرس"/>
          <p:cNvSpPr txBox="1"/>
          <p:nvPr/>
        </p:nvSpPr>
        <p:spPr>
          <a:xfrm>
            <a:off x="14216274" y="0"/>
            <a:ext cx="3937584" cy="1516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 rtl="0">
              <a:defRPr sz="9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/>
              <a:t>أهداف</a:t>
            </a:r>
            <a:r>
              <a:t> </a:t>
            </a:r>
            <a:r>
              <a:rPr sz="6000"/>
              <a:t>الدرس</a:t>
            </a:r>
          </a:p>
        </p:txBody>
      </p:sp>
      <p:pic>
        <p:nvPicPr>
          <p:cNvPr id="19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286" y="2851165"/>
            <a:ext cx="4448175" cy="2886077"/>
          </a:xfrm>
          <a:prstGeom prst="rect">
            <a:avLst/>
          </a:prstGeom>
          <a:ln w="12700">
            <a:solidFill>
              <a:srgbClr val="FFC000"/>
            </a:solidFill>
            <a:miter/>
          </a:ln>
        </p:spPr>
      </p:pic>
      <p:pic>
        <p:nvPicPr>
          <p:cNvPr id="19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1286" y="7791973"/>
            <a:ext cx="4381501" cy="3133726"/>
          </a:xfrm>
          <a:prstGeom prst="rect">
            <a:avLst/>
          </a:prstGeom>
          <a:ln w="12700">
            <a:solidFill>
              <a:srgbClr val="FFC000"/>
            </a:solidFill>
            <a:miter/>
          </a:ln>
        </p:spPr>
      </p:pic>
      <p:grpSp>
        <p:nvGrpSpPr>
          <p:cNvPr id="203" name="وسيلة شرح على شكل سحابة 5"/>
          <p:cNvGrpSpPr/>
          <p:nvPr/>
        </p:nvGrpSpPr>
        <p:grpSpPr>
          <a:xfrm>
            <a:off x="5890712" y="7482292"/>
            <a:ext cx="9401324" cy="11498730"/>
            <a:chOff x="-1923625" y="-7869277"/>
            <a:chExt cx="9401324" cy="11498728"/>
          </a:xfrm>
        </p:grpSpPr>
        <p:sp>
          <p:nvSpPr>
            <p:cNvPr id="199" name="دائرة"/>
            <p:cNvSpPr/>
            <p:nvPr/>
          </p:nvSpPr>
          <p:spPr>
            <a:xfrm>
              <a:off x="2289349" y="2936643"/>
              <a:ext cx="529927" cy="529927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" name="دائرة"/>
            <p:cNvSpPr/>
            <p:nvPr/>
          </p:nvSpPr>
          <p:spPr>
            <a:xfrm>
              <a:off x="2174319" y="3276169"/>
              <a:ext cx="353283" cy="353283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" name="الشكل"/>
            <p:cNvSpPr/>
            <p:nvPr/>
          </p:nvSpPr>
          <p:spPr>
            <a:xfrm>
              <a:off x="392614" y="161991"/>
              <a:ext cx="7085085" cy="2704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" name="كيف يتم تحديد رتبة  المصفوفة؟"/>
            <p:cNvSpPr txBox="1"/>
            <p:nvPr/>
          </p:nvSpPr>
          <p:spPr>
            <a:xfrm>
              <a:off x="-1923626" y="-7869278"/>
              <a:ext cx="3827065" cy="2834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defTabSz="182880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كيف يتم تحديد رتبة  المصفوفة؟</a:t>
              </a:r>
            </a:p>
          </p:txBody>
        </p:sp>
      </p:grpSp>
      <p:sp>
        <p:nvSpPr>
          <p:cNvPr id="204" name="مستطيل"/>
          <p:cNvSpPr/>
          <p:nvPr/>
        </p:nvSpPr>
        <p:spPr>
          <a:xfrm>
            <a:off x="5916111" y="7099823"/>
            <a:ext cx="4224289" cy="3810001"/>
          </a:xfrm>
          <a:prstGeom prst="rect">
            <a:avLst/>
          </a:prstGeom>
          <a:ln w="50800">
            <a:solidFill>
              <a:srgbClr val="4F81BD"/>
            </a:solidFill>
          </a:ln>
          <a:effectLst>
            <a:outerShdw blurRad="381000" dist="12700" dir="5400000" rotWithShape="0">
              <a:srgbClr val="000000"/>
            </a:outerShdw>
          </a:effectLst>
        </p:spPr>
        <p:txBody>
          <a:bodyPr tIns="91439" bIns="91439" anchor="ctr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32" fill="hold" grpId="4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32" fill="hold" grpId="6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8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4" animBg="1" advAuto="0"/>
      <p:bldP spid="193" grpId="3" animBg="1" advAuto="0"/>
      <p:bldP spid="194" grpId="1" animBg="1" advAuto="0"/>
      <p:bldP spid="195" grpId="7" animBg="1" advAuto="0"/>
      <p:bldP spid="197" grpId="2" animBg="1" advAuto="0"/>
      <p:bldP spid="198" grpId="8" animBg="1" advAuto="0"/>
      <p:bldP spid="203" grpId="6" animBg="1" advAuto="0"/>
      <p:bldP spid="204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G_2832.png" descr="IMG_28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837" y="1902748"/>
            <a:ext cx="15922326" cy="887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4689.png" descr="IMG_468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456" y="0"/>
            <a:ext cx="7430922" cy="7430922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مفردات…"/>
          <p:cNvSpPr txBox="1"/>
          <p:nvPr/>
        </p:nvSpPr>
        <p:spPr>
          <a:xfrm>
            <a:off x="8880369" y="1902748"/>
            <a:ext cx="6623263" cy="353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defTabSz="1828800" rtl="0">
              <a:defRPr sz="1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مفردات</a:t>
            </a:r>
          </a:p>
          <a:p>
            <a:pPr defTabSz="1828800" rtl="0">
              <a:defRPr sz="1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الدرس</a:t>
            </a:r>
          </a:p>
        </p:txBody>
      </p:sp>
      <p:sp>
        <p:nvSpPr>
          <p:cNvPr id="210" name="جمع…"/>
          <p:cNvSpPr txBox="1"/>
          <p:nvPr/>
        </p:nvSpPr>
        <p:spPr>
          <a:xfrm>
            <a:off x="4230837" y="7202289"/>
            <a:ext cx="6623263" cy="2926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defTabSz="1828800" rtl="0">
              <a:defRPr sz="10000">
                <a:solidFill>
                  <a:srgbClr val="416C8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7000"/>
              <a:t>جمع </a:t>
            </a:r>
          </a:p>
          <a:p>
            <a:pPr defTabSz="1828800" rtl="0">
              <a:defRPr sz="10000">
                <a:solidFill>
                  <a:srgbClr val="416C8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7000"/>
              <a:t>مصفوفتين</a:t>
            </a:r>
            <a:r>
              <a:t> </a:t>
            </a:r>
          </a:p>
        </p:txBody>
      </p:sp>
      <p:sp>
        <p:nvSpPr>
          <p:cNvPr id="211" name="طرح…"/>
          <p:cNvSpPr txBox="1"/>
          <p:nvPr/>
        </p:nvSpPr>
        <p:spPr>
          <a:xfrm>
            <a:off x="8880369" y="7202289"/>
            <a:ext cx="6623263" cy="2926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defTabSz="1828800" rtl="0">
              <a:defRPr sz="10000">
                <a:solidFill>
                  <a:srgbClr val="416C8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7000"/>
              <a:t>طرح </a:t>
            </a:r>
          </a:p>
          <a:p>
            <a:pPr defTabSz="1828800" rtl="0">
              <a:defRPr sz="10000">
                <a:solidFill>
                  <a:srgbClr val="416C8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7000"/>
              <a:t>مصفوفتين</a:t>
            </a:r>
            <a:r>
              <a:t> </a:t>
            </a:r>
          </a:p>
        </p:txBody>
      </p:sp>
      <p:sp>
        <p:nvSpPr>
          <p:cNvPr id="212" name="ضرب المصفوفة…"/>
          <p:cNvSpPr txBox="1"/>
          <p:nvPr/>
        </p:nvSpPr>
        <p:spPr>
          <a:xfrm>
            <a:off x="14161566" y="7431087"/>
            <a:ext cx="6623263" cy="257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defTabSz="1828800" rtl="0">
              <a:defRPr sz="7000">
                <a:solidFill>
                  <a:srgbClr val="416C8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ضرب المصفوفة</a:t>
            </a:r>
          </a:p>
          <a:p>
            <a:pPr defTabSz="1828800" rtl="0">
              <a:defRPr sz="7000">
                <a:solidFill>
                  <a:srgbClr val="416C8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في عدد ثابت </a:t>
            </a:r>
          </a:p>
        </p:txBody>
      </p:sp>
      <p:sp>
        <p:nvSpPr>
          <p:cNvPr id="21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1" animBg="1" advAuto="0"/>
      <p:bldP spid="211" grpId="2" animBg="1" advAuto="0"/>
      <p:bldP spid="212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G_4848.png" descr="IMG_4848.png"/>
          <p:cNvPicPr>
            <a:picLocks noChangeAspect="1"/>
          </p:cNvPicPr>
          <p:nvPr/>
        </p:nvPicPr>
        <p:blipFill>
          <a:blip r:embed="rId3"/>
          <a:srcRect b="53909"/>
          <a:stretch>
            <a:fillRect/>
          </a:stretch>
        </p:blipFill>
        <p:spPr>
          <a:xfrm>
            <a:off x="2707845" y="300130"/>
            <a:ext cx="18968310" cy="691258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لماذا"/>
          <p:cNvSpPr txBox="1"/>
          <p:nvPr/>
        </p:nvSpPr>
        <p:spPr>
          <a:xfrm>
            <a:off x="13095485" y="0"/>
            <a:ext cx="6623263" cy="1750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1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لماذا</a:t>
            </a:r>
          </a:p>
        </p:txBody>
      </p:sp>
      <p:pic>
        <p:nvPicPr>
          <p:cNvPr id="217" name="IMG_4684.png" descr="IMG_46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3293" y="7212899"/>
            <a:ext cx="5473708" cy="5473707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ما معدل النفقات  اليومي للمعرض 2 في المنطقة الشرقية ؟"/>
          <p:cNvSpPr txBox="1"/>
          <p:nvPr/>
        </p:nvSpPr>
        <p:spPr>
          <a:xfrm>
            <a:off x="15840169" y="8391414"/>
            <a:ext cx="4759955" cy="3623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/>
          <a:p>
            <a:pPr defTabSz="1828800" rtl="0">
              <a:defRPr sz="48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ما معدل النفقات  اليومي للمعرض 2 في المنطقة الشرقية ؟</a:t>
            </a:r>
          </a:p>
        </p:txBody>
      </p:sp>
      <p:pic>
        <p:nvPicPr>
          <p:cNvPr id="219" name="IMG_4684.png" descr="IMG_46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633" y="7212899"/>
            <a:ext cx="5473708" cy="5473707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ما موقع معدل النفقات  اليومية للمعرض الأول في كل مصفوفة ؟"/>
          <p:cNvSpPr txBox="1"/>
          <p:nvPr/>
        </p:nvSpPr>
        <p:spPr>
          <a:xfrm>
            <a:off x="10336510" y="8391414"/>
            <a:ext cx="4759955" cy="3623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/>
          <a:p>
            <a:pPr defTabSz="1828800" rtl="0">
              <a:defRPr sz="48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ما موقع معدل النفقات  اليومية للمعرض الأول في كل مصفوفة ؟</a:t>
            </a:r>
          </a:p>
        </p:txBody>
      </p:sp>
      <p:pic>
        <p:nvPicPr>
          <p:cNvPr id="221" name="IMG_4684.png" descr="IMG_46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927" y="7212899"/>
            <a:ext cx="5473707" cy="5473707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كيف يمكن أن تجدي إجمالي المبيعات اليومية للمعارض 2 للشركة في جميع المناطق  ؟"/>
          <p:cNvSpPr txBox="1"/>
          <p:nvPr/>
        </p:nvSpPr>
        <p:spPr>
          <a:xfrm>
            <a:off x="4505927" y="7951009"/>
            <a:ext cx="5375911" cy="450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/>
          <a:p>
            <a:pPr defTabSz="1828800" rtl="0">
              <a:defRPr sz="48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كيف يمكن أن تجدي إجمالي المبيعات اليومية للمعارض 2 للشركة في جميع المناطق  ؟</a:t>
            </a:r>
          </a:p>
        </p:txBody>
      </p:sp>
      <p:sp>
        <p:nvSpPr>
          <p:cNvPr id="22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2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4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32" fill="hold" grpId="6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1" animBg="1" advAuto="0"/>
      <p:bldP spid="218" grpId="2" animBg="1" advAuto="0"/>
      <p:bldP spid="219" grpId="3" animBg="1" advAuto="0"/>
      <p:bldP spid="220" grpId="4" animBg="1" advAuto="0"/>
      <p:bldP spid="221" grpId="5" animBg="1" advAuto="0"/>
      <p:bldP spid="222" grpId="6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G_4851.png" descr="IMG_4851.png"/>
          <p:cNvPicPr>
            <a:picLocks noChangeAspect="1"/>
          </p:cNvPicPr>
          <p:nvPr/>
        </p:nvPicPr>
        <p:blipFill>
          <a:blip r:embed="rId3"/>
          <a:srcRect b="24773"/>
          <a:stretch>
            <a:fillRect/>
          </a:stretch>
        </p:blipFill>
        <p:spPr>
          <a:xfrm>
            <a:off x="5456903" y="3585616"/>
            <a:ext cx="16336496" cy="9462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4851.png" descr="IMG_4851.png"/>
          <p:cNvPicPr>
            <a:picLocks noChangeAspect="1"/>
          </p:cNvPicPr>
          <p:nvPr/>
        </p:nvPicPr>
        <p:blipFill>
          <a:blip r:embed="rId3"/>
          <a:srcRect t="73650" r="58772"/>
          <a:stretch>
            <a:fillRect/>
          </a:stretch>
        </p:blipFill>
        <p:spPr>
          <a:xfrm>
            <a:off x="1212332" y="1359766"/>
            <a:ext cx="8489343" cy="4177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665" y="-1073833"/>
            <a:ext cx="5857863" cy="5857863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2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1" animBg="1" advAuto="0"/>
      <p:bldP spid="227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جمع المصفوفات…"/>
          <p:cNvSpPr txBox="1"/>
          <p:nvPr/>
        </p:nvSpPr>
        <p:spPr>
          <a:xfrm>
            <a:off x="13366284" y="-1"/>
            <a:ext cx="6623263" cy="182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defTabSz="1828800" rtl="0">
              <a:lnSpc>
                <a:spcPct val="10000"/>
              </a:lnSpc>
              <a:defRPr sz="5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جمع المصفوفات </a:t>
            </a:r>
          </a:p>
          <a:p>
            <a:pPr defTabSz="1828800" rtl="0">
              <a:lnSpc>
                <a:spcPct val="10000"/>
              </a:lnSpc>
              <a:defRPr sz="1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5000" b="1"/>
              <a:t>وطرحها</a:t>
            </a:r>
            <a:r>
              <a:t> </a:t>
            </a:r>
          </a:p>
        </p:txBody>
      </p:sp>
      <p:pic>
        <p:nvPicPr>
          <p:cNvPr id="231" name="IMG_4855.png" descr="IMG_4855.png"/>
          <p:cNvPicPr>
            <a:picLocks noChangeAspect="1"/>
          </p:cNvPicPr>
          <p:nvPr/>
        </p:nvPicPr>
        <p:blipFill>
          <a:blip r:embed="rId3"/>
          <a:srcRect b="64781"/>
          <a:stretch>
            <a:fillRect/>
          </a:stretch>
        </p:blipFill>
        <p:spPr>
          <a:xfrm>
            <a:off x="4399408" y="0"/>
            <a:ext cx="17933754" cy="4830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4855.png" descr="IMG_4855.png"/>
          <p:cNvPicPr>
            <a:picLocks noChangeAspect="1"/>
          </p:cNvPicPr>
          <p:nvPr/>
        </p:nvPicPr>
        <p:blipFill>
          <a:blip r:embed="rId3"/>
          <a:srcRect t="68005" b="28092"/>
          <a:stretch>
            <a:fillRect/>
          </a:stretch>
        </p:blipFill>
        <p:spPr>
          <a:xfrm>
            <a:off x="4399408" y="9327604"/>
            <a:ext cx="17933754" cy="535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4855.png" descr="IMG_4855.png"/>
          <p:cNvPicPr>
            <a:picLocks noChangeAspect="1"/>
          </p:cNvPicPr>
          <p:nvPr/>
        </p:nvPicPr>
        <p:blipFill>
          <a:blip r:embed="rId3"/>
          <a:srcRect t="36535" b="53114"/>
          <a:stretch>
            <a:fillRect/>
          </a:stretch>
        </p:blipFill>
        <p:spPr>
          <a:xfrm>
            <a:off x="4399408" y="5011218"/>
            <a:ext cx="17933754" cy="1419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G_4855.png" descr="IMG_4855.png"/>
          <p:cNvPicPr>
            <a:picLocks noChangeAspect="1"/>
          </p:cNvPicPr>
          <p:nvPr/>
        </p:nvPicPr>
        <p:blipFill>
          <a:blip r:embed="rId3"/>
          <a:srcRect t="46206" b="41140"/>
          <a:stretch>
            <a:fillRect/>
          </a:stretch>
        </p:blipFill>
        <p:spPr>
          <a:xfrm>
            <a:off x="4399642" y="6337717"/>
            <a:ext cx="17933754" cy="1735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G_4855.png" descr="IMG_4855.png"/>
          <p:cNvPicPr>
            <a:picLocks noChangeAspect="1"/>
          </p:cNvPicPr>
          <p:nvPr/>
        </p:nvPicPr>
        <p:blipFill>
          <a:blip r:embed="rId3"/>
          <a:srcRect t="58027" b="31776"/>
          <a:stretch>
            <a:fillRect/>
          </a:stretch>
        </p:blipFill>
        <p:spPr>
          <a:xfrm>
            <a:off x="4399408" y="7958994"/>
            <a:ext cx="17933754" cy="1398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G_4855.png" descr="IMG_4855.png"/>
          <p:cNvPicPr>
            <a:picLocks noChangeAspect="1"/>
          </p:cNvPicPr>
          <p:nvPr/>
        </p:nvPicPr>
        <p:blipFill>
          <a:blip r:embed="rId3"/>
          <a:srcRect t="73224" b="16272"/>
          <a:stretch>
            <a:fillRect/>
          </a:stretch>
        </p:blipFill>
        <p:spPr>
          <a:xfrm>
            <a:off x="4399408" y="10043492"/>
            <a:ext cx="17933754" cy="1440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4855.png" descr="IMG_4855.png"/>
          <p:cNvPicPr>
            <a:picLocks noChangeAspect="1"/>
          </p:cNvPicPr>
          <p:nvPr/>
        </p:nvPicPr>
        <p:blipFill>
          <a:blip r:embed="rId3"/>
          <a:srcRect t="83509"/>
          <a:stretch>
            <a:fillRect/>
          </a:stretch>
        </p:blipFill>
        <p:spPr>
          <a:xfrm>
            <a:off x="4399408" y="11454213"/>
            <a:ext cx="17933754" cy="2261787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1" animBg="1" advAuto="0"/>
      <p:bldP spid="234" grpId="2" animBg="1" advAuto="0"/>
      <p:bldP spid="235" grpId="3" animBg="1" advAuto="0"/>
      <p:bldP spid="236" grpId="4" animBg="1" advAuto="0"/>
      <p:bldP spid="237" grpId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G_4858.png" descr="IMG_4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770001"/>
            <a:ext cx="18288000" cy="914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3008.png" descr="IMG_30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0"/>
            <a:ext cx="6227072" cy="5616456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أكشف أوراقك"/>
          <p:cNvSpPr txBox="1"/>
          <p:nvPr/>
        </p:nvSpPr>
        <p:spPr>
          <a:xfrm>
            <a:off x="13239951" y="275731"/>
            <a:ext cx="6623263" cy="1182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defTabSz="1828800">
              <a:lnSpc>
                <a:spcPct val="10000"/>
              </a:lnSpc>
              <a:defRPr sz="6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أكشف أوراقك </a:t>
            </a:r>
          </a:p>
        </p:txBody>
      </p:sp>
      <p:sp>
        <p:nvSpPr>
          <p:cNvPr id="24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مخصص</PresentationFormat>
  <Paragraphs>49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5" baseType="lpstr">
      <vt:lpstr>Arial</vt:lpstr>
      <vt:lpstr>Calibri</vt:lpstr>
      <vt:lpstr>Geeza Pro Regular</vt:lpstr>
      <vt:lpstr>Helvetica Neue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2023-07-13T17:13:40Z</dcterms:modified>
</cp:coreProperties>
</file>