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200">
        <a:latin typeface="+mn-lt"/>
        <a:ea typeface="+mn-ea"/>
        <a:cs typeface="+mn-cs"/>
        <a:sym typeface="Calibri"/>
      </a:defRPr>
    </a:lvl1pPr>
    <a:lvl2pPr indent="228600" rtl="1" latinLnBrk="0">
      <a:defRPr sz="1200">
        <a:latin typeface="+mn-lt"/>
        <a:ea typeface="+mn-ea"/>
        <a:cs typeface="+mn-cs"/>
        <a:sym typeface="Calibri"/>
      </a:defRPr>
    </a:lvl2pPr>
    <a:lvl3pPr indent="457200" rtl="1" latinLnBrk="0">
      <a:defRPr sz="1200">
        <a:latin typeface="+mn-lt"/>
        <a:ea typeface="+mn-ea"/>
        <a:cs typeface="+mn-cs"/>
        <a:sym typeface="Calibri"/>
      </a:defRPr>
    </a:lvl3pPr>
    <a:lvl4pPr indent="685800" rtl="1" latinLnBrk="0">
      <a:defRPr sz="1200">
        <a:latin typeface="+mn-lt"/>
        <a:ea typeface="+mn-ea"/>
        <a:cs typeface="+mn-cs"/>
        <a:sym typeface="Calibri"/>
      </a:defRPr>
    </a:lvl4pPr>
    <a:lvl5pPr indent="914400" rtl="1" latinLnBrk="0">
      <a:defRPr sz="1200">
        <a:latin typeface="+mn-lt"/>
        <a:ea typeface="+mn-ea"/>
        <a:cs typeface="+mn-cs"/>
        <a:sym typeface="Calibri"/>
      </a:defRPr>
    </a:lvl5pPr>
    <a:lvl6pPr indent="1143000" rtl="1" latinLnBrk="0">
      <a:defRPr sz="1200">
        <a:latin typeface="+mn-lt"/>
        <a:ea typeface="+mn-ea"/>
        <a:cs typeface="+mn-cs"/>
        <a:sym typeface="Calibri"/>
      </a:defRPr>
    </a:lvl6pPr>
    <a:lvl7pPr indent="1371600" rtl="1" latinLnBrk="0">
      <a:defRPr sz="1200">
        <a:latin typeface="+mn-lt"/>
        <a:ea typeface="+mn-ea"/>
        <a:cs typeface="+mn-cs"/>
        <a:sym typeface="Calibri"/>
      </a:defRPr>
    </a:lvl7pPr>
    <a:lvl8pPr indent="1600200" rtl="1" latinLnBrk="0">
      <a:defRPr sz="1200">
        <a:latin typeface="+mn-lt"/>
        <a:ea typeface="+mn-ea"/>
        <a:cs typeface="+mn-cs"/>
        <a:sym typeface="Calibri"/>
      </a:defRPr>
    </a:lvl8pPr>
    <a:lvl9pPr indent="1828800" rtl="1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93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نص العنوان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102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21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نص العنوان</a:t>
            </a:r>
          </a:p>
        </p:txBody>
      </p:sp>
      <p:sp>
        <p:nvSpPr>
          <p:cNvPr id="3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9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عنصر نائب للنص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5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نص العنوان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نص العنوان</a:t>
            </a:r>
          </a:p>
        </p:txBody>
      </p:sp>
      <p:sp>
        <p:nvSpPr>
          <p:cNvPr id="7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4" name="عنصر نائب للنص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 rtl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نص العنوان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نص العنوان</a:t>
            </a:r>
          </a:p>
        </p:txBody>
      </p:sp>
      <p:sp>
        <p:nvSpPr>
          <p:cNvPr id="83" name="عنصر نائب للصورة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422543" y="6395577"/>
            <a:ext cx="264258" cy="28667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G_4689.png" descr="IMG_468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764" y="702874"/>
            <a:ext cx="3715461" cy="3715462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قدرات"/>
          <p:cNvSpPr txBox="1"/>
          <p:nvPr/>
        </p:nvSpPr>
        <p:spPr>
          <a:xfrm>
            <a:off x="5563636" y="1930336"/>
            <a:ext cx="2237799" cy="881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قدرات</a:t>
            </a:r>
          </a:p>
        </p:txBody>
      </p:sp>
      <p:pic>
        <p:nvPicPr>
          <p:cNvPr id="114" name="Picture 2" descr="Picture 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30336"/>
            <a:ext cx="1667266" cy="2025499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ضرب المصفوفات"/>
          <p:cNvSpPr txBox="1"/>
          <p:nvPr/>
        </p:nvSpPr>
        <p:spPr>
          <a:xfrm>
            <a:off x="5489387" y="189499"/>
            <a:ext cx="2406574" cy="577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ضرب المصفوفات</a:t>
            </a:r>
          </a:p>
        </p:txBody>
      </p:sp>
      <p:pic>
        <p:nvPicPr>
          <p:cNvPr id="116" name="IMG_4981.png" descr="IMG_498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32" y="2132418"/>
            <a:ext cx="9144001" cy="457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G_4940.png" descr="IMG_4940.png"/>
          <p:cNvPicPr>
            <a:picLocks noChangeAspect="1"/>
          </p:cNvPicPr>
          <p:nvPr/>
        </p:nvPicPr>
        <p:blipFill>
          <a:blip r:embed="rId3"/>
          <a:srcRect b="41250"/>
          <a:stretch>
            <a:fillRect/>
          </a:stretch>
        </p:blipFill>
        <p:spPr>
          <a:xfrm>
            <a:off x="1225347" y="1039059"/>
            <a:ext cx="7608663" cy="34186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G_4940.png" descr="IMG_4940.png"/>
          <p:cNvPicPr>
            <a:picLocks noChangeAspect="1"/>
          </p:cNvPicPr>
          <p:nvPr/>
        </p:nvPicPr>
        <p:blipFill>
          <a:blip r:embed="rId3"/>
          <a:srcRect l="47044" t="60247"/>
          <a:stretch>
            <a:fillRect/>
          </a:stretch>
        </p:blipFill>
        <p:spPr>
          <a:xfrm>
            <a:off x="4804788" y="4544807"/>
            <a:ext cx="4029222" cy="231319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ضرب المصفوفات"/>
          <p:cNvSpPr txBox="1"/>
          <p:nvPr/>
        </p:nvSpPr>
        <p:spPr>
          <a:xfrm>
            <a:off x="5489387" y="189499"/>
            <a:ext cx="2406574" cy="577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ضرب المصفوفات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G_4942.png" descr="IMG_49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8" y="0"/>
            <a:ext cx="903154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ضرب المصفوفات"/>
          <p:cNvSpPr txBox="1"/>
          <p:nvPr/>
        </p:nvSpPr>
        <p:spPr>
          <a:xfrm>
            <a:off x="5489387" y="189499"/>
            <a:ext cx="2406574" cy="577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ضرب المصفوفات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0" y="1187616"/>
            <a:ext cx="7715250" cy="4043364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مستطيل 2"/>
          <p:cNvSpPr/>
          <p:nvPr/>
        </p:nvSpPr>
        <p:spPr>
          <a:xfrm>
            <a:off x="3533775" y="3854616"/>
            <a:ext cx="685800" cy="228601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" name="مستطيل 3"/>
          <p:cNvSpPr/>
          <p:nvPr/>
        </p:nvSpPr>
        <p:spPr>
          <a:xfrm rot="16200000">
            <a:off x="4219575" y="4007016"/>
            <a:ext cx="685800" cy="228601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" name="مستطيل 4"/>
          <p:cNvSpPr/>
          <p:nvPr/>
        </p:nvSpPr>
        <p:spPr>
          <a:xfrm>
            <a:off x="3076575" y="4464216"/>
            <a:ext cx="5029200" cy="68580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5" name="مستطيل 5"/>
          <p:cNvSpPr/>
          <p:nvPr/>
        </p:nvSpPr>
        <p:spPr>
          <a:xfrm>
            <a:off x="5591175" y="3854616"/>
            <a:ext cx="762000" cy="22860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" name="مستطيل 6"/>
          <p:cNvSpPr/>
          <p:nvPr/>
        </p:nvSpPr>
        <p:spPr>
          <a:xfrm>
            <a:off x="3533775" y="3854616"/>
            <a:ext cx="685800" cy="228601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" name="مستطيل 7"/>
          <p:cNvSpPr/>
          <p:nvPr/>
        </p:nvSpPr>
        <p:spPr>
          <a:xfrm rot="16200000">
            <a:off x="4600575" y="4007016"/>
            <a:ext cx="685800" cy="228601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مستطيل 8"/>
          <p:cNvSpPr/>
          <p:nvPr/>
        </p:nvSpPr>
        <p:spPr>
          <a:xfrm>
            <a:off x="6429375" y="3854616"/>
            <a:ext cx="762000" cy="22860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" name="مستطيل 9"/>
          <p:cNvSpPr/>
          <p:nvPr/>
        </p:nvSpPr>
        <p:spPr>
          <a:xfrm>
            <a:off x="5591175" y="4159416"/>
            <a:ext cx="762000" cy="22860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مستطيل 10"/>
          <p:cNvSpPr/>
          <p:nvPr/>
        </p:nvSpPr>
        <p:spPr>
          <a:xfrm>
            <a:off x="6429375" y="4083216"/>
            <a:ext cx="762000" cy="22860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" name="مستطيل 11"/>
          <p:cNvSpPr/>
          <p:nvPr/>
        </p:nvSpPr>
        <p:spPr>
          <a:xfrm>
            <a:off x="3533775" y="4159416"/>
            <a:ext cx="685800" cy="228601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" name="ضرب المصفوفات"/>
          <p:cNvSpPr txBox="1"/>
          <p:nvPr/>
        </p:nvSpPr>
        <p:spPr>
          <a:xfrm>
            <a:off x="5489387" y="189499"/>
            <a:ext cx="2406574" cy="577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ضرب المصفوفات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8" dur="500" fill="hold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5" dur="500" fill="hold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6" dur="500" fill="hold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51" dur="500" fill="hold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56" dur="500" fill="hold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1" animBg="1" advAuto="0"/>
      <p:bldP spid="173" grpId="2" animBg="1" advAuto="0"/>
      <p:bldP spid="174" grpId="10" animBg="1" advAuto="0"/>
      <p:bldP spid="175" grpId="3" animBg="1" advAuto="0"/>
      <p:bldP spid="176" grpId="4" animBg="1" advAuto="0"/>
      <p:bldP spid="177" grpId="5" animBg="1" advAuto="0"/>
      <p:bldP spid="178" grpId="6" animBg="1" advAuto="0"/>
      <p:bldP spid="179" grpId="8" animBg="1" advAuto="0"/>
      <p:bldP spid="180" grpId="9" animBg="1" advAuto="0"/>
      <p:bldP spid="181" grpId="7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G_4946.png" descr="IMG_494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7583" y="-505333"/>
            <a:ext cx="10344167" cy="5172083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ضرب المصفوفات"/>
          <p:cNvSpPr txBox="1"/>
          <p:nvPr/>
        </p:nvSpPr>
        <p:spPr>
          <a:xfrm>
            <a:off x="5489387" y="189499"/>
            <a:ext cx="2406574" cy="577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ضرب المصفوفات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ضرب المصفوفات"/>
          <p:cNvSpPr txBox="1"/>
          <p:nvPr/>
        </p:nvSpPr>
        <p:spPr>
          <a:xfrm>
            <a:off x="5489387" y="189499"/>
            <a:ext cx="2406574" cy="577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ضرب المصفوفات</a:t>
            </a:r>
          </a:p>
        </p:txBody>
      </p:sp>
      <p:pic>
        <p:nvPicPr>
          <p:cNvPr id="188" name="IMG_4966.png" descr="IMG_49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488" y="-1705499"/>
            <a:ext cx="6299856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G_2842.png" descr="IMG_284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51" y="-216416"/>
            <a:ext cx="3342919" cy="33429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2" descr="Picture 2"/>
          <p:cNvPicPr>
            <a:picLocks noChangeAspect="1"/>
          </p:cNvPicPr>
          <p:nvPr/>
        </p:nvPicPr>
        <p:blipFill>
          <a:blip r:embed="rId3"/>
          <a:srcRect t="28835"/>
          <a:stretch>
            <a:fillRect/>
          </a:stretch>
        </p:blipFill>
        <p:spPr>
          <a:xfrm>
            <a:off x="3644900" y="914905"/>
            <a:ext cx="5334000" cy="1274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023953"/>
            <a:ext cx="2619376" cy="1533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icture 4" descr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688" y="2189270"/>
            <a:ext cx="5817262" cy="1773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icture 5" descr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3962400"/>
            <a:ext cx="5438775" cy="137160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مستطيل 14"/>
          <p:cNvSpPr/>
          <p:nvPr/>
        </p:nvSpPr>
        <p:spPr>
          <a:xfrm>
            <a:off x="8077200" y="4343400"/>
            <a:ext cx="640081" cy="990600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6" name="Picture 6" descr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5562600"/>
            <a:ext cx="6534150" cy="790575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مثال"/>
          <p:cNvSpPr txBox="1"/>
          <p:nvPr/>
        </p:nvSpPr>
        <p:spPr>
          <a:xfrm>
            <a:off x="6224587" y="28603"/>
            <a:ext cx="1470401" cy="708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مثال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6" dur="500" fill="hold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1" animBg="1" advAuto="0"/>
      <p:bldP spid="194" grpId="2" animBg="1" advAuto="0"/>
      <p:bldP spid="195" grpId="3" animBg="1" advAuto="0"/>
      <p:bldP spid="196" grpId="4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ضرب المصفوفات"/>
          <p:cNvSpPr txBox="1"/>
          <p:nvPr/>
        </p:nvSpPr>
        <p:spPr>
          <a:xfrm>
            <a:off x="5489387" y="189499"/>
            <a:ext cx="2406574" cy="577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ضرب المصفوفات</a:t>
            </a:r>
          </a:p>
        </p:txBody>
      </p:sp>
      <p:pic>
        <p:nvPicPr>
          <p:cNvPr id="200" name="IMG_4968.png" descr="IMG_496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761" y="766875"/>
            <a:ext cx="7480990" cy="3743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G_4969.png" descr="IMG_49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2218" y="-731029"/>
            <a:ext cx="3729537" cy="36546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G_4971.png" descr="IMG_4971.png"/>
          <p:cNvPicPr>
            <a:picLocks noChangeAspect="1"/>
          </p:cNvPicPr>
          <p:nvPr/>
        </p:nvPicPr>
        <p:blipFill>
          <a:blip r:embed="rId3"/>
          <a:srcRect t="18728"/>
          <a:stretch>
            <a:fillRect/>
          </a:stretch>
        </p:blipFill>
        <p:spPr>
          <a:xfrm>
            <a:off x="118717" y="1284388"/>
            <a:ext cx="8906566" cy="5573612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تأكد"/>
          <p:cNvSpPr txBox="1"/>
          <p:nvPr/>
        </p:nvSpPr>
        <p:spPr>
          <a:xfrm>
            <a:off x="6089470" y="0"/>
            <a:ext cx="1789542" cy="788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rtl="0">
              <a:defRPr sz="3000">
                <a:solidFill>
                  <a:srgbClr val="FFFFFF"/>
                </a:solidFill>
              </a:defRPr>
            </a:pPr>
            <a:r>
              <a:rPr sz="4500"/>
              <a:t>تأكد</a:t>
            </a:r>
            <a:r>
              <a:t> 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1966912"/>
            <a:ext cx="7610475" cy="2924176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خصائص…"/>
          <p:cNvSpPr txBox="1"/>
          <p:nvPr/>
        </p:nvSpPr>
        <p:spPr>
          <a:xfrm>
            <a:off x="5868387" y="-1"/>
            <a:ext cx="1690218" cy="863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rtl="0">
              <a:lnSpc>
                <a:spcPct val="50000"/>
              </a:lnSpc>
              <a:defRPr sz="3000">
                <a:solidFill>
                  <a:srgbClr val="FFFFFF"/>
                </a:solidFill>
              </a:defRPr>
            </a:pPr>
            <a:r>
              <a:t>خصائص</a:t>
            </a:r>
          </a:p>
          <a:p>
            <a:pPr rtl="0">
              <a:lnSpc>
                <a:spcPct val="50000"/>
              </a:lnSpc>
              <a:defRPr sz="3000">
                <a:solidFill>
                  <a:srgbClr val="FFFFFF"/>
                </a:solidFill>
              </a:defRPr>
            </a:pPr>
            <a:r>
              <a:t> المصفوفات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ضرب المصفوفات"/>
          <p:cNvSpPr txBox="1"/>
          <p:nvPr/>
        </p:nvSpPr>
        <p:spPr>
          <a:xfrm>
            <a:off x="5489387" y="189499"/>
            <a:ext cx="2406574" cy="577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ضرب المصفوفات</a:t>
            </a:r>
          </a:p>
        </p:txBody>
      </p:sp>
      <p:pic>
        <p:nvPicPr>
          <p:cNvPr id="210" name="IMG_4973.png" descr="IMG_497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66875"/>
            <a:ext cx="9094185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210" y="1105415"/>
            <a:ext cx="1533751" cy="1533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G_4689.png" descr="IMG_468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764" y="702874"/>
            <a:ext cx="3715461" cy="3715462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٢-٣…"/>
          <p:cNvSpPr txBox="1"/>
          <p:nvPr/>
        </p:nvSpPr>
        <p:spPr>
          <a:xfrm>
            <a:off x="5110942" y="1867621"/>
            <a:ext cx="3143188" cy="138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 rtl="0">
              <a:lnSpc>
                <a:spcPct val="50000"/>
              </a:lnSpc>
              <a:defRPr sz="5000">
                <a:solidFill>
                  <a:srgbClr val="FFFFFF"/>
                </a:solidFill>
              </a:defRPr>
            </a:pPr>
            <a:r>
              <a:t>٢-٣</a:t>
            </a:r>
          </a:p>
          <a:p>
            <a:pPr algn="ctr" rtl="0">
              <a:lnSpc>
                <a:spcPct val="50000"/>
              </a:lnSpc>
              <a:defRPr sz="5000">
                <a:solidFill>
                  <a:srgbClr val="FFFFFF"/>
                </a:solidFill>
              </a:defRPr>
            </a:pPr>
            <a:r>
              <a:t>عنوان الدرس</a:t>
            </a:r>
          </a:p>
        </p:txBody>
      </p:sp>
      <p:pic>
        <p:nvPicPr>
          <p:cNvPr id="120" name="Picture 2" descr="Picture 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30336"/>
            <a:ext cx="1667266" cy="2025499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ضرب المصفوفات"/>
          <p:cNvSpPr txBox="1"/>
          <p:nvPr/>
        </p:nvSpPr>
        <p:spPr>
          <a:xfrm>
            <a:off x="2564569" y="3955834"/>
            <a:ext cx="5092747" cy="1133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6500">
                <a:blipFill rotWithShape="1">
                  <a:blip r:embed="rId5"/>
                  <a:srcRect/>
                  <a:tile tx="0" ty="0" sx="100000" sy="100000" flip="none" algn="tl"/>
                </a:blipFill>
              </a:defRPr>
            </a:lvl1pPr>
          </a:lstStyle>
          <a:p>
            <a:pPr rtl="0">
              <a:defRPr/>
            </a:pPr>
            <a:r>
              <a:t>ضرب المصفوفات</a:t>
            </a:r>
          </a:p>
        </p:txBody>
      </p:sp>
      <p:sp>
        <p:nvSpPr>
          <p:cNvPr id="122" name="ضرب المصفوفات"/>
          <p:cNvSpPr txBox="1"/>
          <p:nvPr/>
        </p:nvSpPr>
        <p:spPr>
          <a:xfrm>
            <a:off x="5489387" y="189499"/>
            <a:ext cx="2406574" cy="577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ضرب المصفوفات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38874" y="830880"/>
            <a:ext cx="2371726" cy="12477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6" name="مستطيل مستدير الزوايا 4"/>
          <p:cNvGrpSpPr/>
          <p:nvPr/>
        </p:nvGrpSpPr>
        <p:grpSpPr>
          <a:xfrm>
            <a:off x="2339377" y="1051237"/>
            <a:ext cx="3429025" cy="1243046"/>
            <a:chOff x="0" y="0"/>
            <a:chExt cx="3429024" cy="1243045"/>
          </a:xfrm>
        </p:grpSpPr>
        <p:sp>
          <p:nvSpPr>
            <p:cNvPr id="214" name="مستطيل مستدير الزوايا"/>
            <p:cNvSpPr/>
            <p:nvPr/>
          </p:nvSpPr>
          <p:spPr>
            <a:xfrm>
              <a:off x="0" y="300051"/>
              <a:ext cx="3429025" cy="64294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769537"/>
                </a:gs>
                <a:gs pos="80000">
                  <a:srgbClr val="9BC348"/>
                </a:gs>
                <a:gs pos="100000">
                  <a:srgbClr val="9CC64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5" name="استراتيجية تعاقب الأدوار"/>
            <p:cNvSpPr txBox="1"/>
            <p:nvPr/>
          </p:nvSpPr>
          <p:spPr>
            <a:xfrm>
              <a:off x="31386" y="-1"/>
              <a:ext cx="3366252" cy="1243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rtl="0">
                <a:defRPr sz="2400" b="1">
                  <a:solidFill>
                    <a:srgbClr val="FFFFFF"/>
                  </a:solidFill>
                </a:defRPr>
              </a:pPr>
              <a:endParaRPr/>
            </a:p>
            <a:p>
              <a:pPr algn="ctr" rtl="0">
                <a:defRPr sz="2400" b="1">
                  <a:solidFill>
                    <a:srgbClr val="FFFFFF"/>
                  </a:solidFill>
                </a:defRPr>
              </a:pPr>
              <a:r>
                <a:t>استراتيجية تعاقب الأدوار</a:t>
              </a:r>
            </a:p>
          </p:txBody>
        </p:sp>
      </p:grpSp>
      <p:pic>
        <p:nvPicPr>
          <p:cNvPr id="217" name="IMG_4975.png" descr="IMG_497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454767"/>
            <a:ext cx="9144001" cy="457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ضرب المصفوفات"/>
          <p:cNvSpPr txBox="1"/>
          <p:nvPr/>
        </p:nvSpPr>
        <p:spPr>
          <a:xfrm>
            <a:off x="5489387" y="189499"/>
            <a:ext cx="2406574" cy="577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ضرب المصفوفات</a:t>
            </a:r>
          </a:p>
        </p:txBody>
      </p:sp>
      <p:pic>
        <p:nvPicPr>
          <p:cNvPr id="220" name="IMG_4721.png" descr="IMG_47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078" y="478187"/>
            <a:ext cx="1533751" cy="1533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G_4977.png" descr="IMG_497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98" y="992482"/>
            <a:ext cx="8788196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IMG_4979.png" descr="IMG_497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17" y="-600083"/>
            <a:ext cx="8677583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G_3008.png" descr="IMG_30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01118" cy="2165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960" y="1071547"/>
            <a:ext cx="7853298" cy="2696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3052" y="-335437"/>
            <a:ext cx="3214024" cy="32140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G_4689.png" descr="IMG_468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764" y="702874"/>
            <a:ext cx="3715461" cy="3715462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مهارات تفكير…"/>
          <p:cNvSpPr txBox="1"/>
          <p:nvPr/>
        </p:nvSpPr>
        <p:spPr>
          <a:xfrm>
            <a:off x="5405632" y="1826211"/>
            <a:ext cx="3385326" cy="1468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4100">
                <a:solidFill>
                  <a:srgbClr val="FFFFFF"/>
                </a:solidFill>
              </a:defRPr>
            </a:pPr>
            <a:r>
              <a:t>مهارات تفكير </a:t>
            </a:r>
          </a:p>
          <a:p>
            <a:pPr algn="ctr" rtl="0">
              <a:defRPr sz="4100">
                <a:solidFill>
                  <a:srgbClr val="FFFFFF"/>
                </a:solidFill>
              </a:defRPr>
            </a:pPr>
            <a:r>
              <a:t>عليا</a:t>
            </a:r>
          </a:p>
        </p:txBody>
      </p:sp>
      <p:pic>
        <p:nvPicPr>
          <p:cNvPr id="231" name="Picture 2" descr="Picture 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30336"/>
            <a:ext cx="1667266" cy="2025499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ضرب المصفوفات"/>
          <p:cNvSpPr txBox="1"/>
          <p:nvPr/>
        </p:nvSpPr>
        <p:spPr>
          <a:xfrm>
            <a:off x="5489387" y="189499"/>
            <a:ext cx="2406574" cy="577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ضرب المصفوفات</a:t>
            </a:r>
          </a:p>
        </p:txBody>
      </p:sp>
      <p:pic>
        <p:nvPicPr>
          <p:cNvPr id="233" name="IMG_4985.png" descr="IMG_4985.png"/>
          <p:cNvPicPr>
            <a:picLocks noChangeAspect="1"/>
          </p:cNvPicPr>
          <p:nvPr/>
        </p:nvPicPr>
        <p:blipFill>
          <a:blip r:embed="rId5"/>
          <a:srcRect l="51726"/>
          <a:stretch>
            <a:fillRect/>
          </a:stretch>
        </p:blipFill>
        <p:spPr>
          <a:xfrm>
            <a:off x="2556665" y="1826211"/>
            <a:ext cx="5697800" cy="5901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G_4985.png" descr="IMG_4985.png"/>
          <p:cNvPicPr>
            <a:picLocks noChangeAspect="1"/>
          </p:cNvPicPr>
          <p:nvPr/>
        </p:nvPicPr>
        <p:blipFill>
          <a:blip r:embed="rId5"/>
          <a:srcRect r="48240"/>
          <a:stretch>
            <a:fillRect/>
          </a:stretch>
        </p:blipFill>
        <p:spPr>
          <a:xfrm>
            <a:off x="1744815" y="2315997"/>
            <a:ext cx="6160094" cy="59507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G_4689.png" descr="IMG_468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764" y="702874"/>
            <a:ext cx="3715461" cy="3715462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تحصيلي"/>
          <p:cNvSpPr txBox="1"/>
          <p:nvPr/>
        </p:nvSpPr>
        <p:spPr>
          <a:xfrm>
            <a:off x="5563636" y="1930336"/>
            <a:ext cx="2237799" cy="881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تحصيلي</a:t>
            </a:r>
          </a:p>
        </p:txBody>
      </p:sp>
      <p:pic>
        <p:nvPicPr>
          <p:cNvPr id="238" name="Picture 2" descr="Picture 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30336"/>
            <a:ext cx="1667266" cy="2025499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ضرب المصفوفات"/>
          <p:cNvSpPr txBox="1"/>
          <p:nvPr/>
        </p:nvSpPr>
        <p:spPr>
          <a:xfrm>
            <a:off x="5489387" y="189499"/>
            <a:ext cx="2406574" cy="577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ضرب المصفوفات</a:t>
            </a:r>
          </a:p>
        </p:txBody>
      </p:sp>
      <p:pic>
        <p:nvPicPr>
          <p:cNvPr id="240" name="IMG_4984.png" descr="IMG_498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2047" y="3429000"/>
            <a:ext cx="5489388" cy="3347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َعُرِضُوا عَلَىٰ رَبِّكَ صَفًّا لَّقَدْ جِئْتُمُونَا كَمَا خَلَقْنَاكُمْ أَوَّلَ مَرَّةٍ ۚ بَلْ زَعَمْتُمْ أَلَّن نَّجْعَلَ لَكُم مَّوْعِدًا (48)"/>
          <p:cNvSpPr txBox="1"/>
          <p:nvPr/>
        </p:nvSpPr>
        <p:spPr>
          <a:xfrm>
            <a:off x="1262627" y="2429070"/>
            <a:ext cx="7564211" cy="999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700" b="1"/>
            </a:lvl1pPr>
          </a:lstStyle>
          <a:p>
            <a:pPr rtl="0">
              <a:defRPr/>
            </a:pPr>
            <a:r>
              <a:t>وَعُرِضُوا عَلَىٰ رَبِّكَ صَفًّا لَّقَدْ جِئْتُمُونَا كَمَا خَلَقْنَاكُمْ أَوَّلَ مَرَّةٍ ۚ بَلْ زَعَمْتُمْ أَلَّن نَّجْعَلَ لَكُم مَّوْعِدًا (48)</a:t>
            </a:r>
          </a:p>
        </p:txBody>
      </p:sp>
      <p:sp>
        <p:nvSpPr>
          <p:cNvPr id="125" name="النص"/>
          <p:cNvSpPr txBox="1"/>
          <p:nvPr/>
        </p:nvSpPr>
        <p:spPr>
          <a:xfrm>
            <a:off x="3414851" y="4383380"/>
            <a:ext cx="2314298" cy="365238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endParaRPr/>
          </a:p>
        </p:txBody>
      </p:sp>
      <p:sp>
        <p:nvSpPr>
          <p:cNvPr id="126" name="فِيهَا سُرُرٌ مَرْفُوعَةٌ (13) وَأَكْوَابٌ مَوْضُوعَةٌ (14) وَنَمَارِقُ مَصْفُوفَةٌ"/>
          <p:cNvSpPr txBox="1"/>
          <p:nvPr/>
        </p:nvSpPr>
        <p:spPr>
          <a:xfrm>
            <a:off x="1643660" y="3992187"/>
            <a:ext cx="7183178" cy="1147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3000" b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فِيهَا سُرُرٌ مَرْفُوعَةٌ (13) وَأَكْوَابٌ مَوْضُوعَةٌ (14) وَنَمَارِقُ مَصْفُوفَةٌ</a:t>
            </a:r>
          </a:p>
        </p:txBody>
      </p:sp>
      <p:sp>
        <p:nvSpPr>
          <p:cNvPr id="127" name="ضرب المصفوفات"/>
          <p:cNvSpPr txBox="1"/>
          <p:nvPr/>
        </p:nvSpPr>
        <p:spPr>
          <a:xfrm>
            <a:off x="5489387" y="189499"/>
            <a:ext cx="2406574" cy="577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ضرب المصفوفات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1" animBg="1" advAuto="0"/>
      <p:bldP spid="126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"/>
          <p:cNvSpPr txBox="1"/>
          <p:nvPr/>
        </p:nvSpPr>
        <p:spPr>
          <a:xfrm>
            <a:off x="2279268" y="3618499"/>
            <a:ext cx="5072064" cy="1491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800080"/>
                </a:solidFill>
                <a:latin typeface="Traditional Arabic"/>
                <a:ea typeface="Traditional Arabic"/>
                <a:cs typeface="Traditional Arabic"/>
                <a:sym typeface="Traditional Arabic"/>
              </a:defRPr>
            </a:lvl1pPr>
          </a:lstStyle>
          <a:p>
            <a:pPr rtl="0"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Traditional Arabic"/>
                <a:ea typeface="Traditional Arabic"/>
                <a:cs typeface="Traditional Arabic"/>
                <a:sym typeface="Traditional Arabic"/>
              </a:rPr>
              <a:t>وفي الاقتصاد تستخدم المصفوفات كنموذج مفتوح ونموذج مغلق للعالم ليونتيف لتحديد الأسعار </a:t>
            </a:r>
          </a:p>
        </p:txBody>
      </p:sp>
      <p:pic>
        <p:nvPicPr>
          <p:cNvPr id="130" name="Picture 2" descr="Picture 2"/>
          <p:cNvPicPr>
            <a:picLocks noChangeAspect="1"/>
          </p:cNvPicPr>
          <p:nvPr/>
        </p:nvPicPr>
        <p:blipFill>
          <a:blip r:embed="rId3"/>
          <a:srcRect t="13383" r="9779" b="5450"/>
          <a:stretch>
            <a:fillRect/>
          </a:stretch>
        </p:blipFill>
        <p:spPr>
          <a:xfrm>
            <a:off x="5922581" y="1251315"/>
            <a:ext cx="2857501" cy="1857376"/>
          </a:xfrm>
          <a:prstGeom prst="rect">
            <a:avLst/>
          </a:prstGeom>
          <a:ln w="28575">
            <a:solidFill>
              <a:srgbClr val="984807"/>
            </a:solidFill>
          </a:ln>
        </p:spPr>
      </p:pic>
      <p:sp>
        <p:nvSpPr>
          <p:cNvPr id="131" name="استخدام المصفوفات"/>
          <p:cNvSpPr txBox="1"/>
          <p:nvPr/>
        </p:nvSpPr>
        <p:spPr>
          <a:xfrm>
            <a:off x="5426220" y="219074"/>
            <a:ext cx="2577208" cy="522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7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استخدام المصفوفات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مستطيل"/>
          <p:cNvSpPr/>
          <p:nvPr/>
        </p:nvSpPr>
        <p:spPr>
          <a:xfrm>
            <a:off x="1342589" y="1376982"/>
            <a:ext cx="2385624" cy="1889101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pic>
        <p:nvPicPr>
          <p:cNvPr id="134" name="IMG_4690.png" descr="IMG_46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708" y="1048597"/>
            <a:ext cx="2181746" cy="2380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G_4690.png" descr="IMG_46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708" y="3537211"/>
            <a:ext cx="2181746" cy="2380403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أهداف الدرس"/>
          <p:cNvSpPr txBox="1"/>
          <p:nvPr/>
        </p:nvSpPr>
        <p:spPr>
          <a:xfrm>
            <a:off x="5584137" y="0"/>
            <a:ext cx="1975142" cy="751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rtl="0">
              <a:defRPr sz="4500">
                <a:solidFill>
                  <a:srgbClr val="FFFFFF"/>
                </a:solidFill>
              </a:defRPr>
            </a:pPr>
            <a:r>
              <a:rPr sz="3000"/>
              <a:t>أهداف</a:t>
            </a:r>
            <a:r>
              <a:t> </a:t>
            </a:r>
            <a:r>
              <a:rPr sz="3000"/>
              <a:t>الدرس</a:t>
            </a:r>
          </a:p>
        </p:txBody>
      </p:sp>
      <p:sp>
        <p:nvSpPr>
          <p:cNvPr id="137" name="مستطيل"/>
          <p:cNvSpPr/>
          <p:nvPr/>
        </p:nvSpPr>
        <p:spPr>
          <a:xfrm>
            <a:off x="1293859" y="3549911"/>
            <a:ext cx="2434354" cy="2667134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pic>
        <p:nvPicPr>
          <p:cNvPr id="138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966" y="1836321"/>
            <a:ext cx="2452688" cy="1257301"/>
          </a:xfrm>
          <a:prstGeom prst="rect">
            <a:avLst/>
          </a:prstGeom>
          <a:ln>
            <a:solidFill>
              <a:srgbClr val="FFC000"/>
            </a:solidFill>
            <a:miter/>
          </a:ln>
        </p:spPr>
      </p:pic>
      <p:pic>
        <p:nvPicPr>
          <p:cNvPr id="139" name="Picture 4" descr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966" y="3895986"/>
            <a:ext cx="2452688" cy="1905001"/>
          </a:xfrm>
          <a:prstGeom prst="rect">
            <a:avLst/>
          </a:prstGeom>
          <a:ln>
            <a:solidFill>
              <a:srgbClr val="FFC000"/>
            </a:solidFill>
            <a:miter/>
          </a:ln>
        </p:spPr>
      </p:pic>
      <p:sp>
        <p:nvSpPr>
          <p:cNvPr id="140" name="كيف تتم عملية ضرب  مصفوفة في عدد ثابت؟"/>
          <p:cNvSpPr txBox="1"/>
          <p:nvPr/>
        </p:nvSpPr>
        <p:spPr>
          <a:xfrm>
            <a:off x="1463172" y="1727066"/>
            <a:ext cx="2095728" cy="1371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400" b="1">
                <a:solidFill>
                  <a:srgbClr val="E13F3B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كيف تتم عملية ضرب  مصفوفة في عدد ثابت؟</a:t>
            </a:r>
          </a:p>
        </p:txBody>
      </p:sp>
      <p:sp>
        <p:nvSpPr>
          <p:cNvPr id="141" name="ما هو الشرط الواجب توفره لتكون عملية جمع أو طرح المصفوفات ممكنة ؟"/>
          <p:cNvSpPr txBox="1"/>
          <p:nvPr/>
        </p:nvSpPr>
        <p:spPr>
          <a:xfrm>
            <a:off x="1396530" y="3537211"/>
            <a:ext cx="2229012" cy="2692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400" b="1">
                <a:solidFill>
                  <a:srgbClr val="E13F3B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ما هو الشرط الواجب توفره لتكون عملية جمع أو طرح المصفوفات ممكنة 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2" animBg="1" advAuto="0"/>
      <p:bldP spid="134" grpId="1" animBg="1" advAuto="0"/>
      <p:bldP spid="135" grpId="4" animBg="1" advAuto="0"/>
      <p:bldP spid="137" grpId="3" animBg="1" advAuto="0"/>
      <p:bldP spid="139" grpId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G_4933.png" descr="IMG_493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56" y="600082"/>
            <a:ext cx="8298544" cy="6257918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مستطيل"/>
          <p:cNvSpPr/>
          <p:nvPr/>
        </p:nvSpPr>
        <p:spPr>
          <a:xfrm>
            <a:off x="5311558" y="5135172"/>
            <a:ext cx="2701457" cy="1520629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45" name="مستطيل"/>
          <p:cNvSpPr/>
          <p:nvPr/>
        </p:nvSpPr>
        <p:spPr>
          <a:xfrm>
            <a:off x="2278954" y="5135172"/>
            <a:ext cx="2703075" cy="1520629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46" name="كم سعر الأقلام التي تم بيعها في شهر صفر ؟"/>
          <p:cNvSpPr txBox="1"/>
          <p:nvPr/>
        </p:nvSpPr>
        <p:spPr>
          <a:xfrm>
            <a:off x="5472298" y="5122472"/>
            <a:ext cx="2379978" cy="1371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400" b="1">
                <a:solidFill>
                  <a:srgbClr val="E13F3B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كم سعر الأقلام التي تم بيعها في شهر صفر ؟</a:t>
            </a:r>
          </a:p>
        </p:txBody>
      </p:sp>
      <p:sp>
        <p:nvSpPr>
          <p:cNvPr id="147" name="كم سعر أقلام الحبر الجاف  التي تم بيعها في شهر ربيع1 ؟"/>
          <p:cNvSpPr txBox="1"/>
          <p:nvPr/>
        </p:nvSpPr>
        <p:spPr>
          <a:xfrm>
            <a:off x="2192543" y="4668766"/>
            <a:ext cx="2875896" cy="2189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pPr algn="ctr" rtl="0">
              <a:defRPr sz="2400" b="1">
                <a:solidFill>
                  <a:srgbClr val="E13F3B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</a:defRPr>
            </a:pPr>
            <a:r>
              <a:t>كم سعر أقلام الحبر الجاف  التي تم بيعها في شهر ربيع1 ؟</a:t>
            </a:r>
          </a:p>
        </p:txBody>
      </p:sp>
      <p:sp>
        <p:nvSpPr>
          <p:cNvPr id="148" name="ضرب المصفوفات"/>
          <p:cNvSpPr txBox="1"/>
          <p:nvPr/>
        </p:nvSpPr>
        <p:spPr>
          <a:xfrm>
            <a:off x="5489387" y="189499"/>
            <a:ext cx="2406574" cy="577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ضرب المصفوفات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1" animBg="1" advAuto="0"/>
      <p:bldP spid="145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G_4935.png" descr="IMG_493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890902" cy="751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ضرب المصفوفات"/>
          <p:cNvSpPr txBox="1"/>
          <p:nvPr/>
        </p:nvSpPr>
        <p:spPr>
          <a:xfrm>
            <a:off x="5489387" y="189499"/>
            <a:ext cx="2406574" cy="577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ضرب المصفوفات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G_4937.png" descr="IMG_4937.png"/>
          <p:cNvPicPr>
            <a:picLocks noChangeAspect="1"/>
          </p:cNvPicPr>
          <p:nvPr/>
        </p:nvPicPr>
        <p:blipFill>
          <a:blip r:embed="rId3"/>
          <a:srcRect b="42133"/>
          <a:stretch>
            <a:fillRect/>
          </a:stretch>
        </p:blipFill>
        <p:spPr>
          <a:xfrm>
            <a:off x="998610" y="-29014"/>
            <a:ext cx="7881033" cy="42076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4937.png" descr="IMG_4937.png"/>
          <p:cNvPicPr>
            <a:picLocks noChangeAspect="1"/>
          </p:cNvPicPr>
          <p:nvPr/>
        </p:nvPicPr>
        <p:blipFill>
          <a:blip r:embed="rId3"/>
          <a:srcRect t="50000" r="61448"/>
          <a:stretch>
            <a:fillRect/>
          </a:stretch>
        </p:blipFill>
        <p:spPr>
          <a:xfrm>
            <a:off x="2040859" y="3606562"/>
            <a:ext cx="3038259" cy="3635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4937.png" descr="IMG_4937.png"/>
          <p:cNvPicPr>
            <a:picLocks noChangeAspect="1"/>
          </p:cNvPicPr>
          <p:nvPr/>
        </p:nvPicPr>
        <p:blipFill>
          <a:blip r:embed="rId3"/>
          <a:srcRect l="38338" t="57046"/>
          <a:stretch>
            <a:fillRect/>
          </a:stretch>
        </p:blipFill>
        <p:spPr>
          <a:xfrm>
            <a:off x="4020190" y="4118927"/>
            <a:ext cx="4859564" cy="312325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ضرب المصفوفات"/>
          <p:cNvSpPr txBox="1"/>
          <p:nvPr/>
        </p:nvSpPr>
        <p:spPr>
          <a:xfrm>
            <a:off x="5489387" y="189499"/>
            <a:ext cx="2406574" cy="577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ضرب المصفوفات</a:t>
            </a:r>
          </a:p>
        </p:txBody>
      </p:sp>
      <p:pic>
        <p:nvPicPr>
          <p:cNvPr id="157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610" y="4479636"/>
            <a:ext cx="2762698" cy="27626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G_2827.png" descr="IMG_282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99" y="305110"/>
            <a:ext cx="8765001" cy="5363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G_4944.png" descr="IMG_4944.png"/>
          <p:cNvPicPr>
            <a:picLocks noChangeAspect="1"/>
          </p:cNvPicPr>
          <p:nvPr/>
        </p:nvPicPr>
        <p:blipFill>
          <a:blip r:embed="rId4"/>
          <a:srcRect l="55148"/>
          <a:stretch>
            <a:fillRect/>
          </a:stretch>
        </p:blipFill>
        <p:spPr>
          <a:xfrm>
            <a:off x="4253219" y="888746"/>
            <a:ext cx="4101199" cy="45750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G_4944.png" descr="IMG_4944.png"/>
          <p:cNvPicPr>
            <a:picLocks noChangeAspect="1"/>
          </p:cNvPicPr>
          <p:nvPr/>
        </p:nvPicPr>
        <p:blipFill>
          <a:blip r:embed="rId4"/>
          <a:srcRect r="53536"/>
          <a:stretch>
            <a:fillRect/>
          </a:stretch>
        </p:blipFill>
        <p:spPr>
          <a:xfrm>
            <a:off x="2892188" y="1646087"/>
            <a:ext cx="4248588" cy="4575080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ضرب المصفوفات"/>
          <p:cNvSpPr txBox="1"/>
          <p:nvPr/>
        </p:nvSpPr>
        <p:spPr>
          <a:xfrm>
            <a:off x="5489387" y="189499"/>
            <a:ext cx="2406574" cy="577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ضرب المصفوفات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سمة Office">
  <a:themeElements>
    <a:clrScheme name="سمة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سمة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سمة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سمة Office">
  <a:themeElements>
    <a:clrScheme name="سمة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سمة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سمة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عرض على الشاشة (4:3)</PresentationFormat>
  <Paragraphs>39</Paragraphs>
  <Slides>25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0" baseType="lpstr">
      <vt:lpstr>Arial</vt:lpstr>
      <vt:lpstr>Calibri</vt:lpstr>
      <vt:lpstr>Helvetica Neue</vt:lpstr>
      <vt:lpstr>Traditional Arabic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منال الرويلي</dc:creator>
  <cp:lastModifiedBy>منال الرويلي</cp:lastModifiedBy>
  <cp:revision>1</cp:revision>
  <dcterms:modified xsi:type="dcterms:W3CDTF">2023-07-13T17:15:14Z</dcterms:modified>
</cp:coreProperties>
</file>