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88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6" name="Shape 17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sz="3312" b="1"/>
            </a:lvl1pPr>
          </a:lstStyle>
          <a:p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العنوان الفرعي للعرض التقديمي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r>
              <a:t>بيان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‏١٠٠٪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معلومات الحقيق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معلومات الحقيقة</a:t>
            </a:r>
          </a:p>
        </p:txBody>
      </p:sp>
      <p:sp>
        <p:nvSpPr>
          <p:cNvPr id="108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 b="1"/>
            </a:lvl1pPr>
          </a:lstStyle>
          <a:p>
            <a:r>
              <a:t>السمة</a:t>
            </a:r>
          </a:p>
        </p:txBody>
      </p:sp>
      <p:sp>
        <p:nvSpPr>
          <p:cNvPr id="116" name="مستوى النص الأو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0" marR="638923" indent="1690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marR="638923" indent="6262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marR="638923" indent="10834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marR="638923" indent="15406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marR="638923" indent="19978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r>
              <a:t>"اقتباس مشهور"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صورة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صورة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صورة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صورة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مستوى النص الأو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3952875" y="4900878"/>
            <a:ext cx="16478250" cy="6192009"/>
          </a:xfrm>
          <a:prstGeom prst="rect">
            <a:avLst/>
          </a:prstGeom>
        </p:spPr>
        <p:txBody>
          <a:bodyPr lIns="38100" tIns="38100" rIns="38100" bIns="38100" numCol="2" spcCol="823912"/>
          <a:lstStyle/>
          <a:p>
            <a:pPr rtl="0">
              <a:defRPr/>
            </a:pPr>
            <a:r>
              <a:t>نص التعداد النقطي في الشريحة</a:t>
            </a:r>
          </a:p>
          <a:p>
            <a:pPr lvl="1" rtl="0">
              <a:defRPr/>
            </a:pPr>
            <a:endParaRPr/>
          </a:p>
          <a:p>
            <a:pPr lvl="2" rtl="0">
              <a:defRPr/>
            </a:pPr>
            <a:endParaRPr/>
          </a:p>
          <a:p>
            <a:pPr lvl="3" rtl="0">
              <a:defRPr/>
            </a:pPr>
            <a:endParaRPr/>
          </a:p>
          <a:p>
            <a:pPr lvl="4" rtl="0">
              <a:defRPr/>
            </a:pPr>
            <a:endParaRPr/>
          </a:p>
        </p:txBody>
      </p:sp>
      <p:sp>
        <p:nvSpPr>
          <p:cNvPr id="150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2022776" y="11456202"/>
            <a:ext cx="329075" cy="349997"/>
          </a:xfrm>
          <a:prstGeom prst="rect">
            <a:avLst/>
          </a:prstGeom>
        </p:spPr>
        <p:txBody>
          <a:bodyPr lIns="38100" tIns="38100" rIns="38100" bIns="38100"/>
          <a:lstStyle/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نص العنوان"/>
          <p:cNvSpPr txBox="1">
            <a:spLocks noGrp="1"/>
          </p:cNvSpPr>
          <p:nvPr>
            <p:ph type="title"/>
          </p:nvPr>
        </p:nvSpPr>
        <p:spPr>
          <a:xfrm>
            <a:off x="3962400" y="549276"/>
            <a:ext cx="16459200" cy="2286001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ctr" defTabSz="1828800">
              <a:lnSpc>
                <a:spcPct val="100000"/>
              </a:lnSpc>
              <a:defRPr sz="8800" b="0" spc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نص العنوان</a:t>
            </a:r>
          </a:p>
        </p:txBody>
      </p:sp>
      <p:sp>
        <p:nvSpPr>
          <p:cNvPr id="158" name="مستوى النص الأول…"/>
          <p:cNvSpPr txBox="1">
            <a:spLocks noGrp="1"/>
          </p:cNvSpPr>
          <p:nvPr>
            <p:ph type="body" idx="1"/>
          </p:nvPr>
        </p:nvSpPr>
        <p:spPr>
          <a:xfrm>
            <a:off x="3962400" y="3200400"/>
            <a:ext cx="16459200" cy="9051926"/>
          </a:xfrm>
          <a:prstGeom prst="rect">
            <a:avLst/>
          </a:prstGeom>
        </p:spPr>
        <p:txBody>
          <a:bodyPr lIns="91439" tIns="91439" rIns="91439" bIns="91439"/>
          <a:lstStyle>
            <a:lvl1pPr marL="685800" indent="-685800" algn="l" defTabSz="1828800">
              <a:lnSpc>
                <a:spcPct val="100000"/>
              </a:lnSpc>
              <a:spcBef>
                <a:spcPts val="1500"/>
              </a:spcBef>
              <a:buSzPct val="100000"/>
              <a:buFont typeface="Arial"/>
              <a:defRPr sz="6400">
                <a:latin typeface="Calibri"/>
                <a:ea typeface="Calibri"/>
                <a:cs typeface="Calibri"/>
                <a:sym typeface="Calibri"/>
              </a:defRPr>
            </a:lvl1pPr>
            <a:lvl2pPr marL="1110342" indent="-653142" algn="l" defTabSz="1828800">
              <a:lnSpc>
                <a:spcPct val="100000"/>
              </a:lnSpc>
              <a:spcBef>
                <a:spcPts val="1500"/>
              </a:spcBef>
              <a:buSzPct val="100000"/>
              <a:buFont typeface="Arial"/>
              <a:buChar char="–"/>
              <a:defRPr sz="6400">
                <a:latin typeface="Calibri"/>
                <a:ea typeface="Calibri"/>
                <a:cs typeface="Calibri"/>
                <a:sym typeface="Calibri"/>
              </a:defRPr>
            </a:lvl2pPr>
            <a:lvl3pPr marL="1524000" algn="l" defTabSz="1828800">
              <a:lnSpc>
                <a:spcPct val="100000"/>
              </a:lnSpc>
              <a:spcBef>
                <a:spcPts val="1500"/>
              </a:spcBef>
              <a:buSzPct val="100000"/>
              <a:buFont typeface="Arial"/>
              <a:defRPr sz="6400">
                <a:latin typeface="Calibri"/>
                <a:ea typeface="Calibri"/>
                <a:cs typeface="Calibri"/>
                <a:sym typeface="Calibri"/>
              </a:defRPr>
            </a:lvl3pPr>
            <a:lvl4pPr marL="2103120" indent="-731520" algn="l" defTabSz="1828800">
              <a:lnSpc>
                <a:spcPct val="100000"/>
              </a:lnSpc>
              <a:spcBef>
                <a:spcPts val="1500"/>
              </a:spcBef>
              <a:buSzPct val="100000"/>
              <a:buFont typeface="Arial"/>
              <a:buChar char="–"/>
              <a:defRPr sz="6400">
                <a:latin typeface="Calibri"/>
                <a:ea typeface="Calibri"/>
                <a:cs typeface="Calibri"/>
                <a:sym typeface="Calibri"/>
              </a:defRPr>
            </a:lvl4pPr>
            <a:lvl5pPr marL="2560320" indent="-731520" algn="l" defTabSz="1828800">
              <a:lnSpc>
                <a:spcPct val="100000"/>
              </a:lnSpc>
              <a:spcBef>
                <a:spcPts val="1500"/>
              </a:spcBef>
              <a:buSzPct val="100000"/>
              <a:buFont typeface="Arial"/>
              <a:buChar char="»"/>
              <a:defRPr sz="64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159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9905787" y="12803854"/>
            <a:ext cx="515814" cy="547942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نص العنوان"/>
          <p:cNvSpPr txBox="1">
            <a:spLocks noGrp="1"/>
          </p:cNvSpPr>
          <p:nvPr>
            <p:ph type="title"/>
          </p:nvPr>
        </p:nvSpPr>
        <p:spPr>
          <a:xfrm>
            <a:off x="6632576" y="9601200"/>
            <a:ext cx="10972801" cy="1133476"/>
          </a:xfrm>
          <a:prstGeom prst="rect">
            <a:avLst/>
          </a:prstGeom>
        </p:spPr>
        <p:txBody>
          <a:bodyPr lIns="91439" tIns="91439" rIns="91439" bIns="91439" anchor="b"/>
          <a:lstStyle>
            <a:lvl1pPr algn="l" defTabSz="1828800">
              <a:lnSpc>
                <a:spcPct val="100000"/>
              </a:lnSpc>
              <a:defRPr sz="4000" spc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نص العنوان</a:t>
            </a:r>
          </a:p>
        </p:txBody>
      </p:sp>
      <p:sp>
        <p:nvSpPr>
          <p:cNvPr id="167" name="عنصر نائب للصورة 2"/>
          <p:cNvSpPr>
            <a:spLocks noGrp="1"/>
          </p:cNvSpPr>
          <p:nvPr>
            <p:ph type="pic" sz="half" idx="21"/>
          </p:nvPr>
        </p:nvSpPr>
        <p:spPr>
          <a:xfrm>
            <a:off x="6632576" y="1225550"/>
            <a:ext cx="10972801" cy="8229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8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6632576" y="10734675"/>
            <a:ext cx="10972801" cy="1609725"/>
          </a:xfrm>
          <a:prstGeom prst="rect">
            <a:avLst/>
          </a:prstGeom>
        </p:spPr>
        <p:txBody>
          <a:bodyPr lIns="91439" tIns="91439" rIns="91439" bIns="91439"/>
          <a:lstStyle>
            <a:lvl1pPr marL="0" indent="0" algn="l" defTabSz="1828800">
              <a:lnSpc>
                <a:spcPct val="100000"/>
              </a:lnSpc>
              <a:spcBef>
                <a:spcPts val="600"/>
              </a:spcBef>
              <a:buSzTx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marL="0" indent="457200" algn="l" defTabSz="1828800">
              <a:lnSpc>
                <a:spcPct val="100000"/>
              </a:lnSpc>
              <a:spcBef>
                <a:spcPts val="600"/>
              </a:spcBef>
              <a:buSzTx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marL="0" indent="914400" algn="l" defTabSz="1828800">
              <a:lnSpc>
                <a:spcPct val="100000"/>
              </a:lnSpc>
              <a:spcBef>
                <a:spcPts val="600"/>
              </a:spcBef>
              <a:buSzTx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marL="0" indent="1371600" algn="l" defTabSz="1828800">
              <a:lnSpc>
                <a:spcPct val="100000"/>
              </a:lnSpc>
              <a:spcBef>
                <a:spcPts val="600"/>
              </a:spcBef>
              <a:buSzTx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marL="0" indent="1828800" algn="l" defTabSz="1828800">
              <a:lnSpc>
                <a:spcPct val="100000"/>
              </a:lnSpc>
              <a:spcBef>
                <a:spcPts val="600"/>
              </a:spcBef>
              <a:buSzTx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169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9905787" y="12803854"/>
            <a:ext cx="515814" cy="547942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عنوان العرض التقديمي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عنوان العرض التقديمي</a:t>
            </a:r>
          </a:p>
        </p:txBody>
      </p:sp>
      <p:sp>
        <p:nvSpPr>
          <p:cNvPr id="23" name="المؤلف والتاريخ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sz="3312" b="1"/>
            </a:lvl1pPr>
          </a:lstStyle>
          <a:p>
            <a:r>
              <a:t>المؤلف والتاريخ</a:t>
            </a:r>
          </a:p>
        </p:txBody>
      </p:sp>
      <p:sp>
        <p:nvSpPr>
          <p:cNvPr id="24" name="مستوى النص الأو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العنوان الفرعي للعرض التقديمي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عنوان الشريحة</a:t>
            </a:r>
          </a:p>
        </p:txBody>
      </p:sp>
      <p:sp>
        <p:nvSpPr>
          <p:cNvPr id="34" name="مستوى النص الأو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العنوان الفرعي للشريحة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عنوان الشريحة</a:t>
            </a:r>
          </a:p>
        </p:txBody>
      </p:sp>
      <p:sp>
        <p:nvSpPr>
          <p:cNvPr id="43" name="العنوان الفرعي للشريح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للشريحة</a:t>
            </a:r>
          </a:p>
        </p:txBody>
      </p:sp>
      <p:sp>
        <p:nvSpPr>
          <p:cNvPr id="44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العنوان الفرعي للشريح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للشريحة</a:t>
            </a:r>
          </a:p>
        </p:txBody>
      </p:sp>
      <p:sp>
        <p:nvSpPr>
          <p:cNvPr id="61" name="مستوى النص الأو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60384004_1290x1720.jpg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عنوان الشريحة</a:t>
            </a:r>
          </a:p>
        </p:txBody>
      </p:sp>
      <p:sp>
        <p:nvSpPr>
          <p:cNvPr id="64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r>
              <a:t>عنوان القسم</a:t>
            </a:r>
          </a:p>
        </p:txBody>
      </p:sp>
      <p:sp>
        <p:nvSpPr>
          <p:cNvPr id="72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للشريحة</a:t>
            </a:r>
          </a:p>
        </p:txBody>
      </p:sp>
      <p:sp>
        <p:nvSpPr>
          <p:cNvPr id="8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عنوان الأجندة</a:t>
            </a:r>
          </a:p>
        </p:txBody>
      </p:sp>
      <p:sp>
        <p:nvSpPr>
          <p:cNvPr id="89" name="العنوان الفرعي في الأجند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في الأجندة</a:t>
            </a:r>
          </a:p>
        </p:txBody>
      </p:sp>
      <p:sp>
        <p:nvSpPr>
          <p:cNvPr id="90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موضوعات الأجندة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عنوان الشريحة</a:t>
            </a:r>
          </a:p>
        </p:txBody>
      </p:sp>
      <p:sp>
        <p:nvSpPr>
          <p:cNvPr id="3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ransition spd="med"/>
  <p:txStyles>
    <p:titleStyle>
      <a:lvl1pPr marL="0" marR="0" indent="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r.m.wikipedia.org/wiki/%D8%B4%D9%8A%D9%81%D8%B1%D8%A9_%D9%87%D9%8A%D9%8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ابتسموا ولا تحمّلوا الصباح وِزرَ أوجاع الامس…"/>
          <p:cNvSpPr txBox="1"/>
          <p:nvPr/>
        </p:nvSpPr>
        <p:spPr>
          <a:xfrm>
            <a:off x="6693057" y="4787264"/>
            <a:ext cx="12987507" cy="7764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>
            <a:spAutoFit/>
          </a:bodyPr>
          <a:lstStyle/>
          <a:p>
            <a:pPr algn="l" defTabSz="1828800" rtl="0">
              <a:defRPr sz="13800">
                <a:solidFill>
                  <a:srgbClr val="000000"/>
                </a:solidFill>
                <a:latin typeface="Mishafi Regular"/>
                <a:ea typeface="Mishafi Regular"/>
                <a:cs typeface="Mishafi Regular"/>
                <a:sym typeface="Mishafi Regular"/>
              </a:defRPr>
            </a:pPr>
            <a:r>
              <a:t>ابتسموا ولا تحمّلوا الصباح وِزرَ أوجاع الامس</a:t>
            </a:r>
          </a:p>
          <a:p>
            <a:pPr algn="l" defTabSz="1828800" rtl="0">
              <a:defRPr sz="13800">
                <a:solidFill>
                  <a:srgbClr val="000000"/>
                </a:solidFill>
                <a:latin typeface="Mishafi Regular"/>
                <a:ea typeface="Mishafi Regular"/>
                <a:cs typeface="Mishafi Regular"/>
                <a:sym typeface="Mishafi Regular"/>
              </a:defRPr>
            </a:pPr>
            <a:r>
              <a:t> فالصباح بداية ولتكُن البدايات دائماً أجمل.</a:t>
            </a:r>
          </a:p>
        </p:txBody>
      </p:sp>
      <p:sp>
        <p:nvSpPr>
          <p:cNvPr id="179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20065903" y="12808585"/>
            <a:ext cx="355698" cy="5384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rPr/>
              <a:t>1</a:t>
            </a:fld>
            <a:endParaRPr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IMG_5106.png" descr="IMG_510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1705498"/>
            <a:ext cx="19954097" cy="15105667"/>
          </a:xfrm>
          <a:prstGeom prst="rect">
            <a:avLst/>
          </a:prstGeom>
          <a:ln w="12700">
            <a:miter lim="400000"/>
          </a:ln>
        </p:spPr>
      </p:pic>
      <p:sp>
        <p:nvSpPr>
          <p:cNvPr id="263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9905787" y="12808585"/>
            <a:ext cx="515814" cy="5384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10</a:t>
            </a:fld>
            <a:endParaRPr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2998" y="1581150"/>
            <a:ext cx="4152901" cy="5276850"/>
          </a:xfrm>
          <a:prstGeom prst="rect">
            <a:avLst/>
          </a:prstGeom>
          <a:ln w="12700">
            <a:miter lim="400000"/>
          </a:ln>
        </p:spPr>
      </p:pic>
      <p:sp>
        <p:nvSpPr>
          <p:cNvPr id="266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9905787" y="12808585"/>
            <a:ext cx="515814" cy="5384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11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" grpId="1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0" y="2337428"/>
            <a:ext cx="8562975" cy="304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9" name="IMG_5107.png" descr="IMG_510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-471025"/>
            <a:ext cx="7320567" cy="5856454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9905787" y="12808585"/>
            <a:ext cx="515814" cy="5384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12</a:t>
            </a:fld>
            <a:endParaRPr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IMG_5109.png" descr="IMG_510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789" y="1452832"/>
            <a:ext cx="18063087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" name="IMG_4721.png" descr="IMG_472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0831" y="6442995"/>
            <a:ext cx="6858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74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9905787" y="12808585"/>
            <a:ext cx="515814" cy="5384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13</a:t>
            </a:fld>
            <a:endParaRPr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9905787" y="12808585"/>
            <a:ext cx="515814" cy="5384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14</a:t>
            </a:fld>
            <a:endParaRPr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IMG_5111.png" descr="IMG_5111.png"/>
          <p:cNvPicPr>
            <a:picLocks noChangeAspect="1"/>
          </p:cNvPicPr>
          <p:nvPr/>
        </p:nvPicPr>
        <p:blipFill>
          <a:blip r:embed="rId3"/>
          <a:srcRect l="43174" b="35691"/>
          <a:stretch>
            <a:fillRect/>
          </a:stretch>
        </p:blipFill>
        <p:spPr>
          <a:xfrm>
            <a:off x="6330753" y="-2109051"/>
            <a:ext cx="15470380" cy="8753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279" name="IMG_5077.png" descr="IMG_507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05437" y="-147197"/>
            <a:ext cx="4830563" cy="4830562"/>
          </a:xfrm>
          <a:prstGeom prst="rect">
            <a:avLst/>
          </a:prstGeom>
          <a:ln w="12700">
            <a:miter lim="400000"/>
          </a:ln>
        </p:spPr>
      </p:pic>
      <p:sp>
        <p:nvSpPr>
          <p:cNvPr id="280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9905787" y="12808585"/>
            <a:ext cx="515814" cy="5384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15</a:t>
            </a:fld>
            <a:endParaRPr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9905787" y="12808585"/>
            <a:ext cx="515814" cy="5384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16</a:t>
            </a:fld>
            <a:endParaRPr/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IMG_2844.png" descr="IMG_284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5505" y="377855"/>
            <a:ext cx="12383136" cy="92776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5" name="IMG_5113.png" descr="IMG_511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0826" y="0"/>
            <a:ext cx="18122349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86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9905787" y="12808585"/>
            <a:ext cx="515814" cy="5384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17</a:t>
            </a:fld>
            <a:endParaRPr/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9905787" y="12808585"/>
            <a:ext cx="515814" cy="5384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18</a:t>
            </a:fld>
            <a:endParaRPr/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IMG_5116.png" descr="IMG_511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6040" y="0"/>
            <a:ext cx="18059586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9905787" y="12808585"/>
            <a:ext cx="515814" cy="5384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19</a:t>
            </a:fld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IMG_5138.png" descr="IMG_513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357" y="1326601"/>
            <a:ext cx="23262207" cy="11631104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قدرات"/>
          <p:cNvSpPr txBox="1"/>
          <p:nvPr/>
        </p:nvSpPr>
        <p:spPr>
          <a:xfrm>
            <a:off x="15046743" y="0"/>
            <a:ext cx="3025227" cy="1750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>
            <a:spAutoFit/>
          </a:bodyPr>
          <a:lstStyle/>
          <a:p>
            <a:pPr algn="l" defTabSz="1828800" rtl="0">
              <a:defRPr sz="7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0000"/>
              <a:t>قدرات</a:t>
            </a:r>
            <a:r>
              <a:t> </a:t>
            </a:r>
          </a:p>
        </p:txBody>
      </p:sp>
      <p:pic>
        <p:nvPicPr>
          <p:cNvPr id="183" name="IMG_5077.png" descr="IMG_507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65706" y="0"/>
            <a:ext cx="4830563" cy="4830562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20065903" y="12808585"/>
            <a:ext cx="355698" cy="5384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2</a:t>
            </a:fld>
            <a:endParaRPr/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9905787" y="12808585"/>
            <a:ext cx="515814" cy="5384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20</a:t>
            </a:fld>
            <a:endParaRPr/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IMG_5118.png" descr="IMG_5118.png"/>
          <p:cNvPicPr>
            <a:picLocks noChangeAspect="1"/>
          </p:cNvPicPr>
          <p:nvPr/>
        </p:nvPicPr>
        <p:blipFill>
          <a:blip r:embed="rId3"/>
          <a:srcRect l="24282"/>
          <a:stretch>
            <a:fillRect/>
          </a:stretch>
        </p:blipFill>
        <p:spPr>
          <a:xfrm>
            <a:off x="7614443" y="1344501"/>
            <a:ext cx="13721740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6" name="IMG_4721.png" descr="IMG_472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3500" y="-1579166"/>
            <a:ext cx="5847335" cy="58473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97" name="IMG_5118.png" descr="IMG_5118.png"/>
          <p:cNvPicPr>
            <a:picLocks noChangeAspect="1"/>
          </p:cNvPicPr>
          <p:nvPr/>
        </p:nvPicPr>
        <p:blipFill>
          <a:blip r:embed="rId3"/>
          <a:srcRect r="76333"/>
          <a:stretch>
            <a:fillRect/>
          </a:stretch>
        </p:blipFill>
        <p:spPr>
          <a:xfrm>
            <a:off x="3325812" y="406161"/>
            <a:ext cx="4288859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298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9905787" y="12808585"/>
            <a:ext cx="515814" cy="5384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21</a:t>
            </a:fld>
            <a:endParaRPr/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9905787" y="12808585"/>
            <a:ext cx="515814" cy="5384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22</a:t>
            </a:fld>
            <a:endParaRPr/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IMG_5120.png" descr="IMG_51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418" y="442166"/>
            <a:ext cx="19050582" cy="14570167"/>
          </a:xfrm>
          <a:prstGeom prst="rect">
            <a:avLst/>
          </a:prstGeom>
          <a:ln w="12700">
            <a:miter lim="400000"/>
          </a:ln>
        </p:spPr>
      </p:pic>
      <p:sp>
        <p:nvSpPr>
          <p:cNvPr id="303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9905787" y="12808585"/>
            <a:ext cx="515814" cy="5384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23</a:t>
            </a:fld>
            <a:endParaRPr/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Picture 2" descr="Picture 2"/>
          <p:cNvPicPr>
            <a:picLocks noChangeAspect="1"/>
          </p:cNvPicPr>
          <p:nvPr/>
        </p:nvPicPr>
        <p:blipFill>
          <a:blip r:embed="rId3"/>
          <a:srcRect b="82390"/>
          <a:stretch>
            <a:fillRect/>
          </a:stretch>
        </p:blipFill>
        <p:spPr>
          <a:xfrm>
            <a:off x="3048000" y="2215926"/>
            <a:ext cx="15240000" cy="2200642"/>
          </a:xfrm>
          <a:prstGeom prst="rect">
            <a:avLst/>
          </a:prstGeom>
          <a:ln w="12700">
            <a:miter lim="400000"/>
          </a:ln>
          <a:effectLst>
            <a:outerShdw blurRad="381000" dist="12700" dir="5400000" rotWithShape="0">
              <a:srgbClr val="000000"/>
            </a:outerShdw>
          </a:effectLst>
        </p:spPr>
      </p:pic>
      <p:pic>
        <p:nvPicPr>
          <p:cNvPr id="306" name="IMG_5077.png" descr="IMG_507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05439" y="900783"/>
            <a:ext cx="4830562" cy="4830563"/>
          </a:xfrm>
          <a:prstGeom prst="rect">
            <a:avLst/>
          </a:prstGeom>
          <a:ln w="12700">
            <a:miter lim="400000"/>
          </a:ln>
        </p:spPr>
      </p:pic>
      <p:sp>
        <p:nvSpPr>
          <p:cNvPr id="307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9905787" y="12808585"/>
            <a:ext cx="515814" cy="5384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24</a:t>
            </a:fld>
            <a:endParaRPr/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9905787" y="12808585"/>
            <a:ext cx="515814" cy="5384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25</a:t>
            </a:fld>
            <a:endParaRPr/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IMG_5134.png" descr="IMG_513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1481807"/>
            <a:ext cx="18288000" cy="9144001"/>
          </a:xfrm>
          <a:prstGeom prst="rect">
            <a:avLst/>
          </a:prstGeom>
          <a:ln w="12700">
            <a:miter lim="400000"/>
          </a:ln>
        </p:spPr>
      </p:pic>
      <p:sp>
        <p:nvSpPr>
          <p:cNvPr id="312" name="مهارات التفكير العليا"/>
          <p:cNvSpPr txBox="1"/>
          <p:nvPr/>
        </p:nvSpPr>
        <p:spPr>
          <a:xfrm>
            <a:off x="13795367" y="493268"/>
            <a:ext cx="4903602" cy="988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>
            <a:spAutoFit/>
          </a:bodyPr>
          <a:lstStyle>
            <a:lvl1pPr algn="l" defTabSz="1828800">
              <a:defRPr sz="5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مهارات التفكير العليا </a:t>
            </a:r>
          </a:p>
        </p:txBody>
      </p:sp>
      <p:pic>
        <p:nvPicPr>
          <p:cNvPr id="313" name="IMG_5077.png" descr="IMG_507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73939" y="-425716"/>
            <a:ext cx="4830562" cy="4830563"/>
          </a:xfrm>
          <a:prstGeom prst="rect">
            <a:avLst/>
          </a:prstGeom>
          <a:ln w="12700">
            <a:miter lim="400000"/>
          </a:ln>
        </p:spPr>
      </p:pic>
      <p:sp>
        <p:nvSpPr>
          <p:cNvPr id="314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9905787" y="12808585"/>
            <a:ext cx="515814" cy="5384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26</a:t>
            </a:fld>
            <a:endParaRPr/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IMG_5132.png" descr="IMG_513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04941" y="-5684997"/>
            <a:ext cx="22485941" cy="20222694"/>
          </a:xfrm>
          <a:prstGeom prst="rect">
            <a:avLst/>
          </a:prstGeom>
          <a:ln w="12700">
            <a:miter lim="400000"/>
          </a:ln>
        </p:spPr>
      </p:pic>
      <p:sp>
        <p:nvSpPr>
          <p:cNvPr id="317" name="بطاقة خروج"/>
          <p:cNvSpPr txBox="1"/>
          <p:nvPr/>
        </p:nvSpPr>
        <p:spPr>
          <a:xfrm>
            <a:off x="14325600" y="17660"/>
            <a:ext cx="4138535" cy="1320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>
            <a:spAutoFit/>
          </a:bodyPr>
          <a:lstStyle>
            <a:lvl1pPr algn="l" defTabSz="1828800">
              <a:defRPr sz="7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بطاقة خروج </a:t>
            </a:r>
          </a:p>
        </p:txBody>
      </p:sp>
      <p:sp>
        <p:nvSpPr>
          <p:cNvPr id="318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9905787" y="12808585"/>
            <a:ext cx="515814" cy="5384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27</a:t>
            </a:fld>
            <a:endParaRPr/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IMG_5136.png" descr="IMG_513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3381" y="1496289"/>
            <a:ext cx="15295120" cy="9708114"/>
          </a:xfrm>
          <a:prstGeom prst="rect">
            <a:avLst/>
          </a:prstGeom>
          <a:ln w="12700">
            <a:miter lim="400000"/>
          </a:ln>
        </p:spPr>
      </p:pic>
      <p:sp>
        <p:nvSpPr>
          <p:cNvPr id="321" name="تحصيلي"/>
          <p:cNvSpPr txBox="1"/>
          <p:nvPr/>
        </p:nvSpPr>
        <p:spPr>
          <a:xfrm>
            <a:off x="14804699" y="0"/>
            <a:ext cx="2920454" cy="12688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>
            <a:spAutoFit/>
          </a:bodyPr>
          <a:lstStyle>
            <a:lvl1pPr algn="l" defTabSz="1828800">
              <a:defRPr sz="7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تحصيلي</a:t>
            </a:r>
          </a:p>
        </p:txBody>
      </p:sp>
      <p:pic>
        <p:nvPicPr>
          <p:cNvPr id="322" name="IMG_5077.png" descr="IMG_507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73939" y="-488883"/>
            <a:ext cx="4830562" cy="4830563"/>
          </a:xfrm>
          <a:prstGeom prst="rect">
            <a:avLst/>
          </a:prstGeom>
          <a:ln w="12700">
            <a:miter lim="400000"/>
          </a:ln>
        </p:spPr>
      </p:pic>
      <p:sp>
        <p:nvSpPr>
          <p:cNvPr id="323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9905787" y="12808585"/>
            <a:ext cx="515814" cy="5384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28</a:t>
            </a:fld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النظير الضربي للمصفوفة…"/>
          <p:cNvSpPr txBox="1"/>
          <p:nvPr/>
        </p:nvSpPr>
        <p:spPr>
          <a:xfrm>
            <a:off x="6908872" y="4894296"/>
            <a:ext cx="12887081" cy="3902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>
            <a:spAutoFit/>
          </a:bodyPr>
          <a:lstStyle/>
          <a:p>
            <a:pPr algn="l" defTabSz="1828800" rtl="0">
              <a:defRPr sz="1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النظير الضربي للمصفوفة</a:t>
            </a:r>
          </a:p>
          <a:p>
            <a:pPr algn="l" defTabSz="1828800" rtl="0">
              <a:defRPr sz="1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وأنظمة المعادلات الخطية </a:t>
            </a:r>
          </a:p>
        </p:txBody>
      </p:sp>
      <p:sp>
        <p:nvSpPr>
          <p:cNvPr id="187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20065903" y="12808585"/>
            <a:ext cx="355698" cy="5384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3</a:t>
            </a:fld>
            <a:endParaRPr/>
          </a:p>
        </p:txBody>
      </p:sp>
      <p:pic>
        <p:nvPicPr>
          <p:cNvPr id="188" name="IMG_4689.png" descr="IMG_468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3343" y="-817717"/>
            <a:ext cx="7430922" cy="7430923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عنوان الدرس"/>
          <p:cNvSpPr txBox="1"/>
          <p:nvPr/>
        </p:nvSpPr>
        <p:spPr>
          <a:xfrm>
            <a:off x="13511542" y="1574041"/>
            <a:ext cx="10414693" cy="1794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spAutoFit/>
          </a:bodyPr>
          <a:lstStyle>
            <a:lvl1pPr defTabSz="1828800">
              <a:defRPr sz="10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عنوان الدرس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المصفوفات في حياتنا"/>
          <p:cNvSpPr txBox="1"/>
          <p:nvPr/>
        </p:nvSpPr>
        <p:spPr>
          <a:xfrm>
            <a:off x="6661820" y="6623658"/>
            <a:ext cx="10830222" cy="2053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>
            <a:spAutoFit/>
          </a:bodyPr>
          <a:lstStyle>
            <a:lvl1pPr algn="l" defTabSz="1828800">
              <a:defRPr sz="110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3"/>
              </a:defRPr>
            </a:lvl1pPr>
          </a:lstStyle>
          <a:p>
            <a:pPr rtl="0">
              <a:defRPr u="none"/>
            </a:pPr>
            <a:r>
              <a:rPr u="sng">
                <a:hlinkClick r:id="rId3"/>
              </a:rPr>
              <a:t>المصفوفات في حياتنا</a:t>
            </a:r>
          </a:p>
        </p:txBody>
      </p:sp>
      <p:sp>
        <p:nvSpPr>
          <p:cNvPr id="192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20065903" y="12808585"/>
            <a:ext cx="355698" cy="5384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4</a:t>
            </a:fld>
            <a:endParaRPr/>
          </a:p>
        </p:txBody>
      </p:sp>
      <p:pic>
        <p:nvPicPr>
          <p:cNvPr id="193" name="IMG_4689.png" descr="IMG_468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19060" y="-1682398"/>
            <a:ext cx="9379887" cy="9379887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المصفوفات…"/>
          <p:cNvSpPr txBox="1"/>
          <p:nvPr/>
        </p:nvSpPr>
        <p:spPr>
          <a:xfrm>
            <a:off x="13978196" y="1130778"/>
            <a:ext cx="10359793" cy="3534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spAutoFit/>
          </a:bodyPr>
          <a:lstStyle/>
          <a:p>
            <a:pPr defTabSz="1828800" rtl="0">
              <a:defRPr sz="10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المصفوفات</a:t>
            </a:r>
          </a:p>
          <a:p>
            <a:pPr defTabSz="1828800" rtl="0">
              <a:defRPr sz="10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في حياتنا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01525" y="3136249"/>
            <a:ext cx="4248150" cy="3200401"/>
          </a:xfrm>
          <a:prstGeom prst="rect">
            <a:avLst/>
          </a:prstGeom>
          <a:ln w="12700">
            <a:solidFill>
              <a:srgbClr val="FFC000"/>
            </a:solidFill>
            <a:miter/>
          </a:ln>
        </p:spPr>
      </p:pic>
      <p:pic>
        <p:nvPicPr>
          <p:cNvPr id="197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01525" y="7934832"/>
            <a:ext cx="4248144" cy="4935603"/>
          </a:xfrm>
          <a:prstGeom prst="rect">
            <a:avLst/>
          </a:prstGeom>
          <a:ln w="12700">
            <a:solidFill>
              <a:srgbClr val="FFC000"/>
            </a:solidFill>
            <a:miter/>
          </a:ln>
        </p:spPr>
      </p:pic>
      <p:grpSp>
        <p:nvGrpSpPr>
          <p:cNvPr id="204" name="وسيلة شرح على شكل سحابة 4"/>
          <p:cNvGrpSpPr/>
          <p:nvPr/>
        </p:nvGrpSpPr>
        <p:grpSpPr>
          <a:xfrm>
            <a:off x="4410998" y="1287347"/>
            <a:ext cx="7296340" cy="3449102"/>
            <a:chOff x="0" y="0"/>
            <a:chExt cx="7296339" cy="3449101"/>
          </a:xfrm>
        </p:grpSpPr>
        <p:sp>
          <p:nvSpPr>
            <p:cNvPr id="198" name="الشكل"/>
            <p:cNvSpPr/>
            <p:nvPr/>
          </p:nvSpPr>
          <p:spPr>
            <a:xfrm>
              <a:off x="-1" y="-1"/>
              <a:ext cx="7296341" cy="3006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684" extrusionOk="0">
                  <a:moveTo>
                    <a:pt x="1901" y="6800"/>
                  </a:moveTo>
                  <a:cubicBezTo>
                    <a:pt x="1658" y="4397"/>
                    <a:pt x="2907" y="2184"/>
                    <a:pt x="4691" y="1857"/>
                  </a:cubicBezTo>
                  <a:cubicBezTo>
                    <a:pt x="5414" y="1724"/>
                    <a:pt x="6149" y="1922"/>
                    <a:pt x="6778" y="2419"/>
                  </a:cubicBezTo>
                  <a:cubicBezTo>
                    <a:pt x="7445" y="725"/>
                    <a:pt x="9003" y="82"/>
                    <a:pt x="10259" y="981"/>
                  </a:cubicBezTo>
                  <a:cubicBezTo>
                    <a:pt x="10478" y="1139"/>
                    <a:pt x="10680" y="1338"/>
                    <a:pt x="10857" y="1573"/>
                  </a:cubicBezTo>
                  <a:lnTo>
                    <a:pt x="10857" y="1573"/>
                  </a:lnTo>
                  <a:cubicBezTo>
                    <a:pt x="11377" y="169"/>
                    <a:pt x="12642" y="-401"/>
                    <a:pt x="13683" y="299"/>
                  </a:cubicBezTo>
                  <a:cubicBezTo>
                    <a:pt x="13971" y="493"/>
                    <a:pt x="14223" y="774"/>
                    <a:pt x="14418" y="1119"/>
                  </a:cubicBezTo>
                  <a:cubicBezTo>
                    <a:pt x="15255" y="-209"/>
                    <a:pt x="16734" y="-373"/>
                    <a:pt x="17722" y="753"/>
                  </a:cubicBezTo>
                  <a:cubicBezTo>
                    <a:pt x="18137" y="1226"/>
                    <a:pt x="18417" y="1878"/>
                    <a:pt x="18513" y="2598"/>
                  </a:cubicBezTo>
                  <a:lnTo>
                    <a:pt x="18513" y="2598"/>
                  </a:lnTo>
                  <a:cubicBezTo>
                    <a:pt x="19885" y="3102"/>
                    <a:pt x="20694" y="5013"/>
                    <a:pt x="20321" y="6865"/>
                  </a:cubicBezTo>
                  <a:cubicBezTo>
                    <a:pt x="20289" y="7020"/>
                    <a:pt x="20250" y="7173"/>
                    <a:pt x="20203" y="7321"/>
                  </a:cubicBezTo>
                  <a:cubicBezTo>
                    <a:pt x="21303" y="9251"/>
                    <a:pt x="21034" y="12017"/>
                    <a:pt x="19601" y="13499"/>
                  </a:cubicBezTo>
                  <a:cubicBezTo>
                    <a:pt x="19156" y="13961"/>
                    <a:pt x="18629" y="14259"/>
                    <a:pt x="18072" y="14367"/>
                  </a:cubicBezTo>
                  <a:cubicBezTo>
                    <a:pt x="18072" y="16443"/>
                    <a:pt x="16822" y="18126"/>
                    <a:pt x="15280" y="18126"/>
                  </a:cubicBezTo>
                  <a:cubicBezTo>
                    <a:pt x="14757" y="18126"/>
                    <a:pt x="14245" y="17928"/>
                    <a:pt x="13801" y="17556"/>
                  </a:cubicBezTo>
                  <a:cubicBezTo>
                    <a:pt x="13280" y="19883"/>
                    <a:pt x="11460" y="21199"/>
                    <a:pt x="9738" y="20494"/>
                  </a:cubicBezTo>
                  <a:cubicBezTo>
                    <a:pt x="9016" y="20199"/>
                    <a:pt x="8392" y="19574"/>
                    <a:pt x="7973" y="18727"/>
                  </a:cubicBezTo>
                  <a:cubicBezTo>
                    <a:pt x="6209" y="20160"/>
                    <a:pt x="3920" y="19389"/>
                    <a:pt x="2859" y="17004"/>
                  </a:cubicBezTo>
                  <a:cubicBezTo>
                    <a:pt x="2846" y="16974"/>
                    <a:pt x="2833" y="16944"/>
                    <a:pt x="2820" y="16914"/>
                  </a:cubicBezTo>
                  <a:lnTo>
                    <a:pt x="2820" y="16914"/>
                  </a:lnTo>
                  <a:cubicBezTo>
                    <a:pt x="1666" y="17096"/>
                    <a:pt x="620" y="15986"/>
                    <a:pt x="485" y="14435"/>
                  </a:cubicBezTo>
                  <a:cubicBezTo>
                    <a:pt x="412" y="13608"/>
                    <a:pt x="615" y="12780"/>
                    <a:pt x="1038" y="12172"/>
                  </a:cubicBezTo>
                  <a:lnTo>
                    <a:pt x="1038" y="12172"/>
                  </a:lnTo>
                  <a:cubicBezTo>
                    <a:pt x="39" y="11379"/>
                    <a:pt x="-297" y="9639"/>
                    <a:pt x="288" y="8285"/>
                  </a:cubicBezTo>
                  <a:cubicBezTo>
                    <a:pt x="626" y="7504"/>
                    <a:pt x="1218" y="6988"/>
                    <a:pt x="1883" y="689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5E6FF"/>
                </a:gs>
                <a:gs pos="35000">
                  <a:srgbClr val="BFEDFF"/>
                </a:gs>
                <a:gs pos="100000">
                  <a:srgbClr val="E7F8FF"/>
                </a:gs>
              </a:gsLst>
              <a:lin ang="16200000" scaled="0"/>
            </a:gradFill>
            <a:ln w="12700" cap="flat">
              <a:solidFill>
                <a:srgbClr val="46AAC4"/>
              </a:solidFill>
              <a:prstDash val="solid"/>
              <a:round/>
            </a:ln>
            <a:effectLst>
              <a:outerShdw blurRad="76200" dist="381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 rtl="0">
                <a:defRPr sz="4800" b="1">
                  <a:solidFill>
                    <a:srgbClr val="E13F3B"/>
                  </a:solidFill>
                  <a:effectLst>
                    <a:outerShdw blurRad="50800" dist="39000" dir="5460000" rotWithShape="0">
                      <a:srgbClr val="000000">
                        <a:alpha val="38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9" name="دائرة"/>
            <p:cNvSpPr/>
            <p:nvPr/>
          </p:nvSpPr>
          <p:spPr>
            <a:xfrm>
              <a:off x="2160358" y="2771181"/>
              <a:ext cx="500069" cy="500069"/>
            </a:xfrm>
            <a:prstGeom prst="ellipse">
              <a:avLst/>
            </a:prstGeom>
            <a:gradFill flip="none" rotWithShape="1">
              <a:gsLst>
                <a:gs pos="0">
                  <a:srgbClr val="A5E6FF"/>
                </a:gs>
                <a:gs pos="35000">
                  <a:srgbClr val="BFEDFF"/>
                </a:gs>
                <a:gs pos="100000">
                  <a:srgbClr val="E7F8FF"/>
                </a:gs>
              </a:gsLst>
              <a:lin ang="16200000" scaled="0"/>
            </a:gradFill>
            <a:ln w="12700" cap="flat">
              <a:solidFill>
                <a:srgbClr val="46AAC4"/>
              </a:solidFill>
              <a:prstDash val="solid"/>
              <a:round/>
            </a:ln>
            <a:effectLst>
              <a:outerShdw blurRad="76200" dist="381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 rtl="0">
                <a:defRPr sz="4800" b="1">
                  <a:solidFill>
                    <a:srgbClr val="E13F3B"/>
                  </a:solidFill>
                  <a:effectLst>
                    <a:outerShdw blurRad="50800" dist="39000" dir="5460000" rotWithShape="0">
                      <a:srgbClr val="000000">
                        <a:alpha val="38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0" name="دائرة"/>
            <p:cNvSpPr/>
            <p:nvPr/>
          </p:nvSpPr>
          <p:spPr>
            <a:xfrm>
              <a:off x="2051810" y="3091577"/>
              <a:ext cx="333377" cy="333377"/>
            </a:xfrm>
            <a:prstGeom prst="ellipse">
              <a:avLst/>
            </a:prstGeom>
            <a:gradFill flip="none" rotWithShape="1">
              <a:gsLst>
                <a:gs pos="0">
                  <a:srgbClr val="A5E6FF"/>
                </a:gs>
                <a:gs pos="35000">
                  <a:srgbClr val="BFEDFF"/>
                </a:gs>
                <a:gs pos="100000">
                  <a:srgbClr val="E7F8FF"/>
                </a:gs>
              </a:gsLst>
              <a:lin ang="16200000" scaled="0"/>
            </a:gradFill>
            <a:ln w="12700" cap="flat">
              <a:solidFill>
                <a:srgbClr val="46AAC4"/>
              </a:solidFill>
              <a:prstDash val="solid"/>
              <a:round/>
            </a:ln>
            <a:effectLst>
              <a:outerShdw blurRad="76200" dist="381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 rtl="0">
                <a:defRPr sz="4800" b="1">
                  <a:solidFill>
                    <a:srgbClr val="E13F3B"/>
                  </a:solidFill>
                  <a:effectLst>
                    <a:outerShdw blurRad="50800" dist="39000" dir="5460000" rotWithShape="0">
                      <a:srgbClr val="000000">
                        <a:alpha val="38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1" name="دائرة"/>
            <p:cNvSpPr/>
            <p:nvPr/>
          </p:nvSpPr>
          <p:spPr>
            <a:xfrm>
              <a:off x="2048140" y="3282413"/>
              <a:ext cx="166689" cy="166689"/>
            </a:xfrm>
            <a:prstGeom prst="ellipse">
              <a:avLst/>
            </a:prstGeom>
            <a:gradFill flip="none" rotWithShape="1">
              <a:gsLst>
                <a:gs pos="0">
                  <a:srgbClr val="A5E6FF"/>
                </a:gs>
                <a:gs pos="35000">
                  <a:srgbClr val="BFEDFF"/>
                </a:gs>
                <a:gs pos="100000">
                  <a:srgbClr val="E7F8FF"/>
                </a:gs>
              </a:gsLst>
              <a:lin ang="16200000" scaled="0"/>
            </a:gradFill>
            <a:ln w="12700" cap="flat">
              <a:solidFill>
                <a:srgbClr val="46AAC4"/>
              </a:solidFill>
              <a:prstDash val="solid"/>
              <a:round/>
            </a:ln>
            <a:effectLst>
              <a:outerShdw blurRad="76200" dist="381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 rtl="0">
                <a:defRPr sz="4800" b="1">
                  <a:solidFill>
                    <a:srgbClr val="E13F3B"/>
                  </a:solidFill>
                  <a:effectLst>
                    <a:outerShdw blurRad="50800" dist="39000" dir="5460000" rotWithShape="0">
                      <a:srgbClr val="000000">
                        <a:alpha val="38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2" name="الشكل"/>
            <p:cNvSpPr/>
            <p:nvPr/>
          </p:nvSpPr>
          <p:spPr>
            <a:xfrm>
              <a:off x="370492" y="152864"/>
              <a:ext cx="6685883" cy="2552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80" y="14010"/>
                  </a:moveTo>
                  <a:cubicBezTo>
                    <a:pt x="899" y="14066"/>
                    <a:pt x="417" y="13902"/>
                    <a:pt x="0" y="13542"/>
                  </a:cubicBezTo>
                  <a:moveTo>
                    <a:pt x="2598" y="19137"/>
                  </a:moveTo>
                  <a:cubicBezTo>
                    <a:pt x="2405" y="19250"/>
                    <a:pt x="2202" y="19325"/>
                    <a:pt x="1994" y="19361"/>
                  </a:cubicBezTo>
                  <a:moveTo>
                    <a:pt x="7802" y="21600"/>
                  </a:moveTo>
                  <a:lnTo>
                    <a:pt x="7802" y="21600"/>
                  </a:lnTo>
                  <a:cubicBezTo>
                    <a:pt x="7657" y="21279"/>
                    <a:pt x="7535" y="20936"/>
                    <a:pt x="7438" y="20577"/>
                  </a:cubicBezTo>
                  <a:moveTo>
                    <a:pt x="14532" y="19050"/>
                  </a:moveTo>
                  <a:cubicBezTo>
                    <a:pt x="14510" y="19430"/>
                    <a:pt x="14462" y="19806"/>
                    <a:pt x="14386" y="20172"/>
                  </a:cubicBezTo>
                  <a:moveTo>
                    <a:pt x="17421" y="12116"/>
                  </a:moveTo>
                  <a:cubicBezTo>
                    <a:pt x="18505" y="12890"/>
                    <a:pt x="19193" y="14504"/>
                    <a:pt x="19193" y="16273"/>
                  </a:cubicBezTo>
                  <a:moveTo>
                    <a:pt x="21600" y="7649"/>
                  </a:move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cubicBezTo>
                    <a:pt x="19737" y="2059"/>
                    <a:pt x="19751" y="2307"/>
                    <a:pt x="19749" y="2556"/>
                  </a:cubicBezTo>
                  <a:moveTo>
                    <a:pt x="14668" y="947"/>
                  </a:move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cubicBezTo>
                    <a:pt x="10930" y="1115"/>
                    <a:pt x="10996" y="841"/>
                    <a:pt x="11084" y="582"/>
                  </a:cubicBezTo>
                  <a:moveTo>
                    <a:pt x="6452" y="1676"/>
                  </a:moveTo>
                  <a:cubicBezTo>
                    <a:pt x="6709" y="1897"/>
                    <a:pt x="6947" y="2163"/>
                    <a:pt x="7160" y="2469"/>
                  </a:cubicBezTo>
                  <a:moveTo>
                    <a:pt x="1072" y="7905"/>
                  </a:moveTo>
                  <a:lnTo>
                    <a:pt x="1072" y="7905"/>
                  </a:lnTo>
                  <a:cubicBezTo>
                    <a:pt x="1016" y="7632"/>
                    <a:pt x="974" y="7353"/>
                    <a:pt x="948" y="7071"/>
                  </a:cubicBezTo>
                </a:path>
              </a:pathLst>
            </a:custGeom>
            <a:noFill/>
            <a:ln w="12700" cap="flat">
              <a:solidFill>
                <a:srgbClr val="46AAC4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 rtl="0">
                <a:defRPr sz="4800" b="1">
                  <a:solidFill>
                    <a:srgbClr val="E13F3B"/>
                  </a:solidFill>
                  <a:effectLst>
                    <a:outerShdw blurRad="50800" dist="39000" dir="5460000" rotWithShape="0">
                      <a:srgbClr val="000000">
                        <a:alpha val="38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3" name="عددي طرق حل نظام معادلتين خطيتين جبريا؟"/>
            <p:cNvSpPr txBox="1"/>
            <p:nvPr/>
          </p:nvSpPr>
          <p:spPr>
            <a:xfrm>
              <a:off x="1010458" y="49668"/>
              <a:ext cx="4759955" cy="27426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>
              <a:lvl1pPr defTabSz="1828800">
                <a:defRPr sz="4800" b="1">
                  <a:solidFill>
                    <a:srgbClr val="E13F3B"/>
                  </a:solidFill>
                  <a:effectLst>
                    <a:outerShdw blurRad="50800" dist="39000" dir="5460000" rotWithShape="0">
                      <a:srgbClr val="000000">
                        <a:alpha val="38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عددي طرق حل نظام معادلتين خطيتين جبريا؟</a:t>
              </a:r>
            </a:p>
          </p:txBody>
        </p:sp>
      </p:grpSp>
      <p:grpSp>
        <p:nvGrpSpPr>
          <p:cNvPr id="211" name="وسيلة شرح على شكل سحابة 6"/>
          <p:cNvGrpSpPr/>
          <p:nvPr/>
        </p:nvGrpSpPr>
        <p:grpSpPr>
          <a:xfrm>
            <a:off x="3926336" y="4392515"/>
            <a:ext cx="8265665" cy="3907318"/>
            <a:chOff x="0" y="0"/>
            <a:chExt cx="8265663" cy="3907316"/>
          </a:xfrm>
        </p:grpSpPr>
        <p:sp>
          <p:nvSpPr>
            <p:cNvPr id="205" name="الشكل"/>
            <p:cNvSpPr/>
            <p:nvPr/>
          </p:nvSpPr>
          <p:spPr>
            <a:xfrm>
              <a:off x="-1" y="-1"/>
              <a:ext cx="8265665" cy="3405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684" extrusionOk="0">
                  <a:moveTo>
                    <a:pt x="1901" y="6800"/>
                  </a:moveTo>
                  <a:cubicBezTo>
                    <a:pt x="1658" y="4397"/>
                    <a:pt x="2907" y="2184"/>
                    <a:pt x="4691" y="1857"/>
                  </a:cubicBezTo>
                  <a:cubicBezTo>
                    <a:pt x="5414" y="1724"/>
                    <a:pt x="6149" y="1922"/>
                    <a:pt x="6778" y="2419"/>
                  </a:cubicBezTo>
                  <a:cubicBezTo>
                    <a:pt x="7445" y="725"/>
                    <a:pt x="9003" y="82"/>
                    <a:pt x="10259" y="981"/>
                  </a:cubicBezTo>
                  <a:cubicBezTo>
                    <a:pt x="10478" y="1139"/>
                    <a:pt x="10680" y="1338"/>
                    <a:pt x="10857" y="1573"/>
                  </a:cubicBezTo>
                  <a:lnTo>
                    <a:pt x="10857" y="1573"/>
                  </a:lnTo>
                  <a:cubicBezTo>
                    <a:pt x="11377" y="169"/>
                    <a:pt x="12642" y="-401"/>
                    <a:pt x="13683" y="299"/>
                  </a:cubicBezTo>
                  <a:cubicBezTo>
                    <a:pt x="13971" y="493"/>
                    <a:pt x="14223" y="774"/>
                    <a:pt x="14418" y="1119"/>
                  </a:cubicBezTo>
                  <a:cubicBezTo>
                    <a:pt x="15255" y="-209"/>
                    <a:pt x="16734" y="-373"/>
                    <a:pt x="17722" y="753"/>
                  </a:cubicBezTo>
                  <a:cubicBezTo>
                    <a:pt x="18137" y="1226"/>
                    <a:pt x="18417" y="1878"/>
                    <a:pt x="18513" y="2598"/>
                  </a:cubicBezTo>
                  <a:lnTo>
                    <a:pt x="18513" y="2598"/>
                  </a:lnTo>
                  <a:cubicBezTo>
                    <a:pt x="19885" y="3102"/>
                    <a:pt x="20694" y="5013"/>
                    <a:pt x="20321" y="6865"/>
                  </a:cubicBezTo>
                  <a:cubicBezTo>
                    <a:pt x="20289" y="7020"/>
                    <a:pt x="20250" y="7173"/>
                    <a:pt x="20203" y="7321"/>
                  </a:cubicBezTo>
                  <a:cubicBezTo>
                    <a:pt x="21303" y="9251"/>
                    <a:pt x="21034" y="12017"/>
                    <a:pt x="19601" y="13499"/>
                  </a:cubicBezTo>
                  <a:cubicBezTo>
                    <a:pt x="19156" y="13961"/>
                    <a:pt x="18629" y="14259"/>
                    <a:pt x="18072" y="14367"/>
                  </a:cubicBezTo>
                  <a:cubicBezTo>
                    <a:pt x="18072" y="16443"/>
                    <a:pt x="16822" y="18126"/>
                    <a:pt x="15280" y="18126"/>
                  </a:cubicBezTo>
                  <a:cubicBezTo>
                    <a:pt x="14757" y="18126"/>
                    <a:pt x="14245" y="17928"/>
                    <a:pt x="13801" y="17556"/>
                  </a:cubicBezTo>
                  <a:cubicBezTo>
                    <a:pt x="13280" y="19883"/>
                    <a:pt x="11460" y="21199"/>
                    <a:pt x="9738" y="20494"/>
                  </a:cubicBezTo>
                  <a:cubicBezTo>
                    <a:pt x="9016" y="20199"/>
                    <a:pt x="8392" y="19574"/>
                    <a:pt x="7973" y="18727"/>
                  </a:cubicBezTo>
                  <a:cubicBezTo>
                    <a:pt x="6209" y="20160"/>
                    <a:pt x="3920" y="19389"/>
                    <a:pt x="2859" y="17004"/>
                  </a:cubicBezTo>
                  <a:cubicBezTo>
                    <a:pt x="2846" y="16974"/>
                    <a:pt x="2833" y="16944"/>
                    <a:pt x="2820" y="16914"/>
                  </a:cubicBezTo>
                  <a:lnTo>
                    <a:pt x="2820" y="16914"/>
                  </a:lnTo>
                  <a:cubicBezTo>
                    <a:pt x="1666" y="17096"/>
                    <a:pt x="620" y="15986"/>
                    <a:pt x="485" y="14435"/>
                  </a:cubicBezTo>
                  <a:cubicBezTo>
                    <a:pt x="412" y="13608"/>
                    <a:pt x="615" y="12780"/>
                    <a:pt x="1038" y="12172"/>
                  </a:cubicBezTo>
                  <a:lnTo>
                    <a:pt x="1038" y="12172"/>
                  </a:lnTo>
                  <a:cubicBezTo>
                    <a:pt x="39" y="11379"/>
                    <a:pt x="-297" y="9639"/>
                    <a:pt x="288" y="8285"/>
                  </a:cubicBezTo>
                  <a:cubicBezTo>
                    <a:pt x="626" y="7504"/>
                    <a:pt x="1218" y="6988"/>
                    <a:pt x="1883" y="689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5E6FF"/>
                </a:gs>
                <a:gs pos="35000">
                  <a:srgbClr val="BFEDFF"/>
                </a:gs>
                <a:gs pos="100000">
                  <a:srgbClr val="E7F8FF"/>
                </a:gs>
              </a:gsLst>
              <a:lin ang="16200000" scaled="0"/>
            </a:gradFill>
            <a:ln w="12700" cap="flat">
              <a:solidFill>
                <a:srgbClr val="46AAC4"/>
              </a:solidFill>
              <a:prstDash val="solid"/>
              <a:round/>
            </a:ln>
            <a:effectLst>
              <a:outerShdw blurRad="76200" dist="381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 rtl="0">
                <a:defRPr sz="4800" b="1">
                  <a:solidFill>
                    <a:srgbClr val="E13F3B"/>
                  </a:solidFill>
                  <a:effectLst>
                    <a:outerShdw blurRad="50800" dist="39000" dir="5460000" rotWithShape="0">
                      <a:srgbClr val="000000">
                        <a:alpha val="38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6" name="دائرة"/>
            <p:cNvSpPr/>
            <p:nvPr/>
          </p:nvSpPr>
          <p:spPr>
            <a:xfrm>
              <a:off x="2447363" y="3139334"/>
              <a:ext cx="566503" cy="566503"/>
            </a:xfrm>
            <a:prstGeom prst="ellipse">
              <a:avLst/>
            </a:prstGeom>
            <a:gradFill flip="none" rotWithShape="1">
              <a:gsLst>
                <a:gs pos="0">
                  <a:srgbClr val="A5E6FF"/>
                </a:gs>
                <a:gs pos="35000">
                  <a:srgbClr val="BFEDFF"/>
                </a:gs>
                <a:gs pos="100000">
                  <a:srgbClr val="E7F8FF"/>
                </a:gs>
              </a:gsLst>
              <a:lin ang="16200000" scaled="0"/>
            </a:gradFill>
            <a:ln w="12700" cap="flat">
              <a:solidFill>
                <a:srgbClr val="46AAC4"/>
              </a:solidFill>
              <a:prstDash val="solid"/>
              <a:round/>
            </a:ln>
            <a:effectLst>
              <a:outerShdw blurRad="76200" dist="381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 rtl="0">
                <a:defRPr sz="4800" b="1">
                  <a:solidFill>
                    <a:srgbClr val="E13F3B"/>
                  </a:solidFill>
                  <a:effectLst>
                    <a:outerShdw blurRad="50800" dist="39000" dir="5460000" rotWithShape="0">
                      <a:srgbClr val="000000">
                        <a:alpha val="38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7" name="دائرة"/>
            <p:cNvSpPr/>
            <p:nvPr/>
          </p:nvSpPr>
          <p:spPr>
            <a:xfrm>
              <a:off x="2324394" y="3502295"/>
              <a:ext cx="377666" cy="377666"/>
            </a:xfrm>
            <a:prstGeom prst="ellipse">
              <a:avLst/>
            </a:prstGeom>
            <a:gradFill flip="none" rotWithShape="1">
              <a:gsLst>
                <a:gs pos="0">
                  <a:srgbClr val="A5E6FF"/>
                </a:gs>
                <a:gs pos="35000">
                  <a:srgbClr val="BFEDFF"/>
                </a:gs>
                <a:gs pos="100000">
                  <a:srgbClr val="E7F8FF"/>
                </a:gs>
              </a:gsLst>
              <a:lin ang="16200000" scaled="0"/>
            </a:gradFill>
            <a:ln w="12700" cap="flat">
              <a:solidFill>
                <a:srgbClr val="46AAC4"/>
              </a:solidFill>
              <a:prstDash val="solid"/>
              <a:round/>
            </a:ln>
            <a:effectLst>
              <a:outerShdw blurRad="76200" dist="381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 rtl="0">
                <a:defRPr sz="4800" b="1">
                  <a:solidFill>
                    <a:srgbClr val="E13F3B"/>
                  </a:solidFill>
                  <a:effectLst>
                    <a:outerShdw blurRad="50800" dist="39000" dir="5460000" rotWithShape="0">
                      <a:srgbClr val="000000">
                        <a:alpha val="38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8" name="دائرة"/>
            <p:cNvSpPr/>
            <p:nvPr/>
          </p:nvSpPr>
          <p:spPr>
            <a:xfrm>
              <a:off x="2320236" y="3718483"/>
              <a:ext cx="188834" cy="188834"/>
            </a:xfrm>
            <a:prstGeom prst="ellipse">
              <a:avLst/>
            </a:prstGeom>
            <a:gradFill flip="none" rotWithShape="1">
              <a:gsLst>
                <a:gs pos="0">
                  <a:srgbClr val="A5E6FF"/>
                </a:gs>
                <a:gs pos="35000">
                  <a:srgbClr val="BFEDFF"/>
                </a:gs>
                <a:gs pos="100000">
                  <a:srgbClr val="E7F8FF"/>
                </a:gs>
              </a:gsLst>
              <a:lin ang="16200000" scaled="0"/>
            </a:gradFill>
            <a:ln w="12700" cap="flat">
              <a:solidFill>
                <a:srgbClr val="46AAC4"/>
              </a:solidFill>
              <a:prstDash val="solid"/>
              <a:round/>
            </a:ln>
            <a:effectLst>
              <a:outerShdw blurRad="76200" dist="381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 rtl="0">
                <a:defRPr sz="4800" b="1">
                  <a:solidFill>
                    <a:srgbClr val="E13F3B"/>
                  </a:solidFill>
                  <a:effectLst>
                    <a:outerShdw blurRad="50800" dist="39000" dir="5460000" rotWithShape="0">
                      <a:srgbClr val="000000">
                        <a:alpha val="38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9" name="الشكل"/>
            <p:cNvSpPr/>
            <p:nvPr/>
          </p:nvSpPr>
          <p:spPr>
            <a:xfrm>
              <a:off x="419713" y="173172"/>
              <a:ext cx="7574106" cy="2891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80" y="14010"/>
                  </a:moveTo>
                  <a:cubicBezTo>
                    <a:pt x="899" y="14066"/>
                    <a:pt x="417" y="13902"/>
                    <a:pt x="0" y="13542"/>
                  </a:cubicBezTo>
                  <a:moveTo>
                    <a:pt x="2598" y="19137"/>
                  </a:moveTo>
                  <a:cubicBezTo>
                    <a:pt x="2405" y="19250"/>
                    <a:pt x="2202" y="19325"/>
                    <a:pt x="1994" y="19361"/>
                  </a:cubicBezTo>
                  <a:moveTo>
                    <a:pt x="7802" y="21600"/>
                  </a:moveTo>
                  <a:lnTo>
                    <a:pt x="7802" y="21600"/>
                  </a:lnTo>
                  <a:cubicBezTo>
                    <a:pt x="7657" y="21279"/>
                    <a:pt x="7535" y="20936"/>
                    <a:pt x="7438" y="20577"/>
                  </a:cubicBezTo>
                  <a:moveTo>
                    <a:pt x="14532" y="19050"/>
                  </a:moveTo>
                  <a:cubicBezTo>
                    <a:pt x="14510" y="19430"/>
                    <a:pt x="14462" y="19806"/>
                    <a:pt x="14386" y="20172"/>
                  </a:cubicBezTo>
                  <a:moveTo>
                    <a:pt x="17421" y="12116"/>
                  </a:moveTo>
                  <a:cubicBezTo>
                    <a:pt x="18505" y="12890"/>
                    <a:pt x="19193" y="14504"/>
                    <a:pt x="19193" y="16273"/>
                  </a:cubicBezTo>
                  <a:moveTo>
                    <a:pt x="21600" y="7649"/>
                  </a:move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cubicBezTo>
                    <a:pt x="19737" y="2059"/>
                    <a:pt x="19751" y="2307"/>
                    <a:pt x="19749" y="2556"/>
                  </a:cubicBezTo>
                  <a:moveTo>
                    <a:pt x="14668" y="947"/>
                  </a:move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cubicBezTo>
                    <a:pt x="10930" y="1115"/>
                    <a:pt x="10996" y="841"/>
                    <a:pt x="11084" y="582"/>
                  </a:cubicBezTo>
                  <a:moveTo>
                    <a:pt x="6452" y="1676"/>
                  </a:moveTo>
                  <a:cubicBezTo>
                    <a:pt x="6709" y="1897"/>
                    <a:pt x="6947" y="2163"/>
                    <a:pt x="7160" y="2469"/>
                  </a:cubicBezTo>
                  <a:moveTo>
                    <a:pt x="1072" y="7905"/>
                  </a:moveTo>
                  <a:lnTo>
                    <a:pt x="1072" y="7905"/>
                  </a:lnTo>
                  <a:cubicBezTo>
                    <a:pt x="1016" y="7632"/>
                    <a:pt x="974" y="7353"/>
                    <a:pt x="948" y="7071"/>
                  </a:cubicBezTo>
                </a:path>
              </a:pathLst>
            </a:custGeom>
            <a:noFill/>
            <a:ln w="12700" cap="flat">
              <a:solidFill>
                <a:srgbClr val="46AAC4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 rtl="0">
                <a:defRPr sz="4800" b="1">
                  <a:solidFill>
                    <a:srgbClr val="E13F3B"/>
                  </a:solidFill>
                  <a:effectLst>
                    <a:outerShdw blurRad="50800" dist="39000" dir="5460000" rotWithShape="0">
                      <a:srgbClr val="000000">
                        <a:alpha val="38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0" name="ما هي المصفوفة المحايدة في عملية الجمع ؟"/>
            <p:cNvSpPr txBox="1"/>
            <p:nvPr/>
          </p:nvSpPr>
          <p:spPr>
            <a:xfrm>
              <a:off x="1144698" y="56267"/>
              <a:ext cx="5392318" cy="310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defTabSz="1828800">
                <a:defRPr sz="4800" b="1">
                  <a:solidFill>
                    <a:srgbClr val="E13F3B"/>
                  </a:solidFill>
                  <a:effectLst>
                    <a:outerShdw blurRad="50800" dist="39000" dir="5460000" rotWithShape="0">
                      <a:srgbClr val="000000">
                        <a:alpha val="38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ما هي المصفوفة المحايدة في عملية الجمع ؟</a:t>
              </a:r>
            </a:p>
          </p:txBody>
        </p:sp>
      </p:grpSp>
      <p:grpSp>
        <p:nvGrpSpPr>
          <p:cNvPr id="218" name="وسيلة شرح على شكل سحابة 8"/>
          <p:cNvGrpSpPr/>
          <p:nvPr/>
        </p:nvGrpSpPr>
        <p:grpSpPr>
          <a:xfrm>
            <a:off x="3926336" y="7925307"/>
            <a:ext cx="8265665" cy="4349964"/>
            <a:chOff x="0" y="0"/>
            <a:chExt cx="8265663" cy="4349963"/>
          </a:xfrm>
        </p:grpSpPr>
        <p:sp>
          <p:nvSpPr>
            <p:cNvPr id="212" name="الشكل"/>
            <p:cNvSpPr/>
            <p:nvPr/>
          </p:nvSpPr>
          <p:spPr>
            <a:xfrm>
              <a:off x="-1" y="442646"/>
              <a:ext cx="8265665" cy="3405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684" extrusionOk="0">
                  <a:moveTo>
                    <a:pt x="1901" y="6800"/>
                  </a:moveTo>
                  <a:cubicBezTo>
                    <a:pt x="1658" y="4397"/>
                    <a:pt x="2907" y="2184"/>
                    <a:pt x="4691" y="1857"/>
                  </a:cubicBezTo>
                  <a:cubicBezTo>
                    <a:pt x="5414" y="1724"/>
                    <a:pt x="6149" y="1922"/>
                    <a:pt x="6778" y="2419"/>
                  </a:cubicBezTo>
                  <a:cubicBezTo>
                    <a:pt x="7445" y="725"/>
                    <a:pt x="9003" y="82"/>
                    <a:pt x="10259" y="981"/>
                  </a:cubicBezTo>
                  <a:cubicBezTo>
                    <a:pt x="10478" y="1139"/>
                    <a:pt x="10680" y="1338"/>
                    <a:pt x="10857" y="1573"/>
                  </a:cubicBezTo>
                  <a:lnTo>
                    <a:pt x="10857" y="1573"/>
                  </a:lnTo>
                  <a:cubicBezTo>
                    <a:pt x="11377" y="169"/>
                    <a:pt x="12642" y="-401"/>
                    <a:pt x="13683" y="299"/>
                  </a:cubicBezTo>
                  <a:cubicBezTo>
                    <a:pt x="13971" y="493"/>
                    <a:pt x="14223" y="774"/>
                    <a:pt x="14418" y="1119"/>
                  </a:cubicBezTo>
                  <a:cubicBezTo>
                    <a:pt x="15255" y="-209"/>
                    <a:pt x="16734" y="-373"/>
                    <a:pt x="17722" y="753"/>
                  </a:cubicBezTo>
                  <a:cubicBezTo>
                    <a:pt x="18137" y="1226"/>
                    <a:pt x="18417" y="1878"/>
                    <a:pt x="18513" y="2598"/>
                  </a:cubicBezTo>
                  <a:lnTo>
                    <a:pt x="18513" y="2598"/>
                  </a:lnTo>
                  <a:cubicBezTo>
                    <a:pt x="19885" y="3102"/>
                    <a:pt x="20694" y="5013"/>
                    <a:pt x="20321" y="6865"/>
                  </a:cubicBezTo>
                  <a:cubicBezTo>
                    <a:pt x="20289" y="7020"/>
                    <a:pt x="20250" y="7173"/>
                    <a:pt x="20203" y="7321"/>
                  </a:cubicBezTo>
                  <a:cubicBezTo>
                    <a:pt x="21303" y="9251"/>
                    <a:pt x="21034" y="12017"/>
                    <a:pt x="19601" y="13499"/>
                  </a:cubicBezTo>
                  <a:cubicBezTo>
                    <a:pt x="19156" y="13961"/>
                    <a:pt x="18629" y="14259"/>
                    <a:pt x="18072" y="14367"/>
                  </a:cubicBezTo>
                  <a:cubicBezTo>
                    <a:pt x="18072" y="16443"/>
                    <a:pt x="16822" y="18126"/>
                    <a:pt x="15280" y="18126"/>
                  </a:cubicBezTo>
                  <a:cubicBezTo>
                    <a:pt x="14757" y="18126"/>
                    <a:pt x="14245" y="17928"/>
                    <a:pt x="13801" y="17556"/>
                  </a:cubicBezTo>
                  <a:cubicBezTo>
                    <a:pt x="13280" y="19883"/>
                    <a:pt x="11460" y="21199"/>
                    <a:pt x="9738" y="20494"/>
                  </a:cubicBezTo>
                  <a:cubicBezTo>
                    <a:pt x="9016" y="20199"/>
                    <a:pt x="8392" y="19574"/>
                    <a:pt x="7973" y="18727"/>
                  </a:cubicBezTo>
                  <a:cubicBezTo>
                    <a:pt x="6209" y="20160"/>
                    <a:pt x="3920" y="19389"/>
                    <a:pt x="2859" y="17004"/>
                  </a:cubicBezTo>
                  <a:cubicBezTo>
                    <a:pt x="2846" y="16974"/>
                    <a:pt x="2833" y="16944"/>
                    <a:pt x="2820" y="16914"/>
                  </a:cubicBezTo>
                  <a:lnTo>
                    <a:pt x="2820" y="16914"/>
                  </a:lnTo>
                  <a:cubicBezTo>
                    <a:pt x="1666" y="17096"/>
                    <a:pt x="620" y="15986"/>
                    <a:pt x="485" y="14435"/>
                  </a:cubicBezTo>
                  <a:cubicBezTo>
                    <a:pt x="412" y="13608"/>
                    <a:pt x="615" y="12780"/>
                    <a:pt x="1038" y="12172"/>
                  </a:cubicBezTo>
                  <a:lnTo>
                    <a:pt x="1038" y="12172"/>
                  </a:lnTo>
                  <a:cubicBezTo>
                    <a:pt x="39" y="11379"/>
                    <a:pt x="-297" y="9639"/>
                    <a:pt x="288" y="8285"/>
                  </a:cubicBezTo>
                  <a:cubicBezTo>
                    <a:pt x="626" y="7504"/>
                    <a:pt x="1218" y="6988"/>
                    <a:pt x="1883" y="689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5E6FF"/>
                </a:gs>
                <a:gs pos="35000">
                  <a:srgbClr val="BFEDFF"/>
                </a:gs>
                <a:gs pos="100000">
                  <a:srgbClr val="E7F8FF"/>
                </a:gs>
              </a:gsLst>
              <a:lin ang="16200000" scaled="0"/>
            </a:gradFill>
            <a:ln w="12700" cap="flat">
              <a:solidFill>
                <a:srgbClr val="46AAC4"/>
              </a:solidFill>
              <a:prstDash val="solid"/>
              <a:round/>
            </a:ln>
            <a:effectLst>
              <a:outerShdw blurRad="76200" dist="381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 rtl="0">
                <a:defRPr sz="4800" b="1">
                  <a:solidFill>
                    <a:srgbClr val="E13F3B"/>
                  </a:solidFill>
                  <a:effectLst>
                    <a:outerShdw blurRad="50800" dist="39000" dir="5460000" rotWithShape="0">
                      <a:srgbClr val="000000">
                        <a:alpha val="38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3" name="دائرة"/>
            <p:cNvSpPr/>
            <p:nvPr/>
          </p:nvSpPr>
          <p:spPr>
            <a:xfrm>
              <a:off x="2447363" y="3581980"/>
              <a:ext cx="566503" cy="566504"/>
            </a:xfrm>
            <a:prstGeom prst="ellipse">
              <a:avLst/>
            </a:prstGeom>
            <a:gradFill flip="none" rotWithShape="1">
              <a:gsLst>
                <a:gs pos="0">
                  <a:srgbClr val="A5E6FF"/>
                </a:gs>
                <a:gs pos="35000">
                  <a:srgbClr val="BFEDFF"/>
                </a:gs>
                <a:gs pos="100000">
                  <a:srgbClr val="E7F8FF"/>
                </a:gs>
              </a:gsLst>
              <a:lin ang="16200000" scaled="0"/>
            </a:gradFill>
            <a:ln w="12700" cap="flat">
              <a:solidFill>
                <a:srgbClr val="46AAC4"/>
              </a:solidFill>
              <a:prstDash val="solid"/>
              <a:round/>
            </a:ln>
            <a:effectLst>
              <a:outerShdw blurRad="76200" dist="381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 rtl="0">
                <a:defRPr sz="4800" b="1">
                  <a:solidFill>
                    <a:srgbClr val="E13F3B"/>
                  </a:solidFill>
                  <a:effectLst>
                    <a:outerShdw blurRad="50800" dist="39000" dir="5460000" rotWithShape="0">
                      <a:srgbClr val="000000">
                        <a:alpha val="38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4" name="دائرة"/>
            <p:cNvSpPr/>
            <p:nvPr/>
          </p:nvSpPr>
          <p:spPr>
            <a:xfrm>
              <a:off x="2324394" y="3944941"/>
              <a:ext cx="377666" cy="377667"/>
            </a:xfrm>
            <a:prstGeom prst="ellipse">
              <a:avLst/>
            </a:prstGeom>
            <a:gradFill flip="none" rotWithShape="1">
              <a:gsLst>
                <a:gs pos="0">
                  <a:srgbClr val="A5E6FF"/>
                </a:gs>
                <a:gs pos="35000">
                  <a:srgbClr val="BFEDFF"/>
                </a:gs>
                <a:gs pos="100000">
                  <a:srgbClr val="E7F8FF"/>
                </a:gs>
              </a:gsLst>
              <a:lin ang="16200000" scaled="0"/>
            </a:gradFill>
            <a:ln w="12700" cap="flat">
              <a:solidFill>
                <a:srgbClr val="46AAC4"/>
              </a:solidFill>
              <a:prstDash val="solid"/>
              <a:round/>
            </a:ln>
            <a:effectLst>
              <a:outerShdw blurRad="76200" dist="381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 rtl="0">
                <a:defRPr sz="4800" b="1">
                  <a:solidFill>
                    <a:srgbClr val="E13F3B"/>
                  </a:solidFill>
                  <a:effectLst>
                    <a:outerShdw blurRad="50800" dist="39000" dir="5460000" rotWithShape="0">
                      <a:srgbClr val="000000">
                        <a:alpha val="38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5" name="دائرة"/>
            <p:cNvSpPr/>
            <p:nvPr/>
          </p:nvSpPr>
          <p:spPr>
            <a:xfrm>
              <a:off x="2320236" y="4161130"/>
              <a:ext cx="188834" cy="188834"/>
            </a:xfrm>
            <a:prstGeom prst="ellipse">
              <a:avLst/>
            </a:prstGeom>
            <a:gradFill flip="none" rotWithShape="1">
              <a:gsLst>
                <a:gs pos="0">
                  <a:srgbClr val="A5E6FF"/>
                </a:gs>
                <a:gs pos="35000">
                  <a:srgbClr val="BFEDFF"/>
                </a:gs>
                <a:gs pos="100000">
                  <a:srgbClr val="E7F8FF"/>
                </a:gs>
              </a:gsLst>
              <a:lin ang="16200000" scaled="0"/>
            </a:gradFill>
            <a:ln w="12700" cap="flat">
              <a:solidFill>
                <a:srgbClr val="46AAC4"/>
              </a:solidFill>
              <a:prstDash val="solid"/>
              <a:round/>
            </a:ln>
            <a:effectLst>
              <a:outerShdw blurRad="76200" dist="381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 rtl="0">
                <a:defRPr sz="4800" b="1">
                  <a:solidFill>
                    <a:srgbClr val="E13F3B"/>
                  </a:solidFill>
                  <a:effectLst>
                    <a:outerShdw blurRad="50800" dist="39000" dir="5460000" rotWithShape="0">
                      <a:srgbClr val="000000">
                        <a:alpha val="38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6" name="الشكل"/>
            <p:cNvSpPr/>
            <p:nvPr/>
          </p:nvSpPr>
          <p:spPr>
            <a:xfrm>
              <a:off x="419713" y="615818"/>
              <a:ext cx="7574106" cy="2891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80" y="14010"/>
                  </a:moveTo>
                  <a:cubicBezTo>
                    <a:pt x="899" y="14066"/>
                    <a:pt x="417" y="13902"/>
                    <a:pt x="0" y="13542"/>
                  </a:cubicBezTo>
                  <a:moveTo>
                    <a:pt x="2598" y="19137"/>
                  </a:moveTo>
                  <a:cubicBezTo>
                    <a:pt x="2405" y="19250"/>
                    <a:pt x="2202" y="19325"/>
                    <a:pt x="1994" y="19361"/>
                  </a:cubicBezTo>
                  <a:moveTo>
                    <a:pt x="7802" y="21600"/>
                  </a:moveTo>
                  <a:lnTo>
                    <a:pt x="7802" y="21600"/>
                  </a:lnTo>
                  <a:cubicBezTo>
                    <a:pt x="7657" y="21279"/>
                    <a:pt x="7535" y="20936"/>
                    <a:pt x="7438" y="20577"/>
                  </a:cubicBezTo>
                  <a:moveTo>
                    <a:pt x="14532" y="19050"/>
                  </a:moveTo>
                  <a:cubicBezTo>
                    <a:pt x="14510" y="19430"/>
                    <a:pt x="14462" y="19806"/>
                    <a:pt x="14386" y="20172"/>
                  </a:cubicBezTo>
                  <a:moveTo>
                    <a:pt x="17421" y="12116"/>
                  </a:moveTo>
                  <a:cubicBezTo>
                    <a:pt x="18505" y="12890"/>
                    <a:pt x="19193" y="14504"/>
                    <a:pt x="19193" y="16273"/>
                  </a:cubicBezTo>
                  <a:moveTo>
                    <a:pt x="21600" y="7649"/>
                  </a:move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cubicBezTo>
                    <a:pt x="19737" y="2059"/>
                    <a:pt x="19751" y="2307"/>
                    <a:pt x="19749" y="2556"/>
                  </a:cubicBezTo>
                  <a:moveTo>
                    <a:pt x="14668" y="947"/>
                  </a:move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cubicBezTo>
                    <a:pt x="10930" y="1115"/>
                    <a:pt x="10996" y="841"/>
                    <a:pt x="11084" y="582"/>
                  </a:cubicBezTo>
                  <a:moveTo>
                    <a:pt x="6452" y="1676"/>
                  </a:moveTo>
                  <a:cubicBezTo>
                    <a:pt x="6709" y="1897"/>
                    <a:pt x="6947" y="2163"/>
                    <a:pt x="7160" y="2469"/>
                  </a:cubicBezTo>
                  <a:moveTo>
                    <a:pt x="1072" y="7905"/>
                  </a:moveTo>
                  <a:lnTo>
                    <a:pt x="1072" y="7905"/>
                  </a:lnTo>
                  <a:cubicBezTo>
                    <a:pt x="1016" y="7632"/>
                    <a:pt x="974" y="7353"/>
                    <a:pt x="948" y="7071"/>
                  </a:cubicBezTo>
                </a:path>
              </a:pathLst>
            </a:custGeom>
            <a:noFill/>
            <a:ln w="12700" cap="flat">
              <a:solidFill>
                <a:srgbClr val="46AAC4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 rtl="0">
                <a:defRPr sz="4800" b="1">
                  <a:solidFill>
                    <a:srgbClr val="E13F3B"/>
                  </a:solidFill>
                  <a:effectLst>
                    <a:outerShdw blurRad="50800" dist="39000" dir="5460000" rotWithShape="0">
                      <a:srgbClr val="000000">
                        <a:alpha val="38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7" name="كيف يتم إيجاد النظير الجمعي و الضربي لعدد حقيقي ؟"/>
            <p:cNvSpPr txBox="1"/>
            <p:nvPr/>
          </p:nvSpPr>
          <p:spPr>
            <a:xfrm>
              <a:off x="1144698" y="0"/>
              <a:ext cx="5392318" cy="41048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 rtl="0">
                <a:defRPr sz="4800" b="1">
                  <a:solidFill>
                    <a:srgbClr val="E13F3B"/>
                  </a:solidFill>
                  <a:effectLst>
                    <a:outerShdw blurRad="50800" dist="39000" dir="5460000" rotWithShape="0">
                      <a:srgbClr val="000000">
                        <a:alpha val="38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r>
                <a:t>كيف يتم إيجاد النظير الجمعي و الضربي لعدد حقيقي ؟</a:t>
              </a:r>
            </a:p>
          </p:txBody>
        </p:sp>
      </p:grpSp>
      <p:pic>
        <p:nvPicPr>
          <p:cNvPr id="219" name="IMG_4690.png" descr="IMG_469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99833" y="1338623"/>
            <a:ext cx="5248413" cy="57263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IMG_4690.png" descr="IMG_469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59200" y="7064926"/>
            <a:ext cx="5329679" cy="5814969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اهداف الدرس"/>
          <p:cNvSpPr txBox="1"/>
          <p:nvPr/>
        </p:nvSpPr>
        <p:spPr>
          <a:xfrm>
            <a:off x="14325600" y="17660"/>
            <a:ext cx="4695165" cy="1320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>
            <a:spAutoFit/>
          </a:bodyPr>
          <a:lstStyle>
            <a:lvl1pPr algn="l" defTabSz="1828800">
              <a:defRPr sz="7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اهداف الدرس </a:t>
            </a:r>
          </a:p>
        </p:txBody>
      </p:sp>
      <p:sp>
        <p:nvSpPr>
          <p:cNvPr id="222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20065903" y="12808585"/>
            <a:ext cx="355698" cy="5384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5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3" animBg="1" advAuto="0"/>
      <p:bldP spid="211" grpId="2" animBg="1" advAuto="0"/>
      <p:bldP spid="218" grpId="1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IMG_2814.png" descr="IMG_2814.png"/>
          <p:cNvPicPr>
            <a:picLocks noChangeAspect="1"/>
          </p:cNvPicPr>
          <p:nvPr/>
        </p:nvPicPr>
        <p:blipFill>
          <a:blip r:embed="rId3"/>
          <a:srcRect b="44724"/>
          <a:stretch>
            <a:fillRect/>
          </a:stretch>
        </p:blipFill>
        <p:spPr>
          <a:xfrm>
            <a:off x="16512762" y="2694490"/>
            <a:ext cx="7286889" cy="224419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IMG_2814.png" descr="IMG_2814.png"/>
          <p:cNvPicPr>
            <a:picLocks noChangeAspect="1"/>
          </p:cNvPicPr>
          <p:nvPr/>
        </p:nvPicPr>
        <p:blipFill>
          <a:blip r:embed="rId3"/>
          <a:srcRect r="38719" b="44724"/>
          <a:stretch>
            <a:fillRect/>
          </a:stretch>
        </p:blipFill>
        <p:spPr>
          <a:xfrm>
            <a:off x="16512874" y="5736034"/>
            <a:ext cx="4465446" cy="224419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IMG_2814.png" descr="IMG_2814.png"/>
          <p:cNvPicPr>
            <a:picLocks noChangeAspect="1"/>
          </p:cNvPicPr>
          <p:nvPr/>
        </p:nvPicPr>
        <p:blipFill>
          <a:blip r:embed="rId3"/>
          <a:srcRect b="44724"/>
          <a:stretch>
            <a:fillRect/>
          </a:stretch>
        </p:blipFill>
        <p:spPr>
          <a:xfrm>
            <a:off x="16535337" y="8777578"/>
            <a:ext cx="7286889" cy="224419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IMG_2814.png" descr="IMG_2814.png"/>
          <p:cNvPicPr>
            <a:picLocks noChangeAspect="1"/>
          </p:cNvPicPr>
          <p:nvPr/>
        </p:nvPicPr>
        <p:blipFill>
          <a:blip r:embed="rId3"/>
          <a:srcRect b="44724"/>
          <a:stretch>
            <a:fillRect/>
          </a:stretch>
        </p:blipFill>
        <p:spPr>
          <a:xfrm>
            <a:off x="9248712" y="2694490"/>
            <a:ext cx="7286889" cy="224419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IMG_2814.png" descr="IMG_2814.png"/>
          <p:cNvPicPr>
            <a:picLocks noChangeAspect="1"/>
          </p:cNvPicPr>
          <p:nvPr/>
        </p:nvPicPr>
        <p:blipFill>
          <a:blip r:embed="rId3"/>
          <a:srcRect b="44724"/>
          <a:stretch>
            <a:fillRect/>
          </a:stretch>
        </p:blipFill>
        <p:spPr>
          <a:xfrm>
            <a:off x="9248712" y="5736034"/>
            <a:ext cx="7286889" cy="224419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IMG_2814.png" descr="IMG_2814.png"/>
          <p:cNvPicPr>
            <a:picLocks noChangeAspect="1"/>
          </p:cNvPicPr>
          <p:nvPr/>
        </p:nvPicPr>
        <p:blipFill>
          <a:blip r:embed="rId3"/>
          <a:srcRect b="44724"/>
          <a:stretch>
            <a:fillRect/>
          </a:stretch>
        </p:blipFill>
        <p:spPr>
          <a:xfrm>
            <a:off x="9248712" y="8777578"/>
            <a:ext cx="7286889" cy="2244190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مصفوفة الوحدة"/>
          <p:cNvSpPr txBox="1"/>
          <p:nvPr/>
        </p:nvSpPr>
        <p:spPr>
          <a:xfrm>
            <a:off x="14100705" y="3421475"/>
            <a:ext cx="4856564" cy="1320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>
            <a:spAutoFit/>
          </a:bodyPr>
          <a:lstStyle>
            <a:lvl1pPr algn="l" defTabSz="1828800">
              <a:defRPr sz="7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مصفوفة الوحدة</a:t>
            </a:r>
          </a:p>
        </p:txBody>
      </p:sp>
      <p:sp>
        <p:nvSpPr>
          <p:cNvPr id="231" name="النظير الضربي…"/>
          <p:cNvSpPr txBox="1"/>
          <p:nvPr/>
        </p:nvSpPr>
        <p:spPr>
          <a:xfrm>
            <a:off x="13805468" y="5735776"/>
            <a:ext cx="5158153" cy="2579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>
            <a:spAutoFit/>
          </a:bodyPr>
          <a:lstStyle/>
          <a:p>
            <a:pPr defTabSz="1828800" rtl="0">
              <a:defRPr sz="7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النظير الضربي </a:t>
            </a:r>
          </a:p>
          <a:p>
            <a:pPr defTabSz="1828800" rtl="0">
              <a:defRPr sz="7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للمصفوفة </a:t>
            </a:r>
          </a:p>
        </p:txBody>
      </p:sp>
      <p:sp>
        <p:nvSpPr>
          <p:cNvPr id="232" name="المعادلة الصفية"/>
          <p:cNvSpPr txBox="1"/>
          <p:nvPr/>
        </p:nvSpPr>
        <p:spPr>
          <a:xfrm>
            <a:off x="14100705" y="9308988"/>
            <a:ext cx="5242953" cy="1320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>
            <a:spAutoFit/>
          </a:bodyPr>
          <a:lstStyle>
            <a:lvl1pPr algn="l" defTabSz="1828800">
              <a:defRPr sz="7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المعادلة الصفية </a:t>
            </a:r>
          </a:p>
        </p:txBody>
      </p:sp>
      <p:sp>
        <p:nvSpPr>
          <p:cNvPr id="233" name="مصفوفة التغير"/>
          <p:cNvSpPr txBox="1"/>
          <p:nvPr/>
        </p:nvSpPr>
        <p:spPr>
          <a:xfrm>
            <a:off x="6814080" y="3421475"/>
            <a:ext cx="4888881" cy="1320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>
            <a:spAutoFit/>
          </a:bodyPr>
          <a:lstStyle>
            <a:lvl1pPr algn="l" defTabSz="1828800">
              <a:defRPr sz="7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مصفوفة التغير </a:t>
            </a:r>
          </a:p>
        </p:txBody>
      </p:sp>
      <p:sp>
        <p:nvSpPr>
          <p:cNvPr id="234" name="مصفوفة الثوابت"/>
          <p:cNvSpPr txBox="1"/>
          <p:nvPr/>
        </p:nvSpPr>
        <p:spPr>
          <a:xfrm>
            <a:off x="6709751" y="6365102"/>
            <a:ext cx="4993210" cy="1320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>
            <a:spAutoFit/>
          </a:bodyPr>
          <a:lstStyle>
            <a:lvl1pPr algn="l" defTabSz="1828800">
              <a:defRPr sz="7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مصفوفة الثوابت</a:t>
            </a:r>
          </a:p>
        </p:txBody>
      </p:sp>
      <p:sp>
        <p:nvSpPr>
          <p:cNvPr id="235" name="مصفوفة المعاملات"/>
          <p:cNvSpPr txBox="1"/>
          <p:nvPr/>
        </p:nvSpPr>
        <p:spPr>
          <a:xfrm>
            <a:off x="5843257" y="9308988"/>
            <a:ext cx="5859704" cy="1320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>
            <a:spAutoFit/>
          </a:bodyPr>
          <a:lstStyle>
            <a:lvl1pPr algn="l" defTabSz="1828800">
              <a:defRPr sz="7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مصفوفة المعاملات</a:t>
            </a:r>
          </a:p>
        </p:txBody>
      </p:sp>
      <p:sp>
        <p:nvSpPr>
          <p:cNvPr id="236" name="مفردات الدرس"/>
          <p:cNvSpPr txBox="1"/>
          <p:nvPr/>
        </p:nvSpPr>
        <p:spPr>
          <a:xfrm>
            <a:off x="14225578" y="0"/>
            <a:ext cx="4837035" cy="1320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>
            <a:spAutoFit/>
          </a:bodyPr>
          <a:lstStyle>
            <a:lvl1pPr algn="l" defTabSz="1828800">
              <a:defRPr sz="7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مفردات الدرس </a:t>
            </a:r>
          </a:p>
        </p:txBody>
      </p:sp>
      <p:sp>
        <p:nvSpPr>
          <p:cNvPr id="237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20065903" y="12808585"/>
            <a:ext cx="355698" cy="5384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6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2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2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2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" grpId="1" animBg="1" advAuto="0"/>
      <p:bldP spid="225" grpId="2" animBg="1" advAuto="0"/>
      <p:bldP spid="226" grpId="3" animBg="1" advAuto="0"/>
      <p:bldP spid="227" grpId="4" animBg="1" advAuto="0"/>
      <p:bldP spid="228" grpId="5" animBg="1" advAuto="0"/>
      <p:bldP spid="229" grpId="6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" name="وسيلة شرح على شكل سحابة 2"/>
          <p:cNvGrpSpPr/>
          <p:nvPr/>
        </p:nvGrpSpPr>
        <p:grpSpPr>
          <a:xfrm>
            <a:off x="12898720" y="8763000"/>
            <a:ext cx="7296340" cy="3449102"/>
            <a:chOff x="0" y="0"/>
            <a:chExt cx="7296339" cy="3449101"/>
          </a:xfrm>
        </p:grpSpPr>
        <p:sp>
          <p:nvSpPr>
            <p:cNvPr id="239" name="الشكل"/>
            <p:cNvSpPr/>
            <p:nvPr/>
          </p:nvSpPr>
          <p:spPr>
            <a:xfrm>
              <a:off x="-1" y="-1"/>
              <a:ext cx="7296341" cy="3006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684" extrusionOk="0">
                  <a:moveTo>
                    <a:pt x="1901" y="6800"/>
                  </a:moveTo>
                  <a:cubicBezTo>
                    <a:pt x="1658" y="4397"/>
                    <a:pt x="2907" y="2184"/>
                    <a:pt x="4691" y="1857"/>
                  </a:cubicBezTo>
                  <a:cubicBezTo>
                    <a:pt x="5414" y="1724"/>
                    <a:pt x="6149" y="1922"/>
                    <a:pt x="6778" y="2419"/>
                  </a:cubicBezTo>
                  <a:cubicBezTo>
                    <a:pt x="7445" y="725"/>
                    <a:pt x="9003" y="82"/>
                    <a:pt x="10259" y="981"/>
                  </a:cubicBezTo>
                  <a:cubicBezTo>
                    <a:pt x="10478" y="1139"/>
                    <a:pt x="10680" y="1338"/>
                    <a:pt x="10857" y="1573"/>
                  </a:cubicBezTo>
                  <a:lnTo>
                    <a:pt x="10857" y="1573"/>
                  </a:lnTo>
                  <a:cubicBezTo>
                    <a:pt x="11377" y="169"/>
                    <a:pt x="12642" y="-401"/>
                    <a:pt x="13683" y="299"/>
                  </a:cubicBezTo>
                  <a:cubicBezTo>
                    <a:pt x="13971" y="493"/>
                    <a:pt x="14223" y="774"/>
                    <a:pt x="14418" y="1119"/>
                  </a:cubicBezTo>
                  <a:cubicBezTo>
                    <a:pt x="15255" y="-209"/>
                    <a:pt x="16734" y="-373"/>
                    <a:pt x="17722" y="753"/>
                  </a:cubicBezTo>
                  <a:cubicBezTo>
                    <a:pt x="18137" y="1226"/>
                    <a:pt x="18417" y="1878"/>
                    <a:pt x="18513" y="2598"/>
                  </a:cubicBezTo>
                  <a:lnTo>
                    <a:pt x="18513" y="2598"/>
                  </a:lnTo>
                  <a:cubicBezTo>
                    <a:pt x="19885" y="3102"/>
                    <a:pt x="20694" y="5013"/>
                    <a:pt x="20321" y="6865"/>
                  </a:cubicBezTo>
                  <a:cubicBezTo>
                    <a:pt x="20289" y="7020"/>
                    <a:pt x="20250" y="7173"/>
                    <a:pt x="20203" y="7321"/>
                  </a:cubicBezTo>
                  <a:cubicBezTo>
                    <a:pt x="21303" y="9251"/>
                    <a:pt x="21034" y="12017"/>
                    <a:pt x="19601" y="13499"/>
                  </a:cubicBezTo>
                  <a:cubicBezTo>
                    <a:pt x="19156" y="13961"/>
                    <a:pt x="18629" y="14259"/>
                    <a:pt x="18072" y="14367"/>
                  </a:cubicBezTo>
                  <a:cubicBezTo>
                    <a:pt x="18072" y="16443"/>
                    <a:pt x="16822" y="18126"/>
                    <a:pt x="15280" y="18126"/>
                  </a:cubicBezTo>
                  <a:cubicBezTo>
                    <a:pt x="14757" y="18126"/>
                    <a:pt x="14245" y="17928"/>
                    <a:pt x="13801" y="17556"/>
                  </a:cubicBezTo>
                  <a:cubicBezTo>
                    <a:pt x="13280" y="19883"/>
                    <a:pt x="11460" y="21199"/>
                    <a:pt x="9738" y="20494"/>
                  </a:cubicBezTo>
                  <a:cubicBezTo>
                    <a:pt x="9016" y="20199"/>
                    <a:pt x="8392" y="19574"/>
                    <a:pt x="7973" y="18727"/>
                  </a:cubicBezTo>
                  <a:cubicBezTo>
                    <a:pt x="6209" y="20160"/>
                    <a:pt x="3920" y="19389"/>
                    <a:pt x="2859" y="17004"/>
                  </a:cubicBezTo>
                  <a:cubicBezTo>
                    <a:pt x="2846" y="16974"/>
                    <a:pt x="2833" y="16944"/>
                    <a:pt x="2820" y="16914"/>
                  </a:cubicBezTo>
                  <a:lnTo>
                    <a:pt x="2820" y="16914"/>
                  </a:lnTo>
                  <a:cubicBezTo>
                    <a:pt x="1666" y="17096"/>
                    <a:pt x="620" y="15986"/>
                    <a:pt x="485" y="14435"/>
                  </a:cubicBezTo>
                  <a:cubicBezTo>
                    <a:pt x="412" y="13608"/>
                    <a:pt x="615" y="12780"/>
                    <a:pt x="1038" y="12172"/>
                  </a:cubicBezTo>
                  <a:lnTo>
                    <a:pt x="1038" y="12172"/>
                  </a:lnTo>
                  <a:cubicBezTo>
                    <a:pt x="39" y="11379"/>
                    <a:pt x="-297" y="9639"/>
                    <a:pt x="288" y="8285"/>
                  </a:cubicBezTo>
                  <a:cubicBezTo>
                    <a:pt x="626" y="7504"/>
                    <a:pt x="1218" y="6988"/>
                    <a:pt x="1883" y="689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5E6FF"/>
                </a:gs>
                <a:gs pos="35000">
                  <a:srgbClr val="BFEDFF"/>
                </a:gs>
                <a:gs pos="100000">
                  <a:srgbClr val="E7F8FF"/>
                </a:gs>
              </a:gsLst>
              <a:lin ang="16200000" scaled="0"/>
            </a:gradFill>
            <a:ln w="12700" cap="flat">
              <a:solidFill>
                <a:srgbClr val="46AAC4"/>
              </a:solidFill>
              <a:prstDash val="solid"/>
              <a:round/>
            </a:ln>
            <a:effectLst>
              <a:outerShdw blurRad="76200" dist="381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 rtl="0">
                <a:defRPr sz="4800" b="1">
                  <a:solidFill>
                    <a:srgbClr val="E13F3B"/>
                  </a:solidFill>
                  <a:effectLst>
                    <a:outerShdw blurRad="50800" dist="39000" dir="5460000" rotWithShape="0">
                      <a:srgbClr val="000000">
                        <a:alpha val="38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0" name="دائرة"/>
            <p:cNvSpPr/>
            <p:nvPr/>
          </p:nvSpPr>
          <p:spPr>
            <a:xfrm>
              <a:off x="2160358" y="2771181"/>
              <a:ext cx="500069" cy="500069"/>
            </a:xfrm>
            <a:prstGeom prst="ellipse">
              <a:avLst/>
            </a:prstGeom>
            <a:gradFill flip="none" rotWithShape="1">
              <a:gsLst>
                <a:gs pos="0">
                  <a:srgbClr val="A5E6FF"/>
                </a:gs>
                <a:gs pos="35000">
                  <a:srgbClr val="BFEDFF"/>
                </a:gs>
                <a:gs pos="100000">
                  <a:srgbClr val="E7F8FF"/>
                </a:gs>
              </a:gsLst>
              <a:lin ang="16200000" scaled="0"/>
            </a:gradFill>
            <a:ln w="12700" cap="flat">
              <a:solidFill>
                <a:srgbClr val="46AAC4"/>
              </a:solidFill>
              <a:prstDash val="solid"/>
              <a:round/>
            </a:ln>
            <a:effectLst>
              <a:outerShdw blurRad="76200" dist="381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 rtl="0">
                <a:defRPr sz="4800" b="1">
                  <a:solidFill>
                    <a:srgbClr val="E13F3B"/>
                  </a:solidFill>
                  <a:effectLst>
                    <a:outerShdw blurRad="50800" dist="39000" dir="5460000" rotWithShape="0">
                      <a:srgbClr val="000000">
                        <a:alpha val="38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1" name="دائرة"/>
            <p:cNvSpPr/>
            <p:nvPr/>
          </p:nvSpPr>
          <p:spPr>
            <a:xfrm>
              <a:off x="2051810" y="3091577"/>
              <a:ext cx="333377" cy="333377"/>
            </a:xfrm>
            <a:prstGeom prst="ellipse">
              <a:avLst/>
            </a:prstGeom>
            <a:gradFill flip="none" rotWithShape="1">
              <a:gsLst>
                <a:gs pos="0">
                  <a:srgbClr val="A5E6FF"/>
                </a:gs>
                <a:gs pos="35000">
                  <a:srgbClr val="BFEDFF"/>
                </a:gs>
                <a:gs pos="100000">
                  <a:srgbClr val="E7F8FF"/>
                </a:gs>
              </a:gsLst>
              <a:lin ang="16200000" scaled="0"/>
            </a:gradFill>
            <a:ln w="12700" cap="flat">
              <a:solidFill>
                <a:srgbClr val="46AAC4"/>
              </a:solidFill>
              <a:prstDash val="solid"/>
              <a:round/>
            </a:ln>
            <a:effectLst>
              <a:outerShdw blurRad="76200" dist="381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 rtl="0">
                <a:defRPr sz="4800" b="1">
                  <a:solidFill>
                    <a:srgbClr val="E13F3B"/>
                  </a:solidFill>
                  <a:effectLst>
                    <a:outerShdw blurRad="50800" dist="39000" dir="5460000" rotWithShape="0">
                      <a:srgbClr val="000000">
                        <a:alpha val="38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2" name="دائرة"/>
            <p:cNvSpPr/>
            <p:nvPr/>
          </p:nvSpPr>
          <p:spPr>
            <a:xfrm>
              <a:off x="2048140" y="3282413"/>
              <a:ext cx="166689" cy="166689"/>
            </a:xfrm>
            <a:prstGeom prst="ellipse">
              <a:avLst/>
            </a:prstGeom>
            <a:gradFill flip="none" rotWithShape="1">
              <a:gsLst>
                <a:gs pos="0">
                  <a:srgbClr val="A5E6FF"/>
                </a:gs>
                <a:gs pos="35000">
                  <a:srgbClr val="BFEDFF"/>
                </a:gs>
                <a:gs pos="100000">
                  <a:srgbClr val="E7F8FF"/>
                </a:gs>
              </a:gsLst>
              <a:lin ang="16200000" scaled="0"/>
            </a:gradFill>
            <a:ln w="12700" cap="flat">
              <a:solidFill>
                <a:srgbClr val="46AAC4"/>
              </a:solidFill>
              <a:prstDash val="solid"/>
              <a:round/>
            </a:ln>
            <a:effectLst>
              <a:outerShdw blurRad="76200" dist="381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 rtl="0">
                <a:defRPr sz="4800" b="1">
                  <a:solidFill>
                    <a:srgbClr val="E13F3B"/>
                  </a:solidFill>
                  <a:effectLst>
                    <a:outerShdw blurRad="50800" dist="39000" dir="5460000" rotWithShape="0">
                      <a:srgbClr val="000000">
                        <a:alpha val="38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3" name="الشكل"/>
            <p:cNvSpPr/>
            <p:nvPr/>
          </p:nvSpPr>
          <p:spPr>
            <a:xfrm>
              <a:off x="370492" y="152864"/>
              <a:ext cx="6685883" cy="2552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80" y="14010"/>
                  </a:moveTo>
                  <a:cubicBezTo>
                    <a:pt x="899" y="14066"/>
                    <a:pt x="417" y="13902"/>
                    <a:pt x="0" y="13542"/>
                  </a:cubicBezTo>
                  <a:moveTo>
                    <a:pt x="2598" y="19137"/>
                  </a:moveTo>
                  <a:cubicBezTo>
                    <a:pt x="2405" y="19250"/>
                    <a:pt x="2202" y="19325"/>
                    <a:pt x="1994" y="19361"/>
                  </a:cubicBezTo>
                  <a:moveTo>
                    <a:pt x="7802" y="21600"/>
                  </a:moveTo>
                  <a:lnTo>
                    <a:pt x="7802" y="21600"/>
                  </a:lnTo>
                  <a:cubicBezTo>
                    <a:pt x="7657" y="21279"/>
                    <a:pt x="7535" y="20936"/>
                    <a:pt x="7438" y="20577"/>
                  </a:cubicBezTo>
                  <a:moveTo>
                    <a:pt x="14532" y="19050"/>
                  </a:moveTo>
                  <a:cubicBezTo>
                    <a:pt x="14510" y="19430"/>
                    <a:pt x="14462" y="19806"/>
                    <a:pt x="14386" y="20172"/>
                  </a:cubicBezTo>
                  <a:moveTo>
                    <a:pt x="17421" y="12116"/>
                  </a:moveTo>
                  <a:cubicBezTo>
                    <a:pt x="18505" y="12890"/>
                    <a:pt x="19193" y="14504"/>
                    <a:pt x="19193" y="16273"/>
                  </a:cubicBezTo>
                  <a:moveTo>
                    <a:pt x="21600" y="7649"/>
                  </a:move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cubicBezTo>
                    <a:pt x="19737" y="2059"/>
                    <a:pt x="19751" y="2307"/>
                    <a:pt x="19749" y="2556"/>
                  </a:cubicBezTo>
                  <a:moveTo>
                    <a:pt x="14668" y="947"/>
                  </a:move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cubicBezTo>
                    <a:pt x="10930" y="1115"/>
                    <a:pt x="10996" y="841"/>
                    <a:pt x="11084" y="582"/>
                  </a:cubicBezTo>
                  <a:moveTo>
                    <a:pt x="6452" y="1676"/>
                  </a:moveTo>
                  <a:cubicBezTo>
                    <a:pt x="6709" y="1897"/>
                    <a:pt x="6947" y="2163"/>
                    <a:pt x="7160" y="2469"/>
                  </a:cubicBezTo>
                  <a:moveTo>
                    <a:pt x="1072" y="7905"/>
                  </a:moveTo>
                  <a:lnTo>
                    <a:pt x="1072" y="7905"/>
                  </a:lnTo>
                  <a:cubicBezTo>
                    <a:pt x="1016" y="7632"/>
                    <a:pt x="974" y="7353"/>
                    <a:pt x="948" y="7071"/>
                  </a:cubicBezTo>
                </a:path>
              </a:pathLst>
            </a:custGeom>
            <a:noFill/>
            <a:ln w="12700" cap="flat">
              <a:solidFill>
                <a:srgbClr val="46AAC4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 rtl="0">
                <a:defRPr sz="4800" b="1">
                  <a:solidFill>
                    <a:srgbClr val="E13F3B"/>
                  </a:solidFill>
                  <a:effectLst>
                    <a:outerShdw blurRad="50800" dist="39000" dir="5460000" rotWithShape="0">
                      <a:srgbClr val="000000">
                        <a:alpha val="38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4" name="ما الذي تم التعبير عنه بالعدد3   في المصفوفة الأولى؟"/>
            <p:cNvSpPr txBox="1"/>
            <p:nvPr/>
          </p:nvSpPr>
          <p:spPr>
            <a:xfrm>
              <a:off x="1010458" y="49668"/>
              <a:ext cx="4759955" cy="27426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/>
            <a:p>
              <a:pPr defTabSz="1828800" rtl="0">
                <a:defRPr sz="4800" b="1">
                  <a:solidFill>
                    <a:srgbClr val="E13F3B"/>
                  </a:solidFill>
                  <a:effectLst>
                    <a:outerShdw blurRad="50800" dist="39000" dir="5460000" rotWithShape="0">
                      <a:srgbClr val="000000">
                        <a:alpha val="38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r>
                <a:t>ما الذي تم التعبير عنه بالعدد3   في المصفوفة الأولى؟</a:t>
              </a:r>
            </a:p>
          </p:txBody>
        </p:sp>
      </p:grpSp>
      <p:grpSp>
        <p:nvGrpSpPr>
          <p:cNvPr id="252" name="وسيلة شرح على شكل سحابة 3"/>
          <p:cNvGrpSpPr/>
          <p:nvPr/>
        </p:nvGrpSpPr>
        <p:grpSpPr>
          <a:xfrm>
            <a:off x="5602380" y="9127621"/>
            <a:ext cx="7296340" cy="3449103"/>
            <a:chOff x="0" y="0"/>
            <a:chExt cx="7296339" cy="3449101"/>
          </a:xfrm>
        </p:grpSpPr>
        <p:sp>
          <p:nvSpPr>
            <p:cNvPr id="246" name="الشكل"/>
            <p:cNvSpPr/>
            <p:nvPr/>
          </p:nvSpPr>
          <p:spPr>
            <a:xfrm>
              <a:off x="-1" y="-1"/>
              <a:ext cx="7296341" cy="3006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684" extrusionOk="0">
                  <a:moveTo>
                    <a:pt x="1901" y="6800"/>
                  </a:moveTo>
                  <a:cubicBezTo>
                    <a:pt x="1658" y="4397"/>
                    <a:pt x="2907" y="2184"/>
                    <a:pt x="4691" y="1857"/>
                  </a:cubicBezTo>
                  <a:cubicBezTo>
                    <a:pt x="5414" y="1724"/>
                    <a:pt x="6149" y="1922"/>
                    <a:pt x="6778" y="2419"/>
                  </a:cubicBezTo>
                  <a:cubicBezTo>
                    <a:pt x="7445" y="725"/>
                    <a:pt x="9003" y="82"/>
                    <a:pt x="10259" y="981"/>
                  </a:cubicBezTo>
                  <a:cubicBezTo>
                    <a:pt x="10478" y="1139"/>
                    <a:pt x="10680" y="1338"/>
                    <a:pt x="10857" y="1573"/>
                  </a:cubicBezTo>
                  <a:lnTo>
                    <a:pt x="10857" y="1573"/>
                  </a:lnTo>
                  <a:cubicBezTo>
                    <a:pt x="11377" y="169"/>
                    <a:pt x="12642" y="-401"/>
                    <a:pt x="13683" y="299"/>
                  </a:cubicBezTo>
                  <a:cubicBezTo>
                    <a:pt x="13971" y="493"/>
                    <a:pt x="14223" y="774"/>
                    <a:pt x="14418" y="1119"/>
                  </a:cubicBezTo>
                  <a:cubicBezTo>
                    <a:pt x="15255" y="-209"/>
                    <a:pt x="16734" y="-373"/>
                    <a:pt x="17722" y="753"/>
                  </a:cubicBezTo>
                  <a:cubicBezTo>
                    <a:pt x="18137" y="1226"/>
                    <a:pt x="18417" y="1878"/>
                    <a:pt x="18513" y="2598"/>
                  </a:cubicBezTo>
                  <a:lnTo>
                    <a:pt x="18513" y="2598"/>
                  </a:lnTo>
                  <a:cubicBezTo>
                    <a:pt x="19885" y="3102"/>
                    <a:pt x="20694" y="5013"/>
                    <a:pt x="20321" y="6865"/>
                  </a:cubicBezTo>
                  <a:cubicBezTo>
                    <a:pt x="20289" y="7020"/>
                    <a:pt x="20250" y="7173"/>
                    <a:pt x="20203" y="7321"/>
                  </a:cubicBezTo>
                  <a:cubicBezTo>
                    <a:pt x="21303" y="9251"/>
                    <a:pt x="21034" y="12017"/>
                    <a:pt x="19601" y="13499"/>
                  </a:cubicBezTo>
                  <a:cubicBezTo>
                    <a:pt x="19156" y="13961"/>
                    <a:pt x="18629" y="14259"/>
                    <a:pt x="18072" y="14367"/>
                  </a:cubicBezTo>
                  <a:cubicBezTo>
                    <a:pt x="18072" y="16443"/>
                    <a:pt x="16822" y="18126"/>
                    <a:pt x="15280" y="18126"/>
                  </a:cubicBezTo>
                  <a:cubicBezTo>
                    <a:pt x="14757" y="18126"/>
                    <a:pt x="14245" y="17928"/>
                    <a:pt x="13801" y="17556"/>
                  </a:cubicBezTo>
                  <a:cubicBezTo>
                    <a:pt x="13280" y="19883"/>
                    <a:pt x="11460" y="21199"/>
                    <a:pt x="9738" y="20494"/>
                  </a:cubicBezTo>
                  <a:cubicBezTo>
                    <a:pt x="9016" y="20199"/>
                    <a:pt x="8392" y="19574"/>
                    <a:pt x="7973" y="18727"/>
                  </a:cubicBezTo>
                  <a:cubicBezTo>
                    <a:pt x="6209" y="20160"/>
                    <a:pt x="3920" y="19389"/>
                    <a:pt x="2859" y="17004"/>
                  </a:cubicBezTo>
                  <a:cubicBezTo>
                    <a:pt x="2846" y="16974"/>
                    <a:pt x="2833" y="16944"/>
                    <a:pt x="2820" y="16914"/>
                  </a:cubicBezTo>
                  <a:lnTo>
                    <a:pt x="2820" y="16914"/>
                  </a:lnTo>
                  <a:cubicBezTo>
                    <a:pt x="1666" y="17096"/>
                    <a:pt x="620" y="15986"/>
                    <a:pt x="485" y="14435"/>
                  </a:cubicBezTo>
                  <a:cubicBezTo>
                    <a:pt x="412" y="13608"/>
                    <a:pt x="615" y="12780"/>
                    <a:pt x="1038" y="12172"/>
                  </a:cubicBezTo>
                  <a:lnTo>
                    <a:pt x="1038" y="12172"/>
                  </a:lnTo>
                  <a:cubicBezTo>
                    <a:pt x="39" y="11379"/>
                    <a:pt x="-297" y="9639"/>
                    <a:pt x="288" y="8285"/>
                  </a:cubicBezTo>
                  <a:cubicBezTo>
                    <a:pt x="626" y="7504"/>
                    <a:pt x="1218" y="6988"/>
                    <a:pt x="1883" y="689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5E6FF"/>
                </a:gs>
                <a:gs pos="35000">
                  <a:srgbClr val="BFEDFF"/>
                </a:gs>
                <a:gs pos="100000">
                  <a:srgbClr val="E7F8FF"/>
                </a:gs>
              </a:gsLst>
              <a:lin ang="16200000" scaled="0"/>
            </a:gradFill>
            <a:ln w="12700" cap="flat">
              <a:solidFill>
                <a:srgbClr val="46AAC4"/>
              </a:solidFill>
              <a:prstDash val="solid"/>
              <a:round/>
            </a:ln>
            <a:effectLst>
              <a:outerShdw blurRad="76200" dist="381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 rtl="0">
                <a:defRPr sz="4800" b="1">
                  <a:solidFill>
                    <a:srgbClr val="E13F3B"/>
                  </a:solidFill>
                  <a:effectLst>
                    <a:outerShdw blurRad="50800" dist="39000" dir="5460000" rotWithShape="0">
                      <a:srgbClr val="000000">
                        <a:alpha val="38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7" name="دائرة"/>
            <p:cNvSpPr/>
            <p:nvPr/>
          </p:nvSpPr>
          <p:spPr>
            <a:xfrm>
              <a:off x="2160358" y="2771181"/>
              <a:ext cx="500069" cy="500069"/>
            </a:xfrm>
            <a:prstGeom prst="ellipse">
              <a:avLst/>
            </a:prstGeom>
            <a:gradFill flip="none" rotWithShape="1">
              <a:gsLst>
                <a:gs pos="0">
                  <a:srgbClr val="A5E6FF"/>
                </a:gs>
                <a:gs pos="35000">
                  <a:srgbClr val="BFEDFF"/>
                </a:gs>
                <a:gs pos="100000">
                  <a:srgbClr val="E7F8FF"/>
                </a:gs>
              </a:gsLst>
              <a:lin ang="16200000" scaled="0"/>
            </a:gradFill>
            <a:ln w="12700" cap="flat">
              <a:solidFill>
                <a:srgbClr val="46AAC4"/>
              </a:solidFill>
              <a:prstDash val="solid"/>
              <a:round/>
            </a:ln>
            <a:effectLst>
              <a:outerShdw blurRad="76200" dist="381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 rtl="0">
                <a:defRPr sz="4800" b="1">
                  <a:solidFill>
                    <a:srgbClr val="E13F3B"/>
                  </a:solidFill>
                  <a:effectLst>
                    <a:outerShdw blurRad="50800" dist="39000" dir="5460000" rotWithShape="0">
                      <a:srgbClr val="000000">
                        <a:alpha val="38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8" name="دائرة"/>
            <p:cNvSpPr/>
            <p:nvPr/>
          </p:nvSpPr>
          <p:spPr>
            <a:xfrm>
              <a:off x="2051810" y="3091577"/>
              <a:ext cx="333377" cy="333377"/>
            </a:xfrm>
            <a:prstGeom prst="ellipse">
              <a:avLst/>
            </a:prstGeom>
            <a:gradFill flip="none" rotWithShape="1">
              <a:gsLst>
                <a:gs pos="0">
                  <a:srgbClr val="A5E6FF"/>
                </a:gs>
                <a:gs pos="35000">
                  <a:srgbClr val="BFEDFF"/>
                </a:gs>
                <a:gs pos="100000">
                  <a:srgbClr val="E7F8FF"/>
                </a:gs>
              </a:gsLst>
              <a:lin ang="16200000" scaled="0"/>
            </a:gradFill>
            <a:ln w="12700" cap="flat">
              <a:solidFill>
                <a:srgbClr val="46AAC4"/>
              </a:solidFill>
              <a:prstDash val="solid"/>
              <a:round/>
            </a:ln>
            <a:effectLst>
              <a:outerShdw blurRad="76200" dist="381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 rtl="0">
                <a:defRPr sz="4800" b="1">
                  <a:solidFill>
                    <a:srgbClr val="E13F3B"/>
                  </a:solidFill>
                  <a:effectLst>
                    <a:outerShdw blurRad="50800" dist="39000" dir="5460000" rotWithShape="0">
                      <a:srgbClr val="000000">
                        <a:alpha val="38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9" name="دائرة"/>
            <p:cNvSpPr/>
            <p:nvPr/>
          </p:nvSpPr>
          <p:spPr>
            <a:xfrm>
              <a:off x="2048140" y="3282413"/>
              <a:ext cx="166689" cy="166689"/>
            </a:xfrm>
            <a:prstGeom prst="ellipse">
              <a:avLst/>
            </a:prstGeom>
            <a:gradFill flip="none" rotWithShape="1">
              <a:gsLst>
                <a:gs pos="0">
                  <a:srgbClr val="A5E6FF"/>
                </a:gs>
                <a:gs pos="35000">
                  <a:srgbClr val="BFEDFF"/>
                </a:gs>
                <a:gs pos="100000">
                  <a:srgbClr val="E7F8FF"/>
                </a:gs>
              </a:gsLst>
              <a:lin ang="16200000" scaled="0"/>
            </a:gradFill>
            <a:ln w="12700" cap="flat">
              <a:solidFill>
                <a:srgbClr val="46AAC4"/>
              </a:solidFill>
              <a:prstDash val="solid"/>
              <a:round/>
            </a:ln>
            <a:effectLst>
              <a:outerShdw blurRad="76200" dist="381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 rtl="0">
                <a:defRPr sz="4800" b="1">
                  <a:solidFill>
                    <a:srgbClr val="E13F3B"/>
                  </a:solidFill>
                  <a:effectLst>
                    <a:outerShdw blurRad="50800" dist="39000" dir="5460000" rotWithShape="0">
                      <a:srgbClr val="000000">
                        <a:alpha val="38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50" name="الشكل"/>
            <p:cNvSpPr/>
            <p:nvPr/>
          </p:nvSpPr>
          <p:spPr>
            <a:xfrm>
              <a:off x="370492" y="152864"/>
              <a:ext cx="6685883" cy="2552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80" y="14010"/>
                  </a:moveTo>
                  <a:cubicBezTo>
                    <a:pt x="899" y="14066"/>
                    <a:pt x="417" y="13902"/>
                    <a:pt x="0" y="13542"/>
                  </a:cubicBezTo>
                  <a:moveTo>
                    <a:pt x="2598" y="19137"/>
                  </a:moveTo>
                  <a:cubicBezTo>
                    <a:pt x="2405" y="19250"/>
                    <a:pt x="2202" y="19325"/>
                    <a:pt x="1994" y="19361"/>
                  </a:cubicBezTo>
                  <a:moveTo>
                    <a:pt x="7802" y="21600"/>
                  </a:moveTo>
                  <a:lnTo>
                    <a:pt x="7802" y="21600"/>
                  </a:lnTo>
                  <a:cubicBezTo>
                    <a:pt x="7657" y="21279"/>
                    <a:pt x="7535" y="20936"/>
                    <a:pt x="7438" y="20577"/>
                  </a:cubicBezTo>
                  <a:moveTo>
                    <a:pt x="14532" y="19050"/>
                  </a:moveTo>
                  <a:cubicBezTo>
                    <a:pt x="14510" y="19430"/>
                    <a:pt x="14462" y="19806"/>
                    <a:pt x="14386" y="20172"/>
                  </a:cubicBezTo>
                  <a:moveTo>
                    <a:pt x="17421" y="12116"/>
                  </a:moveTo>
                  <a:cubicBezTo>
                    <a:pt x="18505" y="12890"/>
                    <a:pt x="19193" y="14504"/>
                    <a:pt x="19193" y="16273"/>
                  </a:cubicBezTo>
                  <a:moveTo>
                    <a:pt x="21600" y="7649"/>
                  </a:move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cubicBezTo>
                    <a:pt x="19737" y="2059"/>
                    <a:pt x="19751" y="2307"/>
                    <a:pt x="19749" y="2556"/>
                  </a:cubicBezTo>
                  <a:moveTo>
                    <a:pt x="14668" y="947"/>
                  </a:move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cubicBezTo>
                    <a:pt x="10930" y="1115"/>
                    <a:pt x="10996" y="841"/>
                    <a:pt x="11084" y="582"/>
                  </a:cubicBezTo>
                  <a:moveTo>
                    <a:pt x="6452" y="1676"/>
                  </a:moveTo>
                  <a:cubicBezTo>
                    <a:pt x="6709" y="1897"/>
                    <a:pt x="6947" y="2163"/>
                    <a:pt x="7160" y="2469"/>
                  </a:cubicBezTo>
                  <a:moveTo>
                    <a:pt x="1072" y="7905"/>
                  </a:moveTo>
                  <a:lnTo>
                    <a:pt x="1072" y="7905"/>
                  </a:lnTo>
                  <a:cubicBezTo>
                    <a:pt x="1016" y="7632"/>
                    <a:pt x="974" y="7353"/>
                    <a:pt x="948" y="7071"/>
                  </a:cubicBezTo>
                </a:path>
              </a:pathLst>
            </a:custGeom>
            <a:noFill/>
            <a:ln w="12700" cap="flat">
              <a:solidFill>
                <a:srgbClr val="46AAC4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 rtl="0">
                <a:defRPr sz="4800" b="1">
                  <a:solidFill>
                    <a:srgbClr val="E13F3B"/>
                  </a:solidFill>
                  <a:effectLst>
                    <a:outerShdw blurRad="50800" dist="39000" dir="5460000" rotWithShape="0">
                      <a:srgbClr val="000000">
                        <a:alpha val="38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51" name="ما رتبة مصفوفة ناتج الضرب؟"/>
            <p:cNvSpPr txBox="1"/>
            <p:nvPr/>
          </p:nvSpPr>
          <p:spPr>
            <a:xfrm>
              <a:off x="1010458" y="490073"/>
              <a:ext cx="4759955" cy="18618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>
              <a:lvl1pPr defTabSz="1828800">
                <a:defRPr sz="4800" b="1">
                  <a:solidFill>
                    <a:srgbClr val="E13F3B"/>
                  </a:solidFill>
                  <a:effectLst>
                    <a:outerShdw blurRad="50800" dist="39000" dir="5460000" rotWithShape="0">
                      <a:srgbClr val="000000">
                        <a:alpha val="38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ما رتبة مصفوفة ناتج الضرب؟</a:t>
              </a:r>
            </a:p>
          </p:txBody>
        </p:sp>
      </p:grpSp>
      <p:pic>
        <p:nvPicPr>
          <p:cNvPr id="253" name="IMG_5102.png" descr="IMG_510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-1"/>
            <a:ext cx="18288000" cy="9768470"/>
          </a:xfrm>
          <a:prstGeom prst="rect">
            <a:avLst/>
          </a:prstGeom>
          <a:ln w="12700">
            <a:miter lim="400000"/>
          </a:ln>
        </p:spPr>
      </p:pic>
      <p:sp>
        <p:nvSpPr>
          <p:cNvPr id="254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20065903" y="12808585"/>
            <a:ext cx="355698" cy="5384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7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" grpId="1" animBg="1" advAuto="0"/>
      <p:bldP spid="252" grpId="2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IMG_5104.png" descr="IMG_5104.png"/>
          <p:cNvPicPr>
            <a:picLocks noChangeAspect="1"/>
          </p:cNvPicPr>
          <p:nvPr/>
        </p:nvPicPr>
        <p:blipFill>
          <a:blip r:embed="rId3"/>
          <a:srcRect b="64014"/>
          <a:stretch>
            <a:fillRect/>
          </a:stretch>
        </p:blipFill>
        <p:spPr>
          <a:xfrm>
            <a:off x="4171648" y="4990162"/>
            <a:ext cx="18188368" cy="4935841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20065903" y="12808585"/>
            <a:ext cx="355698" cy="5384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8</a:t>
            </a:fld>
            <a:endParaRPr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IMG_5104.png" descr="IMG_5104.png"/>
          <p:cNvPicPr>
            <a:picLocks noChangeAspect="1"/>
          </p:cNvPicPr>
          <p:nvPr/>
        </p:nvPicPr>
        <p:blipFill>
          <a:blip r:embed="rId3"/>
          <a:srcRect t="36228"/>
          <a:stretch>
            <a:fillRect/>
          </a:stretch>
        </p:blipFill>
        <p:spPr>
          <a:xfrm>
            <a:off x="4297981" y="2484437"/>
            <a:ext cx="18188369" cy="8746893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20065903" y="12808585"/>
            <a:ext cx="355698" cy="5384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9</a:t>
            </a:fld>
            <a:endParaRPr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</Words>
  <Application>Microsoft Office PowerPoint</Application>
  <PresentationFormat>مخصص</PresentationFormat>
  <Paragraphs>54</Paragraphs>
  <Slides>28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28</vt:i4>
      </vt:variant>
    </vt:vector>
  </HeadingPairs>
  <TitlesOfParts>
    <vt:vector size="34" baseType="lpstr">
      <vt:lpstr>Arial</vt:lpstr>
      <vt:lpstr>Calibri</vt:lpstr>
      <vt:lpstr>Geeza Pro Regular</vt:lpstr>
      <vt:lpstr>Helvetica Neue</vt:lpstr>
      <vt:lpstr>Mishafi Regular</vt:lpstr>
      <vt:lpstr>21_BasicWhite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منال الرويلي</dc:creator>
  <cp:lastModifiedBy>منال الرويلي</cp:lastModifiedBy>
  <cp:revision>1</cp:revision>
  <dcterms:modified xsi:type="dcterms:W3CDTF">2023-07-13T17:16:01Z</dcterms:modified>
</cp:coreProperties>
</file>