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84" r:id="rId3"/>
    <p:sldId id="285" r:id="rId4"/>
    <p:sldId id="261" r:id="rId5"/>
    <p:sldId id="286" r:id="rId6"/>
    <p:sldId id="258" r:id="rId7"/>
    <p:sldId id="275" r:id="rId8"/>
    <p:sldId id="287" r:id="rId9"/>
    <p:sldId id="288" r:id="rId10"/>
    <p:sldId id="264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7"/>
    <a:srgbClr val="EA0000"/>
    <a:srgbClr val="DFBBDB"/>
    <a:srgbClr val="B563A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2.emf"/><Relationship Id="rId1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emf"/><Relationship Id="rId7" Type="http://schemas.microsoft.com/office/2007/relationships/hdphoto" Target="../media/hdphoto2.wdp"/><Relationship Id="rId12" Type="http://schemas.microsoft.com/office/2007/relationships/hdphoto" Target="../media/hdphoto13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microsoft.com/office/2007/relationships/hdphoto" Target="../media/hdphoto12.wdp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microsoft.com/office/2007/relationships/hdphoto" Target="../media/hdphoto2.wdp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3058965" y="883350"/>
            <a:ext cx="3998878" cy="2330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383941" y="1173352"/>
            <a:ext cx="2551611" cy="213602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689219" y="1748319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358823" y="1476563"/>
            <a:ext cx="32257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أقرأ الأعداد ضمن الألوف، وأكتبها ، وأحدد القيم المنزلية للأرقام فيها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83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47" y="3180401"/>
            <a:ext cx="2782762" cy="32945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1800" r="19397" b="1"/>
          <a:stretch/>
        </p:blipFill>
        <p:spPr>
          <a:xfrm>
            <a:off x="2453384" y="3160042"/>
            <a:ext cx="2339292" cy="35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89463" y="1260369"/>
            <a:ext cx="69037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اسم منزلة الرقم الذي تحته خط في كل مما يأتي ، ثم أكتب قيمته المنزلية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l="81774"/>
          <a:stretch/>
        </p:blipFill>
        <p:spPr>
          <a:xfrm>
            <a:off x="8841419" y="1946031"/>
            <a:ext cx="2085880" cy="851023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8"/>
          <a:srcRect l="40744" r="39396"/>
          <a:stretch/>
        </p:blipFill>
        <p:spPr>
          <a:xfrm>
            <a:off x="5398631" y="1946031"/>
            <a:ext cx="2272937" cy="85102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8"/>
          <a:srcRect l="128" r="80468"/>
          <a:stretch/>
        </p:blipFill>
        <p:spPr>
          <a:xfrm>
            <a:off x="1830698" y="1951248"/>
            <a:ext cx="2220685" cy="85102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/>
          <a:srcRect b="49958"/>
          <a:stretch/>
        </p:blipFill>
        <p:spPr>
          <a:xfrm>
            <a:off x="7354915" y="4798339"/>
            <a:ext cx="3586200" cy="63103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6605537" y="4168502"/>
            <a:ext cx="4471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العددين الآتيين بالصيغة القياسية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177922" y="2911410"/>
            <a:ext cx="25777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المئات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768678" y="2914026"/>
            <a:ext cx="25777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الألوف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211951" y="2914026"/>
            <a:ext cx="25777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العشرات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876370" y="4834826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٨٥٦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9"/>
          <a:srcRect t="41126" b="1553"/>
          <a:stretch/>
        </p:blipFill>
        <p:spPr>
          <a:xfrm>
            <a:off x="7381467" y="5502179"/>
            <a:ext cx="3586200" cy="722812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6133625" y="5729826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١٦٠٤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  <p:bldP spid="43" grpId="0"/>
      <p:bldP spid="45" grpId="0"/>
      <p:bldP spid="1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70217" y="1260369"/>
            <a:ext cx="522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بالصيغتين التحليلية واللفظية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83000"/>
          <a:stretch/>
        </p:blipFill>
        <p:spPr>
          <a:xfrm>
            <a:off x="8689172" y="1965396"/>
            <a:ext cx="1901908" cy="638287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/>
          <a:srcRect l="-9" r="82806"/>
          <a:stretch/>
        </p:blipFill>
        <p:spPr>
          <a:xfrm>
            <a:off x="8696967" y="4735840"/>
            <a:ext cx="1924595" cy="638287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/>
          <a:srcRect l="39485" r="41366"/>
          <a:stretch/>
        </p:blipFill>
        <p:spPr>
          <a:xfrm>
            <a:off x="8448772" y="3302911"/>
            <a:ext cx="2142308" cy="63828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250019" y="2053267"/>
            <a:ext cx="46501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٧٠ + ٣٠٠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855324" y="2646363"/>
            <a:ext cx="4793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ثلاث مئة وخمسة وسبعون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038812" y="3400371"/>
            <a:ext cx="46501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+ ٢٠٠ + ٥٠٠٠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803070" y="3998846"/>
            <a:ext cx="4793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خمسة آلاف ومئتان وثلاثون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180610" y="4839891"/>
            <a:ext cx="46501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٩٠٠ + ٩٠٠٠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829197" y="5450103"/>
            <a:ext cx="4793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تسعة آلاف وتسع مئة وتسعة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9" y="1847477"/>
            <a:ext cx="2745029" cy="28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934" y="1903854"/>
            <a:ext cx="8521049" cy="77788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435" y="4108070"/>
            <a:ext cx="7938210" cy="101193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5156202" y="2816193"/>
            <a:ext cx="15493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٨٣١٠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527797" y="5242926"/>
            <a:ext cx="5704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انظر إلى موقعه في العدد ثم أحدد قيمته المنزلية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44" b="87337" l="925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5" t="5334" r="7079" b="12508"/>
          <a:stretch/>
        </p:blipFill>
        <p:spPr>
          <a:xfrm>
            <a:off x="10004843" y="2632001"/>
            <a:ext cx="1501631" cy="15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547180" y="1115320"/>
            <a:ext cx="6676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اسم منزلة الرقم الذي تحته خط في كل مما يأتي ، ثم أكتب قيمته المنزلية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86382"/>
          <a:stretch/>
        </p:blipFill>
        <p:spPr>
          <a:xfrm>
            <a:off x="9526897" y="1837432"/>
            <a:ext cx="1520374" cy="867255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/>
          <a:srcRect l="57184" r="27996"/>
          <a:stretch/>
        </p:blipFill>
        <p:spPr>
          <a:xfrm>
            <a:off x="6788989" y="1837432"/>
            <a:ext cx="1654628" cy="867255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8"/>
          <a:srcRect l="29883" r="55920"/>
          <a:stretch/>
        </p:blipFill>
        <p:spPr>
          <a:xfrm>
            <a:off x="4255911" y="1837432"/>
            <a:ext cx="1584960" cy="867255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8"/>
          <a:srcRect l="1020" r="83458"/>
          <a:stretch/>
        </p:blipFill>
        <p:spPr>
          <a:xfrm>
            <a:off x="1431329" y="1836191"/>
            <a:ext cx="1733006" cy="867255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9487534" y="2703446"/>
            <a:ext cx="9574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المئات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756812" y="2703446"/>
            <a:ext cx="1146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183521" y="2703445"/>
            <a:ext cx="1146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الآحاد</a:t>
            </a:r>
          </a:p>
          <a:p>
            <a:pPr algn="ctr"/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477530" y="2703444"/>
            <a:ext cx="1146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الألوف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575507" y="3783791"/>
            <a:ext cx="4471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بالصيغة القياسية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/>
          <a:srcRect b="70073"/>
          <a:stretch/>
        </p:blipFill>
        <p:spPr>
          <a:xfrm>
            <a:off x="6338749" y="4352335"/>
            <a:ext cx="4566601" cy="681220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9"/>
          <a:srcRect t="29355" b="38126"/>
          <a:stretch/>
        </p:blipFill>
        <p:spPr>
          <a:xfrm>
            <a:off x="6338749" y="5040843"/>
            <a:ext cx="4566601" cy="740228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9"/>
          <a:srcRect t="58810" b="6758"/>
          <a:stretch/>
        </p:blipFill>
        <p:spPr>
          <a:xfrm>
            <a:off x="6338749" y="5711215"/>
            <a:ext cx="4566601" cy="783772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5901621" y="4440044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٤٦٧٨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6855013" y="5114790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٣٠٢١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5579300" y="5915982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٨٧٦٠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1942322" y="1132190"/>
            <a:ext cx="522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بالصيغتين التحليلية واللفظية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l="81556"/>
          <a:stretch/>
        </p:blipFill>
        <p:spPr>
          <a:xfrm>
            <a:off x="8966925" y="1837941"/>
            <a:ext cx="1754592" cy="774605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7"/>
          <a:srcRect l="35843" r="44750"/>
          <a:stretch/>
        </p:blipFill>
        <p:spPr>
          <a:xfrm>
            <a:off x="8909442" y="3215412"/>
            <a:ext cx="1846217" cy="774605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7"/>
          <a:srcRect l="-630" r="83603"/>
          <a:stretch/>
        </p:blipFill>
        <p:spPr>
          <a:xfrm>
            <a:off x="9106146" y="4557994"/>
            <a:ext cx="1619795" cy="774605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3767167" y="1950147"/>
            <a:ext cx="54770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١٠ + ٢٠٠ + ٦٠٠٠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661963" y="2538629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ستة آلاف ومئتان وتسعة عشر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806322" y="3298441"/>
            <a:ext cx="54770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٢٠ + ٣٠٠ + ١٠٠٠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3586240" y="3864605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ألف وثلاث مئة وأربعة وعشرون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454317" y="4663414"/>
            <a:ext cx="3789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+ ١٠٠٠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5632414" y="5247157"/>
            <a:ext cx="36790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ألف و واحد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611" l="2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 flipH="1">
            <a:off x="1238234" y="1927230"/>
            <a:ext cx="2177440" cy="32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38"/>
          <a:stretch/>
        </p:blipFill>
        <p:spPr>
          <a:xfrm>
            <a:off x="845021" y="1639445"/>
            <a:ext cx="10058400" cy="1148308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49510"/>
              </p:ext>
            </p:extLst>
          </p:nvPr>
        </p:nvGraphicFramePr>
        <p:xfrm>
          <a:off x="4587597" y="2671041"/>
          <a:ext cx="3754509" cy="3962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1503">
                  <a:extLst>
                    <a:ext uri="{9D8B030D-6E8A-4147-A177-3AD203B41FA5}">
                      <a16:colId xmlns:a16="http://schemas.microsoft.com/office/drawing/2014/main" val="1450459130"/>
                    </a:ext>
                  </a:extLst>
                </a:gridCol>
                <a:gridCol w="1251503">
                  <a:extLst>
                    <a:ext uri="{9D8B030D-6E8A-4147-A177-3AD203B41FA5}">
                      <a16:colId xmlns:a16="http://schemas.microsoft.com/office/drawing/2014/main" val="3781868839"/>
                    </a:ext>
                  </a:extLst>
                </a:gridCol>
                <a:gridCol w="1251503">
                  <a:extLst>
                    <a:ext uri="{9D8B030D-6E8A-4147-A177-3AD203B41FA5}">
                      <a16:colId xmlns:a16="http://schemas.microsoft.com/office/drawing/2014/main" val="3412050694"/>
                    </a:ext>
                  </a:extLst>
                </a:gridCol>
              </a:tblGrid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آحاد</a:t>
                      </a:r>
                      <a:endParaRPr lang="ar-SA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عشرات</a:t>
                      </a:r>
                      <a:endParaRPr lang="ar-SA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مئات </a:t>
                      </a:r>
                      <a:endParaRPr lang="ar-SA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6730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02058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26546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085933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885288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644550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5010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01441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80939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٥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/>
                        <a:t>٣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07845"/>
                  </a:ext>
                </a:extLst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4992592" y="3082833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647037" y="3052055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981594" y="3474900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٢</a:t>
            </a:r>
            <a:endParaRPr lang="ar-SA" sz="20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633967" y="3474838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78694" y="3866967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٣</a:t>
            </a:r>
            <a:endParaRPr lang="ar-SA" sz="20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3628527" y="3857330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992592" y="4282617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٤</a:t>
            </a:r>
            <a:endParaRPr lang="ar-SA" sz="20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623087" y="4258388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989692" y="4681523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</a:t>
            </a:r>
            <a:endParaRPr lang="ar-SA" sz="20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3610233" y="4650745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986792" y="5078054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٦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3616660" y="5051803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989691" y="5467577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٧</a:t>
            </a:r>
            <a:endParaRPr lang="ar-SA" sz="200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3623087" y="5429636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986791" y="5855747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٨</a:t>
            </a:r>
            <a:endParaRPr lang="ar-SA" sz="20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3633967" y="5819101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4981593" y="6234253"/>
            <a:ext cx="398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٩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3619785" y="6208527"/>
            <a:ext cx="79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6392" l="0" r="56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944" b="33587"/>
          <a:stretch/>
        </p:blipFill>
        <p:spPr>
          <a:xfrm flipH="1">
            <a:off x="8353104" y="3237561"/>
            <a:ext cx="2210857" cy="28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7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8" y="2559445"/>
            <a:ext cx="10755987" cy="2677932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2900279" y="1173944"/>
            <a:ext cx="7605928" cy="8099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9" y="1343802"/>
            <a:ext cx="1611490" cy="161149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7" b="92969" l="5469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98" y="4243618"/>
            <a:ext cx="1215817" cy="121581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1453291" y="5636055"/>
            <a:ext cx="8526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معاذ إجابته صحيحة ، لأن القيمة المنزلية للرقم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وليس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97" y="2209610"/>
            <a:ext cx="10307011" cy="1360904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2900279" y="1173944"/>
            <a:ext cx="7605928" cy="809982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346370" y="4485211"/>
            <a:ext cx="49787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استعمل الصفر لأبين أن هناك منزلة مئات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032578" y="3762655"/>
            <a:ext cx="992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٤٠٨٦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2" b="97859" l="3692" r="95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50" y="3503520"/>
            <a:ext cx="2363177" cy="28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8" y="1955705"/>
            <a:ext cx="10451923" cy="3626490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2" b="96326" l="3834" r="94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5" t="4719" r="7373" b="4948"/>
          <a:stretch/>
        </p:blipFill>
        <p:spPr>
          <a:xfrm>
            <a:off x="751504" y="1148624"/>
            <a:ext cx="2402822" cy="242699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6496593" y="4523284"/>
            <a:ext cx="2206685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4418559" y="4523284"/>
            <a:ext cx="1401581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02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3058965" y="883350"/>
            <a:ext cx="3998878" cy="2330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383941" y="1173352"/>
            <a:ext cx="2551611" cy="213602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519637" y="1820133"/>
            <a:ext cx="21689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105298" y="1438965"/>
            <a:ext cx="1791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الرقم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83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47" y="3180401"/>
            <a:ext cx="2782762" cy="32945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1800" r="19397" b="1"/>
          <a:stretch/>
        </p:blipFill>
        <p:spPr>
          <a:xfrm>
            <a:off x="2453384" y="3160042"/>
            <a:ext cx="2339292" cy="3582255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3914189" y="2140777"/>
            <a:ext cx="2174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3058965" y="883350"/>
            <a:ext cx="3998878" cy="2330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383941" y="1173352"/>
            <a:ext cx="2551611" cy="213602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519637" y="1820133"/>
            <a:ext cx="21689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83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47" y="3180401"/>
            <a:ext cx="2782762" cy="32945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1800" r="19397" b="1"/>
          <a:stretch/>
        </p:blipFill>
        <p:spPr>
          <a:xfrm>
            <a:off x="2453384" y="3160042"/>
            <a:ext cx="2339292" cy="3582255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3821982" y="1269022"/>
            <a:ext cx="2266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الصيغة القياسية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821982" y="1787156"/>
            <a:ext cx="2266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الصيغة التحليلية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821982" y="2313700"/>
            <a:ext cx="2266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الصيغة اللفظية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414801" y="2081718"/>
            <a:ext cx="6069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طول الشارع الظاهر في الصورة </a:t>
            </a:r>
            <a:r>
              <a:rPr lang="ku-Arab-IQ" sz="2800" b="1" dirty="0" smtClean="0"/>
              <a:t>١٨١٣ </a:t>
            </a:r>
            <a:r>
              <a:rPr lang="ar-SA" sz="2800" b="1" dirty="0" smtClean="0"/>
              <a:t>مترًا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724798" y="3491943"/>
            <a:ext cx="44043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استعملنا الأرقام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في كتابة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١٨٣١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587" y="1511491"/>
            <a:ext cx="2554200" cy="20176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92750" l="5625" r="95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26" y="2520291"/>
            <a:ext cx="1545647" cy="1545647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5467239" y="2167088"/>
            <a:ext cx="197861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6069165" y="2153352"/>
            <a:ext cx="203122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5661046" y="2166365"/>
            <a:ext cx="218365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8974437" y="3507332"/>
            <a:ext cx="1343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لاحظ أننا :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75" b="87344" l="6719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0" t="4698" r="11142" b="11238"/>
          <a:stretch/>
        </p:blipFill>
        <p:spPr>
          <a:xfrm>
            <a:off x="3267962" y="4866619"/>
            <a:ext cx="1726905" cy="1775173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909927" y="5044915"/>
            <a:ext cx="53313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الرقم :</a:t>
            </a:r>
            <a:r>
              <a:rPr lang="ar-SA" sz="2800" b="1" dirty="0" smtClean="0"/>
              <a:t> رمز يستعمل في كتابة الأعداد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37" grpId="0" animBg="1"/>
      <p:bldP spid="38" grpId="0" animBg="1"/>
      <p:bldP spid="1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87969" l="4219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9" t="13587" r="3778" b="13016"/>
          <a:stretch/>
        </p:blipFill>
        <p:spPr>
          <a:xfrm>
            <a:off x="1184379" y="3983249"/>
            <a:ext cx="2316253" cy="18466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6"/>
          <a:stretch/>
        </p:blipFill>
        <p:spPr>
          <a:xfrm>
            <a:off x="3511199" y="4300391"/>
            <a:ext cx="6946167" cy="2041052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414801" y="2081718"/>
            <a:ext cx="6069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طول الشارع الظاهر في الصورة </a:t>
            </a:r>
            <a:r>
              <a:rPr lang="ku-Arab-IQ" sz="2800" b="1" dirty="0" smtClean="0"/>
              <a:t>١٨١٣ </a:t>
            </a:r>
            <a:r>
              <a:rPr lang="ar-SA" sz="2800" b="1" dirty="0" smtClean="0"/>
              <a:t>مترًا </a:t>
            </a:r>
            <a:endParaRPr lang="ar-SA" sz="2800" b="1" dirty="0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6587" y="1511491"/>
            <a:ext cx="2554200" cy="2017600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5467239" y="2167088"/>
            <a:ext cx="197861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6069165" y="2153352"/>
            <a:ext cx="203122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5661046" y="2166365"/>
            <a:ext cx="218365" cy="336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5" b="87344" l="6719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0" t="4698" r="11142" b="11238"/>
          <a:stretch/>
        </p:blipFill>
        <p:spPr>
          <a:xfrm flipH="1">
            <a:off x="10379352" y="3118363"/>
            <a:ext cx="1438002" cy="1532318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022188" y="2852860"/>
            <a:ext cx="69358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والقيمة المنزلية للرقم في العدد :</a:t>
            </a:r>
            <a:r>
              <a:rPr lang="ar-SA" sz="2800" b="1" dirty="0" smtClean="0"/>
              <a:t> هي القيمة التي يأخذها بحسب موقعه في ذلك العدد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401995" y="4461699"/>
            <a:ext cx="18597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يساعدني جدول المنازل على فهم القيمة المنزلية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70"/>
          <a:stretch/>
        </p:blipFill>
        <p:spPr>
          <a:xfrm>
            <a:off x="6088020" y="1140610"/>
            <a:ext cx="4830604" cy="61379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9"/>
          <a:stretch/>
        </p:blipFill>
        <p:spPr>
          <a:xfrm>
            <a:off x="2873882" y="1886139"/>
            <a:ext cx="7946435" cy="1461321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30640"/>
              </p:ext>
            </p:extLst>
          </p:nvPr>
        </p:nvGraphicFramePr>
        <p:xfrm>
          <a:off x="2578435" y="3630457"/>
          <a:ext cx="7604416" cy="828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01104">
                  <a:extLst>
                    <a:ext uri="{9D8B030D-6E8A-4147-A177-3AD203B41FA5}">
                      <a16:colId xmlns:a16="http://schemas.microsoft.com/office/drawing/2014/main" val="2084281384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3652187893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2432652886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423912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أحاد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ألوف 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9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41396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42585" y="2016487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٣</a:t>
            </a:r>
            <a:endParaRPr lang="ar-SA" sz="32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3855324" y="2226565"/>
            <a:ext cx="333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١</a:t>
            </a:r>
            <a:endParaRPr lang="ar-SA" sz="32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3301453" y="2611796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٨</a:t>
            </a:r>
            <a:endParaRPr lang="ar-SA" sz="32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067936" y="2016487"/>
            <a:ext cx="3746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١</a:t>
            </a:r>
            <a:endParaRPr lang="ar-SA" sz="32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374579" y="4741494"/>
            <a:ext cx="17504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للرقم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هي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57391" y="4741494"/>
            <a:ext cx="17504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للرقم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هي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590621" y="4741494"/>
            <a:ext cx="17504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للرقم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هي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٨٠٠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578436" y="4741494"/>
            <a:ext cx="18299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للرقم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هي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١٠٠٠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88642" y="5780744"/>
            <a:ext cx="60028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يقع الرقم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في منزلة الألوف ، وقيمته المنزلية هي </a:t>
            </a:r>
            <a:r>
              <a:rPr lang="ku-Arab-IQ" sz="2400" b="1" dirty="0" smtClean="0">
                <a:solidFill>
                  <a:srgbClr val="C00000"/>
                </a:solidFill>
              </a:rPr>
              <a:t>١٠٠٠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3223156" y="4055251"/>
            <a:ext cx="514344" cy="414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6497 0.29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194 L 0.26875 0.25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8 -0.08819 L 0.14883 0.202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625 0.28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5" grpId="0"/>
      <p:bldP spid="35" grpId="1"/>
      <p:bldP spid="38" grpId="0"/>
      <p:bldP spid="38" grpId="1"/>
      <p:bldP spid="40" grpId="0"/>
      <p:bldP spid="40" grpId="1"/>
      <p:bldP spid="13" grpId="0"/>
      <p:bldP spid="41" grpId="0"/>
      <p:bldP spid="42" grpId="0"/>
      <p:bldP spid="4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70"/>
          <a:stretch/>
        </p:blipFill>
        <p:spPr>
          <a:xfrm>
            <a:off x="5048391" y="1165694"/>
            <a:ext cx="5821705" cy="53474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2"/>
          <a:stretch/>
        </p:blipFill>
        <p:spPr>
          <a:xfrm>
            <a:off x="2466917" y="1759186"/>
            <a:ext cx="8444371" cy="18745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0" b="57803"/>
          <a:stretch/>
        </p:blipFill>
        <p:spPr>
          <a:xfrm>
            <a:off x="481434" y="1925052"/>
            <a:ext cx="1982583" cy="1841204"/>
          </a:xfrm>
          <a:prstGeom prst="rect">
            <a:avLst/>
          </a:prstGeom>
        </p:spPr>
      </p:pic>
      <p:graphicFrame>
        <p:nvGraphicFramePr>
          <p:cNvPr id="31" name="جدول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0866"/>
              </p:ext>
            </p:extLst>
          </p:nvPr>
        </p:nvGraphicFramePr>
        <p:xfrm>
          <a:off x="2642867" y="4022342"/>
          <a:ext cx="7604416" cy="828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01104">
                  <a:extLst>
                    <a:ext uri="{9D8B030D-6E8A-4147-A177-3AD203B41FA5}">
                      <a16:colId xmlns:a16="http://schemas.microsoft.com/office/drawing/2014/main" val="2084281384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3652187893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2432652886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423912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أحاد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ألوف 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9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41396"/>
                  </a:ext>
                </a:extLst>
              </a:tr>
            </a:tbl>
          </a:graphicData>
        </a:graphic>
      </p:graphicFrame>
      <p:sp>
        <p:nvSpPr>
          <p:cNvPr id="35" name="مربع نص 34"/>
          <p:cNvSpPr txBox="1"/>
          <p:nvPr/>
        </p:nvSpPr>
        <p:spPr>
          <a:xfrm>
            <a:off x="9205732" y="2384061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٠</a:t>
            </a:r>
            <a:endParaRPr lang="ar-SA" sz="32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428583" y="3018832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٨</a:t>
            </a:r>
            <a:endParaRPr lang="ar-SA" sz="32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8836489" y="2361100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٠</a:t>
            </a:r>
            <a:endParaRPr lang="ar-SA" sz="32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6267142" y="2845654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١</a:t>
            </a:r>
            <a:endParaRPr lang="ar-SA" sz="3200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5188691" y="4435183"/>
            <a:ext cx="514344" cy="414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2824262" y="5476231"/>
            <a:ext cx="69216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الرقم (</a:t>
            </a:r>
            <a:r>
              <a:rPr lang="ku-Arab-IQ" sz="2400" b="1" dirty="0" smtClean="0">
                <a:solidFill>
                  <a:srgbClr val="C00000"/>
                </a:solidFill>
              </a:rPr>
              <a:t>٠</a:t>
            </a:r>
            <a:r>
              <a:rPr lang="ar-SA" sz="2400" b="1" dirty="0" smtClean="0">
                <a:solidFill>
                  <a:srgbClr val="C00000"/>
                </a:solidFill>
              </a:rPr>
              <a:t>) مكتوب في منزلة المئات ، وقيمته المنزلية تساوي الصفر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01888 0.2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57 -0.0912 L 0.22084 0.2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0091 0.288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-0.07014 L -0.2461 0.224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4064" r="10775" b="6921"/>
          <a:stretch/>
        </p:blipFill>
        <p:spPr>
          <a:xfrm>
            <a:off x="9018731" y="2241748"/>
            <a:ext cx="2217496" cy="2634686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826473" y="1905467"/>
            <a:ext cx="6392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9900"/>
                </a:solidFill>
              </a:rPr>
              <a:t>يمكن أن تكتب الأعداد بطرائق مختلفة منها :  </a:t>
            </a:r>
            <a:endParaRPr lang="ar-SA" sz="2800" b="1" dirty="0">
              <a:solidFill>
                <a:srgbClr val="FF99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754317" y="2922171"/>
            <a:ext cx="4833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القياسية : </a:t>
            </a:r>
            <a:r>
              <a:rPr lang="ar-SA" sz="2800" b="1" dirty="0" smtClean="0"/>
              <a:t>تظهر فيها الأرقام فقط </a:t>
            </a:r>
            <a:endParaRPr lang="ar-SA" sz="28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585893" y="3774799"/>
            <a:ext cx="71427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التحليلية : </a:t>
            </a:r>
            <a:r>
              <a:rPr lang="ar-SA" sz="2800" b="1" dirty="0" smtClean="0"/>
              <a:t>يظهر فيها مجموع القيم المنزلية للأرقام </a:t>
            </a:r>
            <a:endParaRPr lang="ar-SA" sz="28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3894929" y="4627427"/>
            <a:ext cx="4833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اللفظية : </a:t>
            </a:r>
            <a:r>
              <a:rPr lang="ar-SA" sz="2800" b="1" dirty="0" smtClean="0"/>
              <a:t>تستعمل فيها الكلمات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2284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242257" y="291049"/>
            <a:ext cx="2571081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8"/>
          <a:stretch/>
        </p:blipFill>
        <p:spPr>
          <a:xfrm>
            <a:off x="5813225" y="1137084"/>
            <a:ext cx="5092125" cy="5523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9"/>
          <a:stretch/>
        </p:blipFill>
        <p:spPr>
          <a:xfrm>
            <a:off x="2272229" y="1775922"/>
            <a:ext cx="8633121" cy="1258720"/>
          </a:xfrm>
          <a:prstGeom prst="rect">
            <a:avLst/>
          </a:prstGeom>
        </p:spPr>
      </p:pic>
      <p:graphicFrame>
        <p:nvGraphicFramePr>
          <p:cNvPr id="27" name="جدول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98517"/>
              </p:ext>
            </p:extLst>
          </p:nvPr>
        </p:nvGraphicFramePr>
        <p:xfrm>
          <a:off x="2786581" y="3723005"/>
          <a:ext cx="7604416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01104">
                  <a:extLst>
                    <a:ext uri="{9D8B030D-6E8A-4147-A177-3AD203B41FA5}">
                      <a16:colId xmlns:a16="http://schemas.microsoft.com/office/drawing/2014/main" val="2084281384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3652187893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2432652886"/>
                    </a:ext>
                  </a:extLst>
                </a:gridCol>
                <a:gridCol w="1901104">
                  <a:extLst>
                    <a:ext uri="{9D8B030D-6E8A-4147-A177-3AD203B41FA5}">
                      <a16:colId xmlns:a16="http://schemas.microsoft.com/office/drawing/2014/main" val="423912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أحاد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ألوف 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9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/>
                        <a:t>٤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/>
                        <a:t>٠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/>
                        <a:t>٢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/>
                        <a:t>١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41396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588789" y="3088144"/>
            <a:ext cx="3895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جدول المنازل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7166733" y="4800474"/>
            <a:ext cx="3856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القياسية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525012" y="5325768"/>
            <a:ext cx="5299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٠ + ٢٠٠ + ١٠٠٠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670652" y="5909432"/>
            <a:ext cx="3856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ألف ومئتان وأربعة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5938</TotalTime>
  <Words>753</Words>
  <Application>Microsoft Office PowerPoint</Application>
  <PresentationFormat>شاشة عريضة</PresentationFormat>
  <Paragraphs>229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270</cp:revision>
  <dcterms:created xsi:type="dcterms:W3CDTF">2022-12-02T21:48:32Z</dcterms:created>
  <dcterms:modified xsi:type="dcterms:W3CDTF">2023-07-15T01:46:37Z</dcterms:modified>
</cp:coreProperties>
</file>