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66" r:id="rId6"/>
    <p:sldId id="261" r:id="rId7"/>
    <p:sldId id="263" r:id="rId8"/>
    <p:sldId id="262" r:id="rId9"/>
    <p:sldId id="267" r:id="rId10"/>
    <p:sldId id="268" r:id="rId11"/>
    <p:sldId id="277" r:id="rId12"/>
    <p:sldId id="269" r:id="rId13"/>
    <p:sldId id="291" r:id="rId14"/>
    <p:sldId id="270" r:id="rId15"/>
    <p:sldId id="272" r:id="rId16"/>
    <p:sldId id="273" r:id="rId17"/>
    <p:sldId id="274" r:id="rId18"/>
    <p:sldId id="290" r:id="rId19"/>
    <p:sldId id="288" r:id="rId20"/>
    <p:sldId id="271" r:id="rId21"/>
    <p:sldId id="275" r:id="rId22"/>
    <p:sldId id="276" r:id="rId23"/>
    <p:sldId id="278" r:id="rId24"/>
    <p:sldId id="280" r:id="rId25"/>
    <p:sldId id="295" r:id="rId26"/>
    <p:sldId id="279" r:id="rId27"/>
    <p:sldId id="281" r:id="rId28"/>
    <p:sldId id="293" r:id="rId29"/>
    <p:sldId id="282" r:id="rId30"/>
    <p:sldId id="283" r:id="rId31"/>
    <p:sldId id="284" r:id="rId32"/>
    <p:sldId id="294" r:id="rId33"/>
    <p:sldId id="285" r:id="rId34"/>
    <p:sldId id="286" r:id="rId35"/>
    <p:sldId id="287" r:id="rId36"/>
    <p:sldId id="289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ECFF"/>
    <a:srgbClr val="D9ED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D46308-C8A8-4C4D-B9C4-4A7A637BBC57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676A7E-B554-47F7-870A-9947C04DCAC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90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6A7E-B554-47F7-870A-9947C04DCACF}" type="slidenum">
              <a:rPr lang="ar-SA" smtClean="0"/>
              <a:pPr/>
              <a:t>26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9CDE-26C2-4556-A128-9DF5E3938F9A}" type="datetimeFigureOut">
              <a:rPr lang="ar-SA" smtClean="0"/>
              <a:pPr/>
              <a:t>01/01/45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4939-3F7C-4471-B980-ECCFE72FBE5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575;&#1604;&#1575;&#1606;&#1587;&#1581;&#1575;&#1576;.ggb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8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575;&#1604;&#1602;&#1610;&#1605;&#1577;%20&#1575;&#1604;&#1605;&#1591;&#1604;&#1602;&#1577;.ggb" TargetMode="External"/><Relationship Id="rId11" Type="http://schemas.openxmlformats.org/officeDocument/2006/relationships/image" Target="../media/image47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575;&#1606;&#1593;&#1603;&#1575;&#1587;.ggb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69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578;&#1593;&#1585;&#1610;&#1601;%20&#1575;&#1604;&#1578;&#1605;&#1583;&#1583;.ggb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87.wmf"/><Relationship Id="rId3" Type="http://schemas.openxmlformats.org/officeDocument/2006/relationships/image" Target="../media/image77.wmf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83.wmf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1.wmf"/><Relationship Id="rId24" Type="http://schemas.openxmlformats.org/officeDocument/2006/relationships/image" Target="../media/image86.wmf"/><Relationship Id="rId32" Type="http://schemas.openxmlformats.org/officeDocument/2006/relationships/image" Target="../media/image89.wmf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84.wmf"/><Relationship Id="rId31" Type="http://schemas.openxmlformats.org/officeDocument/2006/relationships/oleObject" Target="../embeddings/oleObject30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0.wmf"/><Relationship Id="rId14" Type="http://schemas.openxmlformats.org/officeDocument/2006/relationships/image" Target="../media/image82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8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97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578;&#1605;&#1583;&#1583;2.ggb" TargetMode="External"/><Relationship Id="rId3" Type="http://schemas.openxmlformats.org/officeDocument/2006/relationships/image" Target="../media/image99.png"/><Relationship Id="rId7" Type="http://schemas.openxmlformats.org/officeDocument/2006/relationships/image" Target="../media/image10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hyperlink" Target="&#1575;&#1604;&#1578;&#1605;&#1583;&#1583;.ggb" TargetMode="External"/><Relationship Id="rId10" Type="http://schemas.openxmlformats.org/officeDocument/2006/relationships/image" Target="../media/image102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04.wmf"/><Relationship Id="rId2" Type="http://schemas.openxmlformats.org/officeDocument/2006/relationships/hyperlink" Target="ex2.ggb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5" Type="http://schemas.openxmlformats.org/officeDocument/2006/relationships/hyperlink" Target="ex3.ggb" TargetMode="External"/><Relationship Id="rId4" Type="http://schemas.openxmlformats.org/officeDocument/2006/relationships/image" Target="../media/image103.wmf"/><Relationship Id="rId9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111.png"/><Relationship Id="rId7" Type="http://schemas.openxmlformats.org/officeDocument/2006/relationships/hyperlink" Target="&#1605;&#1579;&#1575;&#1604;5%20&#1589;&#1601;&#1581;&#1577;52.ggb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ex.ggb" TargetMode="External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6.wmf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ad_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تمرير أفقي 3"/>
          <p:cNvSpPr/>
          <p:nvPr/>
        </p:nvSpPr>
        <p:spPr>
          <a:xfrm>
            <a:off x="2928926" y="214290"/>
            <a:ext cx="3888432" cy="136815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1-5</a:t>
            </a:r>
            <a:endParaRPr lang="ar-SA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7858180" cy="15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0" y="5661248"/>
            <a:ext cx="403244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70C0"/>
                </a:solidFill>
              </a:rPr>
              <a:t>إعداد المعلمة : هند العديني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3638356" cy="7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رابط كسهم مستقيم 2"/>
          <p:cNvCxnSpPr/>
          <p:nvPr/>
        </p:nvCxnSpPr>
        <p:spPr>
          <a:xfrm>
            <a:off x="5148064" y="980728"/>
            <a:ext cx="2352894" cy="1019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2"/>
          </p:cNvCxnSpPr>
          <p:nvPr/>
        </p:nvCxnSpPr>
        <p:spPr>
          <a:xfrm rot="5400000">
            <a:off x="3180183" y="371140"/>
            <a:ext cx="1306405" cy="2523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6715140" y="2060848"/>
            <a:ext cx="187220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قياسية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71032" y="2285992"/>
            <a:ext cx="1872208" cy="46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غير قياسية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7500958" y="25649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6012160" y="3429000"/>
            <a:ext cx="295232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تغير موقع المنحني فقط ولا تغير أبعادة أو شكله</a:t>
            </a:r>
          </a:p>
        </p:txBody>
      </p:sp>
      <p:cxnSp>
        <p:nvCxnSpPr>
          <p:cNvPr id="9" name="رابط كسهم مستقيم 8"/>
          <p:cNvCxnSpPr>
            <a:stCxn id="8" idx="2"/>
            <a:endCxn id="10" idx="0"/>
          </p:cNvCxnSpPr>
          <p:nvPr/>
        </p:nvCxnSpPr>
        <p:spPr>
          <a:xfrm rot="16200000" flipH="1">
            <a:off x="7063971" y="4861464"/>
            <a:ext cx="8487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6260801" y="5285818"/>
            <a:ext cx="260368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الانسحاب والانعكاس 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rot="5400000">
            <a:off x="1928794" y="3214686"/>
            <a:ext cx="857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899592" y="3645024"/>
            <a:ext cx="280831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تغير شكل المنحني</a:t>
            </a:r>
          </a:p>
        </p:txBody>
      </p:sp>
      <p:cxnSp>
        <p:nvCxnSpPr>
          <p:cNvPr id="13" name="رابط كسهم مستقيم 12"/>
          <p:cNvCxnSpPr>
            <a:stCxn id="12" idx="2"/>
          </p:cNvCxnSpPr>
          <p:nvPr/>
        </p:nvCxnSpPr>
        <p:spPr>
          <a:xfrm flipH="1">
            <a:off x="2267744" y="44371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642910" y="5357826"/>
            <a:ext cx="2892987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التمدد والقيم المطلقة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14422"/>
            <a:ext cx="9000000" cy="44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3707904" y="0"/>
            <a:ext cx="273630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الإزاحة </a:t>
            </a:r>
            <a:r>
              <a:rPr lang="ar-SA" sz="2800" b="1" dirty="0"/>
              <a:t>( </a:t>
            </a:r>
            <a:r>
              <a:rPr lang="ar-SA" sz="2800" b="1" dirty="0" err="1"/>
              <a:t>الانسحاب )</a:t>
            </a:r>
            <a:endParaRPr lang="ar-SA" sz="2800" b="1" dirty="0"/>
          </a:p>
        </p:txBody>
      </p:sp>
      <p:cxnSp>
        <p:nvCxnSpPr>
          <p:cNvPr id="3" name="رابط كسهم مستقيم 2"/>
          <p:cNvCxnSpPr>
            <a:stCxn id="2" idx="2"/>
          </p:cNvCxnSpPr>
          <p:nvPr/>
        </p:nvCxnSpPr>
        <p:spPr>
          <a:xfrm rot="16200000" flipH="1">
            <a:off x="5680734" y="537206"/>
            <a:ext cx="715480" cy="1924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2"/>
          </p:cNvCxnSpPr>
          <p:nvPr/>
        </p:nvCxnSpPr>
        <p:spPr>
          <a:xfrm rot="5400000">
            <a:off x="3644751" y="426059"/>
            <a:ext cx="715480" cy="2147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857364"/>
            <a:ext cx="2131255" cy="58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366" y="2500306"/>
            <a:ext cx="4182352" cy="435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2078906" cy="47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4318770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رابط مستقيم 9"/>
          <p:cNvCxnSpPr/>
          <p:nvPr/>
        </p:nvCxnSpPr>
        <p:spPr>
          <a:xfrm>
            <a:off x="6643702" y="2786058"/>
            <a:ext cx="157163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357422" y="2714620"/>
            <a:ext cx="157163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وسيلة شرح على شكل سحابة 14"/>
          <p:cNvSpPr/>
          <p:nvPr/>
        </p:nvSpPr>
        <p:spPr>
          <a:xfrm>
            <a:off x="285720" y="0"/>
            <a:ext cx="3214710" cy="17859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التحويلات الرأسية تحويلات صادقة بينما التحويلات الأفقية تحويلات كاذبة </a:t>
            </a:r>
          </a:p>
        </p:txBody>
      </p:sp>
      <p:graphicFrame>
        <p:nvGraphicFramePr>
          <p:cNvPr id="13" name="كائن 1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7524328" y="548680"/>
          <a:ext cx="742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7" imgW="743040" imgH="485640" progId="Package">
                  <p:embed/>
                </p:oleObj>
              </mc:Choice>
              <mc:Fallback>
                <p:oleObj name="Package" r:id="rId7" imgW="74304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548680"/>
                        <a:ext cx="7429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012160" y="2060848"/>
            <a:ext cx="266429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أفقي</a:t>
            </a:r>
          </a:p>
          <a:p>
            <a:pPr algn="ctr"/>
            <a:r>
              <a:rPr lang="ar-SA" sz="3200" dirty="0"/>
              <a:t> </a:t>
            </a: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3563888" y="216024"/>
            <a:ext cx="273630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الإزاحة ( الانسحاب )</a:t>
            </a:r>
          </a:p>
        </p:txBody>
      </p:sp>
      <p:sp>
        <p:nvSpPr>
          <p:cNvPr id="52226" name="AutoShape 2"/>
          <p:cNvSpPr>
            <a:spLocks/>
          </p:cNvSpPr>
          <p:nvPr/>
        </p:nvSpPr>
        <p:spPr bwMode="auto">
          <a:xfrm rot="16200000">
            <a:off x="4661487" y="-855152"/>
            <a:ext cx="612000" cy="5220000"/>
          </a:xfrm>
          <a:prstGeom prst="rightBrace">
            <a:avLst>
              <a:gd name="adj1" fmla="val 67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 rot="16200000">
            <a:off x="7019627" y="2636267"/>
            <a:ext cx="648071" cy="1945506"/>
          </a:xfrm>
          <a:prstGeom prst="rightBrace">
            <a:avLst>
              <a:gd name="adj1" fmla="val 358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8" name="AutoShape 4"/>
          <p:cNvSpPr>
            <a:spLocks/>
          </p:cNvSpPr>
          <p:nvPr/>
        </p:nvSpPr>
        <p:spPr bwMode="auto">
          <a:xfrm rot="16200000">
            <a:off x="1781588" y="2547005"/>
            <a:ext cx="648072" cy="1836000"/>
          </a:xfrm>
          <a:prstGeom prst="rightBrace">
            <a:avLst>
              <a:gd name="adj1" fmla="val 316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5576" y="2060848"/>
            <a:ext cx="273630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رأسي</a:t>
            </a:r>
          </a:p>
          <a:p>
            <a:pPr algn="ctr"/>
            <a:r>
              <a:rPr lang="ar-SA" sz="3200" dirty="0"/>
              <a:t>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344816" y="3861048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لليمين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36096" y="3861048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لليسار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195736" y="3789040"/>
            <a:ext cx="1691680" cy="172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للأسفل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23528" y="3789040"/>
            <a:ext cx="1691680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نتحرك للأعلى 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516216" y="2708920"/>
          <a:ext cx="20882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03112" progId="Equation.DSMT4">
                  <p:embed/>
                </p:oleObj>
              </mc:Choice>
              <mc:Fallback>
                <p:oleObj name="Equation" r:id="rId2" imgW="1040948" imgH="20311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708920"/>
                        <a:ext cx="20882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56743"/>
              </p:ext>
            </p:extLst>
          </p:nvPr>
        </p:nvGraphicFramePr>
        <p:xfrm>
          <a:off x="1049338" y="2565400"/>
          <a:ext cx="1824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03040" progId="Equation.DSMT4">
                  <p:embed/>
                </p:oleObj>
              </mc:Choice>
              <mc:Fallback>
                <p:oleObj name="Equation" r:id="rId4" imgW="12315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565400"/>
                        <a:ext cx="18240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740352" y="3933056"/>
          <a:ext cx="971600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138" imgH="177569" progId="Equation.DSMT4">
                  <p:embed/>
                </p:oleObj>
              </mc:Choice>
              <mc:Fallback>
                <p:oleObj name="Equation" r:id="rId6" imgW="355138" imgH="177569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933056"/>
                        <a:ext cx="971600" cy="47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2627784" y="3933056"/>
          <a:ext cx="9361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138" imgH="177569" progId="Equation.DSMT4">
                  <p:embed/>
                </p:oleObj>
              </mc:Choice>
              <mc:Fallback>
                <p:oleObj name="Equation" r:id="rId8" imgW="355138" imgH="17756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933056"/>
                        <a:ext cx="93610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5796136" y="3933056"/>
          <a:ext cx="89959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933056"/>
                        <a:ext cx="89959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683568" y="3861048"/>
          <a:ext cx="9001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90011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2226" grpId="0" animBg="1"/>
      <p:bldP spid="52227" grpId="0" animBg="1"/>
      <p:bldP spid="52228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69091" y="2571744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4" name="مجموعة 13"/>
          <p:cNvGrpSpPr/>
          <p:nvPr/>
        </p:nvGrpSpPr>
        <p:grpSpPr>
          <a:xfrm>
            <a:off x="500034" y="3143254"/>
            <a:ext cx="3143271" cy="2714638"/>
            <a:chOff x="5167997" y="1544696"/>
            <a:chExt cx="1390293" cy="1455675"/>
          </a:xfrm>
        </p:grpSpPr>
        <p:cxnSp>
          <p:nvCxnSpPr>
            <p:cNvPr id="15" name="رابط مستقيم 14"/>
            <p:cNvCxnSpPr/>
            <p:nvPr/>
          </p:nvCxnSpPr>
          <p:spPr>
            <a:xfrm rot="10800000">
              <a:off x="5167997" y="2842151"/>
              <a:ext cx="1390293" cy="49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5137564" y="2270276"/>
              <a:ext cx="1455675" cy="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مجموعة 34"/>
          <p:cNvGrpSpPr/>
          <p:nvPr/>
        </p:nvGrpSpPr>
        <p:grpSpPr>
          <a:xfrm>
            <a:off x="1214414" y="4500570"/>
            <a:ext cx="2000264" cy="1036382"/>
            <a:chOff x="1214414" y="4500570"/>
            <a:chExt cx="2000264" cy="1036382"/>
          </a:xfrm>
        </p:grpSpPr>
        <p:cxnSp>
          <p:nvCxnSpPr>
            <p:cNvPr id="17" name="رابط مستقيم 16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رابط مستقيم 17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مربع نص 19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14"/>
            <a:ext cx="78152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9528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439248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434" y="2000240"/>
            <a:ext cx="1152128" cy="4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مربع نص 35"/>
          <p:cNvSpPr txBox="1"/>
          <p:nvPr/>
        </p:nvSpPr>
        <p:spPr>
          <a:xfrm>
            <a:off x="4929190" y="257174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357686" y="3500438"/>
            <a:ext cx="45005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رأسي للنقاط السابقة </a:t>
            </a:r>
            <a:r>
              <a:rPr lang="en-US" sz="2000" dirty="0"/>
              <a:t>4</a:t>
            </a:r>
            <a:r>
              <a:rPr lang="ar-SA" sz="2000" dirty="0"/>
              <a:t>  وحدات للأعلى </a:t>
            </a:r>
          </a:p>
          <a:p>
            <a:r>
              <a:rPr lang="en-US" sz="2000" dirty="0"/>
              <a:t>(0,4)                              </a:t>
            </a:r>
            <a:r>
              <a:rPr lang="ar-SA" sz="2000" dirty="0"/>
              <a:t> </a:t>
            </a:r>
            <a:r>
              <a:rPr lang="en-US" sz="2000" dirty="0"/>
              <a:t>(0,0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 =</a:t>
            </a:r>
          </a:p>
          <a:p>
            <a:r>
              <a:rPr lang="en-US" sz="2000" dirty="0"/>
              <a:t> (1,1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  =  (1,5)                             </a:t>
            </a:r>
          </a:p>
          <a:p>
            <a:r>
              <a:rPr lang="ar-SA" sz="2000" dirty="0"/>
              <a:t>                       </a:t>
            </a:r>
            <a:r>
              <a:rPr lang="en-US" sz="2000" dirty="0"/>
              <a:t>(-1,5)</a:t>
            </a:r>
            <a:r>
              <a:rPr lang="ar-SA" sz="2000" dirty="0"/>
              <a:t> = </a:t>
            </a:r>
            <a:r>
              <a:rPr lang="en-US" sz="2000" dirty="0"/>
              <a:t>(-1,1</a:t>
            </a:r>
            <a:r>
              <a:rPr lang="en-US" sz="2000" dirty="0">
                <a:solidFill>
                  <a:srgbClr val="FF0000"/>
                </a:solidFill>
              </a:rPr>
              <a:t>+4</a:t>
            </a:r>
            <a:r>
              <a:rPr lang="en-US" sz="2000" dirty="0"/>
              <a:t>)</a:t>
            </a:r>
            <a:r>
              <a:rPr lang="ar-SA" sz="2000" dirty="0"/>
              <a:t>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grpSp>
        <p:nvGrpSpPr>
          <p:cNvPr id="25" name="مجموعة 24"/>
          <p:cNvGrpSpPr/>
          <p:nvPr/>
        </p:nvGrpSpPr>
        <p:grpSpPr>
          <a:xfrm>
            <a:off x="1214414" y="4500570"/>
            <a:ext cx="1928826" cy="1036382"/>
            <a:chOff x="1214414" y="4500570"/>
            <a:chExt cx="2000264" cy="1036382"/>
          </a:xfrm>
        </p:grpSpPr>
        <p:cxnSp>
          <p:nvCxnSpPr>
            <p:cNvPr id="26" name="رابط مستقيم 25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رابط مستقيم 26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346E-6 L -4.44444E-6 -0.1679 " pathEditMode="fixed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 7.03053E-6 L -0.0021 -0.16026 " pathEditMode="fixed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625 L 0.00208 -0.17415 " pathEditMode="fixed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2229E-6 L 0.00191 -0.157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6" grpId="0"/>
      <p:bldP spid="37" grpId="0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69091" y="2571746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مجموعة 13"/>
          <p:cNvGrpSpPr/>
          <p:nvPr/>
        </p:nvGrpSpPr>
        <p:grpSpPr>
          <a:xfrm>
            <a:off x="500034" y="3143248"/>
            <a:ext cx="3143271" cy="2714638"/>
            <a:chOff x="5167997" y="1544696"/>
            <a:chExt cx="1390293" cy="1455675"/>
          </a:xfrm>
        </p:grpSpPr>
        <p:cxnSp>
          <p:nvCxnSpPr>
            <p:cNvPr id="15" name="رابط مستقيم 14"/>
            <p:cNvCxnSpPr/>
            <p:nvPr/>
          </p:nvCxnSpPr>
          <p:spPr>
            <a:xfrm rot="10800000">
              <a:off x="5167997" y="2842151"/>
              <a:ext cx="1390293" cy="49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5137564" y="2270276"/>
              <a:ext cx="1455675" cy="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34"/>
          <p:cNvGrpSpPr/>
          <p:nvPr/>
        </p:nvGrpSpPr>
        <p:grpSpPr>
          <a:xfrm>
            <a:off x="1214414" y="4500570"/>
            <a:ext cx="2000264" cy="1036382"/>
            <a:chOff x="1214414" y="4500570"/>
            <a:chExt cx="2000264" cy="1036382"/>
          </a:xfrm>
        </p:grpSpPr>
        <p:cxnSp>
          <p:nvCxnSpPr>
            <p:cNvPr id="17" name="رابط مستقيم 16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رابط مستقيم 17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مربع نص 19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929190" y="221455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357686" y="3500438"/>
            <a:ext cx="45005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أفقي للنقاط السابقة </a:t>
            </a:r>
            <a:r>
              <a:rPr lang="en-US" sz="2000" dirty="0"/>
              <a:t>3</a:t>
            </a:r>
            <a:r>
              <a:rPr lang="ar-SA" sz="2000" dirty="0"/>
              <a:t>  وحدات لليسار </a:t>
            </a:r>
          </a:p>
          <a:p>
            <a:r>
              <a:rPr lang="en-US" sz="2000" dirty="0"/>
              <a:t>(0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,0) =(-3,0)                              </a:t>
            </a:r>
          </a:p>
          <a:p>
            <a:r>
              <a:rPr lang="ar-SA" sz="2000" dirty="0"/>
              <a:t>                         </a:t>
            </a:r>
            <a:r>
              <a:rPr lang="en-US" sz="2000" dirty="0"/>
              <a:t> (1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,1)=(-2,1)</a:t>
            </a:r>
            <a:endParaRPr lang="ar-SA" sz="2000" dirty="0"/>
          </a:p>
          <a:p>
            <a:r>
              <a:rPr lang="ar-SA" sz="2000" dirty="0"/>
              <a:t> </a:t>
            </a:r>
            <a:r>
              <a:rPr lang="en-US" sz="2000" dirty="0"/>
              <a:t>(-4,1)                            </a:t>
            </a:r>
            <a:r>
              <a:rPr lang="ar-SA" sz="2000" dirty="0"/>
              <a:t> = </a:t>
            </a:r>
            <a:r>
              <a:rPr lang="en-US" sz="2000" dirty="0"/>
              <a:t>(-1</a:t>
            </a:r>
            <a:r>
              <a:rPr lang="en-US" sz="2000" dirty="0">
                <a:solidFill>
                  <a:srgbClr val="FF0000"/>
                </a:solidFill>
              </a:rPr>
              <a:t>-3</a:t>
            </a:r>
            <a:r>
              <a:rPr lang="en-US" sz="2000" dirty="0"/>
              <a:t>,1)</a:t>
            </a:r>
            <a:r>
              <a:rPr lang="ar-SA" sz="2000" dirty="0"/>
              <a:t>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643042" y="507207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000232" y="5357826"/>
            <a:ext cx="285752" cy="358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071670" y="508726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×</a:t>
            </a:r>
          </a:p>
        </p:txBody>
      </p:sp>
      <p:grpSp>
        <p:nvGrpSpPr>
          <p:cNvPr id="4" name="مجموعة 24"/>
          <p:cNvGrpSpPr/>
          <p:nvPr/>
        </p:nvGrpSpPr>
        <p:grpSpPr>
          <a:xfrm>
            <a:off x="1214414" y="4607196"/>
            <a:ext cx="1857388" cy="1036382"/>
            <a:chOff x="1214414" y="4500570"/>
            <a:chExt cx="2000264" cy="1036382"/>
          </a:xfrm>
        </p:grpSpPr>
        <p:cxnSp>
          <p:nvCxnSpPr>
            <p:cNvPr id="26" name="رابط مستقيم 25"/>
            <p:cNvCxnSpPr/>
            <p:nvPr/>
          </p:nvCxnSpPr>
          <p:spPr bwMode="auto">
            <a:xfrm rot="10800000">
              <a:off x="1214414" y="4500570"/>
              <a:ext cx="857256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رابط مستقيم 26"/>
            <p:cNvCxnSpPr/>
            <p:nvPr/>
          </p:nvCxnSpPr>
          <p:spPr bwMode="auto">
            <a:xfrm rot="10800000" flipH="1">
              <a:off x="2071670" y="4500570"/>
              <a:ext cx="1143008" cy="10363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047883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857233"/>
            <a:ext cx="51292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25717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00174"/>
            <a:ext cx="2990852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393 L -0.02986 3.8205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63 L -0.09671 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4709E-6 L -0.15538 -0.006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9.89824E-7 L -0.08091 -0.005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6" grpId="0"/>
      <p:bldP spid="37" grpId="0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/>
          <p:cNvSpPr txBox="1"/>
          <p:nvPr/>
        </p:nvSpPr>
        <p:spPr>
          <a:xfrm>
            <a:off x="4857752" y="1857364"/>
            <a:ext cx="4000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نرسم المنحنى البياني للدالة الأم  باستخدام النقاط     </a:t>
            </a:r>
            <a:r>
              <a:rPr lang="en-US" sz="2000" dirty="0"/>
              <a:t>(0,0)         </a:t>
            </a:r>
            <a:r>
              <a:rPr lang="ar-SA" sz="2000" dirty="0"/>
              <a:t>      </a:t>
            </a:r>
            <a:r>
              <a:rPr lang="en-US" sz="2000" dirty="0"/>
              <a:t>(1,1)</a:t>
            </a:r>
            <a:r>
              <a:rPr lang="ar-SA" sz="2000" dirty="0"/>
              <a:t>       </a:t>
            </a:r>
            <a:r>
              <a:rPr lang="en-US" sz="2000" dirty="0"/>
              <a:t>(-1,1)</a:t>
            </a:r>
            <a:r>
              <a:rPr lang="ar-SA" sz="2000" dirty="0"/>
              <a:t>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5796136" y="2571744"/>
            <a:ext cx="313358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نعمل انسحاب رأسي للنقاط السابقة </a:t>
            </a:r>
            <a:r>
              <a:rPr lang="en-US" sz="2000" dirty="0"/>
              <a:t>1</a:t>
            </a:r>
            <a:r>
              <a:rPr lang="ar-SA" sz="2000" dirty="0"/>
              <a:t>  وحدة  للأسفل</a:t>
            </a:r>
          </a:p>
          <a:p>
            <a:r>
              <a:rPr lang="ar-SA" sz="2000" dirty="0"/>
              <a:t>ووحدتين لليمين </a:t>
            </a:r>
          </a:p>
          <a:p>
            <a:r>
              <a:rPr lang="en-US" sz="2000" dirty="0"/>
              <a:t>(0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,0</a:t>
            </a:r>
            <a:r>
              <a:rPr lang="en-US" sz="2000" dirty="0">
                <a:solidFill>
                  <a:srgbClr val="3333FF"/>
                </a:solidFill>
              </a:rPr>
              <a:t>-1</a:t>
            </a:r>
            <a:r>
              <a:rPr lang="en-US" sz="2000" dirty="0"/>
              <a:t>) =  (2,-1)          </a:t>
            </a:r>
          </a:p>
          <a:p>
            <a:r>
              <a:rPr lang="en-US" sz="2000" dirty="0"/>
              <a:t>                              </a:t>
            </a:r>
            <a:r>
              <a:rPr lang="ar-SA" sz="2000" dirty="0"/>
              <a:t> </a:t>
            </a:r>
            <a:endParaRPr lang="en-US" sz="2000" dirty="0"/>
          </a:p>
          <a:p>
            <a:r>
              <a:rPr lang="en-US" sz="2000" dirty="0"/>
              <a:t> (1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,1</a:t>
            </a:r>
            <a:r>
              <a:rPr lang="en-US" sz="2000" dirty="0">
                <a:solidFill>
                  <a:srgbClr val="002060"/>
                </a:solidFill>
              </a:rPr>
              <a:t>-1</a:t>
            </a:r>
            <a:r>
              <a:rPr lang="en-US" sz="2000" dirty="0"/>
              <a:t>)  =   (3,0)          </a:t>
            </a:r>
          </a:p>
          <a:p>
            <a:r>
              <a:rPr lang="en-US" sz="2000" dirty="0"/>
              <a:t>                                </a:t>
            </a:r>
          </a:p>
          <a:p>
            <a:r>
              <a:rPr lang="ar-SA" sz="2000" dirty="0"/>
              <a:t>       </a:t>
            </a:r>
            <a:r>
              <a:rPr lang="en-US" sz="2000" dirty="0"/>
              <a:t>  (1,0) </a:t>
            </a:r>
            <a:r>
              <a:rPr lang="ar-SA" sz="2000" dirty="0"/>
              <a:t>=  </a:t>
            </a:r>
            <a:r>
              <a:rPr lang="en-US" sz="2000" dirty="0"/>
              <a:t>(-1</a:t>
            </a:r>
            <a:r>
              <a:rPr lang="en-US" sz="2000" dirty="0">
                <a:solidFill>
                  <a:srgbClr val="FF0000"/>
                </a:solidFill>
              </a:rPr>
              <a:t>+2</a:t>
            </a:r>
            <a:r>
              <a:rPr lang="en-US" sz="2000" dirty="0"/>
              <a:t>,1</a:t>
            </a:r>
            <a:r>
              <a:rPr lang="en-US" sz="2000" dirty="0">
                <a:solidFill>
                  <a:srgbClr val="002060"/>
                </a:solidFill>
              </a:rPr>
              <a:t>-1</a:t>
            </a:r>
            <a:r>
              <a:rPr lang="en-US" sz="2000" dirty="0"/>
              <a:t>)</a:t>
            </a:r>
            <a:endParaRPr lang="ar-SA" sz="2000" dirty="0"/>
          </a:p>
          <a:p>
            <a:r>
              <a:rPr lang="ar-SA" sz="20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5384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5242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3"/>
            <a:ext cx="371477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85860"/>
            <a:ext cx="318135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كائن 54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6804248" y="5805264"/>
          <a:ext cx="1360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1360080" imgH="685440" progId="Package">
                  <p:embed/>
                </p:oleObj>
              </mc:Choice>
              <mc:Fallback>
                <p:oleObj name="Packager Shell Object" showAsIcon="1" r:id="rId7" imgW="1360080" imgH="68544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805264"/>
                        <a:ext cx="1360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" y="2436068"/>
            <a:ext cx="5581650" cy="430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شكل بيضاوي 9"/>
          <p:cNvSpPr/>
          <p:nvPr/>
        </p:nvSpPr>
        <p:spPr>
          <a:xfrm>
            <a:off x="2875340" y="51009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340410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234869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3969626" y="4052362"/>
            <a:ext cx="1594720" cy="16233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348696" y="4052362"/>
            <a:ext cx="1647240" cy="161647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كائن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35025"/>
              </p:ext>
            </p:extLst>
          </p:nvPr>
        </p:nvGraphicFramePr>
        <p:xfrm>
          <a:off x="3172316" y="5753897"/>
          <a:ext cx="1808832" cy="44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0948" imgH="253890" progId="Equation.DSMT4">
                  <p:embed/>
                </p:oleObj>
              </mc:Choice>
              <mc:Fallback>
                <p:oleObj name="Equation" r:id="rId10" imgW="1040948" imgH="25389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16" y="5753897"/>
                        <a:ext cx="1808832" cy="441276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85800" y="2844800"/>
          <a:ext cx="1346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419" imgH="253890" progId="Equation.DSMT4">
                  <p:embed/>
                </p:oleObj>
              </mc:Choice>
              <mc:Fallback>
                <p:oleObj name="Equation" r:id="rId12" imgW="647419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44800"/>
                        <a:ext cx="1346200" cy="520700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1858 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0.00301 L 0.11684 0.07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1597 -0.00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7 -0.00509 L 0.11597 0.0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1024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00301 L 0.11493 0.075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915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203848" y="332656"/>
            <a:ext cx="38884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استراتيجية  الجيكسو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95536" y="2708920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930967" cy="5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4904184" cy="5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72816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275856" y="476672"/>
            <a:ext cx="210063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تدريب فردي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95536" y="2708920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2500298" y="1571612"/>
            <a:ext cx="3571900" cy="2500330"/>
            <a:chOff x="2500298" y="1571612"/>
            <a:chExt cx="3571900" cy="250033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2500298" y="1571612"/>
              <a:ext cx="3571900" cy="2500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تدريب فردي:</a:t>
              </a:r>
            </a:p>
            <a:p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ar-SA" sz="2400" b="1" dirty="0"/>
                <a:t>أي الدوال التي </a:t>
              </a:r>
            </a:p>
            <a:p>
              <a:r>
                <a:rPr lang="ar-SA" sz="2400" b="1" dirty="0"/>
                <a:t>تمثل المنحنى</a:t>
              </a:r>
            </a:p>
            <a:p>
              <a:r>
                <a:rPr lang="ar-SA" sz="2400" b="1" dirty="0"/>
                <a:t> المجاور؟ </a:t>
              </a: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6" y="1943102"/>
              <a:ext cx="1762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4429124" y="171439"/>
            <a:ext cx="4533915" cy="1685925"/>
            <a:chOff x="4429124" y="171439"/>
            <a:chExt cx="4533915" cy="1685925"/>
          </a:xfrm>
        </p:grpSpPr>
        <p:pic>
          <p:nvPicPr>
            <p:cNvPr id="6" name="صورة 5" descr="CA1BR7O7CA6VT2SPCA64X1PPCASG353WCAAW1MY1CAVCKLX6CASI6HS5CAK80BBVCAET064QCA02NP98CA5SPZXGCAAB4XGJCASFS1IFCAPDMPEOCAP3U72KCAP2WOM6CAIBI4VMCAA7WDCKCAYLDRH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64" y="171439"/>
              <a:ext cx="2390775" cy="1685925"/>
            </a:xfrm>
            <a:prstGeom prst="rect">
              <a:avLst/>
            </a:prstGeom>
          </p:spPr>
        </p:pic>
        <p:sp>
          <p:nvSpPr>
            <p:cNvPr id="11" name="وسيلة شرح مستطيلة مستديرة الزوايا 10"/>
            <p:cNvSpPr/>
            <p:nvPr/>
          </p:nvSpPr>
          <p:spPr>
            <a:xfrm>
              <a:off x="4429124" y="214290"/>
              <a:ext cx="2143140" cy="928694"/>
            </a:xfrm>
            <a:prstGeom prst="wedgeRoundRectCallout">
              <a:avLst>
                <a:gd name="adj1" fmla="val 70288"/>
                <a:gd name="adj2" fmla="val 6216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625" y="428604"/>
              <a:ext cx="19812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0" y="142852"/>
            <a:ext cx="4286248" cy="2357439"/>
            <a:chOff x="0" y="142852"/>
            <a:chExt cx="4286248" cy="2357439"/>
          </a:xfrm>
        </p:grpSpPr>
        <p:pic>
          <p:nvPicPr>
            <p:cNvPr id="9" name="صورة 8" descr="k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7166"/>
              <a:ext cx="2143125" cy="2143125"/>
            </a:xfrm>
            <a:prstGeom prst="rect">
              <a:avLst/>
            </a:prstGeom>
          </p:spPr>
        </p:pic>
        <p:grpSp>
          <p:nvGrpSpPr>
            <p:cNvPr id="23" name="مجموعة 22"/>
            <p:cNvGrpSpPr/>
            <p:nvPr/>
          </p:nvGrpSpPr>
          <p:grpSpPr>
            <a:xfrm>
              <a:off x="1857356" y="142852"/>
              <a:ext cx="2428892" cy="857256"/>
              <a:chOff x="1857356" y="142852"/>
              <a:chExt cx="2428892" cy="857256"/>
            </a:xfrm>
          </p:grpSpPr>
          <p:sp>
            <p:nvSpPr>
              <p:cNvPr id="14" name="وسيلة شرح مستطيلة مستديرة الزوايا 13"/>
              <p:cNvSpPr/>
              <p:nvPr/>
            </p:nvSpPr>
            <p:spPr>
              <a:xfrm>
                <a:off x="1857356" y="142852"/>
                <a:ext cx="2428892" cy="857256"/>
              </a:xfrm>
              <a:prstGeom prst="wedgeRoundRectCallout">
                <a:avLst>
                  <a:gd name="adj1" fmla="val -76066"/>
                  <a:gd name="adj2" fmla="val 302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3108" y="357166"/>
                <a:ext cx="200026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8" name="مجموعة 27"/>
          <p:cNvGrpSpPr/>
          <p:nvPr/>
        </p:nvGrpSpPr>
        <p:grpSpPr>
          <a:xfrm>
            <a:off x="5929322" y="4071942"/>
            <a:ext cx="2928958" cy="2786058"/>
            <a:chOff x="5929322" y="4071942"/>
            <a:chExt cx="2928958" cy="2786058"/>
          </a:xfrm>
        </p:grpSpPr>
        <p:pic>
          <p:nvPicPr>
            <p:cNvPr id="10" name="صورة 9" descr="k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9322" y="5105400"/>
              <a:ext cx="2600325" cy="1752600"/>
            </a:xfrm>
            <a:prstGeom prst="rect">
              <a:avLst/>
            </a:prstGeom>
          </p:spPr>
        </p:pic>
        <p:grpSp>
          <p:nvGrpSpPr>
            <p:cNvPr id="25" name="مجموعة 24"/>
            <p:cNvGrpSpPr/>
            <p:nvPr/>
          </p:nvGrpSpPr>
          <p:grpSpPr>
            <a:xfrm>
              <a:off x="6429388" y="4071942"/>
              <a:ext cx="2428892" cy="857256"/>
              <a:chOff x="6429388" y="4071942"/>
              <a:chExt cx="2428892" cy="857256"/>
            </a:xfrm>
          </p:grpSpPr>
          <p:sp>
            <p:nvSpPr>
              <p:cNvPr id="12" name="وسيلة شرح مستطيلة مستديرة الزوايا 11"/>
              <p:cNvSpPr/>
              <p:nvPr/>
            </p:nvSpPr>
            <p:spPr>
              <a:xfrm>
                <a:off x="6429388" y="4071942"/>
                <a:ext cx="2428892" cy="857256"/>
              </a:xfrm>
              <a:prstGeom prst="wedgeRoundRectCallout">
                <a:avLst>
                  <a:gd name="adj1" fmla="val -30310"/>
                  <a:gd name="adj2" fmla="val 16479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72264" y="4214818"/>
                <a:ext cx="1971682" cy="447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7" name="مجموعة 26"/>
          <p:cNvGrpSpPr/>
          <p:nvPr/>
        </p:nvGrpSpPr>
        <p:grpSpPr>
          <a:xfrm>
            <a:off x="214282" y="4286256"/>
            <a:ext cx="4714908" cy="2314575"/>
            <a:chOff x="214282" y="4286256"/>
            <a:chExt cx="4714908" cy="2314575"/>
          </a:xfrm>
        </p:grpSpPr>
        <p:pic>
          <p:nvPicPr>
            <p:cNvPr id="8" name="صورة 7" descr="k5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82" y="4286256"/>
              <a:ext cx="1905000" cy="2314575"/>
            </a:xfrm>
            <a:prstGeom prst="rect">
              <a:avLst/>
            </a:prstGeom>
          </p:spPr>
        </p:pic>
        <p:grpSp>
          <p:nvGrpSpPr>
            <p:cNvPr id="26" name="مجموعة 25"/>
            <p:cNvGrpSpPr/>
            <p:nvPr/>
          </p:nvGrpSpPr>
          <p:grpSpPr>
            <a:xfrm>
              <a:off x="2500298" y="4643446"/>
              <a:ext cx="2428892" cy="857256"/>
              <a:chOff x="2500298" y="4643446"/>
              <a:chExt cx="2428892" cy="857256"/>
            </a:xfrm>
          </p:grpSpPr>
          <p:sp>
            <p:nvSpPr>
              <p:cNvPr id="13" name="وسيلة شرح مستطيلة مستديرة الزوايا 12"/>
              <p:cNvSpPr/>
              <p:nvPr/>
            </p:nvSpPr>
            <p:spPr>
              <a:xfrm>
                <a:off x="2500298" y="4643446"/>
                <a:ext cx="2428892" cy="857256"/>
              </a:xfrm>
              <a:prstGeom prst="wedgeRoundRectCallout">
                <a:avLst>
                  <a:gd name="adj1" fmla="val -81279"/>
                  <a:gd name="adj2" fmla="val -45259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8134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14612" y="4857760"/>
                <a:ext cx="2000264" cy="523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871801" cy="119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2428860" y="285728"/>
            <a:ext cx="3214710" cy="17859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اذكري أهم خواص الدالة التي يمكن استنتاجها من خلال المنحنى البياني لها؟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662249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52528"/>
            <a:ext cx="5214974" cy="25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833700" cy="29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3419872" y="188640"/>
            <a:ext cx="2952328" cy="7920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الانعكاس</a:t>
            </a:r>
          </a:p>
        </p:txBody>
      </p:sp>
      <p:cxnSp>
        <p:nvCxnSpPr>
          <p:cNvPr id="4" name="رابط كسهم مستقيم 3"/>
          <p:cNvCxnSpPr>
            <a:stCxn id="3" idx="2"/>
          </p:cNvCxnSpPr>
          <p:nvPr/>
        </p:nvCxnSpPr>
        <p:spPr>
          <a:xfrm rot="16200000" flipH="1">
            <a:off x="5460640" y="317112"/>
            <a:ext cx="761333" cy="18905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>
            <a:stCxn id="3" idx="2"/>
          </p:cNvCxnSpPr>
          <p:nvPr/>
        </p:nvCxnSpPr>
        <p:spPr>
          <a:xfrm rot="16200000" flipH="1" flipV="1">
            <a:off x="3638971" y="314547"/>
            <a:ext cx="689895" cy="1824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14488"/>
            <a:ext cx="2221210" cy="47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3783907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57628"/>
            <a:ext cx="3528392" cy="2739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643050"/>
            <a:ext cx="2480096" cy="544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428868"/>
            <a:ext cx="3598279" cy="112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6190"/>
            <a:ext cx="3748406" cy="288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كائن 11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7596336" y="710977"/>
          <a:ext cx="723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9" imgW="723960" imgH="485640" progId="Package">
                  <p:embed/>
                </p:oleObj>
              </mc:Choice>
              <mc:Fallback>
                <p:oleObj name="Package" r:id="rId9" imgW="72396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710977"/>
                        <a:ext cx="723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35052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3333750" cy="1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06994"/>
            <a:ext cx="8001056" cy="3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3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أربعة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64088" y="1916832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كائن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929063" y="3100390"/>
          <a:ext cx="1284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4" imgW="1284120" imgH="685440" progId="Package">
                  <p:embed/>
                </p:oleObj>
              </mc:Choice>
              <mc:Fallback>
                <p:oleObj name="Packager Shell Object" r:id="rId4" imgW="1284120" imgH="6854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100390"/>
                        <a:ext cx="12842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1285860"/>
          <a:ext cx="8280920" cy="4230927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8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/>
                        <a:t>          التمدد الرأسي</a:t>
                      </a:r>
                      <a:r>
                        <a:rPr lang="ar-SA" sz="2400" baseline="0" dirty="0"/>
                        <a:t> </a:t>
                      </a:r>
                      <a:r>
                        <a:rPr lang="ar-SA" sz="2400" dirty="0"/>
                        <a:t>: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/>
                        <a:t>        </a:t>
                      </a:r>
                      <a:r>
                        <a:rPr lang="ar-SA" sz="2400" kern="1200" dirty="0"/>
                        <a:t>التمدد الأفقي 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يتسع (أو يضيق) المنحنى مبتعدةً</a:t>
                      </a:r>
                      <a:r>
                        <a:rPr lang="ar-SA" sz="1800" baseline="0" dirty="0"/>
                        <a:t>  نقاطه </a:t>
                      </a:r>
                      <a:r>
                        <a:rPr lang="ar-SA" sz="1800" dirty="0"/>
                        <a:t> عن 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(أو مقتربةً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من ) المحور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يتسع  (أو يضيق) المنحنى مبتعدةً</a:t>
                      </a:r>
                      <a:r>
                        <a:rPr lang="ar-SA" sz="1800" baseline="0" dirty="0"/>
                        <a:t>  نقاطه </a:t>
                      </a:r>
                      <a:r>
                        <a:rPr lang="ar-SA" sz="1800" dirty="0"/>
                        <a:t> عن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(أو مقتربةً من) المحور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8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للحصول على صورة النقطة 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     </a:t>
                      </a:r>
                      <a:r>
                        <a:rPr lang="ar-SA" sz="1800" u="sng" dirty="0"/>
                        <a:t>نضرب </a:t>
                      </a:r>
                      <a:r>
                        <a:rPr lang="ar-SA" sz="1800" dirty="0"/>
                        <a:t>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baseline="0" dirty="0"/>
                        <a:t>    </a:t>
                      </a:r>
                      <a:r>
                        <a:rPr lang="ar-SA" sz="1800" dirty="0"/>
                        <a:t>في      ( أي أن المسافة العمودية التي تمثل 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تزيد أو تنقص بحيث تصبح  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للحصول على صورة النقطة</a:t>
                      </a:r>
                      <a:r>
                        <a:rPr lang="en-US" sz="1800" dirty="0"/>
                        <a:t>              </a:t>
                      </a:r>
                      <a:r>
                        <a:rPr lang="ar-SA" sz="1800" u="sng" dirty="0"/>
                        <a:t>نقسم</a:t>
                      </a:r>
                      <a:r>
                        <a:rPr lang="ar-SA" sz="1800" dirty="0"/>
                        <a:t> الإحداثي</a:t>
                      </a:r>
                      <a:r>
                        <a:rPr lang="en-US" sz="1800" dirty="0"/>
                        <a:t> </a:t>
                      </a:r>
                      <a:r>
                        <a:rPr lang="ar-SA" sz="1800" dirty="0"/>
                        <a:t>         </a:t>
                      </a:r>
                      <a:br>
                        <a:rPr lang="ar-SA" sz="1800" dirty="0"/>
                      </a:br>
                      <a:r>
                        <a:rPr lang="ar-SA" sz="1800" dirty="0"/>
                        <a:t>    على      ( أي أن المسافة الأفقية التي تمثل الإحداثي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تزيد أو تنقص بحيث تصبح</a:t>
                      </a:r>
                      <a:r>
                        <a:rPr lang="en-US" sz="1800" dirty="0"/>
                        <a:t>         </a:t>
                      </a:r>
                      <a:r>
                        <a:rPr lang="ar-SA" sz="1800" dirty="0"/>
                        <a:t>)</a:t>
                      </a:r>
                      <a:r>
                        <a:rPr lang="en-US" sz="1800" dirty="0"/>
                        <a:t>   </a:t>
                      </a:r>
                      <a:r>
                        <a:rPr lang="en-US" sz="1800" baseline="0" dirty="0"/>
                        <a:t>    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8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إذا كانت النقطة             تقع على منحنى             فإن النقطة  </a:t>
                      </a:r>
                      <a:r>
                        <a:rPr lang="ar-SA" sz="1800" baseline="0" dirty="0"/>
                        <a:t>               </a:t>
                      </a:r>
                      <a:r>
                        <a:rPr lang="ar-SA" sz="1800" dirty="0"/>
                        <a:t>تقع على منحنى   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/>
                        <a:t>إذا كانت النقطة  </a:t>
                      </a:r>
                      <a:r>
                        <a:rPr lang="en-US" sz="1800" dirty="0"/>
                        <a:t>           </a:t>
                      </a:r>
                      <a:r>
                        <a:rPr lang="ar-SA" sz="1800" dirty="0"/>
                        <a:t>تقع على منحنى           فإن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النقطة</a:t>
                      </a:r>
                      <a:r>
                        <a:rPr lang="ar-SA" sz="1800" baseline="0" dirty="0"/>
                        <a:t>              </a:t>
                      </a:r>
                      <a:r>
                        <a:rPr lang="ar-SA" sz="1800" dirty="0"/>
                        <a:t> تقع على منحنى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724" marR="647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334252" y="3968756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4885" imgH="164885" progId="Equation.DSMT4">
                  <p:embed/>
                </p:oleObj>
              </mc:Choice>
              <mc:Fallback>
                <p:oleObj r:id="rId2" imgW="164885" imgH="16488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2" y="3968756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828800" y="3311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918" imgH="203112" progId="Equation.DSMT4">
                  <p:embed/>
                </p:oleObj>
              </mc:Choice>
              <mc:Fallback>
                <p:oleObj r:id="rId4" imgW="418918" imgH="20311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11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640654" y="3643314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4885" imgH="164885" progId="Equation.DSMT4">
                  <p:embed/>
                </p:oleObj>
              </mc:Choice>
              <mc:Fallback>
                <p:oleObj r:id="rId6" imgW="164885" imgH="164885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654" y="3643314"/>
                        <a:ext cx="279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695700" y="365442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6835" imgH="139518" progId="Equation.DSMT4">
                  <p:embed/>
                </p:oleObj>
              </mc:Choice>
              <mc:Fallback>
                <p:oleObj r:id="rId8" imgW="126835" imgH="139518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654424"/>
                        <a:ext cx="215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857752" y="4006856"/>
          <a:ext cx="431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3780" imgH="164957" progId="Equation.DSMT4">
                  <p:embed/>
                </p:oleObj>
              </mc:Choice>
              <mc:Fallback>
                <p:oleObj r:id="rId10" imgW="253780" imgH="164957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06856"/>
                        <a:ext cx="431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2755900" y="4708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18918" imgH="203112" progId="Equation.DSMT4">
                  <p:embed/>
                </p:oleObj>
              </mc:Choice>
              <mc:Fallback>
                <p:oleObj r:id="rId12" imgW="418918" imgH="203112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4708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318000" y="3667124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2202" imgH="126835" progId="Equation.DSMT4">
                  <p:embed/>
                </p:oleObj>
              </mc:Choice>
              <mc:Fallback>
                <p:oleObj r:id="rId13" imgW="152202" imgH="126835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667124"/>
                        <a:ext cx="279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6929454" y="3643314"/>
          <a:ext cx="49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26835" imgH="139518" progId="Equation.DSMT4">
                  <p:embed/>
                </p:oleObj>
              </mc:Choice>
              <mc:Fallback>
                <p:oleObj r:id="rId15" imgW="126835" imgH="139518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3643314"/>
                        <a:ext cx="495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076700" y="3971924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14120" progId="Equation.DSMT4">
                  <p:embed/>
                </p:oleObj>
              </mc:Choice>
              <mc:Fallback>
                <p:oleObj name="Equation" r:id="rId16" imgW="139680" imgH="114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971924"/>
                        <a:ext cx="254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1612900" y="3844924"/>
          <a:ext cx="27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330120" progId="Equation.DSMT4">
                  <p:embed/>
                </p:oleObj>
              </mc:Choice>
              <mc:Fallback>
                <p:oleObj name="Equation" r:id="rId18" imgW="17748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844924"/>
                        <a:ext cx="279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6896100" y="47085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18918" imgH="203112" progId="Equation.DSMT4">
                  <p:embed/>
                </p:oleObj>
              </mc:Choice>
              <mc:Fallback>
                <p:oleObj r:id="rId20" imgW="418918" imgH="203112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7085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5067300" y="4721224"/>
          <a:ext cx="571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355292" imgH="203024" progId="Equation.DSMT4">
                  <p:embed/>
                </p:oleObj>
              </mc:Choice>
              <mc:Fallback>
                <p:oleObj r:id="rId21" imgW="355292" imgH="203024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721224"/>
                        <a:ext cx="571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981828" y="4987924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520474" imgH="203112" progId="Equation.DSMT4">
                  <p:embed/>
                </p:oleObj>
              </mc:Choice>
              <mc:Fallback>
                <p:oleObj r:id="rId23" imgW="520474" imgH="20311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8" y="4987924"/>
                        <a:ext cx="914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5000628" y="5038724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57002" imgH="203112" progId="Equation.DSMT4">
                  <p:embed/>
                </p:oleObj>
              </mc:Choice>
              <mc:Fallback>
                <p:oleObj r:id="rId25" imgW="457002" imgH="203112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038724"/>
                        <a:ext cx="812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643574" y="3286124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418918" imgH="203112" progId="Equation.DSMT4">
                  <p:embed/>
                </p:oleObj>
              </mc:Choice>
              <mc:Fallback>
                <p:oleObj r:id="rId27" imgW="418918" imgH="203112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4" y="3286124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1092200" y="4746624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355292" imgH="203024" progId="Equation.DSMT4">
                  <p:embed/>
                </p:oleObj>
              </mc:Choice>
              <mc:Fallback>
                <p:oleObj r:id="rId28" imgW="355292" imgH="203024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746624"/>
                        <a:ext cx="520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3340100" y="4962524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457200" imgH="330200" progId="Equation.DSMT4">
                  <p:embed/>
                </p:oleObj>
              </mc:Choice>
              <mc:Fallback>
                <p:oleObj r:id="rId29" imgW="457200" imgH="330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962524"/>
                        <a:ext cx="647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1257300" y="5076824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444307" imgH="203112" progId="Equation.DSMT4">
                  <p:embed/>
                </p:oleObj>
              </mc:Choice>
              <mc:Fallback>
                <p:oleObj r:id="rId31" imgW="444307" imgH="20311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076824"/>
                        <a:ext cx="63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932040" y="2060848"/>
            <a:ext cx="3744416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أفقي</a:t>
            </a:r>
          </a:p>
          <a:p>
            <a:pPr algn="ctr"/>
            <a:r>
              <a:rPr lang="ar-SA" sz="3200" dirty="0"/>
              <a:t>   </a:t>
            </a:r>
          </a:p>
          <a:p>
            <a:r>
              <a:rPr lang="ar-SA" sz="3200" dirty="0"/>
              <a:t>نقسم الأحداثي 𝒙 </a:t>
            </a: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2843808" y="216024"/>
            <a:ext cx="3456384" cy="126876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/>
              <a:t>التمدد كل نقطة</a:t>
            </a:r>
            <a:endParaRPr lang="ar-SA" sz="3200" b="1" dirty="0"/>
          </a:p>
        </p:txBody>
      </p:sp>
      <p:sp>
        <p:nvSpPr>
          <p:cNvPr id="52226" name="AutoShape 2"/>
          <p:cNvSpPr>
            <a:spLocks/>
          </p:cNvSpPr>
          <p:nvPr/>
        </p:nvSpPr>
        <p:spPr bwMode="auto">
          <a:xfrm rot="16200000">
            <a:off x="4661487" y="-855152"/>
            <a:ext cx="612000" cy="5220000"/>
          </a:xfrm>
          <a:prstGeom prst="rightBrace">
            <a:avLst>
              <a:gd name="adj1" fmla="val 67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 rot="16200000">
            <a:off x="6480212" y="2888941"/>
            <a:ext cx="648071" cy="2736302"/>
          </a:xfrm>
          <a:prstGeom prst="rightBrace">
            <a:avLst>
              <a:gd name="adj1" fmla="val 358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2228" name="AutoShape 4"/>
          <p:cNvSpPr>
            <a:spLocks/>
          </p:cNvSpPr>
          <p:nvPr/>
        </p:nvSpPr>
        <p:spPr bwMode="auto">
          <a:xfrm rot="16200000">
            <a:off x="1781588" y="3195077"/>
            <a:ext cx="648072" cy="1836000"/>
          </a:xfrm>
          <a:prstGeom prst="rightBrace">
            <a:avLst>
              <a:gd name="adj1" fmla="val 316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2060848"/>
            <a:ext cx="4139952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/>
          </a:p>
          <a:p>
            <a:pPr algn="ctr"/>
            <a:r>
              <a:rPr lang="ar-SA" sz="3200" dirty="0"/>
              <a:t>رأسي</a:t>
            </a:r>
          </a:p>
          <a:p>
            <a:pPr algn="ctr"/>
            <a:endParaRPr lang="ar-SA" sz="3200" dirty="0"/>
          </a:p>
          <a:p>
            <a:r>
              <a:rPr lang="ar-SA" sz="3200" dirty="0"/>
              <a:t> نضرب الأحداثي 𝑦 </a:t>
            </a:r>
          </a:p>
          <a:p>
            <a:pPr algn="ctr"/>
            <a:endParaRPr lang="ar-SA" sz="32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20272" y="4581128"/>
            <a:ext cx="2016224" cy="22768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توسع تبتعد</a:t>
            </a:r>
          </a:p>
          <a:p>
            <a:pPr algn="ctr"/>
            <a:r>
              <a:rPr lang="ar-SA" sz="2800" b="1" dirty="0"/>
              <a:t>عن محور  𝑦</a:t>
            </a:r>
          </a:p>
          <a:p>
            <a:pPr algn="ctr"/>
            <a:r>
              <a:rPr lang="ar-SA" sz="2800" b="1" dirty="0"/>
              <a:t>المسافة الأفقية تزداد</a:t>
            </a:r>
          </a:p>
          <a:p>
            <a:pPr algn="ctr"/>
            <a:endParaRPr lang="ar-SA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716016" y="4509120"/>
            <a:ext cx="2123728" cy="23488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تضيق تقترب</a:t>
            </a:r>
          </a:p>
          <a:p>
            <a:pPr algn="ctr"/>
            <a:r>
              <a:rPr lang="ar-SA" sz="2800" b="1" dirty="0"/>
              <a:t>عن محور 𝑦</a:t>
            </a:r>
          </a:p>
          <a:p>
            <a:pPr algn="ctr"/>
            <a:r>
              <a:rPr lang="ar-SA" sz="2800" b="1" dirty="0"/>
              <a:t>المسافة </a:t>
            </a:r>
          </a:p>
          <a:p>
            <a:pPr algn="ctr"/>
            <a:r>
              <a:rPr lang="ar-SA" sz="2800" b="1" dirty="0"/>
              <a:t>الأفقية تقل  </a:t>
            </a:r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339752" y="4437112"/>
            <a:ext cx="2232248" cy="2420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تضيق تقترب</a:t>
            </a:r>
          </a:p>
          <a:p>
            <a:pPr algn="ctr"/>
            <a:r>
              <a:rPr lang="ar-SA" sz="2800" b="1" dirty="0"/>
              <a:t>عن محور 𝒙</a:t>
            </a:r>
          </a:p>
          <a:p>
            <a:pPr algn="ctr"/>
            <a:r>
              <a:rPr lang="ar-SA" sz="2800" b="1" dirty="0"/>
              <a:t>المسافة </a:t>
            </a:r>
          </a:p>
          <a:p>
            <a:pPr algn="ctr"/>
            <a:r>
              <a:rPr lang="ar-SA" sz="2800" b="1" dirty="0"/>
              <a:t>الرأسية  تقل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6512" y="4437112"/>
            <a:ext cx="2159224" cy="2420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/>
              <a:t>توسع تبتعد</a:t>
            </a:r>
          </a:p>
          <a:p>
            <a:pPr algn="ctr"/>
            <a:r>
              <a:rPr lang="ar-SA" sz="2800" b="1" dirty="0"/>
              <a:t>عن محور 𝒙</a:t>
            </a:r>
          </a:p>
          <a:p>
            <a:pPr algn="ctr"/>
            <a:r>
              <a:rPr lang="ar-SA" sz="2800" b="1" dirty="0"/>
              <a:t>المسافة الرأسية تزيد</a:t>
            </a:r>
          </a:p>
          <a:p>
            <a:pPr algn="ctr"/>
            <a:endParaRPr lang="ar-SA" sz="2800" b="1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669088" y="2708275"/>
          <a:ext cx="17827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203040" progId="Equation.DSMT4">
                  <p:embed/>
                </p:oleObj>
              </mc:Choice>
              <mc:Fallback>
                <p:oleObj name="Equation" r:id="rId2" imgW="8888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2708275"/>
                        <a:ext cx="178276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043608" y="2708920"/>
          <a:ext cx="1685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03040" progId="Equation.DSMT4">
                  <p:embed/>
                </p:oleObj>
              </mc:Choice>
              <mc:Fallback>
                <p:oleObj name="Equation" r:id="rId4" imgW="9270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920"/>
                        <a:ext cx="16859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092280" y="4653136"/>
          <a:ext cx="1671191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653136"/>
                        <a:ext cx="1671191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2524324" y="4581524"/>
          <a:ext cx="1543620" cy="50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324" y="4581524"/>
                        <a:ext cx="1543620" cy="503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5175548" y="4508921"/>
          <a:ext cx="836612" cy="50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48" y="4508921"/>
                        <a:ext cx="836612" cy="504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715963" y="4508500"/>
          <a:ext cx="836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177480" progId="Equation.DSMT4">
                  <p:embed/>
                </p:oleObj>
              </mc:Choice>
              <mc:Fallback>
                <p:oleObj name="Equation" r:id="rId12" imgW="3301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4508500"/>
                        <a:ext cx="8366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3059832" y="548680"/>
          <a:ext cx="115212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8918" imgH="203112" progId="Equation.DSMT4">
                  <p:embed/>
                </p:oleObj>
              </mc:Choice>
              <mc:Fallback>
                <p:oleObj name="Equation" r:id="rId14" imgW="418918" imgH="20311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48680"/>
                        <a:ext cx="115212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5004048" y="3096344"/>
          <a:ext cx="1296144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002" imgH="393529" progId="Equation.DSMT4">
                  <p:embed/>
                </p:oleObj>
              </mc:Choice>
              <mc:Fallback>
                <p:oleObj name="Equation" r:id="rId16" imgW="457002" imgH="393529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096344"/>
                        <a:ext cx="1296144" cy="83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0" y="3068960"/>
          <a:ext cx="13671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391" imgH="203112" progId="Equation.DSMT4">
                  <p:embed/>
                </p:oleObj>
              </mc:Choice>
              <mc:Fallback>
                <p:oleObj name="Equation" r:id="rId18" imgW="482391" imgH="20311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960"/>
                        <a:ext cx="136713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52226" grpId="0" animBg="1" autoUpdateAnimBg="0"/>
      <p:bldP spid="52227" grpId="0" animBg="1" autoUpdateAnimBg="0"/>
      <p:bldP spid="52228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857256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643050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928926" y="2143116"/>
            <a:ext cx="564360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286256"/>
            <a:ext cx="629606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0" name="كائن 9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1357290" y="1743068"/>
          <a:ext cx="78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788040" imgH="685440" progId="Package">
                  <p:embed/>
                </p:oleObj>
              </mc:Choice>
              <mc:Fallback>
                <p:oleObj name="Packager Shell Object" showAsIcon="1" r:id="rId6" imgW="788040" imgH="6854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743068"/>
                        <a:ext cx="787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كائن 10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1000100" y="4314836"/>
          <a:ext cx="890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889920" imgH="685440" progId="Package">
                  <p:embed/>
                </p:oleObj>
              </mc:Choice>
              <mc:Fallback>
                <p:oleObj name="Packager Shell Object" showAsIcon="1" r:id="rId9" imgW="889920" imgH="6854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314836"/>
                        <a:ext cx="8905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كائن 2">
            <a:hlinkClick r:id="rId2" action="ppaction://hlinkfile"/>
          </p:cNvPr>
          <p:cNvGraphicFramePr>
            <a:graphicFrameLocks noChangeAspect="1"/>
          </p:cNvGraphicFramePr>
          <p:nvPr/>
        </p:nvGraphicFramePr>
        <p:xfrm>
          <a:off x="1619672" y="3929066"/>
          <a:ext cx="476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476280" imgH="485640" progId="Package">
                  <p:embed/>
                </p:oleObj>
              </mc:Choice>
              <mc:Fallback>
                <p:oleObj name="Package" r:id="rId3" imgW="47628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29066"/>
                        <a:ext cx="476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7236296" y="4073082"/>
          <a:ext cx="476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6" imgW="476280" imgH="485640" progId="Package">
                  <p:embed/>
                </p:oleObj>
              </mc:Choice>
              <mc:Fallback>
                <p:oleObj name="Package" r:id="rId6" imgW="4762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073082"/>
                        <a:ext cx="476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8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</a:t>
            </a:r>
            <a:r>
              <a:rPr lang="ar-SA" sz="4000" b="1" dirty="0">
                <a:cs typeface="PT Bold Heading" pitchFamily="2" charset="-78"/>
              </a:rPr>
              <a:t>بعة</a:t>
            </a:r>
            <a:r>
              <a:rPr lang="ar-SA" sz="4000" b="0" dirty="0">
                <a:cs typeface="PT Bold Heading" pitchFamily="2" charset="-78"/>
              </a:rPr>
              <a:t>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088" y="1628800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323528" y="3241464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4932040" y="3313472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132856"/>
            <a:ext cx="7416824" cy="10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2" cstate="print"/>
          <a:srcRect l="37956" t="29123" r="26839" b="58076"/>
          <a:stretch>
            <a:fillRect/>
          </a:stretch>
        </p:blipFill>
        <p:spPr bwMode="auto">
          <a:xfrm>
            <a:off x="72008" y="0"/>
            <a:ext cx="3635896" cy="19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72000" y="265109"/>
            <a:ext cx="4104456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 أربعة ، اثنان ، واحد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084168" y="1412776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السؤال الفردي :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727280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29978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013176"/>
            <a:ext cx="61111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445224"/>
            <a:ext cx="1948607" cy="68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6643734" cy="16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9"/>
            <a:ext cx="401480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786058"/>
            <a:ext cx="3614751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286124"/>
            <a:ext cx="3548064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8566" y="5357826"/>
            <a:ext cx="52482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كائن 7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1115616" y="2204864"/>
          <a:ext cx="105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8" imgW="1057320" imgH="485640" progId="Package">
                  <p:embed/>
                </p:oleObj>
              </mc:Choice>
              <mc:Fallback>
                <p:oleObj name="Package" r:id="rId8" imgW="1057320" imgH="48564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1057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500323" cy="5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250033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691466" cy="198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4572000" y="188640"/>
            <a:ext cx="4104456" cy="859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3200" b="0" dirty="0">
                <a:cs typeface="PT Bold Heading" pitchFamily="2" charset="-78"/>
              </a:rPr>
              <a:t>الرؤوس المرقمة</a:t>
            </a:r>
            <a:endParaRPr lang="ar-SA" sz="3200" dirty="0">
              <a:cs typeface="PT Bold Heading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23528" y="3212976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4932040" y="3284984"/>
          <a:ext cx="3529121" cy="342789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5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000364" y="2708920"/>
            <a:ext cx="58579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857488" y="3714752"/>
            <a:ext cx="4786346" cy="506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339752" y="4214818"/>
            <a:ext cx="5018330" cy="72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143240" y="4786322"/>
            <a:ext cx="5357850" cy="58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57158" y="5357826"/>
            <a:ext cx="7439076" cy="6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71472" y="6000768"/>
            <a:ext cx="821537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844824"/>
            <a:ext cx="8316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0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>
                <a:cs typeface="PT Bold Heading" pitchFamily="2" charset="-78"/>
              </a:rPr>
              <a:t>الرؤوس المرقمة</a:t>
            </a:r>
            <a:endParaRPr lang="ar-SA" sz="26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7143800" cy="16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214546" cy="22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85926"/>
            <a:ext cx="36004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929066"/>
            <a:ext cx="26622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214554"/>
            <a:ext cx="34861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071810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8"/>
          <p:cNvCxnSpPr/>
          <p:nvPr/>
        </p:nvCxnSpPr>
        <p:spPr>
          <a:xfrm rot="5400000">
            <a:off x="2678893" y="3893347"/>
            <a:ext cx="5143536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كائن 9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8100392" y="3645024"/>
          <a:ext cx="400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9" imgW="399960" imgH="485640" progId="Package">
                  <p:embed/>
                </p:oleObj>
              </mc:Choice>
              <mc:Fallback>
                <p:oleObj name="Package" r:id="rId9" imgW="39996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645024"/>
                        <a:ext cx="400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672" y="476673"/>
            <a:ext cx="7143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611557" y="3645020"/>
          <a:ext cx="3240363" cy="309634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7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220069" y="3645024"/>
          <a:ext cx="3240363" cy="309634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7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96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3"/>
            <a:ext cx="6840759" cy="21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64703"/>
            <a:ext cx="930967" cy="5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08" y="214290"/>
            <a:ext cx="7777192" cy="6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2543"/>
            <a:ext cx="8858280" cy="29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6715140" y="785794"/>
            <a:ext cx="194421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r>
              <a:rPr lang="ar-SA" sz="2000" dirty="0"/>
              <a:t>- الدالة الثابتة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43042" y="785794"/>
            <a:ext cx="201907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2</a:t>
            </a:r>
            <a:r>
              <a:rPr lang="ar-SA" sz="2000" b="1" dirty="0"/>
              <a:t> -الدالة المحايدة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72396" y="4071942"/>
            <a:ext cx="1372594" cy="6497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72396" y="4786322"/>
            <a:ext cx="1421615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b="1" dirty="0"/>
              <a:t>R ={C}      </a:t>
            </a:r>
            <a:r>
              <a:rPr lang="ar-SA" sz="2400" b="1" dirty="0"/>
              <a:t>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786315" y="4136540"/>
            <a:ext cx="1214446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دالة زوجية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4876" y="5929330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دالة متصلة</a:t>
            </a:r>
          </a:p>
          <a:p>
            <a:pPr algn="ctr"/>
            <a:r>
              <a:rPr lang="ar-SA" b="1" dirty="0"/>
              <a:t>على مجالها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857752" y="485776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ثابتة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643834" y="5429264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مستقيم أفقي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10000"/>
          </a:blip>
          <a:srcRect/>
          <a:stretch>
            <a:fillRect/>
          </a:stretch>
        </p:blipFill>
        <p:spPr bwMode="auto">
          <a:xfrm>
            <a:off x="6143636" y="6143645"/>
            <a:ext cx="1785950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214678" y="3929066"/>
            <a:ext cx="1285884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3214678" y="4509120"/>
            <a:ext cx="1285884" cy="4915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86290" y="3778210"/>
            <a:ext cx="1285884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دالة فردية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14282" y="5715016"/>
            <a:ext cx="135732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 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14282" y="450057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تزايدية</a:t>
            </a:r>
            <a:r>
              <a:rPr lang="ar-SA" sz="2000" b="1" dirty="0"/>
              <a:t>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2714612" y="5072074"/>
            <a:ext cx="1928825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مستقيم يمر بنقطة الأصل وينصف الربعين الأول والثالث</a:t>
            </a:r>
          </a:p>
        </p:txBody>
      </p:sp>
      <p:cxnSp>
        <p:nvCxnSpPr>
          <p:cNvPr id="31" name="رابط مستقيم 30"/>
          <p:cNvCxnSpPr/>
          <p:nvPr/>
        </p:nvCxnSpPr>
        <p:spPr>
          <a:xfrm rot="5400000">
            <a:off x="1608129" y="3821103"/>
            <a:ext cx="60722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857496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857496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صورة 34" descr="عصف ذهني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4"/>
            <a:ext cx="1714480" cy="1500190"/>
          </a:xfrm>
          <a:prstGeom prst="rect">
            <a:avLst/>
          </a:prstGeom>
        </p:spPr>
      </p:pic>
      <p:sp>
        <p:nvSpPr>
          <p:cNvPr id="39" name="مستطيل مستدير الزوايا 38"/>
          <p:cNvSpPr/>
          <p:nvPr/>
        </p:nvSpPr>
        <p:spPr>
          <a:xfrm>
            <a:off x="3923928" y="260648"/>
            <a:ext cx="274074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استراتيجيه العصف الذهني</a:t>
            </a:r>
          </a:p>
          <a:p>
            <a:pPr algn="ctr"/>
            <a:endParaRPr lang="ar-SA" sz="2400" b="1" dirty="0"/>
          </a:p>
        </p:txBody>
      </p:sp>
      <p:sp>
        <p:nvSpPr>
          <p:cNvPr id="34" name="وسيلة شرح على شكل سحابة 33"/>
          <p:cNvSpPr/>
          <p:nvPr/>
        </p:nvSpPr>
        <p:spPr>
          <a:xfrm>
            <a:off x="971600" y="476672"/>
            <a:ext cx="3744416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اعتمادا على المنحنى البياني للدالة حددي مجالها ومداها واتصالها سلوك طرفي تمثيلها البياني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929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 rot="5400000">
            <a:off x="1465253" y="3749665"/>
            <a:ext cx="60722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مستدير الزوايا 3"/>
          <p:cNvSpPr/>
          <p:nvPr/>
        </p:nvSpPr>
        <p:spPr>
          <a:xfrm>
            <a:off x="5652120" y="71414"/>
            <a:ext cx="313184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3</a:t>
            </a:r>
            <a:r>
              <a:rPr lang="ar-SA" sz="3600" b="1" dirty="0"/>
              <a:t>- الدالة </a:t>
            </a:r>
            <a:r>
              <a:rPr lang="ar-SA" sz="3600" b="1" dirty="0" err="1"/>
              <a:t>التربيعيه</a:t>
            </a:r>
            <a:endParaRPr lang="ar-SA" sz="3600" b="1" dirty="0"/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1000100" y="0"/>
            <a:ext cx="2880320" cy="93610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-4</a:t>
            </a:r>
            <a:r>
              <a:rPr lang="ar-SA" sz="3200" b="1" dirty="0"/>
              <a:t>الدالة التكعيبيه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21509" y="4000504"/>
            <a:ext cx="1331990" cy="436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D = R</a:t>
            </a:r>
            <a:endParaRPr lang="ar-SA" sz="20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45512" y="4500570"/>
            <a:ext cx="128417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R =[0, ∞ ) </a:t>
            </a:r>
          </a:p>
          <a:p>
            <a:pPr algn="ctr"/>
            <a:r>
              <a:rPr lang="en-US" sz="2000" b="1" dirty="0"/>
              <a:t>      </a:t>
            </a:r>
            <a:endParaRPr lang="ar-SA" sz="20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71968" y="4000504"/>
            <a:ext cx="128588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 err="1"/>
              <a:t>تزايدية</a:t>
            </a:r>
            <a:r>
              <a:rPr lang="ar-SA" sz="2000" b="1" dirty="0"/>
              <a:t> في</a:t>
            </a:r>
          </a:p>
          <a:p>
            <a:r>
              <a:rPr lang="en-US" sz="2000" b="1" dirty="0"/>
              <a:t>(0 ,   </a:t>
            </a:r>
            <a:r>
              <a:rPr lang="en-US" sz="2000" b="1" dirty="0">
                <a:latin typeface="Cambria Math"/>
                <a:ea typeface="Cambria Math"/>
              </a:rPr>
              <a:t>∞ )</a:t>
            </a:r>
            <a:endParaRPr lang="en-US" sz="20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02240" y="4857760"/>
            <a:ext cx="13556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تناقصية في</a:t>
            </a:r>
          </a:p>
          <a:p>
            <a:pPr algn="ctr"/>
            <a:r>
              <a:rPr lang="ar-SA" sz="2000" b="1" dirty="0"/>
              <a:t>( 0 , </a:t>
            </a:r>
            <a:r>
              <a:rPr lang="en-US" sz="2000" b="1" dirty="0"/>
              <a:t>( -∞</a:t>
            </a:r>
            <a:r>
              <a:rPr lang="ar-SA" sz="2000" b="1" dirty="0"/>
              <a:t> 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572396" y="5786454"/>
            <a:ext cx="1387135" cy="5772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/>
              <a:t>الدالة زوجية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00364" y="4000504"/>
            <a:ext cx="122869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928926" y="4714884"/>
            <a:ext cx="122869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</a:t>
            </a:r>
            <a:endParaRPr lang="ar-SA" sz="24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1374" y="3857628"/>
            <a:ext cx="1229266" cy="5789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الدالة فردية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1374" y="4500570"/>
            <a:ext cx="130013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تزايدية</a:t>
            </a:r>
            <a:r>
              <a:rPr lang="ar-SA" sz="2000" b="1" dirty="0"/>
              <a:t> علي مجالها </a:t>
            </a:r>
            <a:r>
              <a:rPr lang="en-US" sz="2000" b="1" dirty="0"/>
              <a:t>R</a:t>
            </a:r>
            <a:endParaRPr lang="ar-SA" sz="20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1406" y="5500702"/>
            <a:ext cx="1428760" cy="646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571968" y="5643578"/>
            <a:ext cx="142876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643802" y="5072074"/>
            <a:ext cx="1285883" cy="649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قطع مكافئ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500298" y="5286388"/>
            <a:ext cx="1714511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يمثلها هندسيا </a:t>
            </a:r>
          </a:p>
          <a:p>
            <a:pPr algn="ctr"/>
            <a:r>
              <a:rPr lang="ar-SA" b="1" dirty="0"/>
              <a:t>منحنى متناظر حول نقطة الأصل ويقع في الربعين الأول والثالث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57496"/>
            <a:ext cx="1514475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86" y="2571744"/>
            <a:ext cx="1438276" cy="59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928802"/>
            <a:ext cx="1438276" cy="59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1514475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مربع نص 23"/>
          <p:cNvSpPr txBox="1"/>
          <p:nvPr/>
        </p:nvSpPr>
        <p:spPr>
          <a:xfrm>
            <a:off x="5643570" y="2000240"/>
            <a:ext cx="14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3143240" y="1643050"/>
            <a:ext cx="1500197" cy="432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 [0,∞)</a:t>
            </a:r>
            <a:endParaRPr lang="ar-SA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143240" y="2214554"/>
            <a:ext cx="1500198" cy="505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=[0,∞)  </a:t>
            </a:r>
            <a:endParaRPr lang="ar-SA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929454" y="5857892"/>
            <a:ext cx="169322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ليست زوجية ولا فرديه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5857892"/>
            <a:ext cx="169322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المنحني متصل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286116" y="6066506"/>
            <a:ext cx="1641913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متزايدة في </a:t>
            </a:r>
            <a:r>
              <a:rPr lang="en-US" sz="2400" b="1" dirty="0"/>
              <a:t> (0,∞)</a:t>
            </a:r>
            <a:r>
              <a:rPr lang="ar-SA" sz="2400" b="1" dirty="0"/>
              <a:t>  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1928794" y="3929066"/>
            <a:ext cx="2071670" cy="916758"/>
            <a:chOff x="0" y="2928934"/>
            <a:chExt cx="2071670" cy="916758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0" y="2928934"/>
              <a:ext cx="2071670" cy="8572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dirty="0"/>
                <a:t>سلوك طرفي التمثيل</a:t>
              </a:r>
            </a:p>
            <a:p>
              <a:pPr algn="ctr"/>
              <a:endParaRPr lang="ar-SA" sz="2000" dirty="0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3365380"/>
              <a:ext cx="1656248" cy="4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مستطيل مستدير الزوايا 12"/>
          <p:cNvSpPr/>
          <p:nvPr/>
        </p:nvSpPr>
        <p:spPr>
          <a:xfrm>
            <a:off x="2214546" y="5143512"/>
            <a:ext cx="3714744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يمثلها هندسيا نصف قطع مكافئ متناظر حول محور</a:t>
            </a:r>
            <a:r>
              <a:rPr lang="en-US" sz="2000" dirty="0"/>
              <a:t>x</a:t>
            </a:r>
            <a:endParaRPr lang="ar-SA" sz="2000" dirty="0"/>
          </a:p>
          <a:p>
            <a:pPr algn="ctr"/>
            <a:endParaRPr lang="ar-SA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4714876" y="1714488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714876" y="2285992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500562" y="285749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500562" y="3429000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286248" y="4000504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214810" y="4572008"/>
            <a:ext cx="2071702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214810" y="2786058"/>
            <a:ext cx="1643074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 – {0}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714612" y="2786058"/>
            <a:ext cx="1428760" cy="4915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 R- {0}</a:t>
            </a:r>
            <a:endParaRPr lang="ar-SA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43768" y="5214950"/>
            <a:ext cx="1478908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فرديه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43372" y="5214950"/>
            <a:ext cx="142876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دالة متصلة</a:t>
            </a:r>
          </a:p>
          <a:p>
            <a:pPr algn="ctr"/>
            <a:r>
              <a:rPr lang="ar-SA" sz="2000" dirty="0"/>
              <a:t>على مجالها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714348" y="5072074"/>
            <a:ext cx="3071834" cy="1428760"/>
            <a:chOff x="714348" y="5072074"/>
            <a:chExt cx="3071834" cy="142876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714348" y="5072074"/>
              <a:ext cx="3071834" cy="14287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dirty="0"/>
                <a:t>سلوك طرفي التمثيل</a:t>
              </a:r>
            </a:p>
            <a:p>
              <a:pPr algn="ctr"/>
              <a:endParaRPr lang="ar-SA" sz="20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5857892"/>
              <a:ext cx="300039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مستطيل 9"/>
          <p:cNvSpPr/>
          <p:nvPr/>
        </p:nvSpPr>
        <p:spPr>
          <a:xfrm>
            <a:off x="4286248" y="214311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571736" y="2786058"/>
            <a:ext cx="328614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214810" y="3357562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286248" y="3929066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000496" y="4500570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2868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1214414" y="4424002"/>
            <a:ext cx="1744531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=[0,∞)  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71736" y="3929066"/>
            <a:ext cx="1357322" cy="49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R</a:t>
            </a:r>
            <a:endParaRPr lang="ar-SA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86388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86388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1500166" y="5357826"/>
            <a:ext cx="14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429124" y="3643314"/>
            <a:ext cx="1857388" cy="500066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000496" y="4143380"/>
            <a:ext cx="2000264" cy="428628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000364" y="4572008"/>
            <a:ext cx="3000396" cy="428628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6858016" y="2643182"/>
            <a:ext cx="135732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D =  R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786578" y="4429132"/>
            <a:ext cx="169322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ليست زوجية ولا فرديه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00100" y="4357694"/>
            <a:ext cx="169322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المنحني </a:t>
            </a:r>
            <a:r>
              <a:rPr lang="ar-SA" sz="2400" b="1" dirty="0" err="1">
                <a:solidFill>
                  <a:schemeClr val="tx1"/>
                </a:solidFill>
              </a:rPr>
              <a:t>غيرمتصل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857620" y="3214686"/>
            <a:ext cx="4298251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التمثيل الهندسي : تمثل هندسياً بقطع مستقيمة نصف مغلقة أو نصف مفتوحة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500430" y="4286256"/>
            <a:ext cx="1641913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متزايدة على مجالها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71935" y="2571744"/>
            <a:ext cx="1428760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 =Z</a:t>
            </a:r>
            <a:endParaRPr lang="ar-SA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28596" y="5286388"/>
            <a:ext cx="521497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سلوك طرفي التمثيل</a:t>
            </a:r>
          </a:p>
          <a:p>
            <a:pPr algn="ctr"/>
            <a:endParaRPr lang="ar-SA" sz="2000" dirty="0"/>
          </a:p>
          <a:p>
            <a:pPr algn="ctr"/>
            <a:endParaRPr lang="ar-SA" sz="2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62643"/>
            <a:ext cx="1438276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857892"/>
            <a:ext cx="15144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668</Words>
  <Application>Microsoft Office PowerPoint</Application>
  <PresentationFormat>عرض على الشاشة (4:3)</PresentationFormat>
  <Paragraphs>184</Paragraphs>
  <Slides>36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4</vt:i4>
      </vt:variant>
      <vt:variant>
        <vt:lpstr>عناوين الشرائح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Tahoma</vt:lpstr>
      <vt:lpstr>Times New Roman</vt:lpstr>
      <vt:lpstr>سمة Office</vt:lpstr>
      <vt:lpstr>Package</vt:lpstr>
      <vt:lpstr>Equation</vt:lpstr>
      <vt:lpstr>Packager Shell Object</vt:lpstr>
      <vt:lpstr>Equation.DSMT4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منال الرويلي</cp:lastModifiedBy>
  <cp:revision>20</cp:revision>
  <dcterms:created xsi:type="dcterms:W3CDTF">2012-09-18T17:54:14Z</dcterms:created>
  <dcterms:modified xsi:type="dcterms:W3CDTF">2023-07-17T22:20:58Z</dcterms:modified>
</cp:coreProperties>
</file>