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163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1EF-03BE-4004-9566-FB9B5033C76D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973A-4D63-4126-B687-C5A1F10CB4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1EF-03BE-4004-9566-FB9B5033C76D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973A-4D63-4126-B687-C5A1F10CB4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1EF-03BE-4004-9566-FB9B5033C76D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973A-4D63-4126-B687-C5A1F10CB4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1EF-03BE-4004-9566-FB9B5033C76D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973A-4D63-4126-B687-C5A1F10CB4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1EF-03BE-4004-9566-FB9B5033C76D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973A-4D63-4126-B687-C5A1F10CB4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1EF-03BE-4004-9566-FB9B5033C76D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973A-4D63-4126-B687-C5A1F10CB4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1EF-03BE-4004-9566-FB9B5033C76D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973A-4D63-4126-B687-C5A1F10CB4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1EF-03BE-4004-9566-FB9B5033C76D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973A-4D63-4126-B687-C5A1F10CB4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1EF-03BE-4004-9566-FB9B5033C76D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973A-4D63-4126-B687-C5A1F10CB4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1EF-03BE-4004-9566-FB9B5033C76D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973A-4D63-4126-B687-C5A1F10CB4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1EF-03BE-4004-9566-FB9B5033C76D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973A-4D63-4126-B687-C5A1F10CB4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031EF-03BE-4004-9566-FB9B5033C76D}" type="datetimeFigureOut">
              <a:rPr lang="ar-SA" smtClean="0"/>
              <a:pPr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6973A-4D63-4126-B687-C5A1F10CB4C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5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2.wav"/><Relationship Id="rId7" Type="http://schemas.openxmlformats.org/officeDocument/2006/relationships/image" Target="../media/image8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52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65625"/>
            <a:ext cx="7797689" cy="176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6080146" y="332656"/>
            <a:ext cx="2880320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6000" b="1" dirty="0"/>
              <a:t>1-6</a:t>
            </a:r>
            <a:endParaRPr lang="ar-SA" sz="6000" b="1" dirty="0"/>
          </a:p>
        </p:txBody>
      </p:sp>
      <p:pic>
        <p:nvPicPr>
          <p:cNvPr id="4" name="صورة 3" descr="تنزيل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75" y="142852"/>
            <a:ext cx="2905127" cy="2000264"/>
          </a:xfrm>
          <a:prstGeom prst="rect">
            <a:avLst/>
          </a:prstGeom>
        </p:spPr>
      </p:pic>
      <p:pic>
        <p:nvPicPr>
          <p:cNvPr id="5" name="صورة 4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5000636"/>
            <a:ext cx="2695588" cy="1347794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285720" y="5500702"/>
            <a:ext cx="4143404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إعداد المعلمة: هند </a:t>
            </a:r>
            <a:r>
              <a:rPr lang="ar-SA" sz="3200" b="1" dirty="0" err="1"/>
              <a:t>العديني</a:t>
            </a:r>
            <a:endParaRPr lang="ar-SA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8784976" cy="22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85728"/>
            <a:ext cx="1905000" cy="1428750"/>
          </a:xfrm>
          <a:prstGeom prst="rect">
            <a:avLst/>
          </a:prstGeom>
          <a:noFill/>
        </p:spPr>
      </p:pic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10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8172400" cy="170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6804248" y="3068960"/>
            <a:ext cx="17281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تدريب فردي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85728"/>
            <a:ext cx="221457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3643306" y="357166"/>
            <a:ext cx="192882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 err="1">
                <a:solidFill>
                  <a:schemeClr val="bg1"/>
                </a:solidFill>
              </a:rPr>
              <a:t>استراتيجية</a:t>
            </a:r>
            <a:r>
              <a:rPr lang="ar-SA" sz="2400" b="1" dirty="0">
                <a:solidFill>
                  <a:schemeClr val="bg1"/>
                </a:solidFill>
              </a:rPr>
              <a:t> الأركان الأربعة 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en-US" b="1" dirty="0">
                <a:solidFill>
                  <a:srgbClr val="C00000"/>
                </a:solidFill>
              </a:rPr>
              <a:t>5</a:t>
            </a:r>
            <a:r>
              <a:rPr lang="ar-SA" b="1" dirty="0">
                <a:solidFill>
                  <a:srgbClr val="C00000"/>
                </a:solidFill>
              </a:rPr>
              <a:t>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3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8959"/>
            <a:ext cx="8496944" cy="171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429132"/>
            <a:ext cx="3960440" cy="50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857761"/>
            <a:ext cx="384351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5429264"/>
            <a:ext cx="4690864" cy="80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1928794" y="1857364"/>
            <a:ext cx="628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/>
              <a:t>  g (</a:t>
            </a:r>
            <a:r>
              <a:rPr lang="en-US" sz="2000" dirty="0">
                <a:latin typeface="Cambria Math"/>
                <a:ea typeface="Cambria Math"/>
              </a:rPr>
              <a:t>𝑥)</a:t>
            </a:r>
            <a:r>
              <a:rPr lang="en-US" sz="2000" dirty="0"/>
              <a:t>     </a:t>
            </a:r>
            <a:r>
              <a:rPr lang="ar-SA" sz="2000" dirty="0"/>
              <a:t>ليس عليها قيود  </a:t>
            </a:r>
            <a:r>
              <a:rPr lang="ar-SA" sz="2000" dirty="0" err="1">
                <a:latin typeface="Cambria Math"/>
                <a:ea typeface="Cambria Math"/>
              </a:rPr>
              <a:t>و</a:t>
            </a:r>
            <a:r>
              <a:rPr lang="en-US" sz="2000" dirty="0">
                <a:latin typeface="Cambria Math"/>
                <a:ea typeface="Cambria Math"/>
              </a:rPr>
              <a:t> </a:t>
            </a:r>
            <a:r>
              <a:rPr lang="en-US" sz="2000" dirty="0"/>
              <a:t>f (</a:t>
            </a:r>
            <a:r>
              <a:rPr lang="en-US" sz="2000" dirty="0">
                <a:latin typeface="Cambria Math"/>
                <a:ea typeface="Cambria Math"/>
              </a:rPr>
              <a:t>𝑥) </a:t>
            </a:r>
            <a:r>
              <a:rPr lang="ar-SA" sz="2000" dirty="0">
                <a:latin typeface="Cambria Math"/>
                <a:ea typeface="Cambria Math"/>
              </a:rPr>
              <a:t>معرفة بشرط   </a:t>
            </a:r>
            <a:r>
              <a:rPr lang="en-US" sz="2000" dirty="0">
                <a:latin typeface="Cambria Math"/>
                <a:ea typeface="Cambria Math"/>
              </a:rPr>
              <a:t>𝑥≠ </a:t>
            </a:r>
            <a:r>
              <a:rPr lang="en-US" sz="2000" dirty="0">
                <a:latin typeface="Cambria Math"/>
                <a:ea typeface="Cambria Math"/>
                <a:cs typeface="Al-TkamolZulfiMath" pitchFamily="2" charset="-78"/>
              </a:rPr>
              <a:t>-</a:t>
            </a:r>
            <a:r>
              <a:rPr lang="en-US" sz="2000" dirty="0">
                <a:latin typeface="Cambria Math"/>
                <a:ea typeface="Cambria Math"/>
              </a:rPr>
              <a:t>1</a:t>
            </a:r>
            <a:endParaRPr lang="ar-SA" sz="20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000496" y="2357430"/>
            <a:ext cx="4286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لتحديد مجال </a:t>
            </a:r>
            <a:r>
              <a:rPr lang="en-US" sz="2000" dirty="0" err="1"/>
              <a:t>f</a:t>
            </a:r>
            <a:r>
              <a:rPr lang="en-US" sz="2000" dirty="0" err="1">
                <a:latin typeface="Cambria Math"/>
                <a:ea typeface="Cambria Math"/>
              </a:rPr>
              <a:t>∘</a:t>
            </a:r>
            <a:r>
              <a:rPr lang="en-US" sz="2000" dirty="0" err="1"/>
              <a:t>g</a:t>
            </a:r>
            <a:r>
              <a:rPr lang="en-US" sz="2000" dirty="0"/>
              <a:t> (</a:t>
            </a:r>
            <a:r>
              <a:rPr lang="en-US" sz="2000" dirty="0">
                <a:latin typeface="Cambria Math"/>
                <a:ea typeface="Cambria Math"/>
              </a:rPr>
              <a:t>𝑥) </a:t>
            </a:r>
            <a:r>
              <a:rPr lang="ar-SA" sz="2000" dirty="0">
                <a:latin typeface="Cambria Math"/>
                <a:ea typeface="Cambria Math"/>
              </a:rPr>
              <a:t>  نوجد قيم  </a:t>
            </a:r>
            <a:r>
              <a:rPr lang="en-US" sz="2000" dirty="0">
                <a:latin typeface="Cambria Math"/>
                <a:ea typeface="Cambria Math"/>
              </a:rPr>
              <a:t>g (𝑥)≠ </a:t>
            </a:r>
            <a:r>
              <a:rPr lang="en-US" sz="2000" dirty="0">
                <a:latin typeface="Cambria Math"/>
                <a:ea typeface="Cambria Math"/>
                <a:cs typeface="Al-TkamolZulfiMath" pitchFamily="2" charset="-78"/>
              </a:rPr>
              <a:t>-</a:t>
            </a:r>
            <a:r>
              <a:rPr lang="en-US" sz="2000" dirty="0">
                <a:latin typeface="Cambria Math"/>
                <a:ea typeface="Cambria Math"/>
              </a:rPr>
              <a:t>1   </a:t>
            </a:r>
            <a:endParaRPr lang="ar-SA" sz="20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4152896" y="2743138"/>
            <a:ext cx="4286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لتحديد مجال </a:t>
            </a:r>
            <a:r>
              <a:rPr lang="en-US" sz="2000" dirty="0" err="1"/>
              <a:t>f</a:t>
            </a:r>
            <a:r>
              <a:rPr lang="en-US" sz="2000" dirty="0" err="1">
                <a:latin typeface="Cambria Math"/>
                <a:ea typeface="Cambria Math"/>
              </a:rPr>
              <a:t>∘</a:t>
            </a:r>
            <a:r>
              <a:rPr lang="en-US" sz="2000" dirty="0" err="1"/>
              <a:t>g</a:t>
            </a:r>
            <a:r>
              <a:rPr lang="en-US" sz="2000" dirty="0"/>
              <a:t> (</a:t>
            </a:r>
            <a:r>
              <a:rPr lang="en-US" sz="2000" dirty="0">
                <a:latin typeface="Cambria Math"/>
                <a:ea typeface="Cambria Math"/>
              </a:rPr>
              <a:t>𝑥) </a:t>
            </a:r>
            <a:r>
              <a:rPr lang="ar-SA" sz="2000" dirty="0">
                <a:latin typeface="Cambria Math"/>
                <a:ea typeface="Cambria Math"/>
              </a:rPr>
              <a:t>  نوجد قيم  </a:t>
            </a:r>
            <a:r>
              <a:rPr lang="en-US" sz="2000" dirty="0">
                <a:latin typeface="Cambria Math"/>
                <a:ea typeface="Cambria Math"/>
              </a:rPr>
              <a:t>𝑥</a:t>
            </a:r>
            <a:r>
              <a:rPr lang="en-US" baseline="50000" dirty="0">
                <a:latin typeface="Cambria Math"/>
                <a:ea typeface="Cambria Math"/>
              </a:rPr>
              <a:t>2  </a:t>
            </a:r>
            <a:r>
              <a:rPr lang="en-US" dirty="0">
                <a:latin typeface="Cambria Math"/>
                <a:ea typeface="Cambria Math"/>
              </a:rPr>
              <a:t>  - 9 </a:t>
            </a:r>
            <a:r>
              <a:rPr lang="en-US" sz="2000" dirty="0">
                <a:latin typeface="Cambria Math"/>
                <a:ea typeface="Cambria Math"/>
              </a:rPr>
              <a:t>≠ </a:t>
            </a:r>
            <a:r>
              <a:rPr lang="en-US" sz="2000" dirty="0">
                <a:latin typeface="Cambria Math"/>
                <a:ea typeface="Cambria Math"/>
                <a:cs typeface="Al-TkamolZulfiMath" pitchFamily="2" charset="-78"/>
              </a:rPr>
              <a:t>-</a:t>
            </a:r>
            <a:r>
              <a:rPr lang="en-US" sz="2000" dirty="0">
                <a:latin typeface="Cambria Math"/>
                <a:ea typeface="Cambria Math"/>
              </a:rPr>
              <a:t>1   </a:t>
            </a:r>
            <a:endParaRPr lang="ar-SA" sz="20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286248" y="3071810"/>
            <a:ext cx="12144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Cambria Math"/>
                <a:ea typeface="Cambria Math"/>
              </a:rPr>
              <a:t>𝑥</a:t>
            </a:r>
            <a:r>
              <a:rPr lang="en-US" baseline="50000" dirty="0">
                <a:latin typeface="Cambria Math"/>
                <a:ea typeface="Cambria Math"/>
              </a:rPr>
              <a:t>2 </a:t>
            </a:r>
            <a:r>
              <a:rPr lang="en-US" sz="2000" dirty="0">
                <a:latin typeface="Cambria Math"/>
                <a:ea typeface="Cambria Math"/>
              </a:rPr>
              <a:t>≠ </a:t>
            </a:r>
            <a:r>
              <a:rPr lang="en-US" sz="2000" dirty="0">
                <a:latin typeface="Cambria Math"/>
                <a:ea typeface="Cambria Math"/>
                <a:cs typeface="Al-TkamolZulfiMath" pitchFamily="2" charset="-78"/>
              </a:rPr>
              <a:t>8</a:t>
            </a:r>
            <a:r>
              <a:rPr lang="en-US" sz="2000" dirty="0">
                <a:latin typeface="Cambria Math"/>
                <a:ea typeface="Cambria Math"/>
              </a:rPr>
              <a:t>   </a:t>
            </a:r>
            <a:endParaRPr lang="ar-SA" sz="20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571868" y="3457518"/>
            <a:ext cx="29289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latin typeface="Cambria Math"/>
                <a:ea typeface="Cambria Math"/>
              </a:rPr>
              <a:t>𝑥</a:t>
            </a:r>
            <a:r>
              <a:rPr lang="en-US" baseline="50000" dirty="0">
                <a:latin typeface="Cambria Math"/>
                <a:ea typeface="Cambria Math"/>
              </a:rPr>
              <a:t> </a:t>
            </a:r>
            <a:r>
              <a:rPr lang="en-US" sz="2000" dirty="0">
                <a:latin typeface="Cambria Math"/>
                <a:ea typeface="Cambria Math"/>
              </a:rPr>
              <a:t>≠  ± </a:t>
            </a:r>
            <a:r>
              <a:rPr lang="en-US" sz="2000" dirty="0">
                <a:latin typeface="Cambria"/>
                <a:ea typeface="Cambria Math"/>
              </a:rPr>
              <a:t>√</a:t>
            </a:r>
            <a:r>
              <a:rPr lang="en-US" sz="2000" dirty="0">
                <a:latin typeface="Cambria Math"/>
                <a:ea typeface="Cambria Math"/>
                <a:cs typeface="Al-TkamolZulfiMath" pitchFamily="2" charset="-78"/>
              </a:rPr>
              <a:t>8</a:t>
            </a:r>
            <a:r>
              <a:rPr lang="en-US" sz="2000" dirty="0">
                <a:latin typeface="Cambria Math"/>
                <a:ea typeface="Cambria Math"/>
              </a:rPr>
              <a:t>   = ±2 √2</a:t>
            </a:r>
            <a:endParaRPr lang="ar-SA" sz="2000" dirty="0"/>
          </a:p>
        </p:txBody>
      </p:sp>
      <p:cxnSp>
        <p:nvCxnSpPr>
          <p:cNvPr id="13" name="رابط مستقيم 12"/>
          <p:cNvCxnSpPr/>
          <p:nvPr/>
        </p:nvCxnSpPr>
        <p:spPr>
          <a:xfrm>
            <a:off x="4500562" y="3500438"/>
            <a:ext cx="28575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5643570" y="3500438"/>
            <a:ext cx="28575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929066"/>
            <a:ext cx="41434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79673"/>
            <a:ext cx="5544616" cy="6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3419872" y="1196752"/>
            <a:ext cx="47954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  g (</a:t>
            </a:r>
            <a:r>
              <a:rPr lang="en-US" sz="2400" dirty="0">
                <a:latin typeface="Cambria Math"/>
                <a:ea typeface="Cambria Math"/>
              </a:rPr>
              <a:t>𝑥)</a:t>
            </a:r>
            <a:r>
              <a:rPr lang="en-US" sz="2400" dirty="0"/>
              <a:t> </a:t>
            </a:r>
            <a:r>
              <a:rPr lang="ar-SA" sz="2400" dirty="0">
                <a:latin typeface="Cambria Math"/>
                <a:ea typeface="Cambria Math"/>
              </a:rPr>
              <a:t>معرفة بشرط   </a:t>
            </a:r>
            <a:r>
              <a:rPr lang="en-US" sz="2400" dirty="0">
                <a:latin typeface="Cambria Math"/>
                <a:ea typeface="Cambria Math"/>
              </a:rPr>
              <a:t> 𝑥 – 3 ≥ 0 </a:t>
            </a:r>
            <a:endParaRPr lang="ar-SA" sz="2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259632" y="1696818"/>
            <a:ext cx="7027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لتحديد مجال </a:t>
            </a:r>
            <a:r>
              <a:rPr lang="en-US" sz="2400" dirty="0" err="1"/>
              <a:t>f</a:t>
            </a:r>
            <a:r>
              <a:rPr lang="en-US" sz="2400" dirty="0" err="1">
                <a:latin typeface="Cambria Math"/>
                <a:ea typeface="Cambria Math"/>
              </a:rPr>
              <a:t>∘</a:t>
            </a:r>
            <a:r>
              <a:rPr lang="en-US" sz="2400" dirty="0" err="1"/>
              <a:t>g</a:t>
            </a:r>
            <a:r>
              <a:rPr lang="en-US" sz="2400" dirty="0"/>
              <a:t> (</a:t>
            </a:r>
            <a:r>
              <a:rPr lang="en-US" sz="2400" dirty="0">
                <a:latin typeface="Cambria Math"/>
                <a:ea typeface="Cambria Math"/>
              </a:rPr>
              <a:t>𝑥) </a:t>
            </a:r>
            <a:r>
              <a:rPr lang="ar-SA" sz="2400" dirty="0">
                <a:latin typeface="Cambria Math"/>
                <a:ea typeface="Cambria Math"/>
              </a:rPr>
              <a:t>  نعتمد على مجال   </a:t>
            </a:r>
            <a:r>
              <a:rPr lang="en-US" sz="2400" dirty="0">
                <a:latin typeface="Cambria Math"/>
                <a:ea typeface="Cambria Math"/>
              </a:rPr>
              <a:t>g (𝑥)</a:t>
            </a:r>
            <a:endParaRPr lang="ar-SA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67544" y="1167135"/>
            <a:ext cx="32832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  f(</a:t>
            </a:r>
            <a:r>
              <a:rPr lang="en-US" sz="2400" dirty="0">
                <a:latin typeface="Cambria Math"/>
                <a:ea typeface="Cambria Math"/>
              </a:rPr>
              <a:t>𝑥)   , </a:t>
            </a:r>
            <a:r>
              <a:rPr lang="ar-SA" sz="2400" dirty="0">
                <a:latin typeface="Cambria Math"/>
                <a:ea typeface="Cambria Math"/>
              </a:rPr>
              <a:t>ليس عليها قيود</a:t>
            </a:r>
            <a:endParaRPr lang="ar-SA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76872"/>
            <a:ext cx="453213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6213" y="2924944"/>
            <a:ext cx="2818035" cy="64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5" y="4077072"/>
            <a:ext cx="5400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559870"/>
            <a:ext cx="4201815" cy="73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4869160"/>
            <a:ext cx="51845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38636" y="5589240"/>
            <a:ext cx="46577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8136903" cy="19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28604"/>
            <a:ext cx="1905000" cy="1428750"/>
          </a:xfrm>
          <a:prstGeom prst="rect">
            <a:avLst/>
          </a:prstGeom>
          <a:noFill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10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5622"/>
            <a:ext cx="8820472" cy="225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48608"/>
            <a:ext cx="5690369" cy="65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861048"/>
            <a:ext cx="2987824" cy="61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4455393"/>
            <a:ext cx="8748464" cy="106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5817071"/>
            <a:ext cx="5760640" cy="6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82948"/>
            <a:ext cx="8208912" cy="12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28604"/>
            <a:ext cx="1905000" cy="1428750"/>
          </a:xfrm>
          <a:prstGeom prst="rect">
            <a:avLst/>
          </a:prstGeom>
          <a:noFill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en-US" b="1" dirty="0">
                <a:solidFill>
                  <a:srgbClr val="C00000"/>
                </a:solidFill>
              </a:rPr>
              <a:t>5</a:t>
            </a:r>
            <a:r>
              <a:rPr lang="ar-SA" b="1" dirty="0">
                <a:solidFill>
                  <a:srgbClr val="C00000"/>
                </a:solidFill>
              </a:rPr>
              <a:t>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147"/>
            <a:ext cx="8892480" cy="1739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144000" cy="152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8290" y="3583682"/>
            <a:ext cx="3356198" cy="565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6239197" cy="648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4969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320" y="1928802"/>
            <a:ext cx="8640960" cy="315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10 دقائق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76672"/>
            <a:ext cx="2592313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869160"/>
            <a:ext cx="2520280" cy="1266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وسيلة شرح على شكل سحابة 3"/>
          <p:cNvSpPr/>
          <p:nvPr/>
        </p:nvSpPr>
        <p:spPr>
          <a:xfrm>
            <a:off x="1000100" y="1285860"/>
            <a:ext cx="4286280" cy="1785950"/>
          </a:xfrm>
          <a:prstGeom prst="cloud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rgbClr val="C00000"/>
                </a:solidFill>
              </a:rPr>
              <a:t>كيف يتم إيجاد قيمة الدالة جبريا وبيانيا ؟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6548" y="1214422"/>
            <a:ext cx="941732" cy="57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7301" y="4000504"/>
            <a:ext cx="6436699" cy="79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996873"/>
            <a:ext cx="2577614" cy="121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9" y="1788741"/>
            <a:ext cx="7380311" cy="12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3855301"/>
            <a:ext cx="2247736" cy="128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429264"/>
            <a:ext cx="2892276" cy="131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66652" y="5786454"/>
            <a:ext cx="5491628" cy="53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مستدير الزوايا 8"/>
          <p:cNvSpPr/>
          <p:nvPr/>
        </p:nvSpPr>
        <p:spPr>
          <a:xfrm>
            <a:off x="4000496" y="642918"/>
            <a:ext cx="17281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تدريب فردي</a:t>
            </a:r>
          </a:p>
        </p:txBody>
      </p:sp>
      <p:pic>
        <p:nvPicPr>
          <p:cNvPr id="10" name="صورة 9" descr="ساعة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1" name="شكل بيضاوي 10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1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20  </a:t>
            </a:r>
            <a:r>
              <a:rPr lang="ar-SA" b="1" dirty="0">
                <a:solidFill>
                  <a:srgbClr val="C00000"/>
                </a:solidFill>
              </a:rPr>
              <a:t>دقيقة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12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19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0"/>
                            </p:stCondLst>
                            <p:childTnLst>
                              <p:par>
                                <p:cTn id="16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357554" y="142852"/>
            <a:ext cx="2484793" cy="1071570"/>
          </a:xfrm>
          <a:prstGeom prst="downArrowCallout">
            <a:avLst>
              <a:gd name="adj1" fmla="val 54307"/>
              <a:gd name="adj2" fmla="val 61067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لتحديد مجال الدالة  </a:t>
            </a:r>
            <a:endParaRPr kumimoji="0" lang="ar-S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 rot="5400000">
            <a:off x="4359116" y="-1501651"/>
            <a:ext cx="473375" cy="5762646"/>
          </a:xfrm>
          <a:prstGeom prst="leftBrace">
            <a:avLst>
              <a:gd name="adj1" fmla="val 131771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6143636" y="1571612"/>
            <a:ext cx="3000364" cy="121444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كثيرة الحدود معرفة </a:t>
            </a:r>
            <a:r>
              <a:rPr kumimoji="0" lang="ar-S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لكل </a:t>
            </a:r>
            <a:r>
              <a:rPr lang="ar-SA" sz="2400" dirty="0" err="1">
                <a:solidFill>
                  <a:schemeClr val="tx1"/>
                </a:solidFill>
                <a:latin typeface="Cambria Math"/>
                <a:ea typeface="Cambria Math"/>
                <a:cs typeface="ZA-SYMBOLS" pitchFamily="34" charset="0"/>
              </a:rPr>
              <a:t>ℛ </a:t>
            </a:r>
            <a:r>
              <a:rPr lang="ar-SA" sz="2400" b="1" dirty="0" err="1">
                <a:solidFill>
                  <a:schemeClr val="tx1"/>
                </a:solidFill>
                <a:latin typeface="Cambria Math"/>
                <a:ea typeface="Cambria Math"/>
                <a:cs typeface="Arial" pitchFamily="34" charset="0"/>
              </a:rPr>
              <a:t>⋲</a:t>
            </a: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𝒙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286116" y="2214554"/>
            <a:ext cx="2730723" cy="121444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الدالة الجذرية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نحدد نوع الجذر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0" y="1643050"/>
            <a:ext cx="3357554" cy="114300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الدالة </a:t>
            </a:r>
            <a:r>
              <a:rPr kumimoji="0" lang="ar-S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الكسرية</a:t>
            </a: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معرفة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بشرط المقام </a:t>
            </a: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ZA-SYMBOLS" pitchFamily="34" charset="0"/>
                <a:ea typeface="Arial" pitchFamily="34" charset="0"/>
                <a:cs typeface="Arial" pitchFamily="34" charset="0"/>
              </a:rPr>
              <a:t>≠</a:t>
            </a: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0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27" name="AutoShape 7"/>
          <p:cNvCxnSpPr>
            <a:cxnSpLocks noChangeShapeType="1"/>
            <a:stCxn id="5123" idx="1"/>
          </p:cNvCxnSpPr>
          <p:nvPr/>
        </p:nvCxnSpPr>
        <p:spPr bwMode="auto">
          <a:xfrm rot="16200000" flipH="1" flipV="1">
            <a:off x="4012399" y="1702586"/>
            <a:ext cx="1143007" cy="2380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28" name="AutoShape 8"/>
          <p:cNvCxnSpPr>
            <a:cxnSpLocks noChangeShapeType="1"/>
          </p:cNvCxnSpPr>
          <p:nvPr/>
        </p:nvCxnSpPr>
        <p:spPr bwMode="auto">
          <a:xfrm rot="5400000">
            <a:off x="7604941" y="2967827"/>
            <a:ext cx="365125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29" name="AutoShape 9"/>
          <p:cNvCxnSpPr>
            <a:cxnSpLocks noChangeShapeType="1"/>
          </p:cNvCxnSpPr>
          <p:nvPr/>
        </p:nvCxnSpPr>
        <p:spPr bwMode="auto">
          <a:xfrm rot="5400000">
            <a:off x="1462067" y="2967033"/>
            <a:ext cx="363537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6572264" y="3143248"/>
            <a:ext cx="2571736" cy="71438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المجال = </a:t>
            </a: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Cambria Math"/>
                <a:cs typeface="ZA-SYMBOLS" pitchFamily="34" charset="0"/>
              </a:rPr>
              <a:t>ℛ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-32" y="3143248"/>
            <a:ext cx="2697516" cy="104619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المجال =</a:t>
            </a:r>
            <a:r>
              <a:rPr lang="ar-SA" sz="2400" dirty="0">
                <a:solidFill>
                  <a:schemeClr val="tx1"/>
                </a:solidFill>
                <a:latin typeface="Cambria Math"/>
                <a:ea typeface="Cambria Math"/>
                <a:cs typeface="ZA-SYMBOLS" pitchFamily="34" charset="0"/>
              </a:rPr>
              <a:t> ℛ</a:t>
            </a: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–{</a:t>
            </a:r>
            <a:r>
              <a:rPr kumimoji="0" lang="ar-SA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اصفارالمقام</a:t>
            </a: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}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AutoShape 12"/>
          <p:cNvSpPr>
            <a:spLocks/>
          </p:cNvSpPr>
          <p:nvPr/>
        </p:nvSpPr>
        <p:spPr bwMode="auto">
          <a:xfrm rot="5400000">
            <a:off x="4429126" y="1571613"/>
            <a:ext cx="785814" cy="4500597"/>
          </a:xfrm>
          <a:prstGeom prst="leftBrace">
            <a:avLst>
              <a:gd name="adj1" fmla="val 23858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z="2400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6143636" y="4214818"/>
            <a:ext cx="2254203" cy="71438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جذور زوجية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1357290" y="4143381"/>
            <a:ext cx="2062809" cy="64294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جذور فردية</a:t>
            </a:r>
            <a:endParaRPr kumimoji="0" lang="ar-S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6715140" y="5464155"/>
            <a:ext cx="2428860" cy="139384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في البسط :معرفة بشرط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ماتحت</a:t>
            </a: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الجذر</a:t>
            </a:r>
            <a:r>
              <a:rPr lang="en-US" sz="2000" b="1" dirty="0">
                <a:solidFill>
                  <a:schemeClr val="tx1"/>
                </a:solidFill>
                <a:latin typeface="ZA-SYMBOLS" pitchFamily="34" charset="0"/>
                <a:ea typeface="Arial" pitchFamily="34" charset="0"/>
                <a:cs typeface="Arial" pitchFamily="34" charset="0"/>
              </a:rPr>
              <a:t>X</a:t>
            </a: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0</a:t>
            </a:r>
            <a:endParaRPr kumimoji="0" lang="ar-S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6" name="AutoShape 16"/>
          <p:cNvSpPr>
            <a:spLocks/>
          </p:cNvSpPr>
          <p:nvPr/>
        </p:nvSpPr>
        <p:spPr bwMode="auto">
          <a:xfrm rot="5400000">
            <a:off x="6839186" y="3767360"/>
            <a:ext cx="642942" cy="2966617"/>
          </a:xfrm>
          <a:prstGeom prst="leftBrace">
            <a:avLst>
              <a:gd name="adj1" fmla="val 35496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z="2400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4556263" y="5587561"/>
            <a:ext cx="2373191" cy="127043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في المقام :معرفة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بشرط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ماتحت</a:t>
            </a: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الجذر </a:t>
            </a: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ZA-SYMBOLS" pitchFamily="34" charset="0"/>
                <a:ea typeface="Arial" pitchFamily="34" charset="0"/>
                <a:cs typeface="Arial" pitchFamily="34" charset="0"/>
              </a:rPr>
              <a:t>&gt;</a:t>
            </a:r>
            <a:r>
              <a:rPr kumimoji="0" lang="ar-SA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ZA-SYMBOLS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ZA-SYMBOLS" pitchFamily="34" charset="0"/>
                <a:ea typeface="Arial" pitchFamily="34" charset="0"/>
                <a:cs typeface="Arial" pitchFamily="34" charset="0"/>
              </a:rPr>
              <a:t>0</a:t>
            </a:r>
            <a:endParaRPr kumimoji="0" lang="ar-S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8" name="AutoShape 18"/>
          <p:cNvSpPr>
            <a:spLocks/>
          </p:cNvSpPr>
          <p:nvPr/>
        </p:nvSpPr>
        <p:spPr bwMode="auto">
          <a:xfrm rot="5400000">
            <a:off x="1913656" y="3752008"/>
            <a:ext cx="695336" cy="2763964"/>
          </a:xfrm>
          <a:prstGeom prst="leftBrace">
            <a:avLst>
              <a:gd name="adj1" fmla="val 45038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z="2400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2843808" y="5429264"/>
            <a:ext cx="1645339" cy="12858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في</a:t>
            </a:r>
            <a:r>
              <a:rPr kumimoji="0" lang="ar-SA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البسط</a:t>
            </a:r>
            <a:r>
              <a:rPr kumimoji="0" lang="ar-SA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معرفة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ar-S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لكل </a:t>
            </a:r>
            <a:r>
              <a:rPr lang="ar-SA" sz="2000" dirty="0" err="1">
                <a:latin typeface="Cambria Math"/>
                <a:ea typeface="Cambria Math"/>
                <a:cs typeface="ZA-SYMBOLS" pitchFamily="34" charset="0"/>
              </a:rPr>
              <a:t>ℛ</a:t>
            </a:r>
            <a:r>
              <a:rPr kumimoji="0" lang="ar-S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Cambria Math"/>
                <a:cs typeface="Arial" pitchFamily="34" charset="0"/>
              </a:rPr>
              <a:t>⋲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𝒙</a:t>
            </a:r>
            <a:endParaRPr kumimoji="0" lang="ar-S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0" y="5286388"/>
            <a:ext cx="3059832" cy="14287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في </a:t>
            </a:r>
            <a:r>
              <a:rPr kumimoji="0" lang="ar-S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المقام </a:t>
            </a: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:معرفة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صفارالمقام}-</a:t>
            </a: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Cambria Math"/>
                <a:cs typeface="Arial" pitchFamily="34" charset="0"/>
              </a:rPr>
              <a:t>R</a:t>
            </a: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Cambria Math"/>
                <a:ea typeface="Cambria Math"/>
                <a:cs typeface="Arial" pitchFamily="34" charset="0"/>
              </a:rPr>
              <a:t>⋲</a:t>
            </a:r>
            <a:r>
              <a:rPr kumimoji="0" lang="ar-S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</a:t>
            </a:r>
            <a:r>
              <a:rPr kumimoji="0" lang="ar-S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Cambria Math"/>
                <a:cs typeface="Arial" pitchFamily="34" charset="0"/>
              </a:rPr>
              <a:t>𝒙</a:t>
            </a:r>
            <a:endParaRPr kumimoji="0" lang="ar-S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6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99856"/>
            <a:ext cx="8136904" cy="1397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رابط مستقيم 3"/>
          <p:cNvCxnSpPr/>
          <p:nvPr/>
        </p:nvCxnSpPr>
        <p:spPr>
          <a:xfrm flipH="1">
            <a:off x="2411760" y="5847928"/>
            <a:ext cx="18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مستطيل مستدير الزوايا 4"/>
          <p:cNvSpPr/>
          <p:nvPr/>
        </p:nvSpPr>
        <p:spPr>
          <a:xfrm>
            <a:off x="6588224" y="4365104"/>
            <a:ext cx="216024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ملحوظة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316418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055813"/>
            <a:ext cx="3285901" cy="73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005064"/>
            <a:ext cx="28841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869160"/>
            <a:ext cx="4572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رابط مستقيم 6"/>
          <p:cNvCxnSpPr/>
          <p:nvPr/>
        </p:nvCxnSpPr>
        <p:spPr>
          <a:xfrm>
            <a:off x="4644008" y="1412776"/>
            <a:ext cx="0" cy="53285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132856"/>
            <a:ext cx="35283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3068960"/>
            <a:ext cx="28803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3861048"/>
            <a:ext cx="28083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4568552"/>
            <a:ext cx="2880320" cy="44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5229200"/>
            <a:ext cx="39604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سهم منحني إلى الأسفل 14"/>
          <p:cNvSpPr/>
          <p:nvPr/>
        </p:nvSpPr>
        <p:spPr>
          <a:xfrm>
            <a:off x="3347865" y="2924944"/>
            <a:ext cx="504055" cy="288032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16" name="سهم منحني إلى الأسفل 15"/>
          <p:cNvSpPr/>
          <p:nvPr/>
        </p:nvSpPr>
        <p:spPr>
          <a:xfrm>
            <a:off x="3428257" y="2852936"/>
            <a:ext cx="792088" cy="36004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74846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8488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رابط مستقيم 4"/>
          <p:cNvCxnSpPr/>
          <p:nvPr/>
        </p:nvCxnSpPr>
        <p:spPr>
          <a:xfrm>
            <a:off x="4644008" y="1412776"/>
            <a:ext cx="0" cy="53285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628800"/>
            <a:ext cx="3168352" cy="64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564904"/>
            <a:ext cx="28803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5832" y="3549774"/>
            <a:ext cx="2858616" cy="45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سهم منحني إلى الأسفل 8"/>
          <p:cNvSpPr/>
          <p:nvPr/>
        </p:nvSpPr>
        <p:spPr>
          <a:xfrm>
            <a:off x="6732240" y="2348880"/>
            <a:ext cx="1152128" cy="288032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10" name="سهم منحني إلى الأسفل 9"/>
          <p:cNvSpPr/>
          <p:nvPr/>
        </p:nvSpPr>
        <p:spPr>
          <a:xfrm>
            <a:off x="6723856" y="2204864"/>
            <a:ext cx="1520552" cy="432048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13" name="سهم منحني إلى الأعلى 12"/>
          <p:cNvSpPr/>
          <p:nvPr/>
        </p:nvSpPr>
        <p:spPr>
          <a:xfrm>
            <a:off x="7308304" y="2996952"/>
            <a:ext cx="864096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سهم منحني إلى الأعلى 13"/>
          <p:cNvSpPr/>
          <p:nvPr/>
        </p:nvSpPr>
        <p:spPr>
          <a:xfrm>
            <a:off x="7380312" y="2996952"/>
            <a:ext cx="1152128" cy="3516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149081"/>
            <a:ext cx="3181697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4941168"/>
            <a:ext cx="3923928" cy="97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1772816"/>
            <a:ext cx="30963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2492896"/>
            <a:ext cx="17281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717032"/>
            <a:ext cx="4572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39323"/>
            <a:ext cx="7463182" cy="217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93906"/>
            <a:ext cx="2857520" cy="7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8745" y="2564904"/>
            <a:ext cx="6473849" cy="143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005064"/>
            <a:ext cx="632188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6300192" y="6381328"/>
            <a:ext cx="252028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23528" y="1852804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المجموعة</a:t>
            </a:r>
            <a:r>
              <a:rPr lang="en-US" sz="2400" b="1" dirty="0"/>
              <a:t>1-3</a:t>
            </a:r>
            <a:endParaRPr lang="ar-SA" sz="24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95536" y="3138688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المجموعة   </a:t>
            </a:r>
            <a:r>
              <a:rPr lang="en-US" sz="2400" b="1" dirty="0"/>
              <a:t>2</a:t>
            </a:r>
            <a:endParaRPr lang="ar-SA" sz="2400" b="1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51520" y="5013176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المجموعة </a:t>
            </a:r>
            <a:r>
              <a:rPr lang="en-US" sz="2400" b="1" dirty="0"/>
              <a:t>4</a:t>
            </a:r>
            <a:endParaRPr lang="ar-SA" sz="24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843808" y="116632"/>
            <a:ext cx="3528392" cy="57606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استراتيجية الأنشطة المتدرجة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892480" cy="275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38500"/>
            <a:ext cx="7560840" cy="62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861048"/>
            <a:ext cx="295232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99120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320480" cy="72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420888"/>
            <a:ext cx="3336008" cy="55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4933" y="2996952"/>
            <a:ext cx="441156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كسهم مستقيم 5"/>
          <p:cNvCxnSpPr/>
          <p:nvPr/>
        </p:nvCxnSpPr>
        <p:spPr>
          <a:xfrm>
            <a:off x="5148064" y="1124744"/>
            <a:ext cx="2952328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شكل بيضاوي 10"/>
          <p:cNvSpPr/>
          <p:nvPr/>
        </p:nvSpPr>
        <p:spPr>
          <a:xfrm>
            <a:off x="6588224" y="764704"/>
            <a:ext cx="288032" cy="432048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7956376" y="2492896"/>
            <a:ext cx="504056" cy="432048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9635" y="3501008"/>
            <a:ext cx="404886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رابط مستقيم 13"/>
          <p:cNvCxnSpPr/>
          <p:nvPr/>
        </p:nvCxnSpPr>
        <p:spPr>
          <a:xfrm>
            <a:off x="4572000" y="1412776"/>
            <a:ext cx="0" cy="31683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5402" y="4005064"/>
            <a:ext cx="280109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1412776"/>
            <a:ext cx="19731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2060848"/>
            <a:ext cx="314476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636912"/>
            <a:ext cx="3528392" cy="60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رابط كسهم مستقيم 19"/>
          <p:cNvCxnSpPr>
            <a:stCxn id="11" idx="2"/>
          </p:cNvCxnSpPr>
          <p:nvPr/>
        </p:nvCxnSpPr>
        <p:spPr>
          <a:xfrm flipH="1">
            <a:off x="3419872" y="980728"/>
            <a:ext cx="3168352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212976"/>
            <a:ext cx="447871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شكل بيضاوي 22"/>
          <p:cNvSpPr/>
          <p:nvPr/>
        </p:nvSpPr>
        <p:spPr>
          <a:xfrm>
            <a:off x="4860032" y="836712"/>
            <a:ext cx="288032" cy="432048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/>
          <p:cNvSpPr/>
          <p:nvPr/>
        </p:nvSpPr>
        <p:spPr>
          <a:xfrm>
            <a:off x="2915816" y="2780928"/>
            <a:ext cx="720080" cy="432048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3747889"/>
            <a:ext cx="3495278" cy="54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رابط مستقيم 26"/>
          <p:cNvCxnSpPr/>
          <p:nvPr/>
        </p:nvCxnSpPr>
        <p:spPr>
          <a:xfrm flipH="1">
            <a:off x="467544" y="4581128"/>
            <a:ext cx="84249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4653136"/>
            <a:ext cx="216024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0587" y="5188049"/>
            <a:ext cx="6771853" cy="54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87624" y="5805264"/>
            <a:ext cx="69847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232</Words>
  <Application>Microsoft Office PowerPoint</Application>
  <PresentationFormat>عرض على الشاشة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ZA-SYMBOLS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eMachines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Valued eMachines Customer</dc:creator>
  <cp:lastModifiedBy>منال الرويلي</cp:lastModifiedBy>
  <cp:revision>12</cp:revision>
  <dcterms:created xsi:type="dcterms:W3CDTF">2012-09-27T19:01:42Z</dcterms:created>
  <dcterms:modified xsi:type="dcterms:W3CDTF">2023-07-19T03:24:26Z</dcterms:modified>
</cp:coreProperties>
</file>