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97" r:id="rId3"/>
    <p:sldId id="261" r:id="rId4"/>
    <p:sldId id="286" r:id="rId5"/>
    <p:sldId id="258" r:id="rId6"/>
    <p:sldId id="298" r:id="rId7"/>
    <p:sldId id="275" r:id="rId8"/>
    <p:sldId id="264" r:id="rId9"/>
    <p:sldId id="291" r:id="rId10"/>
    <p:sldId id="299" r:id="rId11"/>
    <p:sldId id="294" r:id="rId12"/>
    <p:sldId id="300" r:id="rId13"/>
    <p:sldId id="296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7"/>
    <a:srgbClr val="EA0000"/>
    <a:srgbClr val="DFBBDB"/>
    <a:srgbClr val="B563AB"/>
    <a:srgbClr val="DAEFC3"/>
    <a:srgbClr val="D4E9F4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9.emf"/><Relationship Id="rId4" Type="http://schemas.microsoft.com/office/2007/relationships/hdphoto" Target="../media/hdphoto1.wdp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microsoft.com/office/2007/relationships/hdphoto" Target="../media/hdphoto1.wdp"/><Relationship Id="rId7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emf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emf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audio" Target="../media/audio4.wav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6600711" y="1293029"/>
            <a:ext cx="2655001" cy="1547525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3419997" y="587035"/>
            <a:ext cx="3134162" cy="262369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6942008" y="1580851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567436" y="1293029"/>
            <a:ext cx="25630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أقارن بين عددين ضمن عشرات الألوف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9" b="98562" l="30032" r="82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6857" r="16857" b="2281"/>
          <a:stretch/>
        </p:blipFill>
        <p:spPr>
          <a:xfrm>
            <a:off x="7812488" y="2822780"/>
            <a:ext cx="2388667" cy="386690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96" y="2822780"/>
            <a:ext cx="2537595" cy="36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4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>
          <a:xfrm>
            <a:off x="4999018" y="4251870"/>
            <a:ext cx="2325124" cy="2455591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089"/>
          <a:stretch/>
        </p:blipFill>
        <p:spPr>
          <a:xfrm>
            <a:off x="563504" y="1882694"/>
            <a:ext cx="10735826" cy="1134001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1694299" y="3094307"/>
            <a:ext cx="84742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شهد ، لأن رقمي منزلة الألوف متساويان ، ورقم منزلة المئات في عدد طوابع شهد أقل منه في عدد طوابع آمنة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5160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مستدير الزوايا 24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51917" y="1008871"/>
            <a:ext cx="7605928" cy="80998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72"/>
          <a:stretch/>
        </p:blipFill>
        <p:spPr>
          <a:xfrm>
            <a:off x="728222" y="2182024"/>
            <a:ext cx="10546822" cy="615031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t="17874" b="36941"/>
          <a:stretch/>
        </p:blipFill>
        <p:spPr>
          <a:xfrm>
            <a:off x="2073829" y="4345203"/>
            <a:ext cx="9154959" cy="172305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686516" y="2886873"/>
            <a:ext cx="2307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أكبر 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٩٧٦٣</a:t>
            </a:r>
            <a:r>
              <a:rPr lang="ku-Arab-IQ" sz="2800" dirty="0" smtClean="0"/>
              <a:t> </a:t>
            </a:r>
            <a:endParaRPr lang="ar-SA" sz="28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731749" y="3424412"/>
            <a:ext cx="2307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أصغر 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٣٦٧٩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4090306" y="4921972"/>
            <a:ext cx="1282887" cy="9147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19555" r="35397" b="22667"/>
          <a:stretch/>
        </p:blipFill>
        <p:spPr>
          <a:xfrm>
            <a:off x="1756632" y="793589"/>
            <a:ext cx="961944" cy="15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3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2"/>
          <a:stretch/>
        </p:blipFill>
        <p:spPr>
          <a:xfrm>
            <a:off x="968334" y="2307213"/>
            <a:ext cx="10369504" cy="1364985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40285" y="991606"/>
            <a:ext cx="7605928" cy="809982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19555" r="35397" b="22667"/>
          <a:stretch/>
        </p:blipFill>
        <p:spPr>
          <a:xfrm>
            <a:off x="1756632" y="793589"/>
            <a:ext cx="961944" cy="1530364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3099960" y="3844599"/>
            <a:ext cx="5845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أرتب العددين بحسب القيمة المنزلية لأرقامهما </a:t>
            </a:r>
            <a:endParaRPr lang="ar-SA" sz="24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461734" y="4420233"/>
            <a:ext cx="67890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فيه ألفان ، بينما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فيه صفر من الألوف </a:t>
            </a:r>
            <a:endParaRPr lang="ar-SA" sz="24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724714" y="5054299"/>
            <a:ext cx="43850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أكبر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٢٠٣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0113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1770" r="303" b="15764"/>
          <a:stretch/>
        </p:blipFill>
        <p:spPr>
          <a:xfrm>
            <a:off x="1728422" y="1612600"/>
            <a:ext cx="9536342" cy="3813514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210347" y="4056557"/>
            <a:ext cx="1185655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048391" y="4056556"/>
            <a:ext cx="760226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8209" l="0" r="60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5" b="46205"/>
          <a:stretch/>
        </p:blipFill>
        <p:spPr>
          <a:xfrm>
            <a:off x="218482" y="1727061"/>
            <a:ext cx="2250268" cy="27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6600711" y="1293029"/>
            <a:ext cx="2655001" cy="1547525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3419997" y="587035"/>
            <a:ext cx="3134162" cy="262369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9" b="98562" l="30032" r="82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6857" r="16857" b="2281"/>
          <a:stretch/>
        </p:blipFill>
        <p:spPr>
          <a:xfrm>
            <a:off x="7812488" y="2822780"/>
            <a:ext cx="2388667" cy="3866907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6768249" y="1625598"/>
            <a:ext cx="21689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وماهي المفردات التي سنتعلمها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832477" y="1170411"/>
            <a:ext cx="20838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أكبر من ( &gt;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760952" y="1693631"/>
            <a:ext cx="2174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أصغر من ( &lt;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735680" y="2161547"/>
            <a:ext cx="2174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يساوي ( =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96" y="2822780"/>
            <a:ext cx="2537595" cy="36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9717" y="3464872"/>
            <a:ext cx="1575012" cy="2712720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4576891" y="2099140"/>
            <a:ext cx="606932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مبنيان يبلغ ارتفاع احدهما </a:t>
            </a:r>
            <a:r>
              <a:rPr lang="ku-Arab-IQ" sz="2800" b="1" dirty="0" smtClean="0"/>
              <a:t>٢٥ </a:t>
            </a:r>
            <a:r>
              <a:rPr lang="ar-SA" sz="2800" b="1" dirty="0" smtClean="0"/>
              <a:t>مترًا ، وارتفاع الثاني </a:t>
            </a:r>
            <a:r>
              <a:rPr lang="ku-Arab-IQ" sz="2800" b="1" dirty="0" smtClean="0"/>
              <a:t>١٨ </a:t>
            </a:r>
            <a:r>
              <a:rPr lang="ar-SA" sz="2800" b="1" dirty="0" smtClean="0"/>
              <a:t>مترًا ، </a:t>
            </a:r>
            <a:r>
              <a:rPr lang="ar-SA" sz="2800" b="1" dirty="0" err="1" smtClean="0"/>
              <a:t>فأيهما</a:t>
            </a:r>
            <a:r>
              <a:rPr lang="ar-SA" sz="2800" b="1" dirty="0" smtClean="0"/>
              <a:t> أطول ؟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196859" y="3396261"/>
            <a:ext cx="59214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عندما أقارن بين عددين يكون العدد الأول </a:t>
            </a:r>
          </a:p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أصغر من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ar-SA" sz="2800" b="1" dirty="0" smtClean="0">
                <a:solidFill>
                  <a:srgbClr val="FF0000"/>
                </a:solidFill>
              </a:rPr>
              <a:t>أكبر من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ar-SA" sz="2800" b="1" dirty="0" smtClean="0">
                <a:solidFill>
                  <a:srgbClr val="FF0000"/>
                </a:solidFill>
              </a:rPr>
              <a:t>يساوي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العدد الثاني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135" y="1833796"/>
            <a:ext cx="2717710" cy="178377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7527" y="4650685"/>
            <a:ext cx="2793492" cy="18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مستدير الزوايا 30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001633" y="4719340"/>
            <a:ext cx="2879523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بما 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عن يمين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</a:p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فإن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r>
              <a:rPr lang="ar-SA" sz="2000" b="1" dirty="0" smtClean="0">
                <a:solidFill>
                  <a:srgbClr val="FF0000"/>
                </a:solidFill>
              </a:rPr>
              <a:t>أكبر من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</a:p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أي 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r>
              <a:rPr lang="ar-SA" sz="2000" b="1" dirty="0" smtClean="0">
                <a:solidFill>
                  <a:srgbClr val="FF0000"/>
                </a:solidFill>
              </a:rPr>
              <a:t>&gt;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r>
              <a:rPr lang="ku-Arab-IQ" sz="2800" b="1" dirty="0" smtClean="0"/>
              <a:t> </a:t>
            </a:r>
            <a:endParaRPr lang="ar-SA" sz="28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t="3651" r="1213" b="81136"/>
          <a:stretch/>
        </p:blipFill>
        <p:spPr>
          <a:xfrm>
            <a:off x="5048391" y="1231505"/>
            <a:ext cx="5921828" cy="52762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22265" r="1733" b="30486"/>
          <a:stretch/>
        </p:blipFill>
        <p:spPr>
          <a:xfrm>
            <a:off x="2242028" y="1771216"/>
            <a:ext cx="8657759" cy="2057289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68289" r="10549" b="13311"/>
          <a:stretch/>
        </p:blipFill>
        <p:spPr>
          <a:xfrm>
            <a:off x="1937310" y="3840590"/>
            <a:ext cx="7864269" cy="801188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2738970" y="4719339"/>
            <a:ext cx="2879523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بما 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عن يسار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</a:p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فإن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000" b="1" dirty="0" smtClean="0">
                <a:solidFill>
                  <a:srgbClr val="00B050"/>
                </a:solidFill>
              </a:rPr>
              <a:t>أصغر من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</a:p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أي 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000" b="1" dirty="0" smtClean="0">
                <a:solidFill>
                  <a:srgbClr val="00B050"/>
                </a:solidFill>
              </a:rPr>
              <a:t>&lt;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r>
              <a:rPr lang="ku-Arab-IQ" sz="2800" b="1" dirty="0" smtClean="0"/>
              <a:t> </a:t>
            </a:r>
            <a:endParaRPr lang="ar-SA" sz="2800" b="1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2676" y="4968399"/>
            <a:ext cx="1323647" cy="59288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825" y="4968399"/>
            <a:ext cx="1396512" cy="563093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246374" y="6007722"/>
            <a:ext cx="5265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لذا فإن المبنى الأول أطول من المبنى الثاني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0"/>
          <a:stretch/>
        </p:blipFill>
        <p:spPr>
          <a:xfrm>
            <a:off x="2344561" y="1673581"/>
            <a:ext cx="8473993" cy="198387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6223" r="13429" b="3619"/>
          <a:stretch/>
        </p:blipFill>
        <p:spPr>
          <a:xfrm>
            <a:off x="1794746" y="3110396"/>
            <a:ext cx="2831879" cy="3490683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76587"/>
              </p:ext>
            </p:extLst>
          </p:nvPr>
        </p:nvGraphicFramePr>
        <p:xfrm>
          <a:off x="5265280" y="4855737"/>
          <a:ext cx="4137423" cy="12555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79141">
                  <a:extLst>
                    <a:ext uri="{9D8B030D-6E8A-4147-A177-3AD203B41FA5}">
                      <a16:colId xmlns:a16="http://schemas.microsoft.com/office/drawing/2014/main" val="2084281384"/>
                    </a:ext>
                  </a:extLst>
                </a:gridCol>
                <a:gridCol w="1379141">
                  <a:extLst>
                    <a:ext uri="{9D8B030D-6E8A-4147-A177-3AD203B41FA5}">
                      <a16:colId xmlns:a16="http://schemas.microsoft.com/office/drawing/2014/main" val="3652187893"/>
                    </a:ext>
                  </a:extLst>
                </a:gridCol>
                <a:gridCol w="1379141">
                  <a:extLst>
                    <a:ext uri="{9D8B030D-6E8A-4147-A177-3AD203B41FA5}">
                      <a16:colId xmlns:a16="http://schemas.microsoft.com/office/drawing/2014/main" val="2432652886"/>
                    </a:ext>
                  </a:extLst>
                </a:gridCol>
              </a:tblGrid>
              <a:tr h="48291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أحاد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عشرات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مئات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92464"/>
                  </a:ext>
                </a:extLst>
              </a:tr>
              <a:tr h="3863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241396"/>
                  </a:ext>
                </a:extLst>
              </a:tr>
              <a:tr h="3863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51900"/>
                  </a:ext>
                </a:extLst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5013908" y="3941231"/>
            <a:ext cx="58940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أرتب العددين بحسب القيم المنزلية لأرقامها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2236" b="83343"/>
          <a:stretch/>
        </p:blipFill>
        <p:spPr>
          <a:xfrm>
            <a:off x="4971564" y="1101536"/>
            <a:ext cx="5904249" cy="487634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1790563" y="3365048"/>
            <a:ext cx="28271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أقارن بين العددين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٨٣٥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،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٨٤٠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لكي أعرف أي الطريقين أقصر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411685" y="5690399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8410973" y="5320943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056621" y="5320942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659369" y="5320942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056621" y="5699108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659368" y="5690399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12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0"/>
          <a:stretch/>
        </p:blipFill>
        <p:spPr>
          <a:xfrm>
            <a:off x="2344561" y="1673581"/>
            <a:ext cx="8473993" cy="1983871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412578" y="3661371"/>
            <a:ext cx="58940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للمقارنة أبدأ بالمنزلة ذات القيمة الأكبر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2236" b="83343"/>
          <a:stretch/>
        </p:blipFill>
        <p:spPr>
          <a:xfrm>
            <a:off x="4971564" y="1101536"/>
            <a:ext cx="5904249" cy="487634"/>
          </a:xfrm>
          <a:prstGeom prst="rect">
            <a:avLst/>
          </a:prstGeom>
        </p:spPr>
      </p:pic>
      <p:sp>
        <p:nvSpPr>
          <p:cNvPr id="3" name="سهم منحني إلى الأسفل 2"/>
          <p:cNvSpPr/>
          <p:nvPr/>
        </p:nvSpPr>
        <p:spPr>
          <a:xfrm>
            <a:off x="6786158" y="4104797"/>
            <a:ext cx="818733" cy="274622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224867" y="4547019"/>
            <a:ext cx="4515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٨٣٥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أصغر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٨٤٠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٨٣٥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٨٤٠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47" y="3777534"/>
            <a:ext cx="5007604" cy="678308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1682863" y="5412525"/>
            <a:ext cx="3314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الطريق الثاني أقصر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3" name="جدول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47861"/>
              </p:ext>
            </p:extLst>
          </p:nvPr>
        </p:nvGraphicFramePr>
        <p:xfrm>
          <a:off x="5842107" y="4417417"/>
          <a:ext cx="4137423" cy="12555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79141">
                  <a:extLst>
                    <a:ext uri="{9D8B030D-6E8A-4147-A177-3AD203B41FA5}">
                      <a16:colId xmlns:a16="http://schemas.microsoft.com/office/drawing/2014/main" val="2084281384"/>
                    </a:ext>
                  </a:extLst>
                </a:gridCol>
                <a:gridCol w="1379141">
                  <a:extLst>
                    <a:ext uri="{9D8B030D-6E8A-4147-A177-3AD203B41FA5}">
                      <a16:colId xmlns:a16="http://schemas.microsoft.com/office/drawing/2014/main" val="3652187893"/>
                    </a:ext>
                  </a:extLst>
                </a:gridCol>
                <a:gridCol w="1379141">
                  <a:extLst>
                    <a:ext uri="{9D8B030D-6E8A-4147-A177-3AD203B41FA5}">
                      <a16:colId xmlns:a16="http://schemas.microsoft.com/office/drawing/2014/main" val="2432652886"/>
                    </a:ext>
                  </a:extLst>
                </a:gridCol>
              </a:tblGrid>
              <a:tr h="48291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أحاد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عشرات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مئات</a:t>
                      </a:r>
                      <a:endParaRPr lang="ar-SA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92464"/>
                  </a:ext>
                </a:extLst>
              </a:tr>
              <a:tr h="3863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241396"/>
                  </a:ext>
                </a:extLst>
              </a:tr>
              <a:tr h="3863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51900"/>
                  </a:ext>
                </a:extLst>
              </a:tr>
            </a:tbl>
          </a:graphicData>
        </a:graphic>
      </p:graphicFrame>
      <p:sp>
        <p:nvSpPr>
          <p:cNvPr id="49" name="مربع نص 48"/>
          <p:cNvSpPr txBox="1"/>
          <p:nvPr/>
        </p:nvSpPr>
        <p:spPr>
          <a:xfrm>
            <a:off x="9063074" y="5235952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9063075" y="4891107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7685646" y="4870955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6245407" y="4868977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7685645" y="5255070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6245407" y="5264791"/>
            <a:ext cx="4289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6191820" y="4417417"/>
            <a:ext cx="644434" cy="12678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ربع نص 55"/>
          <p:cNvSpPr txBox="1"/>
          <p:nvPr/>
        </p:nvSpPr>
        <p:spPr>
          <a:xfrm>
            <a:off x="5925704" y="5877778"/>
            <a:ext cx="1051670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متساويان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7449334" y="4415464"/>
            <a:ext cx="892846" cy="12678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ربع نص 58"/>
          <p:cNvSpPr txBox="1"/>
          <p:nvPr/>
        </p:nvSpPr>
        <p:spPr>
          <a:xfrm>
            <a:off x="7353562" y="5874190"/>
            <a:ext cx="2425819" cy="70788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مختلفان </a:t>
            </a:r>
          </a:p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عشرات &lt;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عشرات</a:t>
            </a:r>
            <a:r>
              <a:rPr lang="ar-SA" sz="2000" dirty="0" smtClean="0"/>
              <a:t>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6948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41" grpId="0"/>
      <p:bldP spid="42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5" grpId="1" animBg="1"/>
      <p:bldP spid="56" grpId="0" animBg="1"/>
      <p:bldP spid="57" grpId="0" animBg="1"/>
      <p:bldP spid="57" grpId="1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179" y="3509876"/>
            <a:ext cx="2631600" cy="12092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6230" r="4556" b="5115"/>
          <a:stretch/>
        </p:blipFill>
        <p:spPr>
          <a:xfrm flipH="1">
            <a:off x="8987925" y="2699157"/>
            <a:ext cx="2843771" cy="2830706"/>
          </a:xfrm>
          <a:prstGeom prst="rect">
            <a:avLst/>
          </a:prstGeom>
        </p:spPr>
      </p:pic>
      <p:sp>
        <p:nvSpPr>
          <p:cNvPr id="42" name="مستطيل مستدير الزوايا 41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638125" y="5068198"/>
            <a:ext cx="4900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فإن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١١٤٠٠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١٩٨٧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2236" b="83343"/>
          <a:stretch/>
        </p:blipFill>
        <p:spPr>
          <a:xfrm>
            <a:off x="4971564" y="1101536"/>
            <a:ext cx="5904249" cy="48763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70"/>
          <a:stretch/>
        </p:blipFill>
        <p:spPr>
          <a:xfrm>
            <a:off x="4103609" y="1799089"/>
            <a:ext cx="6772204" cy="706574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9021353" y="2960348"/>
            <a:ext cx="165547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أكتب العددين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١١٤٠٠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١٩٨٧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في جدول المنازل ثم أقارن بينهما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6608" y="3128430"/>
            <a:ext cx="4688178" cy="1678127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3692603" y="5715927"/>
            <a:ext cx="4900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</a:t>
            </a:r>
            <a:r>
              <a:rPr lang="ku-Arab-IQ" sz="2400" b="1" dirty="0" smtClean="0">
                <a:solidFill>
                  <a:srgbClr val="C00000"/>
                </a:solidFill>
              </a:rPr>
              <a:t>١١٤٠٠ </a:t>
            </a:r>
            <a:r>
              <a:rPr lang="ar-SA" sz="2400" b="1" dirty="0" smtClean="0">
                <a:solidFill>
                  <a:srgbClr val="C00000"/>
                </a:solidFill>
              </a:rPr>
              <a:t>ريال أكبر من </a:t>
            </a:r>
            <a:r>
              <a:rPr lang="ku-Arab-IQ" sz="2400" b="1" dirty="0" smtClean="0">
                <a:solidFill>
                  <a:srgbClr val="C00000"/>
                </a:solidFill>
              </a:rPr>
              <a:t>١٩٨٧ </a:t>
            </a:r>
            <a:r>
              <a:rPr lang="ar-SA" sz="2400" b="1" dirty="0" smtClean="0">
                <a:solidFill>
                  <a:srgbClr val="C00000"/>
                </a:solidFill>
              </a:rPr>
              <a:t>ريالًا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ص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0"/>
          <a:stretch/>
        </p:blipFill>
        <p:spPr>
          <a:xfrm>
            <a:off x="923252" y="4706928"/>
            <a:ext cx="10550337" cy="874052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934263" y="1260369"/>
            <a:ext cx="46589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أقارن بوضع الإشارة المناسبة ( &gt; ، &lt; ، = ) في </a:t>
            </a:r>
            <a:r>
              <a:rPr lang="ar-SA" sz="2000" b="1" dirty="0" smtClean="0">
                <a:sym typeface="Wingdings" panose="05000000000000000000" pitchFamily="2" charset="2"/>
              </a:rPr>
              <a:t> 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00"/>
          <a:stretch/>
        </p:blipFill>
        <p:spPr>
          <a:xfrm>
            <a:off x="625649" y="2905021"/>
            <a:ext cx="10808594" cy="78879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15"/>
          <a:stretch/>
        </p:blipFill>
        <p:spPr>
          <a:xfrm>
            <a:off x="494855" y="2078798"/>
            <a:ext cx="10830130" cy="753196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7218317" y="2186023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9858183" y="2192046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4367080" y="2182221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1545801" y="2192046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1700102" y="3725240"/>
            <a:ext cx="84742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نادي البراعم ، لأن رقمي منزلة المئات متساويان ، ورقم منزلة العشرات في عدد لاعبي البراعم أكبر منه في عدد لاعبي نادي الزهور  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3559165" y="5613388"/>
            <a:ext cx="5278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رقمي منزلة العشرات مختلفان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4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72006" b="82197"/>
          <a:stretch/>
        </p:blipFill>
        <p:spPr>
          <a:xfrm>
            <a:off x="1175350" y="3112834"/>
            <a:ext cx="3048000" cy="70597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r="1198" b="64797"/>
          <a:stretch/>
        </p:blipFill>
        <p:spPr>
          <a:xfrm>
            <a:off x="831937" y="3881846"/>
            <a:ext cx="10640518" cy="134782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20"/>
          <a:stretch/>
        </p:blipFill>
        <p:spPr>
          <a:xfrm>
            <a:off x="504808" y="1824448"/>
            <a:ext cx="10833030" cy="674374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2176633" y="291049"/>
            <a:ext cx="1636705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مقارنة الأعداد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2497267" y="1097902"/>
            <a:ext cx="46589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أقارن بوضع الإشارة المناسبة ( &gt; ، &lt; ، = ) في </a:t>
            </a:r>
            <a:r>
              <a:rPr lang="ar-SA" sz="2000" b="1" dirty="0" smtClean="0">
                <a:sym typeface="Wingdings" panose="05000000000000000000" pitchFamily="2" charset="2"/>
              </a:rPr>
              <a:t> :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b="82197"/>
          <a:stretch/>
        </p:blipFill>
        <p:spPr>
          <a:xfrm>
            <a:off x="5007429" y="3110919"/>
            <a:ext cx="6588718" cy="705973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6126069" y="2625203"/>
            <a:ext cx="53081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الجبر :</a:t>
            </a:r>
            <a:r>
              <a:rPr lang="ar-SA" sz="2000" b="1" dirty="0" smtClean="0"/>
              <a:t> أقارن بوضع الإشارة المناسبة ( &gt; ، &lt; ، = ) في </a:t>
            </a:r>
            <a:r>
              <a:rPr lang="ar-SA" sz="2000" b="1" dirty="0" smtClean="0">
                <a:sym typeface="Wingdings" panose="05000000000000000000" pitchFamily="2" charset="2"/>
              </a:rPr>
              <a:t> :</a:t>
            </a:r>
            <a:endParaRPr lang="ar-SA" sz="2000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9690451" y="1917108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7149225" y="1917108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4385864" y="1917108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1434234" y="1917108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9497048" y="3221827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5986116" y="3226902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1742154" y="3221947"/>
            <a:ext cx="456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2437307" y="5220603"/>
            <a:ext cx="7403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الصف الثاني فيه طلاب أكثر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عدد الطلاب فيه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 + ٣٥ + ٣٥ + ٣٥ + ٣٥ = ١٧٥ </a:t>
            </a:r>
            <a:endParaRPr lang="ar-SA" sz="2400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4622084" y="6045799"/>
            <a:ext cx="28928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١٦٥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2006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6499</TotalTime>
  <Words>519</Words>
  <Application>Microsoft Office PowerPoint</Application>
  <PresentationFormat>شاشة عريضة</PresentationFormat>
  <Paragraphs>137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294</cp:revision>
  <dcterms:created xsi:type="dcterms:W3CDTF">2022-12-02T21:48:32Z</dcterms:created>
  <dcterms:modified xsi:type="dcterms:W3CDTF">2023-07-19T07:18:30Z</dcterms:modified>
</cp:coreProperties>
</file>