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86" r:id="rId4"/>
    <p:sldId id="258" r:id="rId5"/>
    <p:sldId id="264" r:id="rId6"/>
    <p:sldId id="291" r:id="rId7"/>
    <p:sldId id="299" r:id="rId8"/>
    <p:sldId id="294" r:id="rId9"/>
    <p:sldId id="301" r:id="rId10"/>
    <p:sldId id="296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97"/>
    <a:srgbClr val="EA0000"/>
    <a:srgbClr val="DFBBDB"/>
    <a:srgbClr val="B563AB"/>
    <a:srgbClr val="DAEFC3"/>
    <a:srgbClr val="D4E9F4"/>
    <a:srgbClr val="FFFEF8"/>
    <a:srgbClr val="B4CBDB"/>
    <a:srgbClr val="FA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03/01/45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03/01/45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openxmlformats.org/officeDocument/2006/relationships/image" Target="../media/image1.JPG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3.png"/><Relationship Id="rId12" Type="http://schemas.microsoft.com/office/2007/relationships/hdphoto" Target="../media/hdphoto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emf"/><Relationship Id="rId4" Type="http://schemas.openxmlformats.org/officeDocument/2006/relationships/image" Target="../media/image15.png"/><Relationship Id="rId9" Type="http://schemas.openxmlformats.org/officeDocument/2006/relationships/image" Target="../media/image16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9.wdp"/><Relationship Id="rId3" Type="http://schemas.openxmlformats.org/officeDocument/2006/relationships/audio" Target="../media/audio5.wav"/><Relationship Id="rId7" Type="http://schemas.openxmlformats.org/officeDocument/2006/relationships/image" Target="../media/image3.png"/><Relationship Id="rId12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8.wdp"/><Relationship Id="rId5" Type="http://schemas.openxmlformats.org/officeDocument/2006/relationships/image" Target="../media/image2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Relationship Id="rId1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 t="4675" r="5667" b="60499"/>
          <a:stretch/>
        </p:blipFill>
        <p:spPr>
          <a:xfrm>
            <a:off x="7006038" y="1007723"/>
            <a:ext cx="2551611" cy="2136024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4675" r="46648" b="68097"/>
          <a:stretch/>
        </p:blipFill>
        <p:spPr>
          <a:xfrm>
            <a:off x="2738990" y="935562"/>
            <a:ext cx="3998878" cy="2330832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ترتيب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7267234" y="1633517"/>
            <a:ext cx="18081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ماهي فكرة درسنا اليوم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079198" y="1327865"/>
            <a:ext cx="308290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أستعمل خط الأعداد والقيمة المنزلية لأرتب الأعداد ضمن عشرات الألوف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21968" r="10842" b="25207"/>
          <a:stretch/>
        </p:blipFill>
        <p:spPr>
          <a:xfrm>
            <a:off x="2432309" y="3271174"/>
            <a:ext cx="3035274" cy="250034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6222" r="13614" b="22794"/>
          <a:stretch/>
        </p:blipFill>
        <p:spPr>
          <a:xfrm flipH="1">
            <a:off x="6757446" y="3180247"/>
            <a:ext cx="2800203" cy="26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/>
        </p:blipFill>
        <p:spPr>
          <a:xfrm>
            <a:off x="1552155" y="1703310"/>
            <a:ext cx="9784958" cy="4207272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ترتيب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653876" y="3107323"/>
            <a:ext cx="1811080" cy="4841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3004456" y="5066749"/>
            <a:ext cx="2963523" cy="4841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7" b="99333" l="10000" r="8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0" t="4571" r="17873"/>
          <a:stretch/>
        </p:blipFill>
        <p:spPr>
          <a:xfrm>
            <a:off x="534838" y="900449"/>
            <a:ext cx="2163498" cy="34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4534" r="4213" b="3985"/>
          <a:stretch/>
        </p:blipFill>
        <p:spPr>
          <a:xfrm>
            <a:off x="4939558" y="3524217"/>
            <a:ext cx="4033830" cy="2836820"/>
          </a:xfrm>
          <a:prstGeom prst="rect">
            <a:avLst/>
          </a:prstGeom>
        </p:spPr>
      </p:pic>
      <p:sp>
        <p:nvSpPr>
          <p:cNvPr id="26" name="مستطيل مستدير الزوايا 25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ترتيب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/>
          <p:cNvSpPr txBox="1"/>
          <p:nvPr/>
        </p:nvSpPr>
        <p:spPr>
          <a:xfrm>
            <a:off x="4721784" y="2134113"/>
            <a:ext cx="606932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يبين الشكل المجاور أطوال ثلاثة أنواع من الحيتان  أيها أقصر ؟ وأيها أطول ؟ </a:t>
            </a:r>
            <a:endParaRPr lang="ar-SA" sz="28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6398814" y="3862411"/>
            <a:ext cx="224066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المقارنة بين الأعداد تساعدني على ترتيبها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8955" l="0" r="83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188" b="82193"/>
          <a:stretch/>
        </p:blipFill>
        <p:spPr>
          <a:xfrm>
            <a:off x="9091785" y="1386491"/>
            <a:ext cx="1775492" cy="447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40"/>
          <a:stretch/>
        </p:blipFill>
        <p:spPr>
          <a:xfrm>
            <a:off x="817887" y="1913080"/>
            <a:ext cx="3834232" cy="20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مستدير الزوايا 33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ترتيب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189560" y="2510851"/>
            <a:ext cx="38934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الطريقة الأولى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خط الأعداد </a:t>
            </a:r>
            <a:endParaRPr lang="ar-SA" sz="24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6716915" y="4284169"/>
            <a:ext cx="44840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بالنظر إلى خط الأعداد ألاحظ أن :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٩١٤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&lt;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١٣٧٢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&lt;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١٤٦٣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11"/>
          <a:stretch/>
        </p:blipFill>
        <p:spPr>
          <a:xfrm>
            <a:off x="5165231" y="1061446"/>
            <a:ext cx="5720247" cy="56059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t="19512" b="61385"/>
          <a:stretch/>
        </p:blipFill>
        <p:spPr>
          <a:xfrm>
            <a:off x="3922960" y="1587279"/>
            <a:ext cx="6929805" cy="810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" b="60458"/>
          <a:stretch/>
        </p:blipFill>
        <p:spPr>
          <a:xfrm>
            <a:off x="6608648" y="3280409"/>
            <a:ext cx="4620140" cy="768023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1491668" y="2505050"/>
            <a:ext cx="43232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الطريقة الثانية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جدول المنازل </a:t>
            </a:r>
            <a:endParaRPr lang="ar-SA" sz="2400" b="1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6"/>
          <a:stretch/>
        </p:blipFill>
        <p:spPr>
          <a:xfrm>
            <a:off x="2777586" y="3612576"/>
            <a:ext cx="2884008" cy="1585599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1071291" y="3037411"/>
            <a:ext cx="51272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أكتب الأعداد في جدول المنازل ، ثم أقارن بدءًا من اليسار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8" b="225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247"/>
          <a:stretch/>
        </p:blipFill>
        <p:spPr>
          <a:xfrm>
            <a:off x="933017" y="4089137"/>
            <a:ext cx="1768084" cy="39006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0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394"/>
          <a:stretch/>
        </p:blipFill>
        <p:spPr>
          <a:xfrm>
            <a:off x="1246961" y="5262992"/>
            <a:ext cx="2662948" cy="396206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3667272" y="5215999"/>
            <a:ext cx="32342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إذن :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٩١٤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&lt;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١٣٧٢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&lt;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١٤٦٣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587873" y="5770450"/>
            <a:ext cx="711369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أي أن أطوال الحيتان تكون مرتبة من الأصغر إلى الأكبر كما يلي :  </a:t>
            </a:r>
          </a:p>
          <a:p>
            <a:pPr algn="ctr"/>
            <a:r>
              <a:rPr lang="ku-Arab-IQ" sz="2400" b="1" dirty="0" smtClean="0">
                <a:solidFill>
                  <a:srgbClr val="C00000"/>
                </a:solidFill>
              </a:rPr>
              <a:t>٩١٤ </a:t>
            </a:r>
            <a:r>
              <a:rPr lang="ar-SA" sz="2400" b="1" dirty="0" smtClean="0">
                <a:solidFill>
                  <a:srgbClr val="C00000"/>
                </a:solidFill>
              </a:rPr>
              <a:t>، </a:t>
            </a:r>
            <a:r>
              <a:rPr lang="ku-Arab-IQ" sz="2400" b="1" dirty="0" smtClean="0">
                <a:solidFill>
                  <a:srgbClr val="C00000"/>
                </a:solidFill>
              </a:rPr>
              <a:t>١٣٧٢ </a:t>
            </a:r>
            <a:r>
              <a:rPr lang="ar-SA" sz="2400" b="1" dirty="0" smtClean="0">
                <a:solidFill>
                  <a:srgbClr val="C00000"/>
                </a:solidFill>
              </a:rPr>
              <a:t>، </a:t>
            </a:r>
            <a:r>
              <a:rPr lang="ku-Arab-IQ" sz="2400" b="1" dirty="0" smtClean="0">
                <a:solidFill>
                  <a:srgbClr val="C00000"/>
                </a:solidFill>
              </a:rPr>
              <a:t>١٤٦٣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36" grpId="0"/>
      <p:bldP spid="37" grpId="0"/>
      <p:bldP spid="38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6" y="1360323"/>
            <a:ext cx="2662461" cy="288093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5" t="2883" r="1251" b="37242"/>
          <a:stretch/>
        </p:blipFill>
        <p:spPr>
          <a:xfrm>
            <a:off x="6425005" y="1762136"/>
            <a:ext cx="4148262" cy="2077311"/>
          </a:xfrm>
          <a:prstGeom prst="rect">
            <a:avLst/>
          </a:prstGeom>
        </p:spPr>
      </p:pic>
      <p:sp>
        <p:nvSpPr>
          <p:cNvPr id="37" name="مستطيل مستدير الزوايا 36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ترتيب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70062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181399" y="5005224"/>
            <a:ext cx="5347850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rgbClr val="C00000"/>
                </a:solidFill>
              </a:rPr>
              <a:t>إذن تكون المسافات مرتبة من الأكبر إلى الأصغر كالآتي : </a:t>
            </a:r>
          </a:p>
          <a:p>
            <a:pPr algn="ctr"/>
            <a:r>
              <a:rPr lang="ku-Arab-IQ" sz="2400" b="1" dirty="0" smtClean="0">
                <a:solidFill>
                  <a:srgbClr val="C00000"/>
                </a:solidFill>
              </a:rPr>
              <a:t>١٩٣٠٨ </a:t>
            </a:r>
            <a:r>
              <a:rPr lang="ar-SA" sz="2400" b="1" dirty="0" smtClean="0">
                <a:solidFill>
                  <a:srgbClr val="C00000"/>
                </a:solidFill>
              </a:rPr>
              <a:t>، </a:t>
            </a:r>
            <a:r>
              <a:rPr lang="ku-Arab-IQ" sz="2400" b="1" dirty="0" smtClean="0">
                <a:solidFill>
                  <a:srgbClr val="C00000"/>
                </a:solidFill>
              </a:rPr>
              <a:t>٥٦٣١ </a:t>
            </a:r>
            <a:r>
              <a:rPr lang="ar-SA" sz="2400" b="1" dirty="0" smtClean="0">
                <a:solidFill>
                  <a:srgbClr val="C00000"/>
                </a:solidFill>
              </a:rPr>
              <a:t>، </a:t>
            </a:r>
            <a:r>
              <a:rPr lang="ku-Arab-IQ" sz="2400" b="1" dirty="0" smtClean="0">
                <a:solidFill>
                  <a:srgbClr val="C00000"/>
                </a:solidFill>
              </a:rPr>
              <a:t>١٤٤٨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 rot="21301255">
            <a:off x="925855" y="2766532"/>
            <a:ext cx="199180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جدول المنازل لأقارن بين المسافات مبتدئًا من اليسار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16"/>
          <a:stretch/>
        </p:blipFill>
        <p:spPr>
          <a:xfrm>
            <a:off x="4464999" y="1051550"/>
            <a:ext cx="6159463" cy="579918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727" r="58842" b="30331"/>
          <a:stretch/>
        </p:blipFill>
        <p:spPr>
          <a:xfrm>
            <a:off x="3708663" y="1887322"/>
            <a:ext cx="2292970" cy="189007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4993" y="3915413"/>
            <a:ext cx="2326353" cy="201698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30448" l="0" r="477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510" b="68719"/>
          <a:stretch/>
        </p:blipFill>
        <p:spPr>
          <a:xfrm>
            <a:off x="6566915" y="4838323"/>
            <a:ext cx="1257134" cy="96712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8" b="28507" l="943" r="993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619"/>
          <a:stretch/>
        </p:blipFill>
        <p:spPr>
          <a:xfrm>
            <a:off x="7825709" y="5932395"/>
            <a:ext cx="2399527" cy="71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8"/>
          <a:stretch/>
        </p:blipFill>
        <p:spPr>
          <a:xfrm>
            <a:off x="1236617" y="4769070"/>
            <a:ext cx="10255990" cy="1349461"/>
          </a:xfrm>
          <a:prstGeom prst="rect">
            <a:avLst/>
          </a:prstGeom>
        </p:spPr>
      </p:pic>
      <p:sp>
        <p:nvSpPr>
          <p:cNvPr id="36" name="مستطيل مستدير الزوايا 35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ترتيب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34385" y="1204330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أرتب الأعداد الآتية من الأصغر إلى الأكبر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8407858" y="2493527"/>
            <a:ext cx="2451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٦٨ </a:t>
            </a:r>
            <a:endParaRPr lang="ar-SA" sz="28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3844708" y="6118746"/>
            <a:ext cx="52785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لأنه العدد الوحيد المكون من أربع منازل </a:t>
            </a:r>
            <a:endParaRPr lang="ar-SA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3" b="85811"/>
          <a:stretch/>
        </p:blipFill>
        <p:spPr>
          <a:xfrm>
            <a:off x="8593213" y="1827204"/>
            <a:ext cx="2664712" cy="611303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5" r="34639" b="85811"/>
          <a:stretch/>
        </p:blipFill>
        <p:spPr>
          <a:xfrm>
            <a:off x="4801166" y="1835913"/>
            <a:ext cx="3143794" cy="611303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70512" b="86117"/>
          <a:stretch/>
        </p:blipFill>
        <p:spPr>
          <a:xfrm>
            <a:off x="962913" y="1864165"/>
            <a:ext cx="3274423" cy="598133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4686516" y="2488400"/>
            <a:ext cx="2788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٢٢٤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٤٤١ </a:t>
            </a:r>
            <a:endParaRPr lang="ar-SA" sz="2800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802789" y="2488400"/>
            <a:ext cx="29659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٢٢٠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٢٢٠٢ </a:t>
            </a:r>
            <a:endParaRPr lang="ar-SA" sz="28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7474813" y="3093646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أرتب الأعداد الآتية من الأكبر إلى الأصغر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7" b="84327"/>
          <a:stretch/>
        </p:blipFill>
        <p:spPr>
          <a:xfrm>
            <a:off x="8658804" y="3550394"/>
            <a:ext cx="3045743" cy="692085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2" r="32392" b="84327"/>
          <a:stretch/>
        </p:blipFill>
        <p:spPr>
          <a:xfrm>
            <a:off x="5218480" y="3550394"/>
            <a:ext cx="3074125" cy="692085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65423" b="84327"/>
          <a:stretch/>
        </p:blipFill>
        <p:spPr>
          <a:xfrm>
            <a:off x="798428" y="3550394"/>
            <a:ext cx="4127863" cy="692085"/>
          </a:xfrm>
          <a:prstGeom prst="rect">
            <a:avLst/>
          </a:prstGeom>
        </p:spPr>
      </p:pic>
      <p:sp>
        <p:nvSpPr>
          <p:cNvPr id="57" name="مربع نص 56"/>
          <p:cNvSpPr txBox="1"/>
          <p:nvPr/>
        </p:nvSpPr>
        <p:spPr>
          <a:xfrm>
            <a:off x="8563940" y="4256768"/>
            <a:ext cx="2788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٢٣١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١٧٨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١٣٦ </a:t>
            </a:r>
            <a:endParaRPr lang="ar-SA" sz="2800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5119072" y="4256768"/>
            <a:ext cx="2788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١٥٠٠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endParaRPr lang="ar-SA" sz="28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835310" y="4257448"/>
            <a:ext cx="38015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٣٩٠٠٩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٣٢٩٩٩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٣٩٠٩ </a:t>
            </a:r>
            <a:endParaRPr lang="ar-SA" sz="2800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4603502" y="5590981"/>
            <a:ext cx="36003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٣٤٥٣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٤٣٥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٣٤٥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40251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41" grpId="0"/>
      <p:bldP spid="42" grpId="0"/>
      <p:bldP spid="43" grpId="0"/>
      <p:bldP spid="57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87"/>
          <a:stretch/>
        </p:blipFill>
        <p:spPr>
          <a:xfrm>
            <a:off x="935577" y="4813575"/>
            <a:ext cx="10680742" cy="543001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18401" b="66742"/>
          <a:stretch/>
        </p:blipFill>
        <p:spPr>
          <a:xfrm>
            <a:off x="407866" y="2798835"/>
            <a:ext cx="11298173" cy="644434"/>
          </a:xfrm>
          <a:prstGeom prst="rect">
            <a:avLst/>
          </a:prstGeom>
        </p:spPr>
      </p:pic>
      <p:sp>
        <p:nvSpPr>
          <p:cNvPr id="37" name="مستطيل مستدير الزوايا 36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ترتيب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3219924" y="1142989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أرتب الأعداد الآتية من الأصغر إلى الأكبر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b="84267"/>
          <a:stretch/>
        </p:blipFill>
        <p:spPr>
          <a:xfrm>
            <a:off x="851879" y="1757789"/>
            <a:ext cx="10433231" cy="682435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8139601" y="2303371"/>
            <a:ext cx="2788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٣٠٠٣ </a:t>
            </a:r>
            <a:endParaRPr lang="ar-SA" sz="28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7633777" y="4284467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أرتب الأعداد الآتية من الأكبر إلى الأصغر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3845599" y="2303371"/>
            <a:ext cx="32029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٤٠٤٠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٤٠٤٤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٤٤٠٤ </a:t>
            </a:r>
            <a:endParaRPr lang="ar-SA" sz="2800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575378" y="2301300"/>
            <a:ext cx="2788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١٢٣ </a:t>
            </a:r>
            <a:endParaRPr lang="ar-SA" sz="2800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7937954" y="3471677"/>
            <a:ext cx="35530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٩٩٨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١٢٣٤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١٢١٣٤ </a:t>
            </a:r>
            <a:endParaRPr lang="ar-SA" sz="2800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4321636" y="3471677"/>
            <a:ext cx="31973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٥٢١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٥٩٨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٣٧٨٩ </a:t>
            </a:r>
            <a:endParaRPr lang="ar-SA" sz="2800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326502" y="3469340"/>
            <a:ext cx="34682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٢٦٧٣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٢٧٨٧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٢٩٠٠ </a:t>
            </a:r>
            <a:endParaRPr lang="ar-SA" sz="28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8570626" y="5502992"/>
            <a:ext cx="2788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٦٠٠٦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 </a:t>
            </a:r>
            <a:endParaRPr lang="ar-SA" sz="2800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4601823" y="5502992"/>
            <a:ext cx="31934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٣٥٨٧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٢٤٣٥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٨٧٥ </a:t>
            </a:r>
            <a:endParaRPr lang="ar-SA" sz="2800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1097316" y="5391841"/>
            <a:ext cx="3074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٢٠٠٠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١٣٤٢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٩٩٩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20060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1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1558" b="16124"/>
          <a:stretch/>
        </p:blipFill>
        <p:spPr>
          <a:xfrm>
            <a:off x="1616587" y="1649589"/>
            <a:ext cx="9457510" cy="3366585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ترتيب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4779611" y="5451855"/>
            <a:ext cx="3131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الثلاجة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6516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56" y="1900909"/>
            <a:ext cx="9529071" cy="4092917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ترتيب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078044" y="930490"/>
            <a:ext cx="7605928" cy="809982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6" y="815015"/>
            <a:ext cx="1332235" cy="1332235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617" b="92969" l="5469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82" y="4451827"/>
            <a:ext cx="1215817" cy="1215817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3242414" y="5884240"/>
            <a:ext cx="56813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ميساء ، لأن إيمان رتبت الأعداد من الأكبر إلى الأصغر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34266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1" b="44335"/>
          <a:stretch/>
        </p:blipFill>
        <p:spPr>
          <a:xfrm>
            <a:off x="996596" y="4108140"/>
            <a:ext cx="10619723" cy="88827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81"/>
          <a:stretch/>
        </p:blipFill>
        <p:spPr>
          <a:xfrm>
            <a:off x="712849" y="1862289"/>
            <a:ext cx="10619723" cy="1349971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ترتيب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078044" y="930490"/>
            <a:ext cx="7605928" cy="809982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352837" y="2981427"/>
            <a:ext cx="56813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بين العددين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٧٤٥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٤٦٧ </a:t>
            </a:r>
            <a:endParaRPr lang="ar-SA" sz="24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1848400" y="5038004"/>
            <a:ext cx="80849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لدى نجار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 خشبية أطوالها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. إذا أراد أن يستعمل القطعة المتوسطة في الطول ، فما طول هذه القطعة ؟ </a:t>
            </a:r>
            <a:endParaRPr lang="ar-SA" sz="24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 r="12337" b="7676"/>
          <a:stretch/>
        </p:blipFill>
        <p:spPr>
          <a:xfrm>
            <a:off x="2085037" y="2450903"/>
            <a:ext cx="1788402" cy="17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6683</TotalTime>
  <Words>403</Words>
  <Application>Microsoft Office PowerPoint</Application>
  <PresentationFormat>شاشة عريضة</PresentationFormat>
  <Paragraphs>90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322</cp:revision>
  <dcterms:created xsi:type="dcterms:W3CDTF">2022-12-02T21:48:32Z</dcterms:created>
  <dcterms:modified xsi:type="dcterms:W3CDTF">2023-07-20T00:41:19Z</dcterms:modified>
</cp:coreProperties>
</file>