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tags/tag3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9"/>
  </p:notesMasterIdLst>
  <p:sldIdLst>
    <p:sldId id="257" r:id="rId2"/>
    <p:sldId id="306" r:id="rId3"/>
    <p:sldId id="275" r:id="rId4"/>
    <p:sldId id="310" r:id="rId5"/>
    <p:sldId id="313" r:id="rId6"/>
    <p:sldId id="311" r:id="rId7"/>
    <p:sldId id="334" r:id="rId8"/>
    <p:sldId id="322" r:id="rId9"/>
    <p:sldId id="323" r:id="rId10"/>
    <p:sldId id="324" r:id="rId11"/>
    <p:sldId id="326" r:id="rId12"/>
    <p:sldId id="314" r:id="rId13"/>
    <p:sldId id="330" r:id="rId14"/>
    <p:sldId id="333" r:id="rId15"/>
    <p:sldId id="335" r:id="rId16"/>
    <p:sldId id="331" r:id="rId17"/>
    <p:sldId id="336" r:id="rId18"/>
  </p:sldIdLst>
  <p:sldSz cx="12192000" cy="6858000"/>
  <p:notesSz cx="6858000" cy="9144000"/>
  <p:custDataLst>
    <p:tags r:id="rId20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94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92CA6EC-DDE5-4772-84D0-6AC904AC0401}" type="datetimeFigureOut">
              <a:rPr lang="ar-SA" smtClean="0"/>
              <a:t>24/01/43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B326734-A8C1-4CFE-9060-FAA421AE5CD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7618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853034354b_0_247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853034354b_0_247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8397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5114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3597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0468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3659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0279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3614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1173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6293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6592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9692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8814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A36FDF-E0A5-46C6-953F-891FEABD2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7AB5D2C-8AAB-4B2A-9BD8-5697684890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ED95A9A-5E3E-41B6-BDEA-6C76EB838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24/01/43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8AA9F5E-C36F-4239-B806-7C521D2C8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18D4428-5470-4837-B7C3-B463227FB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0438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104B39-338E-44E1-BB86-5BE6D8FC7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E336BA6-1458-4C2F-B449-F3CE88397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E35146A-8F52-46E6-B706-76BEA9D50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24/01/43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002385C-0A80-466E-91E4-2765874B1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5AD40BA-3A92-4DDE-993E-A13B51174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4981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781CDC4-9745-40F9-915C-AEE3F8FBBA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92AFB55-B65B-4FB9-A21B-76C579EA2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F9203A2-260B-4EDB-B887-A08E7E2C5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24/01/43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098BC3F-01F3-416F-9257-3E3C8D409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1E8CFB-0F65-400B-958E-B11EF4732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3767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1336433" y="948231"/>
            <a:ext cx="3205200" cy="18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5723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449200" y="948233"/>
            <a:ext cx="729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64367" y="1665900"/>
            <a:ext cx="9284400" cy="37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522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1pPr>
            <a:lvl2pPr marL="1219170" lvl="1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2pPr>
            <a:lvl3pPr marL="1828754" lvl="2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3pPr>
            <a:lvl4pPr marL="2438339" lvl="3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4pPr>
            <a:lvl5pPr marL="3047924" lvl="4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5pPr>
            <a:lvl6pPr marL="3657509" lvl="5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6pPr>
            <a:lvl7pPr marL="4267093" lvl="6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7pPr>
            <a:lvl8pPr marL="4876678" lvl="7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8pPr>
            <a:lvl9pPr marL="5486263" lvl="8" indent="-385224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6745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449200" y="948233"/>
            <a:ext cx="729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64367" y="1665900"/>
            <a:ext cx="9284400" cy="37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522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1pPr>
            <a:lvl2pPr marL="1219170" lvl="1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2pPr>
            <a:lvl3pPr marL="1828754" lvl="2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3pPr>
            <a:lvl4pPr marL="2438339" lvl="3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4pPr>
            <a:lvl5pPr marL="3047924" lvl="4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5pPr>
            <a:lvl6pPr marL="3657509" lvl="5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6pPr>
            <a:lvl7pPr marL="4267093" lvl="6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7pPr>
            <a:lvl8pPr marL="4876678" lvl="7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8pPr>
            <a:lvl9pPr marL="5486263" lvl="8" indent="-385224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7500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449200" y="948233"/>
            <a:ext cx="729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64367" y="1665900"/>
            <a:ext cx="9284400" cy="37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522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1pPr>
            <a:lvl2pPr marL="1219170" lvl="1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2pPr>
            <a:lvl3pPr marL="1828754" lvl="2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3pPr>
            <a:lvl4pPr marL="2438339" lvl="3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4pPr>
            <a:lvl5pPr marL="3047924" lvl="4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5pPr>
            <a:lvl6pPr marL="3657509" lvl="5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6pPr>
            <a:lvl7pPr marL="4267093" lvl="6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7pPr>
            <a:lvl8pPr marL="4876678" lvl="7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8pPr>
            <a:lvl9pPr marL="5486263" lvl="8" indent="-385224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8946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449200" y="948233"/>
            <a:ext cx="729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64367" y="1665900"/>
            <a:ext cx="9284400" cy="37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522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1pPr>
            <a:lvl2pPr marL="1219170" lvl="1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2pPr>
            <a:lvl3pPr marL="1828754" lvl="2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3pPr>
            <a:lvl4pPr marL="2438339" lvl="3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4pPr>
            <a:lvl5pPr marL="3047924" lvl="4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5pPr>
            <a:lvl6pPr marL="3657509" lvl="5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6pPr>
            <a:lvl7pPr marL="4267093" lvl="6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7pPr>
            <a:lvl8pPr marL="4876678" lvl="7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8pPr>
            <a:lvl9pPr marL="5486263" lvl="8" indent="-385224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3121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449200" y="948233"/>
            <a:ext cx="729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64367" y="1665900"/>
            <a:ext cx="9284400" cy="37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522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1pPr>
            <a:lvl2pPr marL="1219170" lvl="1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2pPr>
            <a:lvl3pPr marL="1828754" lvl="2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3pPr>
            <a:lvl4pPr marL="2438339" lvl="3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4pPr>
            <a:lvl5pPr marL="3047924" lvl="4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5pPr>
            <a:lvl6pPr marL="3657509" lvl="5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6pPr>
            <a:lvl7pPr marL="4267093" lvl="6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7pPr>
            <a:lvl8pPr marL="4876678" lvl="7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8pPr>
            <a:lvl9pPr marL="5486263" lvl="8" indent="-385224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3898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449200" y="948233"/>
            <a:ext cx="729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64367" y="1665900"/>
            <a:ext cx="9284400" cy="37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522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1pPr>
            <a:lvl2pPr marL="1219170" lvl="1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2pPr>
            <a:lvl3pPr marL="1828754" lvl="2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3pPr>
            <a:lvl4pPr marL="2438339" lvl="3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4pPr>
            <a:lvl5pPr marL="3047924" lvl="4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5pPr>
            <a:lvl6pPr marL="3657509" lvl="5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6pPr>
            <a:lvl7pPr marL="4267093" lvl="6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7pPr>
            <a:lvl8pPr marL="4876678" lvl="7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8pPr>
            <a:lvl9pPr marL="5486263" lvl="8" indent="-385224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99273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449200" y="948233"/>
            <a:ext cx="729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64367" y="1665900"/>
            <a:ext cx="9284400" cy="37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522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1pPr>
            <a:lvl2pPr marL="1219170" lvl="1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2pPr>
            <a:lvl3pPr marL="1828754" lvl="2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3pPr>
            <a:lvl4pPr marL="2438339" lvl="3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4pPr>
            <a:lvl5pPr marL="3047924" lvl="4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5pPr>
            <a:lvl6pPr marL="3657509" lvl="5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6pPr>
            <a:lvl7pPr marL="4267093" lvl="6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7pPr>
            <a:lvl8pPr marL="4876678" lvl="7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8pPr>
            <a:lvl9pPr marL="5486263" lvl="8" indent="-385224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6308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BC2E5C-66E7-423C-85EA-3A6FECC30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C8917EF-3E9B-4F3F-A0CA-53D594D73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312B4E-0423-498D-82F6-FB18111D3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24/01/43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00D568D-9A9F-45D0-8231-96E706840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5F743C0-464A-4766-A67A-AF50060A5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85319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868" y="596933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92297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C6C65E-9509-442C-8DDC-AD67FF13D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E994F6D-12AF-4703-A392-8D51A2951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5C145ED-CB42-4E4F-A9BD-51C8AEDF7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24/01/43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1EE3F00-2D50-43A4-9E5A-55FC9EB72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B58E401-BE7F-49F9-8D87-557396B95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8585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43C7A6D-582F-4795-9327-418C1D0F6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1BECFFD-840B-421D-AFE8-80319F3A00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8548534-240B-4233-B16C-B34426DCD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138E493-E8AF-4159-90B7-2EEAEF09F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24/01/43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BD7BD3-FBDD-485B-B44C-77B38C90D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44EF211-54A9-4FDC-B68F-14AC78814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184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D8E8C1A-B03A-46BE-91CC-8E4FB3DBE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0A104C7-2384-4F6F-BCEC-A6DEDC8F6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ACC4793-5A15-4BA1-BCF0-4D214CB91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BD57FF1-12DC-4DEC-9D82-B97AC7FE3E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0300C28-557C-4332-8B61-5DBA34DE15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1D93A64-E703-4090-B489-1B13D3A89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24/01/43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719ED96-BD2D-435C-B319-CC33E83DD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2C81E19-B28E-43CC-9CF2-A20373535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4373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D09E9CA-B9F6-4F0B-9E24-F48402794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2464361-C1F3-4A4E-8ED9-9D406FC83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24/01/43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BD52A46-9AAB-4ED3-B935-5F31D173D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F3BEB83-D4F4-4CD5-B937-C3F2D9BD5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5845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AF52AEE-8A21-4759-942D-C90708818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24/01/43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DAEE29C-EC9B-465F-941F-0C6665771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4E64C23-1BB4-4524-B434-033095CAB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98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944F9D-272B-4E58-BA43-B8B290F9E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544FD67-C362-4C22-A6C7-2411DF606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7B3980E-84B3-4D31-8E5F-DB9CC2BBD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4B67A3A-A39C-4D73-9268-2AE8CD96A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24/01/43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3B74104-078D-47CC-89C6-FEB3E8698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C1FD30D-5EE9-44EC-BB40-515ACB4E6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014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C0D1B39-B2BF-41C9-B767-19C958703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B7905C2-02D7-45FC-AF6B-6F271008D9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3A1BF51-CC0D-413C-B983-C1342F5A8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3BE8213-AB0F-410E-9223-C582C3EEE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24/01/43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06A2D3D-2DC4-4625-AC56-E4F659E6E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4C16054-FAC2-4D54-9144-6B13AB00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5771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44394DB9-BA92-477A-90E0-40372CD4E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CA45374-877C-4D75-B249-171908BC7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0CF1659-A9F5-46F7-8B57-61FA00C2AD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E1183-013F-49FD-80CE-8B4618C7E3F0}" type="datetimeFigureOut">
              <a:rPr lang="ar-SA" smtClean="0"/>
              <a:t>24/01/43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724D123-A7B0-4D50-AA4E-2CCAB97A3E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E3C92C5-89FD-4BE1-90E8-154C53B68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546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8" r:id="rId14"/>
    <p:sldLayoutId id="2147483667" r:id="rId15"/>
    <p:sldLayoutId id="2147483666" r:id="rId16"/>
    <p:sldLayoutId id="2147483665" r:id="rId17"/>
    <p:sldLayoutId id="2147483664" r:id="rId18"/>
    <p:sldLayoutId id="2147483663" r:id="rId19"/>
    <p:sldLayoutId id="2147483662" r:id="rId20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https://et.wikipedia.org/wiki/Fail:Crystal_Clear_app_kedit_green-pencil.svg" TargetMode="External"/><Relationship Id="rId18" Type="http://schemas.openxmlformats.org/officeDocument/2006/relationships/hyperlink" Target="http://www.pngall.com/note-png" TargetMode="External"/><Relationship Id="rId3" Type="http://schemas.openxmlformats.org/officeDocument/2006/relationships/hyperlink" Target="http://www.publicdomainpictures.net/view-image.php?image=111350&amp;picture=room-interior-empty" TargetMode="External"/><Relationship Id="rId21" Type="http://schemas.openxmlformats.org/officeDocument/2006/relationships/hyperlink" Target="http://www.pngall.com/carpet-png" TargetMode="External"/><Relationship Id="rId7" Type="http://schemas.openxmlformats.org/officeDocument/2006/relationships/hyperlink" Target="https://pixabay.com/en/banner-party-decoration-celebration-48962/" TargetMode="External"/><Relationship Id="rId12" Type="http://schemas.openxmlformats.org/officeDocument/2006/relationships/image" Target="../media/image11.png"/><Relationship Id="rId17" Type="http://schemas.openxmlformats.org/officeDocument/2006/relationships/image" Target="../media/image13.png"/><Relationship Id="rId2" Type="http://schemas.openxmlformats.org/officeDocument/2006/relationships/image" Target="../media/image6.jpg"/><Relationship Id="rId16" Type="http://schemas.openxmlformats.org/officeDocument/2006/relationships/hyperlink" Target="https://publicdomainpictures.net/view-image.php?image=62615&amp;picture=tv-isolated-background-clipart" TargetMode="External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5" Type="http://schemas.openxmlformats.org/officeDocument/2006/relationships/hyperlink" Target="https://pixabay.com/es/verde-pizarra-tiza-borrador-307835/" TargetMode="External"/><Relationship Id="rId15" Type="http://schemas.openxmlformats.org/officeDocument/2006/relationships/image" Target="../media/image12.jpg"/><Relationship Id="rId10" Type="http://schemas.openxmlformats.org/officeDocument/2006/relationships/slide" Target="slide7.xml"/><Relationship Id="rId19" Type="http://schemas.openxmlformats.org/officeDocument/2006/relationships/slide" Target="slide8.xml"/><Relationship Id="rId4" Type="http://schemas.openxmlformats.org/officeDocument/2006/relationships/image" Target="../media/image7.png"/><Relationship Id="rId9" Type="http://schemas.openxmlformats.org/officeDocument/2006/relationships/hyperlink" Target="https://commons.wikimedia.org/wiki/File:DoomsdayClockWatchmen.png" TargetMode="External"/><Relationship Id="rId14" Type="http://schemas.openxmlformats.org/officeDocument/2006/relationships/hyperlink" Target="file:///C:\Users\User\Dropbox\&#1607;&#1576;&#1577;\&#1581;&#1602;&#1610;&#1576;&#1577;%20&#1578;&#1583;&#1585;&#1610;&#1576;&#1610;&#1577;\&#1575;&#1604;&#1608;&#1587;&#1575;&#1574;&#1604;%20&#1575;&#1604;&#1578;&#1593;&#1604;&#1610;&#1605;&#1610;&#1577;%20&#1575;&#1604;&#1578;&#1601;&#1575;&#1593;&#1604;&#1610;&#1577;\&#1575;&#1604;&#1581;&#1590;&#1608;&#1585;%20&#1604;&#1604;&#1583;&#1608;&#1585;&#1577;.xlsx" TargetMode="External"/><Relationship Id="rId22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.jp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24.png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3.xml"/><Relationship Id="rId11" Type="http://schemas.openxmlformats.org/officeDocument/2006/relationships/image" Target="../media/image44.png"/><Relationship Id="rId5" Type="http://schemas.openxmlformats.org/officeDocument/2006/relationships/image" Target="../media/image30.png"/><Relationship Id="rId10" Type="http://schemas.openxmlformats.org/officeDocument/2006/relationships/image" Target="../media/image47.jpg"/><Relationship Id="rId4" Type="http://schemas.openxmlformats.org/officeDocument/2006/relationships/image" Target="../media/image25.png"/><Relationship Id="rId9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3.xml"/><Relationship Id="rId5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12.xml"/><Relationship Id="rId7" Type="http://schemas.openxmlformats.org/officeDocument/2006/relationships/slide" Target="slide3.xml"/><Relationship Id="rId12" Type="http://schemas.openxmlformats.org/officeDocument/2006/relationships/image" Target="file:///C:\Program%20Files\Inknoe%20ClassPoint\Images\multiple_choice_without%20result_default.png" TargetMode="Externa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30.png"/><Relationship Id="rId11" Type="http://schemas.openxmlformats.org/officeDocument/2006/relationships/image" Target="../media/image50.png"/><Relationship Id="rId5" Type="http://schemas.openxmlformats.org/officeDocument/2006/relationships/image" Target="../media/image25.png"/><Relationship Id="rId10" Type="http://schemas.openxmlformats.org/officeDocument/2006/relationships/image" Target="../media/image49.jpeg"/><Relationship Id="rId4" Type="http://schemas.openxmlformats.org/officeDocument/2006/relationships/image" Target="../media/image35.png"/><Relationship Id="rId9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file:///C:\Program%20Files\Inknoe%20ClassPoint\Images\multiple_choice_without%20result_default.png" TargetMode="External"/><Relationship Id="rId5" Type="http://schemas.openxmlformats.org/officeDocument/2006/relationships/image" Target="../media/image50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5.png"/><Relationship Id="rId5" Type="http://schemas.openxmlformats.org/officeDocument/2006/relationships/hyperlink" Target="https://t.me/hebamaz" TargetMode="External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slide" Target="slide3.xml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1.wdp"/><Relationship Id="rId9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0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24.png"/><Relationship Id="rId4" Type="http://schemas.openxmlformats.org/officeDocument/2006/relationships/slide" Target="slide3.xml"/><Relationship Id="rId9" Type="http://schemas.openxmlformats.org/officeDocument/2006/relationships/image" Target="../media/image3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3.xml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3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3.xml"/><Relationship Id="rId11" Type="http://schemas.microsoft.com/office/2007/relationships/hdphoto" Target="../media/hdphoto2.wdp"/><Relationship Id="rId5" Type="http://schemas.openxmlformats.org/officeDocument/2006/relationships/image" Target="../media/image30.png"/><Relationship Id="rId10" Type="http://schemas.openxmlformats.org/officeDocument/2006/relationships/image" Target="../media/image37.png"/><Relationship Id="rId4" Type="http://schemas.openxmlformats.org/officeDocument/2006/relationships/image" Target="../media/image25.pn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3.xml"/><Relationship Id="rId5" Type="http://schemas.openxmlformats.org/officeDocument/2006/relationships/image" Target="../media/image30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9.jp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24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.jp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24.png"/><Relationship Id="rId4" Type="http://schemas.openxmlformats.org/officeDocument/2006/relationships/slide" Target="slide3.xml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بنى&#10;&#10;تم إنشاء الوصف تلقائياً">
            <a:extLst>
              <a:ext uri="{FF2B5EF4-FFF2-40B4-BE49-F238E27FC236}">
                <a16:creationId xmlns:a16="http://schemas.microsoft.com/office/drawing/2014/main" id="{F9903F2B-3546-48D7-8FC7-3493648D3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0F89059-699B-404D-BFDF-EA4D69D961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83096" y="292582"/>
            <a:ext cx="7893600" cy="410713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36E374F-4B04-4FA4-9607-72FF3C88F9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40383" y="-798445"/>
            <a:ext cx="7779026" cy="2945297"/>
          </a:xfrm>
          <a:prstGeom prst="rect">
            <a:avLst/>
          </a:prstGeom>
        </p:spPr>
      </p:pic>
      <p:pic>
        <p:nvPicPr>
          <p:cNvPr id="13" name="صورة 12" descr="صورة تحتوي على نص, ساعة حائط&#10;&#10;تم إنشاء الوصف تلقائياً">
            <a:extLst>
              <a:ext uri="{FF2B5EF4-FFF2-40B4-BE49-F238E27FC236}">
                <a16:creationId xmlns:a16="http://schemas.microsoft.com/office/drawing/2014/main" id="{646B86C8-20BB-40A7-83B7-6DC1D0C985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629021" y="98093"/>
            <a:ext cx="1116078" cy="1116078"/>
          </a:xfrm>
          <a:prstGeom prst="rect">
            <a:avLst/>
          </a:prstGeom>
        </p:spPr>
      </p:pic>
      <p:sp>
        <p:nvSpPr>
          <p:cNvPr id="15" name="مخطط انسيابي: محطة طرفية 14">
            <a:hlinkClick r:id="rId10" action="ppaction://hlinksldjump"/>
            <a:extLst>
              <a:ext uri="{FF2B5EF4-FFF2-40B4-BE49-F238E27FC236}">
                <a16:creationId xmlns:a16="http://schemas.microsoft.com/office/drawing/2014/main" id="{98BACCE5-6D7C-4169-880C-D1EB2483F4B8}"/>
              </a:ext>
            </a:extLst>
          </p:cNvPr>
          <p:cNvSpPr/>
          <p:nvPr/>
        </p:nvSpPr>
        <p:spPr>
          <a:xfrm>
            <a:off x="10026236" y="145774"/>
            <a:ext cx="1940477" cy="940904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 قوانين الصف</a:t>
            </a:r>
          </a:p>
        </p:txBody>
      </p:sp>
      <p:pic>
        <p:nvPicPr>
          <p:cNvPr id="1026" name="Picture 2" descr="Bitmoji Image">
            <a:extLst>
              <a:ext uri="{FF2B5EF4-FFF2-40B4-BE49-F238E27FC236}">
                <a16:creationId xmlns:a16="http://schemas.microsoft.com/office/drawing/2014/main" id="{13B6178E-1DEC-4F24-BC17-DA86FA29E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7008" y="1086678"/>
            <a:ext cx="5022988" cy="502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صورة 16" descr="صورة تحتوي على أداة كتابة, قرطاسية, قلم رصاص&#10;&#10;تم إنشاء الوصف تلقائياً">
            <a:extLst>
              <a:ext uri="{FF2B5EF4-FFF2-40B4-BE49-F238E27FC236}">
                <a16:creationId xmlns:a16="http://schemas.microsoft.com/office/drawing/2014/main" id="{1D9E09D3-704F-4342-9139-D1935B882C8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8324778" y="3273543"/>
            <a:ext cx="1470028" cy="1470028"/>
          </a:xfrm>
          <a:prstGeom prst="rect">
            <a:avLst/>
          </a:prstGeom>
        </p:spPr>
      </p:pic>
      <p:sp>
        <p:nvSpPr>
          <p:cNvPr id="19" name="مستطيل 18">
            <a:hlinkClick r:id="rId14" action="ppaction://hlinkfile"/>
            <a:extLst>
              <a:ext uri="{FF2B5EF4-FFF2-40B4-BE49-F238E27FC236}">
                <a16:creationId xmlns:a16="http://schemas.microsoft.com/office/drawing/2014/main" id="{C24F0166-1A4D-4EC1-9D34-A5325B4F372F}"/>
              </a:ext>
            </a:extLst>
          </p:cNvPr>
          <p:cNvSpPr/>
          <p:nvPr/>
        </p:nvSpPr>
        <p:spPr>
          <a:xfrm>
            <a:off x="8526403" y="3732079"/>
            <a:ext cx="121869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قائمة الحضور</a:t>
            </a:r>
          </a:p>
        </p:txBody>
      </p:sp>
      <p:pic>
        <p:nvPicPr>
          <p:cNvPr id="23" name="صورة 22" descr="صورة تحتوي على نص, شاشة عرض, إلكترونيات, تلفاز&#10;&#10;تم إنشاء الوصف تلقائياً">
            <a:extLst>
              <a:ext uri="{FF2B5EF4-FFF2-40B4-BE49-F238E27FC236}">
                <a16:creationId xmlns:a16="http://schemas.microsoft.com/office/drawing/2014/main" id="{7D0CAF32-B92D-4F2A-ADAA-7CF68AE31C3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 t="9288" b="13011"/>
          <a:stretch/>
        </p:blipFill>
        <p:spPr>
          <a:xfrm>
            <a:off x="8136835" y="1028742"/>
            <a:ext cx="4331451" cy="2522842"/>
          </a:xfrm>
          <a:prstGeom prst="rect">
            <a:avLst/>
          </a:prstGeom>
        </p:spPr>
      </p:pic>
      <p:pic>
        <p:nvPicPr>
          <p:cNvPr id="25" name="صورة 2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42A3B77-2DC0-4E54-8F84-B9111782570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9996431" y="3389974"/>
            <a:ext cx="1731893" cy="1517138"/>
          </a:xfrm>
          <a:prstGeom prst="rect">
            <a:avLst/>
          </a:prstGeom>
        </p:spPr>
      </p:pic>
      <p:sp>
        <p:nvSpPr>
          <p:cNvPr id="27" name="مستطيل 26">
            <a:hlinkClick r:id="rId19" action="ppaction://hlinksldjump"/>
            <a:extLst>
              <a:ext uri="{FF2B5EF4-FFF2-40B4-BE49-F238E27FC236}">
                <a16:creationId xmlns:a16="http://schemas.microsoft.com/office/drawing/2014/main" id="{E7DA7989-18D3-4AD1-A353-12A9EEF3FE9F}"/>
              </a:ext>
            </a:extLst>
          </p:cNvPr>
          <p:cNvSpPr/>
          <p:nvPr/>
        </p:nvSpPr>
        <p:spPr>
          <a:xfrm>
            <a:off x="10367162" y="3627990"/>
            <a:ext cx="83708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نجمة</a:t>
            </a:r>
          </a:p>
          <a:p>
            <a:pPr algn="ctr"/>
            <a:r>
              <a:rPr lang="ar-SA" sz="2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اليوم</a:t>
            </a:r>
          </a:p>
        </p:txBody>
      </p:sp>
      <p:pic>
        <p:nvPicPr>
          <p:cNvPr id="29" name="صورة 28" descr="صورة تحتوي على أرضية, أثاث, بساط&#10;&#10;تم إنشاء الوصف تلقائياً">
            <a:extLst>
              <a:ext uri="{FF2B5EF4-FFF2-40B4-BE49-F238E27FC236}">
                <a16:creationId xmlns:a16="http://schemas.microsoft.com/office/drawing/2014/main" id="{F26B7CC8-6BC8-427C-A805-0614EA65CF9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106017" y="5280703"/>
            <a:ext cx="11357113" cy="1257300"/>
          </a:xfrm>
          <a:prstGeom prst="rect">
            <a:avLst/>
          </a:prstGeom>
        </p:spPr>
      </p:pic>
      <p:sp>
        <p:nvSpPr>
          <p:cNvPr id="31" name="تمرير: رأسي 30">
            <a:hlinkClick r:id="rId22" action="ppaction://hlinksldjump"/>
            <a:extLst>
              <a:ext uri="{FF2B5EF4-FFF2-40B4-BE49-F238E27FC236}">
                <a16:creationId xmlns:a16="http://schemas.microsoft.com/office/drawing/2014/main" id="{D0FCB9E0-5476-408A-89BA-6B0882A1C262}"/>
              </a:ext>
            </a:extLst>
          </p:cNvPr>
          <p:cNvSpPr/>
          <p:nvPr/>
        </p:nvSpPr>
        <p:spPr>
          <a:xfrm>
            <a:off x="1679436" y="4089418"/>
            <a:ext cx="2296632" cy="1191285"/>
          </a:xfrm>
          <a:prstGeom prst="vertic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ar-SA" sz="3200" b="1" dirty="0">
                <a:solidFill>
                  <a:schemeClr val="tx1"/>
                </a:solidFill>
              </a:rPr>
              <a:t>شكر وتقدير</a:t>
            </a:r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A86BBFDF-4920-4393-883C-B3F103DAA3A7}"/>
              </a:ext>
            </a:extLst>
          </p:cNvPr>
          <p:cNvSpPr/>
          <p:nvPr/>
        </p:nvSpPr>
        <p:spPr>
          <a:xfrm>
            <a:off x="1992431" y="1423577"/>
            <a:ext cx="558037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درس اليوم:</a:t>
            </a:r>
          </a:p>
          <a:p>
            <a:pPr algn="ctr"/>
            <a:r>
              <a:rPr lang="ar-SA" sz="4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القيمة المنزلية ضمن البلايين</a:t>
            </a:r>
          </a:p>
        </p:txBody>
      </p:sp>
      <p:sp>
        <p:nvSpPr>
          <p:cNvPr id="33" name="مستطيل: زوايا قطرية مستديرة 32">
            <a:extLst>
              <a:ext uri="{FF2B5EF4-FFF2-40B4-BE49-F238E27FC236}">
                <a16:creationId xmlns:a16="http://schemas.microsoft.com/office/drawing/2014/main" id="{A48E1C40-9031-41E1-8998-43D7EDCDDC70}"/>
              </a:ext>
            </a:extLst>
          </p:cNvPr>
          <p:cNvSpPr/>
          <p:nvPr/>
        </p:nvSpPr>
        <p:spPr>
          <a:xfrm>
            <a:off x="4029076" y="4399721"/>
            <a:ext cx="4050472" cy="1100823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احرص على التعاون مع الجماعة </a:t>
            </a:r>
          </a:p>
          <a:p>
            <a:pPr algn="ctr"/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يد الله مع الجماعة</a:t>
            </a:r>
          </a:p>
        </p:txBody>
      </p:sp>
    </p:spTree>
    <p:extLst>
      <p:ext uri="{BB962C8B-B14F-4D97-AF65-F5344CB8AC3E}">
        <p14:creationId xmlns:p14="http://schemas.microsoft.com/office/powerpoint/2010/main" val="3134953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8137D3F8-2A2B-4BF5-9DED-F6A0AA30A2AC}"/>
              </a:ext>
            </a:extLst>
          </p:cNvPr>
          <p:cNvSpPr/>
          <p:nvPr/>
        </p:nvSpPr>
        <p:spPr>
          <a:xfrm>
            <a:off x="543339" y="861391"/>
            <a:ext cx="11304104" cy="57593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زر الإجراء: الانتقال للصفحة الرئيسية 9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Google Shape;493;p48">
            <a:extLst>
              <a:ext uri="{FF2B5EF4-FFF2-40B4-BE49-F238E27FC236}">
                <a16:creationId xmlns:a16="http://schemas.microsoft.com/office/drawing/2014/main" id="{73F112C9-8AFF-45DB-83B6-0DF159B13FA2}"/>
              </a:ext>
            </a:extLst>
          </p:cNvPr>
          <p:cNvPicPr preferRelativeResize="0"/>
          <p:nvPr/>
        </p:nvPicPr>
        <p:blipFill rotWithShape="1">
          <a:blip r:embed="rId5">
            <a:alphaModFix/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t="16734" r="8892" b="18300"/>
          <a:stretch/>
        </p:blipFill>
        <p:spPr>
          <a:xfrm>
            <a:off x="9015664" y="237305"/>
            <a:ext cx="3328932" cy="112341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10252702" y="568179"/>
            <a:ext cx="101822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مثال 2</a:t>
            </a:r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00D2ABE-02B8-41F0-9C24-25BE9EFF06E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4071" r="7286" b="64177"/>
          <a:stretch/>
        </p:blipFill>
        <p:spPr>
          <a:xfrm>
            <a:off x="1621330" y="1484854"/>
            <a:ext cx="8481558" cy="1021842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F913D3D-6623-4FAB-BAB0-508C8F85ABEE}"/>
              </a:ext>
            </a:extLst>
          </p:cNvPr>
          <p:cNvSpPr/>
          <p:nvPr/>
        </p:nvSpPr>
        <p:spPr>
          <a:xfrm>
            <a:off x="778825" y="268312"/>
            <a:ext cx="3796232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الصيغة التحليلية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4915D8A8-E9E2-483E-A7D1-C996563AA7AB}"/>
              </a:ext>
            </a:extLst>
          </p:cNvPr>
          <p:cNvSpPr/>
          <p:nvPr/>
        </p:nvSpPr>
        <p:spPr>
          <a:xfrm>
            <a:off x="9015664" y="2640920"/>
            <a:ext cx="2427267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الصيغة القياسية: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6C8A2ABF-A501-449F-B5ED-A770459FCDAD}"/>
              </a:ext>
            </a:extLst>
          </p:cNvPr>
          <p:cNvSpPr/>
          <p:nvPr/>
        </p:nvSpPr>
        <p:spPr>
          <a:xfrm>
            <a:off x="9089402" y="3413965"/>
            <a:ext cx="2279791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الصيغة اللفظية: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70B0647A-62D1-4127-8546-1E32437C76D2}"/>
              </a:ext>
            </a:extLst>
          </p:cNvPr>
          <p:cNvSpPr/>
          <p:nvPr/>
        </p:nvSpPr>
        <p:spPr>
          <a:xfrm>
            <a:off x="9075137" y="4244285"/>
            <a:ext cx="2355132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الصيغة </a:t>
            </a:r>
            <a:r>
              <a:rPr lang="ar-SA" sz="3200" b="1" cap="none" spc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التحليلة</a:t>
            </a:r>
            <a:r>
              <a:rPr lang="ar-SA" sz="32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D0D2201-73E6-4E6C-BDF0-27D363F0BFB0}"/>
              </a:ext>
            </a:extLst>
          </p:cNvPr>
          <p:cNvSpPr txBox="1"/>
          <p:nvPr/>
        </p:nvSpPr>
        <p:spPr>
          <a:xfrm>
            <a:off x="4923691" y="2630830"/>
            <a:ext cx="381234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/>
              <a:t>647000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A753E787-0075-4000-97AD-DD89D0BCFB8F}"/>
              </a:ext>
            </a:extLst>
          </p:cNvPr>
          <p:cNvSpPr txBox="1"/>
          <p:nvPr/>
        </p:nvSpPr>
        <p:spPr>
          <a:xfrm>
            <a:off x="3116865" y="3443935"/>
            <a:ext cx="579970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/>
              <a:t>ستمائة وسبعة وأربعون ألف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93A25BF-2999-4CC1-B263-73611D960E0C}"/>
              </a:ext>
            </a:extLst>
          </p:cNvPr>
          <p:cNvSpPr txBox="1"/>
          <p:nvPr/>
        </p:nvSpPr>
        <p:spPr>
          <a:xfrm>
            <a:off x="1055077" y="4346311"/>
            <a:ext cx="779094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/>
              <a:t>0 + 0 + 0 +7000+40000+600000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287264B-B261-4F47-9614-CD17E1643A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1330" y="4970891"/>
            <a:ext cx="9220707" cy="171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875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14">
            <a:extLst>
              <a:ext uri="{FF2B5EF4-FFF2-40B4-BE49-F238E27FC236}">
                <a16:creationId xmlns:a16="http://schemas.microsoft.com/office/drawing/2014/main" id="{97585042-7AE5-49B4-BDA3-3EBDA24012B1}"/>
              </a:ext>
            </a:extLst>
          </p:cNvPr>
          <p:cNvSpPr/>
          <p:nvPr/>
        </p:nvSpPr>
        <p:spPr>
          <a:xfrm>
            <a:off x="569843" y="343321"/>
            <a:ext cx="11304104" cy="62394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" name="Google Shape;181;p29">
            <a:extLst>
              <a:ext uri="{FF2B5EF4-FFF2-40B4-BE49-F238E27FC236}">
                <a16:creationId xmlns:a16="http://schemas.microsoft.com/office/drawing/2014/main" id="{457B9F4A-A69D-4633-A689-4635402A397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6200000">
            <a:off x="605424" y="393875"/>
            <a:ext cx="2036851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82;p29">
            <a:extLst>
              <a:ext uri="{FF2B5EF4-FFF2-40B4-BE49-F238E27FC236}">
                <a16:creationId xmlns:a16="http://schemas.microsoft.com/office/drawing/2014/main" id="{AF55D2F3-87EB-4356-B509-F0046EBB59B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6200000">
            <a:off x="1322876" y="377219"/>
            <a:ext cx="2036851" cy="846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28;p33">
            <a:extLst>
              <a:ext uri="{FF2B5EF4-FFF2-40B4-BE49-F238E27FC236}">
                <a16:creationId xmlns:a16="http://schemas.microsoft.com/office/drawing/2014/main" id="{AB9A5C41-5DD4-42B3-921E-7DCE354DB7DF}"/>
              </a:ext>
            </a:extLst>
          </p:cNvPr>
          <p:cNvPicPr preferRelativeResize="0"/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 rot="8889365" flipH="1">
            <a:off x="2771143" y="442356"/>
            <a:ext cx="1579416" cy="7164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زر الإجراء: الانتقال للصفحة الرئيسية 9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7B211843-4737-4F04-8731-9259E99D7257}"/>
              </a:ext>
            </a:extLst>
          </p:cNvPr>
          <p:cNvSpPr txBox="1"/>
          <p:nvPr/>
        </p:nvSpPr>
        <p:spPr>
          <a:xfrm>
            <a:off x="3436337" y="1255638"/>
            <a:ext cx="6726675" cy="7397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3200" b="1" dirty="0">
                <a:solidFill>
                  <a:srgbClr val="FF0000"/>
                </a:solidFill>
              </a:rPr>
              <a:t>اكتب كلاً من العددين الآتيين بالصيغة القياسية:</a:t>
            </a:r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F0F76CB6-C8F3-4014-92F6-9D07E1A56D49}"/>
              </a:ext>
            </a:extLst>
          </p:cNvPr>
          <p:cNvGrpSpPr/>
          <p:nvPr/>
        </p:nvGrpSpPr>
        <p:grpSpPr>
          <a:xfrm>
            <a:off x="9246128" y="275227"/>
            <a:ext cx="3177796" cy="1123415"/>
            <a:chOff x="8975653" y="1625608"/>
            <a:chExt cx="3177796" cy="1123415"/>
          </a:xfrm>
        </p:grpSpPr>
        <p:pic>
          <p:nvPicPr>
            <p:cNvPr id="9" name="Google Shape;493;p48">
              <a:extLst>
                <a:ext uri="{FF2B5EF4-FFF2-40B4-BE49-F238E27FC236}">
                  <a16:creationId xmlns:a16="http://schemas.microsoft.com/office/drawing/2014/main" id="{73F112C9-8AFF-45DB-83B6-0DF159B13FA2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8975653" y="1625608"/>
              <a:ext cx="3177796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مستطيل 15">
              <a:extLst>
                <a:ext uri="{FF2B5EF4-FFF2-40B4-BE49-F238E27FC236}">
                  <a16:creationId xmlns:a16="http://schemas.microsoft.com/office/drawing/2014/main" id="{2CCCD860-8570-4DB7-AAFA-692A2EA155B3}"/>
                </a:ext>
              </a:extLst>
            </p:cNvPr>
            <p:cNvSpPr/>
            <p:nvPr/>
          </p:nvSpPr>
          <p:spPr>
            <a:xfrm>
              <a:off x="10057440" y="1956482"/>
              <a:ext cx="114326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تـــأكد</a:t>
              </a:r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4B5C3F3B-8BFA-41A0-BD4A-1776387DA8A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355" t="41554" r="46829" b="3756"/>
          <a:stretch/>
        </p:blipFill>
        <p:spPr>
          <a:xfrm>
            <a:off x="3834062" y="4029581"/>
            <a:ext cx="6726675" cy="83302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75A97C57-E1D4-4624-AE33-731CF2D9775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9885" t="42723" b="16305"/>
          <a:stretch/>
        </p:blipFill>
        <p:spPr>
          <a:xfrm>
            <a:off x="5053263" y="2264610"/>
            <a:ext cx="5939416" cy="643100"/>
          </a:xfrm>
          <a:prstGeom prst="rect">
            <a:avLst/>
          </a:prstGeom>
        </p:spPr>
      </p:pic>
      <p:pic>
        <p:nvPicPr>
          <p:cNvPr id="3" name="صورة 2" descr="صورة تحتوي على نص, قصاصة فنية&#10;&#10;تم إنشاء الوصف تلقائياً">
            <a:extLst>
              <a:ext uri="{FF2B5EF4-FFF2-40B4-BE49-F238E27FC236}">
                <a16:creationId xmlns:a16="http://schemas.microsoft.com/office/drawing/2014/main" id="{9F84D9BA-C290-437B-8FCF-9D9108B1CF7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33" y="2101687"/>
            <a:ext cx="1610632" cy="3623922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6F5D1012-CA03-4970-8E1E-C4F226B6C38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01843" y="4930702"/>
            <a:ext cx="9096825" cy="169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82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 17">
            <a:extLst>
              <a:ext uri="{FF2B5EF4-FFF2-40B4-BE49-F238E27FC236}">
                <a16:creationId xmlns:a16="http://schemas.microsoft.com/office/drawing/2014/main" id="{5075EA76-E575-41DD-9A3C-3F736FACB1DF}"/>
              </a:ext>
            </a:extLst>
          </p:cNvPr>
          <p:cNvSpPr/>
          <p:nvPr/>
        </p:nvSpPr>
        <p:spPr>
          <a:xfrm>
            <a:off x="569843" y="343321"/>
            <a:ext cx="11304104" cy="62394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CA0F9A3A-1767-4EF3-960C-17DF9EFE163E}"/>
              </a:ext>
            </a:extLst>
          </p:cNvPr>
          <p:cNvGrpSpPr/>
          <p:nvPr/>
        </p:nvGrpSpPr>
        <p:grpSpPr>
          <a:xfrm>
            <a:off x="9402656" y="230913"/>
            <a:ext cx="3177796" cy="1123415"/>
            <a:chOff x="9402656" y="230913"/>
            <a:chExt cx="3177796" cy="1123415"/>
          </a:xfrm>
        </p:grpSpPr>
        <p:pic>
          <p:nvPicPr>
            <p:cNvPr id="9" name="Google Shape;493;p48">
              <a:extLst>
                <a:ext uri="{FF2B5EF4-FFF2-40B4-BE49-F238E27FC236}">
                  <a16:creationId xmlns:a16="http://schemas.microsoft.com/office/drawing/2014/main" id="{73F112C9-8AFF-45DB-83B6-0DF159B13FA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9402656" y="230913"/>
              <a:ext cx="3177796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مستطيل 15">
              <a:extLst>
                <a:ext uri="{FF2B5EF4-FFF2-40B4-BE49-F238E27FC236}">
                  <a16:creationId xmlns:a16="http://schemas.microsoft.com/office/drawing/2014/main" id="{2CCCD860-8570-4DB7-AAFA-692A2EA155B3}"/>
                </a:ext>
              </a:extLst>
            </p:cNvPr>
            <p:cNvSpPr/>
            <p:nvPr/>
          </p:nvSpPr>
          <p:spPr>
            <a:xfrm>
              <a:off x="10348759" y="561787"/>
              <a:ext cx="124906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مـــثال 3</a:t>
              </a:r>
            </a:p>
          </p:txBody>
        </p:sp>
      </p:grpSp>
      <p:pic>
        <p:nvPicPr>
          <p:cNvPr id="17" name="صورة 16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C115547D-EA48-41BE-AA52-E6EA5232019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704" r="2988" b="4771"/>
          <a:stretch/>
        </p:blipFill>
        <p:spPr>
          <a:xfrm>
            <a:off x="1918280" y="2148313"/>
            <a:ext cx="8696712" cy="3417600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C4B99E20-A5F0-4239-A169-47D5DC9E5145}"/>
              </a:ext>
            </a:extLst>
          </p:cNvPr>
          <p:cNvSpPr/>
          <p:nvPr/>
        </p:nvSpPr>
        <p:spPr>
          <a:xfrm>
            <a:off x="1218711" y="634870"/>
            <a:ext cx="3483646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الصيغة اللفظية</a:t>
            </a:r>
          </a:p>
        </p:txBody>
      </p:sp>
    </p:spTree>
    <p:extLst>
      <p:ext uri="{BB962C8B-B14F-4D97-AF65-F5344CB8AC3E}">
        <p14:creationId xmlns:p14="http://schemas.microsoft.com/office/powerpoint/2010/main" val="3921229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81;p29">
            <a:extLst>
              <a:ext uri="{FF2B5EF4-FFF2-40B4-BE49-F238E27FC236}">
                <a16:creationId xmlns:a16="http://schemas.microsoft.com/office/drawing/2014/main" id="{457B9F4A-A69D-4633-A689-4635402A397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6200000">
            <a:off x="605424" y="393875"/>
            <a:ext cx="2036851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82;p29">
            <a:extLst>
              <a:ext uri="{FF2B5EF4-FFF2-40B4-BE49-F238E27FC236}">
                <a16:creationId xmlns:a16="http://schemas.microsoft.com/office/drawing/2014/main" id="{AF55D2F3-87EB-4356-B509-F0046EBB59B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6200000">
            <a:off x="1322876" y="377219"/>
            <a:ext cx="2036851" cy="846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28;p33">
            <a:extLst>
              <a:ext uri="{FF2B5EF4-FFF2-40B4-BE49-F238E27FC236}">
                <a16:creationId xmlns:a16="http://schemas.microsoft.com/office/drawing/2014/main" id="{AB9A5C41-5DD4-42B3-921E-7DCE354DB7DF}"/>
              </a:ext>
            </a:extLst>
          </p:cNvPr>
          <p:cNvPicPr preferRelativeResize="0"/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 rot="8889365" flipH="1">
            <a:off x="2771143" y="442356"/>
            <a:ext cx="1579416" cy="7164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زر الإجراء: الانتقال للصفحة الرئيسية 9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7B211843-4737-4F04-8731-9259E99D7257}"/>
              </a:ext>
            </a:extLst>
          </p:cNvPr>
          <p:cNvSpPr txBox="1"/>
          <p:nvPr/>
        </p:nvSpPr>
        <p:spPr>
          <a:xfrm>
            <a:off x="2332159" y="1202254"/>
            <a:ext cx="8944301" cy="14784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3200" b="1" dirty="0">
                <a:solidFill>
                  <a:srgbClr val="C00000"/>
                </a:solidFill>
              </a:rPr>
              <a:t>اكتب العدد الآتي بالصيغة التحليلية ثم اقرأهما واكتبهما بالصيغة اللفظية:</a:t>
            </a:r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F0F76CB6-C8F3-4014-92F6-9D07E1A56D49}"/>
              </a:ext>
            </a:extLst>
          </p:cNvPr>
          <p:cNvGrpSpPr/>
          <p:nvPr/>
        </p:nvGrpSpPr>
        <p:grpSpPr>
          <a:xfrm>
            <a:off x="9246128" y="275227"/>
            <a:ext cx="3177796" cy="1123415"/>
            <a:chOff x="8975653" y="1625608"/>
            <a:chExt cx="3177796" cy="1123415"/>
          </a:xfrm>
        </p:grpSpPr>
        <p:pic>
          <p:nvPicPr>
            <p:cNvPr id="9" name="Google Shape;493;p48">
              <a:extLst>
                <a:ext uri="{FF2B5EF4-FFF2-40B4-BE49-F238E27FC236}">
                  <a16:creationId xmlns:a16="http://schemas.microsoft.com/office/drawing/2014/main" id="{73F112C9-8AFF-45DB-83B6-0DF159B13FA2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8975653" y="1625608"/>
              <a:ext cx="3177796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مستطيل 15">
              <a:extLst>
                <a:ext uri="{FF2B5EF4-FFF2-40B4-BE49-F238E27FC236}">
                  <a16:creationId xmlns:a16="http://schemas.microsoft.com/office/drawing/2014/main" id="{2CCCD860-8570-4DB7-AAFA-692A2EA155B3}"/>
                </a:ext>
              </a:extLst>
            </p:cNvPr>
            <p:cNvSpPr/>
            <p:nvPr/>
          </p:nvSpPr>
          <p:spPr>
            <a:xfrm>
              <a:off x="10057440" y="1956482"/>
              <a:ext cx="114326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تـــأكد</a:t>
              </a:r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722F737-58E3-4601-8291-50D6918BCE1D}"/>
              </a:ext>
            </a:extLst>
          </p:cNvPr>
          <p:cNvSpPr txBox="1"/>
          <p:nvPr/>
        </p:nvSpPr>
        <p:spPr>
          <a:xfrm>
            <a:off x="8486274" y="2935705"/>
            <a:ext cx="248701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/>
              <a:t>6 ) 34617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D35C80B0-D3D8-4C6F-BE6A-4735D51FC4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5364" y="2384262"/>
            <a:ext cx="7638095" cy="1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83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ستطيل 18">
            <a:extLst>
              <a:ext uri="{FF2B5EF4-FFF2-40B4-BE49-F238E27FC236}">
                <a16:creationId xmlns:a16="http://schemas.microsoft.com/office/drawing/2014/main" id="{66EFE179-C670-4E93-A918-86329D78E970}"/>
              </a:ext>
            </a:extLst>
          </p:cNvPr>
          <p:cNvSpPr/>
          <p:nvPr/>
        </p:nvSpPr>
        <p:spPr>
          <a:xfrm>
            <a:off x="569843" y="343321"/>
            <a:ext cx="11304104" cy="62394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" name="Google Shape;181;p29">
            <a:extLst>
              <a:ext uri="{FF2B5EF4-FFF2-40B4-BE49-F238E27FC236}">
                <a16:creationId xmlns:a16="http://schemas.microsoft.com/office/drawing/2014/main" id="{457B9F4A-A69D-4633-A689-4635402A397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 rot="16200000">
            <a:off x="605424" y="393875"/>
            <a:ext cx="2036851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82;p29">
            <a:extLst>
              <a:ext uri="{FF2B5EF4-FFF2-40B4-BE49-F238E27FC236}">
                <a16:creationId xmlns:a16="http://schemas.microsoft.com/office/drawing/2014/main" id="{AF55D2F3-87EB-4356-B509-F0046EBB59B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16734" r="8892" b="18300"/>
          <a:stretch/>
        </p:blipFill>
        <p:spPr>
          <a:xfrm rot="16200000">
            <a:off x="1322876" y="377219"/>
            <a:ext cx="2036851" cy="846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28;p33">
            <a:extLst>
              <a:ext uri="{FF2B5EF4-FFF2-40B4-BE49-F238E27FC236}">
                <a16:creationId xmlns:a16="http://schemas.microsoft.com/office/drawing/2014/main" id="{AB9A5C41-5DD4-42B3-921E-7DCE354DB7DF}"/>
              </a:ext>
            </a:extLst>
          </p:cNvPr>
          <p:cNvPicPr preferRelativeResize="0"/>
          <p:nvPr/>
        </p:nvPicPr>
        <p:blipFill>
          <a:blip r:embed="rId6">
            <a:alphaModFix amt="80000"/>
          </a:blip>
          <a:stretch>
            <a:fillRect/>
          </a:stretch>
        </p:blipFill>
        <p:spPr>
          <a:xfrm rot="8889365" flipH="1">
            <a:off x="2771143" y="442356"/>
            <a:ext cx="1579416" cy="7164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زر الإجراء: الانتقال للصفحة الرئيسية 9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7B211843-4737-4F04-8731-9259E99D7257}"/>
              </a:ext>
            </a:extLst>
          </p:cNvPr>
          <p:cNvSpPr txBox="1"/>
          <p:nvPr/>
        </p:nvSpPr>
        <p:spPr>
          <a:xfrm>
            <a:off x="3711648" y="1377258"/>
            <a:ext cx="7552700" cy="2217082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3200" b="1" dirty="0"/>
              <a:t>اختاري الإجابة الصحيحة: </a:t>
            </a:r>
          </a:p>
          <a:p>
            <a:pPr>
              <a:lnSpc>
                <a:spcPct val="150000"/>
              </a:lnSpc>
            </a:pPr>
            <a:r>
              <a:rPr lang="ar-SA" sz="3200" b="1" dirty="0"/>
              <a:t> تبلغ تكلفة صناعة كسوة الكعبة المشرفة 20 مليون سنوياً . فيكتب هذا العدد بالصيغة القياسية على الشكل</a:t>
            </a:r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F0F76CB6-C8F3-4014-92F6-9D07E1A56D49}"/>
              </a:ext>
            </a:extLst>
          </p:cNvPr>
          <p:cNvGrpSpPr/>
          <p:nvPr/>
        </p:nvGrpSpPr>
        <p:grpSpPr>
          <a:xfrm>
            <a:off x="9246128" y="275227"/>
            <a:ext cx="3177796" cy="1123415"/>
            <a:chOff x="8975653" y="1625608"/>
            <a:chExt cx="3177796" cy="1123415"/>
          </a:xfrm>
        </p:grpSpPr>
        <p:pic>
          <p:nvPicPr>
            <p:cNvPr id="9" name="Google Shape;493;p48">
              <a:extLst>
                <a:ext uri="{FF2B5EF4-FFF2-40B4-BE49-F238E27FC236}">
                  <a16:creationId xmlns:a16="http://schemas.microsoft.com/office/drawing/2014/main" id="{73F112C9-8AFF-45DB-83B6-0DF159B13FA2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8975653" y="1625608"/>
              <a:ext cx="3177796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مستطيل 15">
              <a:extLst>
                <a:ext uri="{FF2B5EF4-FFF2-40B4-BE49-F238E27FC236}">
                  <a16:creationId xmlns:a16="http://schemas.microsoft.com/office/drawing/2014/main" id="{2CCCD860-8570-4DB7-AAFA-692A2EA155B3}"/>
                </a:ext>
              </a:extLst>
            </p:cNvPr>
            <p:cNvSpPr/>
            <p:nvPr/>
          </p:nvSpPr>
          <p:spPr>
            <a:xfrm>
              <a:off x="10083087" y="1956482"/>
              <a:ext cx="1091967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تــدرب</a:t>
              </a:r>
            </a:p>
          </p:txBody>
        </p:sp>
      </p:grpSp>
      <p:pic>
        <p:nvPicPr>
          <p:cNvPr id="1026" name="Picture 2" descr="كسوة الكعبة - ويكيبيديا">
            <a:extLst>
              <a:ext uri="{FF2B5EF4-FFF2-40B4-BE49-F238E27FC236}">
                <a16:creationId xmlns:a16="http://schemas.microsoft.com/office/drawing/2014/main" id="{E455999D-6421-43A5-B3F7-D3E013BF7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369" y="867711"/>
            <a:ext cx="2094991" cy="27933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الجواب أ">
            <a:extLst>
              <a:ext uri="{FF2B5EF4-FFF2-40B4-BE49-F238E27FC236}">
                <a16:creationId xmlns:a16="http://schemas.microsoft.com/office/drawing/2014/main" id="{914D37FB-BBEE-4C90-B3F2-15916C2D6C69}"/>
              </a:ext>
            </a:extLst>
          </p:cNvPr>
          <p:cNvSpPr/>
          <p:nvPr/>
        </p:nvSpPr>
        <p:spPr>
          <a:xfrm>
            <a:off x="6970643" y="3922643"/>
            <a:ext cx="4002646" cy="108667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A</a:t>
            </a:r>
            <a:r>
              <a:rPr lang="ar-SA" sz="3600" b="1" dirty="0">
                <a:solidFill>
                  <a:schemeClr val="tx1"/>
                </a:solidFill>
              </a:rPr>
              <a:t>) 20000</a:t>
            </a:r>
          </a:p>
        </p:txBody>
      </p:sp>
      <p:sp>
        <p:nvSpPr>
          <p:cNvPr id="15" name="الجواب ب">
            <a:extLst>
              <a:ext uri="{FF2B5EF4-FFF2-40B4-BE49-F238E27FC236}">
                <a16:creationId xmlns:a16="http://schemas.microsoft.com/office/drawing/2014/main" id="{05808CB1-98C5-4D90-A95D-9D34FAEF445B}"/>
              </a:ext>
            </a:extLst>
          </p:cNvPr>
          <p:cNvSpPr/>
          <p:nvPr/>
        </p:nvSpPr>
        <p:spPr>
          <a:xfrm>
            <a:off x="6970643" y="5165012"/>
            <a:ext cx="4002646" cy="108667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 </a:t>
            </a:r>
            <a:r>
              <a:rPr lang="en-US" sz="3600" b="1" dirty="0">
                <a:solidFill>
                  <a:schemeClr val="tx1"/>
                </a:solidFill>
              </a:rPr>
              <a:t>B</a:t>
            </a:r>
            <a:r>
              <a:rPr lang="ar-SA" sz="3600" b="1" dirty="0">
                <a:solidFill>
                  <a:schemeClr val="tx1"/>
                </a:solidFill>
              </a:rPr>
              <a:t>) 2000000</a:t>
            </a:r>
          </a:p>
        </p:txBody>
      </p:sp>
      <p:sp>
        <p:nvSpPr>
          <p:cNvPr id="17" name="الجواب ج">
            <a:extLst>
              <a:ext uri="{FF2B5EF4-FFF2-40B4-BE49-F238E27FC236}">
                <a16:creationId xmlns:a16="http://schemas.microsoft.com/office/drawing/2014/main" id="{829BBAE9-7CBE-47C9-ACB1-2B38F82DFC50}"/>
              </a:ext>
            </a:extLst>
          </p:cNvPr>
          <p:cNvSpPr/>
          <p:nvPr/>
        </p:nvSpPr>
        <p:spPr>
          <a:xfrm>
            <a:off x="2764323" y="3882782"/>
            <a:ext cx="4002646" cy="108667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 </a:t>
            </a:r>
            <a:r>
              <a:rPr lang="en-US" sz="3600" b="1" dirty="0">
                <a:solidFill>
                  <a:schemeClr val="tx1"/>
                </a:solidFill>
              </a:rPr>
              <a:t>C</a:t>
            </a:r>
            <a:r>
              <a:rPr lang="ar-SA" sz="3600" b="1" dirty="0">
                <a:solidFill>
                  <a:schemeClr val="tx1"/>
                </a:solidFill>
              </a:rPr>
              <a:t>) 20000000</a:t>
            </a:r>
          </a:p>
        </p:txBody>
      </p:sp>
      <p:sp>
        <p:nvSpPr>
          <p:cNvPr id="18" name="الجواب د">
            <a:extLst>
              <a:ext uri="{FF2B5EF4-FFF2-40B4-BE49-F238E27FC236}">
                <a16:creationId xmlns:a16="http://schemas.microsoft.com/office/drawing/2014/main" id="{502BC4E0-F4DB-48B0-B1B1-349797A55AF2}"/>
              </a:ext>
            </a:extLst>
          </p:cNvPr>
          <p:cNvSpPr/>
          <p:nvPr/>
        </p:nvSpPr>
        <p:spPr>
          <a:xfrm>
            <a:off x="2764323" y="5115116"/>
            <a:ext cx="4002646" cy="108667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 </a:t>
            </a:r>
            <a:r>
              <a:rPr lang="en-US" sz="3600" b="1" dirty="0">
                <a:solidFill>
                  <a:schemeClr val="tx1"/>
                </a:solidFill>
              </a:rPr>
              <a:t>D</a:t>
            </a:r>
            <a:r>
              <a:rPr lang="ar-SA" sz="3600" b="1" dirty="0">
                <a:solidFill>
                  <a:schemeClr val="tx1"/>
                </a:solidFill>
              </a:rPr>
              <a:t>) 20</a:t>
            </a:r>
          </a:p>
        </p:txBody>
      </p:sp>
      <p:pic>
        <p:nvPicPr>
          <p:cNvPr id="7" name="btnInknoeActivity">
            <a:extLst>
              <a:ext uri="{FF2B5EF4-FFF2-40B4-BE49-F238E27FC236}">
                <a16:creationId xmlns:a16="http://schemas.microsoft.com/office/drawing/2014/main" id="{78B139A9-DE36-4E33-B4D6-0D4C35F365F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56" y="4619710"/>
            <a:ext cx="2219546" cy="571500"/>
          </a:xfrm>
          <a:prstGeom prst="rect">
            <a:avLst/>
          </a:prstGeom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67F67792-C7FD-46FB-9254-7F7BB56DF770}"/>
              </a:ext>
            </a:extLst>
          </p:cNvPr>
          <p:cNvSpPr txBox="1"/>
          <p:nvPr/>
        </p:nvSpPr>
        <p:spPr>
          <a:xfrm>
            <a:off x="4027928" y="789213"/>
            <a:ext cx="28837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dirty="0"/>
              <a:t>https://classpoint.app/join</a:t>
            </a:r>
          </a:p>
        </p:txBody>
      </p:sp>
    </p:spTree>
    <p:extLst>
      <p:ext uri="{BB962C8B-B14F-4D97-AF65-F5344CB8AC3E}">
        <p14:creationId xmlns:p14="http://schemas.microsoft.com/office/powerpoint/2010/main" val="122612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09E3C4DF-3963-47A2-AF83-651598669131}"/>
              </a:ext>
            </a:extLst>
          </p:cNvPr>
          <p:cNvGrpSpPr/>
          <p:nvPr/>
        </p:nvGrpSpPr>
        <p:grpSpPr>
          <a:xfrm>
            <a:off x="9246128" y="275227"/>
            <a:ext cx="3177796" cy="1123415"/>
            <a:chOff x="8975653" y="1625608"/>
            <a:chExt cx="3177796" cy="1123415"/>
          </a:xfrm>
        </p:grpSpPr>
        <p:pic>
          <p:nvPicPr>
            <p:cNvPr id="7" name="Google Shape;493;p48">
              <a:extLst>
                <a:ext uri="{FF2B5EF4-FFF2-40B4-BE49-F238E27FC236}">
                  <a16:creationId xmlns:a16="http://schemas.microsoft.com/office/drawing/2014/main" id="{E94F9F25-86B2-4B77-A32E-74DE9E211D4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8975653" y="1625608"/>
              <a:ext cx="3177796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7BD6524A-63B1-48E5-9B0E-018D6C9F887F}"/>
                </a:ext>
              </a:extLst>
            </p:cNvPr>
            <p:cNvSpPr/>
            <p:nvPr/>
          </p:nvSpPr>
          <p:spPr>
            <a:xfrm>
              <a:off x="9602188" y="1956482"/>
              <a:ext cx="2053767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تقويم ختامي</a:t>
              </a:r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5F1EE43-7FD6-4C58-BD81-BFD5AB1917A8}"/>
              </a:ext>
            </a:extLst>
          </p:cNvPr>
          <p:cNvSpPr txBox="1"/>
          <p:nvPr/>
        </p:nvSpPr>
        <p:spPr>
          <a:xfrm>
            <a:off x="868790" y="1162989"/>
            <a:ext cx="9606686" cy="14784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3200" b="1" dirty="0">
                <a:solidFill>
                  <a:srgbClr val="C00000"/>
                </a:solidFill>
              </a:rPr>
              <a:t>اختاري الإجابة الصحيحة:</a:t>
            </a:r>
          </a:p>
          <a:p>
            <a:pPr>
              <a:lnSpc>
                <a:spcPct val="150000"/>
              </a:lnSpc>
            </a:pPr>
            <a:r>
              <a:rPr lang="ar-SA" sz="3200" b="1" dirty="0">
                <a:solidFill>
                  <a:schemeClr val="tx1"/>
                </a:solidFill>
                <a:highlight>
                  <a:srgbClr val="FFFF00"/>
                </a:highlight>
              </a:rPr>
              <a:t>أي الأعداد الآتية تكون قيمة الرقم 4 فيه 40000؟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EA0D8722-313A-44A4-8A3D-90E82B9B584F}"/>
              </a:ext>
            </a:extLst>
          </p:cNvPr>
          <p:cNvSpPr/>
          <p:nvPr/>
        </p:nvSpPr>
        <p:spPr>
          <a:xfrm>
            <a:off x="7951305" y="3034748"/>
            <a:ext cx="2883722" cy="112341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A</a:t>
            </a:r>
            <a:r>
              <a:rPr lang="ar-SA" sz="3200" b="1" dirty="0">
                <a:solidFill>
                  <a:schemeClr val="tx1"/>
                </a:solidFill>
              </a:rPr>
              <a:t>)245629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35BE99DC-6E28-4475-9493-F98561492724}"/>
              </a:ext>
            </a:extLst>
          </p:cNvPr>
          <p:cNvSpPr/>
          <p:nvPr/>
        </p:nvSpPr>
        <p:spPr>
          <a:xfrm>
            <a:off x="3756993" y="3034747"/>
            <a:ext cx="2883722" cy="112341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B</a:t>
            </a:r>
            <a:r>
              <a:rPr lang="ar-SA" sz="3200" b="1" dirty="0">
                <a:solidFill>
                  <a:schemeClr val="tx1"/>
                </a:solidFill>
              </a:rPr>
              <a:t>)429376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84E38B73-16F2-491A-A122-5C94945B46CE}"/>
              </a:ext>
            </a:extLst>
          </p:cNvPr>
          <p:cNvSpPr/>
          <p:nvPr/>
        </p:nvSpPr>
        <p:spPr>
          <a:xfrm>
            <a:off x="7951305" y="4334220"/>
            <a:ext cx="2883722" cy="112341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C</a:t>
            </a:r>
            <a:r>
              <a:rPr lang="ar-SA" sz="3200" b="1" dirty="0">
                <a:solidFill>
                  <a:schemeClr val="tx1"/>
                </a:solidFill>
              </a:rPr>
              <a:t>)532471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FAD20710-4442-429A-8BBA-515D54CD72BF}"/>
              </a:ext>
            </a:extLst>
          </p:cNvPr>
          <p:cNvSpPr/>
          <p:nvPr/>
        </p:nvSpPr>
        <p:spPr>
          <a:xfrm>
            <a:off x="3756993" y="4334219"/>
            <a:ext cx="2883722" cy="112341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D</a:t>
            </a:r>
            <a:r>
              <a:rPr lang="ar-SA" sz="3200" b="1" dirty="0">
                <a:solidFill>
                  <a:schemeClr val="tx1"/>
                </a:solidFill>
              </a:rPr>
              <a:t>)4720890</a:t>
            </a:r>
          </a:p>
        </p:txBody>
      </p:sp>
      <p:pic>
        <p:nvPicPr>
          <p:cNvPr id="5" name="btnInknoeActivity">
            <a:extLst>
              <a:ext uri="{FF2B5EF4-FFF2-40B4-BE49-F238E27FC236}">
                <a16:creationId xmlns:a16="http://schemas.microsoft.com/office/drawing/2014/main" id="{B4349E4E-878B-4D3E-A647-486A3DCC470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467" y="5520308"/>
            <a:ext cx="2219546" cy="571500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36534A0-0DC5-4A3E-B22E-13D11E55ABEB}"/>
              </a:ext>
            </a:extLst>
          </p:cNvPr>
          <p:cNvSpPr txBox="1"/>
          <p:nvPr/>
        </p:nvSpPr>
        <p:spPr>
          <a:xfrm>
            <a:off x="1835833" y="915649"/>
            <a:ext cx="28837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dirty="0"/>
              <a:t>https://classpoint.app/join</a:t>
            </a:r>
          </a:p>
        </p:txBody>
      </p:sp>
    </p:spTree>
    <p:extLst>
      <p:ext uri="{BB962C8B-B14F-4D97-AF65-F5344CB8AC3E}">
        <p14:creationId xmlns:p14="http://schemas.microsoft.com/office/powerpoint/2010/main" val="361371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14;p32">
            <a:extLst>
              <a:ext uri="{FF2B5EF4-FFF2-40B4-BE49-F238E27FC236}">
                <a16:creationId xmlns:a16="http://schemas.microsoft.com/office/drawing/2014/main" id="{71094935-3688-439F-BF06-B19EB62659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9447" y="3235325"/>
            <a:ext cx="5064000" cy="2338532"/>
          </a:xfrm>
          <a:prstGeom prst="rect">
            <a:avLst/>
          </a:prstGeom>
        </p:spPr>
        <p:txBody>
          <a:bodyPr spcFirstLastPara="1" vert="horz" wrap="square" lIns="121900" tIns="121900" rIns="121900" bIns="121900" rtlCol="1" anchor="t" anchorCtr="0">
            <a:noAutofit/>
          </a:bodyPr>
          <a:lstStyle/>
          <a:p>
            <a:pPr rtl="1">
              <a:lnSpc>
                <a:spcPct val="100000"/>
              </a:lnSpc>
            </a:pPr>
            <a:r>
              <a:rPr lang="ar-SA" sz="3200" u="sng" dirty="0">
                <a:solidFill>
                  <a:srgbClr val="FF0000"/>
                </a:solidFill>
                <a:cs typeface="Fanan" pitchFamily="2" charset="-78"/>
              </a:rPr>
              <a:t>مهامك في المنصة:</a:t>
            </a:r>
            <a:br>
              <a:rPr lang="ar-SA" sz="2800" dirty="0">
                <a:cs typeface="Fanan" pitchFamily="2" charset="-78"/>
              </a:rPr>
            </a:br>
            <a:r>
              <a:rPr lang="ar-SA" sz="2800" dirty="0">
                <a:cs typeface="Fanan" pitchFamily="2" charset="-78"/>
              </a:rPr>
              <a:t>1- مراجعة شرح الدرس بالفيديو.</a:t>
            </a:r>
            <a:br>
              <a:rPr lang="ar-SA" sz="2800" dirty="0">
                <a:cs typeface="Fanan" pitchFamily="2" charset="-78"/>
              </a:rPr>
            </a:br>
            <a:r>
              <a:rPr lang="ar-SA" sz="2800" dirty="0">
                <a:cs typeface="Fanan" pitchFamily="2" charset="-78"/>
              </a:rPr>
              <a:t>2-حل الواجب .</a:t>
            </a:r>
            <a:br>
              <a:rPr lang="ar-SA" sz="2800" dirty="0">
                <a:cs typeface="Fanan" pitchFamily="2" charset="-78"/>
              </a:rPr>
            </a:br>
            <a:r>
              <a:rPr lang="ar-SA" sz="2800" dirty="0">
                <a:cs typeface="Fanan" pitchFamily="2" charset="-78"/>
              </a:rPr>
              <a:t>3- حل صفحة 1 من ورقة العمل.</a:t>
            </a:r>
            <a:br>
              <a:rPr lang="ar-SA" sz="2800" dirty="0">
                <a:cs typeface="Fanan" pitchFamily="2" charset="-78"/>
              </a:rPr>
            </a:br>
            <a:endParaRPr sz="2800" dirty="0">
              <a:cs typeface="Fanan" pitchFamily="2" charset="-78"/>
            </a:endParaRPr>
          </a:p>
        </p:txBody>
      </p:sp>
      <p:pic>
        <p:nvPicPr>
          <p:cNvPr id="5" name="Google Shape;211;p32">
            <a:extLst>
              <a:ext uri="{FF2B5EF4-FFF2-40B4-BE49-F238E27FC236}">
                <a16:creationId xmlns:a16="http://schemas.microsoft.com/office/drawing/2014/main" id="{7776D319-C178-4C5F-993B-0AFF9156AFDD}"/>
              </a:ext>
            </a:extLst>
          </p:cNvPr>
          <p:cNvPicPr preferRelativeResize="0"/>
          <p:nvPr/>
        </p:nvPicPr>
        <p:blipFill>
          <a:blip r:embed="rId2">
            <a:alphaModFix amt="86000"/>
          </a:blip>
          <a:stretch>
            <a:fillRect/>
          </a:stretch>
        </p:blipFill>
        <p:spPr>
          <a:xfrm rot="1344117">
            <a:off x="3060719" y="1213862"/>
            <a:ext cx="1994865" cy="15475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10;p32">
            <a:extLst>
              <a:ext uri="{FF2B5EF4-FFF2-40B4-BE49-F238E27FC236}">
                <a16:creationId xmlns:a16="http://schemas.microsoft.com/office/drawing/2014/main" id="{C09F5B9E-B37B-4799-9E3F-ED724473571D}"/>
              </a:ext>
            </a:extLst>
          </p:cNvPr>
          <p:cNvSpPr txBox="1">
            <a:spLocks/>
          </p:cNvSpPr>
          <p:nvPr/>
        </p:nvSpPr>
        <p:spPr>
          <a:xfrm>
            <a:off x="2999751" y="1245294"/>
            <a:ext cx="2116800" cy="1336000"/>
          </a:xfrm>
          <a:prstGeom prst="rect">
            <a:avLst/>
          </a:prstGeom>
        </p:spPr>
        <p:txBody>
          <a:bodyPr spcFirstLastPara="1" vert="horz" wrap="square" lIns="121900" tIns="121900" rIns="121900" bIns="121900" rtlCol="1" anchor="ctr" anchorCtr="0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ختاماً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5115E15-2101-4FA4-B940-61680A14A8A7}"/>
              </a:ext>
            </a:extLst>
          </p:cNvPr>
          <p:cNvSpPr txBox="1"/>
          <p:nvPr/>
        </p:nvSpPr>
        <p:spPr>
          <a:xfrm>
            <a:off x="8025810" y="674255"/>
            <a:ext cx="2293034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cs typeface="AdvertisingMedium" pitchFamily="2" charset="-78"/>
              </a:rPr>
              <a:t>ورقة العمل</a:t>
            </a:r>
            <a:endParaRPr lang="ar-SA" sz="2800" b="1" dirty="0">
              <a:solidFill>
                <a:schemeClr val="tx1"/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DEE6F57E-595F-4053-85BF-45A6B94E1A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34" y="1118525"/>
            <a:ext cx="2116800" cy="21168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8139958E-EBD8-42B1-B546-2F0C3C0929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7169" y="1245294"/>
            <a:ext cx="3580206" cy="506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00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1" anchor="t" anchorCtr="0">
            <a:noAutofit/>
          </a:bodyPr>
          <a:lstStyle/>
          <a:p>
            <a:pPr rtl="0"/>
            <a:r>
              <a:rPr lang="ar-SA" sz="4000" dirty="0">
                <a:cs typeface="AdvertisingMedium" pitchFamily="2" charset="-78"/>
              </a:rPr>
              <a:t>شرح إضافي للدرس</a:t>
            </a:r>
            <a:endParaRPr sz="4000" dirty="0">
              <a:cs typeface="AdvertisingMedium" pitchFamily="2" charset="-78"/>
            </a:endParaRPr>
          </a:p>
        </p:txBody>
      </p:sp>
      <p:sp>
        <p:nvSpPr>
          <p:cNvPr id="215" name="Google Shape;215;p32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1" anchor="t" anchorCtr="0">
            <a:noAutofit/>
          </a:bodyPr>
          <a:lstStyle/>
          <a:p>
            <a:pPr marL="0" indent="0" rtl="1">
              <a:lnSpc>
                <a:spcPct val="100000"/>
              </a:lnSpc>
              <a:buClr>
                <a:schemeClr val="dk1"/>
              </a:buClr>
              <a:buSzPts val="1100"/>
            </a:pPr>
            <a:r>
              <a:rPr lang="ar-SA" sz="2800" b="1" dirty="0" err="1"/>
              <a:t>لاتنسو</a:t>
            </a:r>
            <a:r>
              <a:rPr lang="ar-SA" sz="2800" b="1" dirty="0"/>
              <a:t> مراجعة الدرس وحل الواجب في المنصة </a:t>
            </a:r>
            <a:endParaRPr sz="2800" b="1" dirty="0"/>
          </a:p>
          <a:p>
            <a:pPr marL="0" indent="0" rtl="1"/>
            <a:endParaRPr sz="2800" b="1" dirty="0"/>
          </a:p>
        </p:txBody>
      </p:sp>
      <p:sp>
        <p:nvSpPr>
          <p:cNvPr id="210" name="Google Shape;210;p32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1" anchor="ctr" anchorCtr="0">
            <a:noAutofit/>
          </a:bodyPr>
          <a:lstStyle/>
          <a:p>
            <a: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ختاماً</a:t>
            </a:r>
            <a:endParaRPr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1" name="Google Shape;211;p32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1344117">
            <a:off x="5098556" y="1767342"/>
            <a:ext cx="1994865" cy="15475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20EC48B3-B3C7-4D99-B098-022444C84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13" y="578259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3073" name="صورة 1" descr="Telegram Icon">
            <a:extLst>
              <a:ext uri="{FF2B5EF4-FFF2-40B4-BE49-F238E27FC236}">
                <a16:creationId xmlns:a16="http://schemas.microsoft.com/office/drawing/2014/main" id="{18177179-F215-45F9-AE03-CE0572DBE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940" y="6282657"/>
            <a:ext cx="3714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4EC82CC3-C492-41A3-8887-F9963381D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13" y="623979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إعداد: هبة المزيد                                    </a:t>
            </a:r>
            <a:r>
              <a:rPr kumimoji="0" lang="en-US" altLang="ar-SA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https://t.me/hebamaz</a:t>
            </a:r>
            <a:endParaRPr kumimoji="0" lang="en-US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3A43FD8-F65A-47B8-96F3-2F2B0625E9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976" y="2031463"/>
            <a:ext cx="2739473" cy="2739473"/>
          </a:xfrm>
          <a:prstGeom prst="rect">
            <a:avLst/>
          </a:prstGeom>
          <a:ln w="57150">
            <a:solidFill>
              <a:srgbClr val="E494B1"/>
            </a:solidFill>
          </a:ln>
        </p:spPr>
      </p:pic>
    </p:spTree>
    <p:extLst>
      <p:ext uri="{BB962C8B-B14F-4D97-AF65-F5344CB8AC3E}">
        <p14:creationId xmlns:p14="http://schemas.microsoft.com/office/powerpoint/2010/main" val="1002921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FE42ADF-32BA-40A6-A4A5-7D258A9B7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" t="1474" r="1279" b="1596"/>
          <a:stretch/>
        </p:blipFill>
        <p:spPr bwMode="auto">
          <a:xfrm>
            <a:off x="421135" y="282424"/>
            <a:ext cx="11349729" cy="647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ستطيل: زوايا علوية مستديرة 11">
            <a:extLst>
              <a:ext uri="{FF2B5EF4-FFF2-40B4-BE49-F238E27FC236}">
                <a16:creationId xmlns:a16="http://schemas.microsoft.com/office/drawing/2014/main" id="{111C028E-0B49-4491-825B-F29F51F1B464}"/>
              </a:ext>
            </a:extLst>
          </p:cNvPr>
          <p:cNvSpPr/>
          <p:nvPr/>
        </p:nvSpPr>
        <p:spPr>
          <a:xfrm>
            <a:off x="3543774" y="750108"/>
            <a:ext cx="2295111" cy="2586446"/>
          </a:xfrm>
          <a:prstGeom prst="round2SameRect">
            <a:avLst/>
          </a:prstGeom>
          <a:solidFill>
            <a:srgbClr val="90CB9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3" name="مستطيل: زوايا علوية مستديرة 12">
            <a:extLst>
              <a:ext uri="{FF2B5EF4-FFF2-40B4-BE49-F238E27FC236}">
                <a16:creationId xmlns:a16="http://schemas.microsoft.com/office/drawing/2014/main" id="{AD6E13B7-4F7E-4E99-A18B-AD461A081051}"/>
              </a:ext>
            </a:extLst>
          </p:cNvPr>
          <p:cNvSpPr/>
          <p:nvPr/>
        </p:nvSpPr>
        <p:spPr>
          <a:xfrm>
            <a:off x="6125621" y="745848"/>
            <a:ext cx="2416630" cy="2548385"/>
          </a:xfrm>
          <a:prstGeom prst="round2SameRect">
            <a:avLst/>
          </a:prstGeom>
          <a:solidFill>
            <a:srgbClr val="ABAAD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4" name="مستطيل: زوايا علوية مستديرة 13">
            <a:extLst>
              <a:ext uri="{FF2B5EF4-FFF2-40B4-BE49-F238E27FC236}">
                <a16:creationId xmlns:a16="http://schemas.microsoft.com/office/drawing/2014/main" id="{61013130-7EA8-46ED-A85D-F02380DFAAB8}"/>
              </a:ext>
            </a:extLst>
          </p:cNvPr>
          <p:cNvSpPr/>
          <p:nvPr/>
        </p:nvSpPr>
        <p:spPr>
          <a:xfrm>
            <a:off x="8828987" y="707787"/>
            <a:ext cx="2295110" cy="2586446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  <p:sp>
        <p:nvSpPr>
          <p:cNvPr id="15" name="مستطيل: زوايا علوية مستديرة 14">
            <a:extLst>
              <a:ext uri="{FF2B5EF4-FFF2-40B4-BE49-F238E27FC236}">
                <a16:creationId xmlns:a16="http://schemas.microsoft.com/office/drawing/2014/main" id="{5B79E76F-D003-4CE5-BE00-39CEB0207904}"/>
              </a:ext>
            </a:extLst>
          </p:cNvPr>
          <p:cNvSpPr/>
          <p:nvPr/>
        </p:nvSpPr>
        <p:spPr>
          <a:xfrm>
            <a:off x="6047190" y="3614654"/>
            <a:ext cx="2416630" cy="2548385"/>
          </a:xfrm>
          <a:prstGeom prst="round2SameRect">
            <a:avLst/>
          </a:prstGeom>
          <a:solidFill>
            <a:srgbClr val="F3A7A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6" name="مستطيل: زوايا علوية مستديرة 15">
            <a:extLst>
              <a:ext uri="{FF2B5EF4-FFF2-40B4-BE49-F238E27FC236}">
                <a16:creationId xmlns:a16="http://schemas.microsoft.com/office/drawing/2014/main" id="{B393EBC3-641D-4E83-B485-AA6E501AE7F3}"/>
              </a:ext>
            </a:extLst>
          </p:cNvPr>
          <p:cNvSpPr/>
          <p:nvPr/>
        </p:nvSpPr>
        <p:spPr>
          <a:xfrm>
            <a:off x="8828987" y="3576408"/>
            <a:ext cx="2295110" cy="2586446"/>
          </a:xfrm>
          <a:prstGeom prst="round2SameRect">
            <a:avLst/>
          </a:prstGeom>
          <a:solidFill>
            <a:srgbClr val="B1E1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7" name="مستطيل: زوايا علوية مستديرة 16">
            <a:extLst>
              <a:ext uri="{FF2B5EF4-FFF2-40B4-BE49-F238E27FC236}">
                <a16:creationId xmlns:a16="http://schemas.microsoft.com/office/drawing/2014/main" id="{526DC86A-E034-43F2-9CB7-73755EBD4F34}"/>
              </a:ext>
            </a:extLst>
          </p:cNvPr>
          <p:cNvSpPr/>
          <p:nvPr/>
        </p:nvSpPr>
        <p:spPr>
          <a:xfrm>
            <a:off x="3541330" y="3576408"/>
            <a:ext cx="2295111" cy="2645268"/>
          </a:xfrm>
          <a:prstGeom prst="round2SameRect">
            <a:avLst/>
          </a:prstGeom>
          <a:solidFill>
            <a:srgbClr val="D6C7F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0FE578FF-36EB-4BE2-9A96-629421F72EEB}"/>
              </a:ext>
            </a:extLst>
          </p:cNvPr>
          <p:cNvSpPr txBox="1"/>
          <p:nvPr/>
        </p:nvSpPr>
        <p:spPr>
          <a:xfrm>
            <a:off x="8944140" y="1102737"/>
            <a:ext cx="221335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احترام موعد الحصص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C57EDF52-292F-4C1B-A605-B7FA9F4AF10E}"/>
              </a:ext>
            </a:extLst>
          </p:cNvPr>
          <p:cNvSpPr txBox="1"/>
          <p:nvPr/>
        </p:nvSpPr>
        <p:spPr>
          <a:xfrm>
            <a:off x="3619250" y="989197"/>
            <a:ext cx="2138645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عدم مقاطعة المعلمة عندما تتحدث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F86FC2B1-35A6-4D63-8705-5EE93751587D}"/>
              </a:ext>
            </a:extLst>
          </p:cNvPr>
          <p:cNvSpPr txBox="1"/>
          <p:nvPr/>
        </p:nvSpPr>
        <p:spPr>
          <a:xfrm>
            <a:off x="3663138" y="3844547"/>
            <a:ext cx="206566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الاهتمام بالواجبات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475B9F53-E9EC-437C-B513-808DC8D3B7F4}"/>
              </a:ext>
            </a:extLst>
          </p:cNvPr>
          <p:cNvSpPr txBox="1"/>
          <p:nvPr/>
        </p:nvSpPr>
        <p:spPr>
          <a:xfrm>
            <a:off x="8890346" y="3785733"/>
            <a:ext cx="217239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إحضار الكتاب والقلم </a:t>
            </a:r>
          </a:p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استعدادا للحصة 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8B1FB559-3052-4562-8BAB-0BF0DB61E0CA}"/>
              </a:ext>
            </a:extLst>
          </p:cNvPr>
          <p:cNvSpPr txBox="1"/>
          <p:nvPr/>
        </p:nvSpPr>
        <p:spPr>
          <a:xfrm>
            <a:off x="6143315" y="3842327"/>
            <a:ext cx="222437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التركيز </a:t>
            </a:r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مع ال</a:t>
            </a:r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شرح</a:t>
            </a:r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028" name="Picture 4" descr="Bitmoji Image">
            <a:extLst>
              <a:ext uri="{FF2B5EF4-FFF2-40B4-BE49-F238E27FC236}">
                <a16:creationId xmlns:a16="http://schemas.microsoft.com/office/drawing/2014/main" id="{BE9D4DA0-B064-41CD-9CFD-767C4F358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6" y="1197985"/>
            <a:ext cx="2058760" cy="205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rt supplies">
            <a:extLst>
              <a:ext uri="{FF2B5EF4-FFF2-40B4-BE49-F238E27FC236}">
                <a16:creationId xmlns:a16="http://schemas.microsoft.com/office/drawing/2014/main" id="{5F5AA93D-B839-44A2-9A35-CA716BD39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942" y="4421851"/>
            <a:ext cx="1728362" cy="172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Bitmoji Image">
            <a:extLst>
              <a:ext uri="{FF2B5EF4-FFF2-40B4-BE49-F238E27FC236}">
                <a16:creationId xmlns:a16="http://schemas.microsoft.com/office/drawing/2014/main" id="{4236BBBB-3C16-43FE-8E8F-CC5D0B536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799" y="4438171"/>
            <a:ext cx="1709421" cy="170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lientmoji">
            <a:extLst>
              <a:ext uri="{FF2B5EF4-FFF2-40B4-BE49-F238E27FC236}">
                <a16:creationId xmlns:a16="http://schemas.microsoft.com/office/drawing/2014/main" id="{81FE0F28-1B16-44AB-8220-4E61CAB19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773" y="1597890"/>
            <a:ext cx="1668151" cy="166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tmoji Image">
            <a:extLst>
              <a:ext uri="{FF2B5EF4-FFF2-40B4-BE49-F238E27FC236}">
                <a16:creationId xmlns:a16="http://schemas.microsoft.com/office/drawing/2014/main" id="{9AF6C208-B09F-44EF-BCD1-47C73DD50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098" y="1737444"/>
            <a:ext cx="1627687" cy="162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مربع نص 33">
            <a:extLst>
              <a:ext uri="{FF2B5EF4-FFF2-40B4-BE49-F238E27FC236}">
                <a16:creationId xmlns:a16="http://schemas.microsoft.com/office/drawing/2014/main" id="{CDA83104-AE1B-4ED1-9884-C80343D9C27D}"/>
              </a:ext>
            </a:extLst>
          </p:cNvPr>
          <p:cNvSpPr txBox="1"/>
          <p:nvPr/>
        </p:nvSpPr>
        <p:spPr>
          <a:xfrm>
            <a:off x="6263767" y="1014633"/>
            <a:ext cx="221082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عدم فتح المايك</a:t>
            </a:r>
          </a:p>
          <a:p>
            <a:pPr algn="ctr"/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 بدون إذن </a:t>
            </a:r>
          </a:p>
        </p:txBody>
      </p:sp>
      <p:pic>
        <p:nvPicPr>
          <p:cNvPr id="2054" name="Picture 6" descr="Bitmoji Image">
            <a:extLst>
              <a:ext uri="{FF2B5EF4-FFF2-40B4-BE49-F238E27FC236}">
                <a16:creationId xmlns:a16="http://schemas.microsoft.com/office/drawing/2014/main" id="{33066B02-1C31-4A3C-8D83-8E2CE915F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355" y="4226617"/>
            <a:ext cx="2065669" cy="206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C6255096-F950-42B9-871A-5078EBCD3654}"/>
              </a:ext>
            </a:extLst>
          </p:cNvPr>
          <p:cNvSpPr/>
          <p:nvPr/>
        </p:nvSpPr>
        <p:spPr>
          <a:xfrm>
            <a:off x="1034508" y="766281"/>
            <a:ext cx="2295110" cy="2586446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  <p:sp>
        <p:nvSpPr>
          <p:cNvPr id="25" name="مستطيل: زوايا علوية مستديرة 24">
            <a:extLst>
              <a:ext uri="{FF2B5EF4-FFF2-40B4-BE49-F238E27FC236}">
                <a16:creationId xmlns:a16="http://schemas.microsoft.com/office/drawing/2014/main" id="{A17716F6-342B-4C20-AAEC-24D40A88172E}"/>
              </a:ext>
            </a:extLst>
          </p:cNvPr>
          <p:cNvSpPr/>
          <p:nvPr/>
        </p:nvSpPr>
        <p:spPr>
          <a:xfrm>
            <a:off x="1057494" y="3597694"/>
            <a:ext cx="2295110" cy="2586446"/>
          </a:xfrm>
          <a:prstGeom prst="round2SameRect">
            <a:avLst/>
          </a:prstGeom>
          <a:solidFill>
            <a:srgbClr val="B1E1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4503A7D-383D-4475-91D2-6BF71249EDDF}"/>
              </a:ext>
            </a:extLst>
          </p:cNvPr>
          <p:cNvSpPr txBox="1"/>
          <p:nvPr/>
        </p:nvSpPr>
        <p:spPr>
          <a:xfrm>
            <a:off x="1120151" y="1038722"/>
            <a:ext cx="212382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احترام المعلمة والزميلات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E5E063CF-90D8-4EDF-94EB-C85465CC53A2}"/>
              </a:ext>
            </a:extLst>
          </p:cNvPr>
          <p:cNvSpPr txBox="1"/>
          <p:nvPr/>
        </p:nvSpPr>
        <p:spPr>
          <a:xfrm>
            <a:off x="1092165" y="3919626"/>
            <a:ext cx="220580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 الأمانة وعدم الغش</a:t>
            </a:r>
            <a:endParaRPr lang="ar-KW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Picture 16" descr="bad">
            <a:extLst>
              <a:ext uri="{FF2B5EF4-FFF2-40B4-BE49-F238E27FC236}">
                <a16:creationId xmlns:a16="http://schemas.microsoft.com/office/drawing/2014/main" id="{08FD481D-5377-4631-AF5D-600D847D4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74" y="1982224"/>
            <a:ext cx="1364949" cy="136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0" descr="thumbs down">
            <a:extLst>
              <a:ext uri="{FF2B5EF4-FFF2-40B4-BE49-F238E27FC236}">
                <a16:creationId xmlns:a16="http://schemas.microsoft.com/office/drawing/2014/main" id="{123EE2A9-7A30-45B5-8DBD-ADE9B6B2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150" y="4219532"/>
            <a:ext cx="189547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سهم: مسنن إلى اليمين 29">
            <a:extLst>
              <a:ext uri="{FF2B5EF4-FFF2-40B4-BE49-F238E27FC236}">
                <a16:creationId xmlns:a16="http://schemas.microsoft.com/office/drawing/2014/main" id="{DFD7BB8C-8CC6-4B67-8655-5AF26990A065}"/>
              </a:ext>
            </a:extLst>
          </p:cNvPr>
          <p:cNvSpPr/>
          <p:nvPr/>
        </p:nvSpPr>
        <p:spPr>
          <a:xfrm>
            <a:off x="7786627" y="-500695"/>
            <a:ext cx="4405373" cy="1834158"/>
          </a:xfrm>
          <a:prstGeom prst="notchedRightArrow">
            <a:avLst>
              <a:gd name="adj1" fmla="val 50000"/>
              <a:gd name="adj2" fmla="val 0"/>
            </a:avLst>
          </a:prstGeom>
          <a:solidFill>
            <a:srgbClr val="FFFF0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AdvertisingMedium" pitchFamily="2" charset="-78"/>
              </a:rPr>
              <a:t>القوانين الصفية </a:t>
            </a:r>
          </a:p>
        </p:txBody>
      </p:sp>
      <p:sp>
        <p:nvSpPr>
          <p:cNvPr id="31" name="زر الإجراء: الانتقال للصفحة الرئيسية 30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A35FA092-B930-4370-8FE7-E2785D1FB576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2720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>
            <a:extLst>
              <a:ext uri="{FF2B5EF4-FFF2-40B4-BE49-F238E27FC236}">
                <a16:creationId xmlns:a16="http://schemas.microsoft.com/office/drawing/2014/main" id="{FB644CE8-DD9E-4E40-9274-BD0C977548B9}"/>
              </a:ext>
            </a:extLst>
          </p:cNvPr>
          <p:cNvSpPr/>
          <p:nvPr/>
        </p:nvSpPr>
        <p:spPr>
          <a:xfrm>
            <a:off x="1957930" y="3157008"/>
            <a:ext cx="26003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محتويات </a:t>
            </a:r>
          </a:p>
          <a:p>
            <a:pPr algn="ctr"/>
            <a:r>
              <a:rPr lang="ar-SA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درس اليوم</a:t>
            </a: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9AE6C196-CF41-4303-924E-6F7A82BA052C}"/>
              </a:ext>
            </a:extLst>
          </p:cNvPr>
          <p:cNvGrpSpPr/>
          <p:nvPr/>
        </p:nvGrpSpPr>
        <p:grpSpPr>
          <a:xfrm>
            <a:off x="8759687" y="388412"/>
            <a:ext cx="3565337" cy="1123415"/>
            <a:chOff x="8759687" y="741336"/>
            <a:chExt cx="3565337" cy="1123415"/>
          </a:xfrm>
        </p:grpSpPr>
        <p:pic>
          <p:nvPicPr>
            <p:cNvPr id="493" name="Google Shape;493;p48"/>
            <p:cNvPicPr preferRelativeResize="0"/>
            <p:nvPr/>
          </p:nvPicPr>
          <p:blipFill rotWithShape="1">
            <a:blip r:embed="rId3">
              <a:alphaModFix/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8759687" y="741336"/>
              <a:ext cx="3565337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CF306844-39E5-4C16-A8DC-0A6624C05901}"/>
                </a:ext>
              </a:extLst>
            </p:cNvPr>
            <p:cNvSpPr/>
            <p:nvPr/>
          </p:nvSpPr>
          <p:spPr>
            <a:xfrm>
              <a:off x="9772592" y="1031574"/>
              <a:ext cx="171874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فكرة الدرس</a:t>
              </a:r>
            </a:p>
          </p:txBody>
        </p:sp>
      </p:grp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C79DFA56-A142-4DA0-B483-E82C2E5415D9}"/>
              </a:ext>
            </a:extLst>
          </p:cNvPr>
          <p:cNvGrpSpPr/>
          <p:nvPr/>
        </p:nvGrpSpPr>
        <p:grpSpPr>
          <a:xfrm>
            <a:off x="8809191" y="3770931"/>
            <a:ext cx="3539897" cy="1123415"/>
            <a:chOff x="9776228" y="1491057"/>
            <a:chExt cx="2552171" cy="1123415"/>
          </a:xfrm>
        </p:grpSpPr>
        <p:pic>
          <p:nvPicPr>
            <p:cNvPr id="18" name="Google Shape;182;p29">
              <a:extLst>
                <a:ext uri="{FF2B5EF4-FFF2-40B4-BE49-F238E27FC236}">
                  <a16:creationId xmlns:a16="http://schemas.microsoft.com/office/drawing/2014/main" id="{C45AD1F6-7505-478E-B1BC-D253E090D59F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16734" r="8892" b="18300"/>
            <a:stretch/>
          </p:blipFill>
          <p:spPr>
            <a:xfrm>
              <a:off x="9776228" y="1491057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مستطيل 24">
              <a:extLst>
                <a:ext uri="{FF2B5EF4-FFF2-40B4-BE49-F238E27FC236}">
                  <a16:creationId xmlns:a16="http://schemas.microsoft.com/office/drawing/2014/main" id="{0AD780FF-4938-4DFD-BD17-C213F7570809}"/>
                </a:ext>
              </a:extLst>
            </p:cNvPr>
            <p:cNvSpPr/>
            <p:nvPr/>
          </p:nvSpPr>
          <p:spPr>
            <a:xfrm>
              <a:off x="10177680" y="1830255"/>
              <a:ext cx="182742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تــــدريبات الكتاب </a:t>
              </a:r>
            </a:p>
          </p:txBody>
        </p:sp>
      </p:grp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94285364-C85A-44F1-B625-20A8E39425C3}"/>
              </a:ext>
            </a:extLst>
          </p:cNvPr>
          <p:cNvGrpSpPr/>
          <p:nvPr/>
        </p:nvGrpSpPr>
        <p:grpSpPr>
          <a:xfrm>
            <a:off x="8844396" y="1915793"/>
            <a:ext cx="3536521" cy="1123415"/>
            <a:chOff x="9772852" y="3120114"/>
            <a:chExt cx="2552171" cy="1123415"/>
          </a:xfrm>
        </p:grpSpPr>
        <p:pic>
          <p:nvPicPr>
            <p:cNvPr id="22" name="Google Shape;182;p29">
              <a:extLst>
                <a:ext uri="{FF2B5EF4-FFF2-40B4-BE49-F238E27FC236}">
                  <a16:creationId xmlns:a16="http://schemas.microsoft.com/office/drawing/2014/main" id="{083DDF70-1B84-4E93-A1FD-3B07DC195047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9772852" y="3120114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مستطيل 20">
              <a:extLst>
                <a:ext uri="{FF2B5EF4-FFF2-40B4-BE49-F238E27FC236}">
                  <a16:creationId xmlns:a16="http://schemas.microsoft.com/office/drawing/2014/main" id="{7EA07D4D-9718-4F91-A6F6-1E646100CD62}"/>
                </a:ext>
              </a:extLst>
            </p:cNvPr>
            <p:cNvSpPr/>
            <p:nvPr/>
          </p:nvSpPr>
          <p:spPr>
            <a:xfrm>
              <a:off x="10649034" y="3431180"/>
              <a:ext cx="90834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تشويقة</a:t>
              </a:r>
              <a:endPara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endParaRPr>
            </a:p>
          </p:txBody>
        </p:sp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94737F49-325F-438C-BCC7-E8D555B463B3}"/>
              </a:ext>
            </a:extLst>
          </p:cNvPr>
          <p:cNvGrpSpPr/>
          <p:nvPr/>
        </p:nvGrpSpPr>
        <p:grpSpPr>
          <a:xfrm>
            <a:off x="8884389" y="4648345"/>
            <a:ext cx="3543273" cy="1123415"/>
            <a:chOff x="9779604" y="2281300"/>
            <a:chExt cx="2552171" cy="1123415"/>
          </a:xfrm>
        </p:grpSpPr>
        <p:pic>
          <p:nvPicPr>
            <p:cNvPr id="20" name="Google Shape;182;p29">
              <a:extLst>
                <a:ext uri="{FF2B5EF4-FFF2-40B4-BE49-F238E27FC236}">
                  <a16:creationId xmlns:a16="http://schemas.microsoft.com/office/drawing/2014/main" id="{88A737DB-A40F-4BD8-81D7-462D773CCCC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9779604" y="2281300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4E570306-8AE0-40F6-9A80-3FBA1570B88F}"/>
                </a:ext>
              </a:extLst>
            </p:cNvPr>
            <p:cNvSpPr/>
            <p:nvPr/>
          </p:nvSpPr>
          <p:spPr>
            <a:xfrm>
              <a:off x="10323895" y="2640953"/>
              <a:ext cx="1436580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أنشطة  تفاعلية</a:t>
              </a:r>
            </a:p>
          </p:txBody>
        </p:sp>
      </p:grpSp>
      <p:pic>
        <p:nvPicPr>
          <p:cNvPr id="1030" name="Picture 6" descr="hi">
            <a:extLst>
              <a:ext uri="{FF2B5EF4-FFF2-40B4-BE49-F238E27FC236}">
                <a16:creationId xmlns:a16="http://schemas.microsoft.com/office/drawing/2014/main" id="{358E3F30-599E-4D76-828E-9F91E3B86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55" y="472632"/>
            <a:ext cx="2315275" cy="231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DEA21CAB-B9AB-4EFE-913A-426E106F2B28}"/>
              </a:ext>
            </a:extLst>
          </p:cNvPr>
          <p:cNvGrpSpPr/>
          <p:nvPr/>
        </p:nvGrpSpPr>
        <p:grpSpPr>
          <a:xfrm>
            <a:off x="8873098" y="2769526"/>
            <a:ext cx="3565336" cy="1123415"/>
            <a:chOff x="9772852" y="741336"/>
            <a:chExt cx="2552171" cy="1123415"/>
          </a:xfrm>
        </p:grpSpPr>
        <p:pic>
          <p:nvPicPr>
            <p:cNvPr id="27" name="Google Shape;493;p48">
              <a:extLst>
                <a:ext uri="{FF2B5EF4-FFF2-40B4-BE49-F238E27FC236}">
                  <a16:creationId xmlns:a16="http://schemas.microsoft.com/office/drawing/2014/main" id="{16BF3ECB-C093-48CC-B7FE-21B8B2D95912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9772852" y="741336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مستطيل 27">
              <a:extLst>
                <a:ext uri="{FF2B5EF4-FFF2-40B4-BE49-F238E27FC236}">
                  <a16:creationId xmlns:a16="http://schemas.microsoft.com/office/drawing/2014/main" id="{173DFF1A-4704-4BD0-B628-DA794FA8BA9B}"/>
                </a:ext>
              </a:extLst>
            </p:cNvPr>
            <p:cNvSpPr/>
            <p:nvPr/>
          </p:nvSpPr>
          <p:spPr>
            <a:xfrm>
              <a:off x="10651645" y="1031654"/>
              <a:ext cx="786252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استعد</a:t>
              </a:r>
            </a:p>
          </p:txBody>
        </p: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4058E60C-1E98-4DB0-BCB5-1FC423D50386}"/>
              </a:ext>
            </a:extLst>
          </p:cNvPr>
          <p:cNvGrpSpPr/>
          <p:nvPr/>
        </p:nvGrpSpPr>
        <p:grpSpPr>
          <a:xfrm>
            <a:off x="8783751" y="1134366"/>
            <a:ext cx="3565337" cy="1123415"/>
            <a:chOff x="8759687" y="741336"/>
            <a:chExt cx="3565337" cy="1123415"/>
          </a:xfrm>
        </p:grpSpPr>
        <p:pic>
          <p:nvPicPr>
            <p:cNvPr id="30" name="Google Shape;493;p48">
              <a:extLst>
                <a:ext uri="{FF2B5EF4-FFF2-40B4-BE49-F238E27FC236}">
                  <a16:creationId xmlns:a16="http://schemas.microsoft.com/office/drawing/2014/main" id="{FD7B345E-5E4E-441E-8537-59BBEC5E75F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8759687" y="741336"/>
              <a:ext cx="3565337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مستطيل 30">
              <a:extLst>
                <a:ext uri="{FF2B5EF4-FFF2-40B4-BE49-F238E27FC236}">
                  <a16:creationId xmlns:a16="http://schemas.microsoft.com/office/drawing/2014/main" id="{25606B8C-5187-4141-BEC4-1051F37E8A4B}"/>
                </a:ext>
              </a:extLst>
            </p:cNvPr>
            <p:cNvSpPr/>
            <p:nvPr/>
          </p:nvSpPr>
          <p:spPr>
            <a:xfrm>
              <a:off x="10040295" y="1031574"/>
              <a:ext cx="1183337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المفردات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228;p33">
            <a:extLst>
              <a:ext uri="{FF2B5EF4-FFF2-40B4-BE49-F238E27FC236}">
                <a16:creationId xmlns:a16="http://schemas.microsoft.com/office/drawing/2014/main" id="{AB9A5C41-5DD4-42B3-921E-7DCE354DB7DF}"/>
              </a:ext>
            </a:extLst>
          </p:cNvPr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8889365" flipH="1">
            <a:off x="2771143" y="442356"/>
            <a:ext cx="1579416" cy="7164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زر الإجراء: الانتقال للصفحة الرئيسية 9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Google Shape;493;p48">
            <a:extLst>
              <a:ext uri="{FF2B5EF4-FFF2-40B4-BE49-F238E27FC236}">
                <a16:creationId xmlns:a16="http://schemas.microsoft.com/office/drawing/2014/main" id="{73F112C9-8AFF-45DB-83B6-0DF159B13FA2}"/>
              </a:ext>
            </a:extLst>
          </p:cNvPr>
          <p:cNvPicPr preferRelativeResize="0"/>
          <p:nvPr/>
        </p:nvPicPr>
        <p:blipFill rotWithShape="1">
          <a:blip r:embed="rId5">
            <a:alphaModFix/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t="16734" r="8892" b="18300"/>
          <a:stretch/>
        </p:blipFill>
        <p:spPr>
          <a:xfrm>
            <a:off x="9514437" y="1625607"/>
            <a:ext cx="2742613" cy="112341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10026376" y="1956482"/>
            <a:ext cx="171874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فكرة الدرس</a:t>
            </a:r>
          </a:p>
        </p:txBody>
      </p:sp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153CD69C-30C8-49FC-BCF3-4CE44768234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A"/>
              </a:clrFrom>
              <a:clrTo>
                <a:srgbClr val="FFFDE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80362" y="1722929"/>
            <a:ext cx="3130505" cy="2927445"/>
          </a:xfrm>
          <a:prstGeom prst="rect">
            <a:avLst/>
          </a:prstGeom>
        </p:spPr>
      </p:pic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68158EB-2C8A-4667-A07A-873858ADEE5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16659" y="1397181"/>
            <a:ext cx="2051769" cy="3578939"/>
          </a:xfrm>
          <a:prstGeom prst="rect">
            <a:avLst/>
          </a:prstGeom>
        </p:spPr>
      </p:pic>
      <p:pic>
        <p:nvPicPr>
          <p:cNvPr id="17" name="Google Shape;493;p48">
            <a:extLst>
              <a:ext uri="{FF2B5EF4-FFF2-40B4-BE49-F238E27FC236}">
                <a16:creationId xmlns:a16="http://schemas.microsoft.com/office/drawing/2014/main" id="{F7F1722B-36BC-4268-9917-5B55E638BA2B}"/>
              </a:ext>
            </a:extLst>
          </p:cNvPr>
          <p:cNvPicPr preferRelativeResize="0"/>
          <p:nvPr/>
        </p:nvPicPr>
        <p:blipFill rotWithShape="1">
          <a:blip r:embed="rId5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t="16734" r="8892" b="18300"/>
          <a:stretch/>
        </p:blipFill>
        <p:spPr>
          <a:xfrm>
            <a:off x="9514437" y="2624942"/>
            <a:ext cx="2742613" cy="112341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مستطيل 17">
            <a:extLst>
              <a:ext uri="{FF2B5EF4-FFF2-40B4-BE49-F238E27FC236}">
                <a16:creationId xmlns:a16="http://schemas.microsoft.com/office/drawing/2014/main" id="{5E5555FA-5ADD-491D-9AFE-59ECB6E8DFD3}"/>
              </a:ext>
            </a:extLst>
          </p:cNvPr>
          <p:cNvSpPr/>
          <p:nvPr/>
        </p:nvSpPr>
        <p:spPr>
          <a:xfrm>
            <a:off x="10294079" y="2955816"/>
            <a:ext cx="11833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المفردات</a:t>
            </a:r>
          </a:p>
        </p:txBody>
      </p:sp>
      <p:pic>
        <p:nvPicPr>
          <p:cNvPr id="4" name="صورة 3" descr="صورة تحتوي على نص, قصاصة فنية&#10;&#10;تم إنشاء الوصف تلقائياً">
            <a:extLst>
              <a:ext uri="{FF2B5EF4-FFF2-40B4-BE49-F238E27FC236}">
                <a16:creationId xmlns:a16="http://schemas.microsoft.com/office/drawing/2014/main" id="{BA8E0090-CC2B-46C1-ACCF-C2BCFCEC02B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888" y="2455718"/>
            <a:ext cx="1657950" cy="258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67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تشويقات   القيمة المنزلية ضمن البلايين">
            <a:hlinkClick r:id="" action="ppaction://media"/>
            <a:extLst>
              <a:ext uri="{FF2B5EF4-FFF2-40B4-BE49-F238E27FC236}">
                <a16:creationId xmlns:a16="http://schemas.microsoft.com/office/drawing/2014/main" id="{13036C2B-973D-4527-A307-19338D03986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79889" y="854766"/>
            <a:ext cx="9765378" cy="54930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Google Shape;493;p48">
            <a:extLst>
              <a:ext uri="{FF2B5EF4-FFF2-40B4-BE49-F238E27FC236}">
                <a16:creationId xmlns:a16="http://schemas.microsoft.com/office/drawing/2014/main" id="{73F112C9-8AFF-45DB-83B6-0DF159B13FA2}"/>
              </a:ext>
            </a:extLst>
          </p:cNvPr>
          <p:cNvPicPr preferRelativeResize="0"/>
          <p:nvPr/>
        </p:nvPicPr>
        <p:blipFill rotWithShape="1">
          <a:blip r:embed="rId8">
            <a:alphaModFix/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t="16734" r="8892" b="18300"/>
          <a:stretch/>
        </p:blipFill>
        <p:spPr>
          <a:xfrm>
            <a:off x="9773960" y="959977"/>
            <a:ext cx="2742613" cy="112341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10624031" y="1290851"/>
            <a:ext cx="13340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تشويقة</a:t>
            </a:r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667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3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81;p29">
            <a:extLst>
              <a:ext uri="{FF2B5EF4-FFF2-40B4-BE49-F238E27FC236}">
                <a16:creationId xmlns:a16="http://schemas.microsoft.com/office/drawing/2014/main" id="{457B9F4A-A69D-4633-A689-4635402A397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6200000">
            <a:off x="605424" y="393875"/>
            <a:ext cx="2036851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82;p29">
            <a:extLst>
              <a:ext uri="{FF2B5EF4-FFF2-40B4-BE49-F238E27FC236}">
                <a16:creationId xmlns:a16="http://schemas.microsoft.com/office/drawing/2014/main" id="{AF55D2F3-87EB-4356-B509-F0046EBB59B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6200000">
            <a:off x="1322876" y="377219"/>
            <a:ext cx="2036851" cy="846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28;p33">
            <a:extLst>
              <a:ext uri="{FF2B5EF4-FFF2-40B4-BE49-F238E27FC236}">
                <a16:creationId xmlns:a16="http://schemas.microsoft.com/office/drawing/2014/main" id="{AB9A5C41-5DD4-42B3-921E-7DCE354DB7DF}"/>
              </a:ext>
            </a:extLst>
          </p:cNvPr>
          <p:cNvPicPr preferRelativeResize="0"/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 rot="8889365" flipH="1">
            <a:off x="2771143" y="442356"/>
            <a:ext cx="1579416" cy="7164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زر الإجراء: الانتقال للصفحة الرئيسية 9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Google Shape;493;p48">
            <a:extLst>
              <a:ext uri="{FF2B5EF4-FFF2-40B4-BE49-F238E27FC236}">
                <a16:creationId xmlns:a16="http://schemas.microsoft.com/office/drawing/2014/main" id="{73F112C9-8AFF-45DB-83B6-0DF159B13FA2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t="16734" r="8892" b="18300"/>
          <a:stretch/>
        </p:blipFill>
        <p:spPr>
          <a:xfrm>
            <a:off x="9601982" y="570158"/>
            <a:ext cx="2742613" cy="112341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10424098" y="901032"/>
            <a:ext cx="10983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استعد</a:t>
            </a:r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20E9E0F-C590-48D0-9767-68CC405947D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3098" r="56921" b="33978"/>
          <a:stretch/>
        </p:blipFill>
        <p:spPr>
          <a:xfrm>
            <a:off x="1379889" y="440012"/>
            <a:ext cx="2889004" cy="2507122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4BA54F4F-5458-41C3-8D61-6CF436505939}"/>
              </a:ext>
            </a:extLst>
          </p:cNvPr>
          <p:cNvSpPr txBox="1"/>
          <p:nvPr/>
        </p:nvSpPr>
        <p:spPr>
          <a:xfrm>
            <a:off x="5115340" y="1961322"/>
            <a:ext cx="560567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cs typeface="AdvertisingBold" pitchFamily="2" charset="-78"/>
              </a:rPr>
              <a:t>تبلغ مساحة منطقة حائل حوالي 125000 كيلومتر مربع.</a:t>
            </a:r>
          </a:p>
          <a:p>
            <a:r>
              <a:rPr lang="ar-SA" sz="2000" dirty="0">
                <a:cs typeface="AdvertisingBold" pitchFamily="2" charset="-78"/>
              </a:rPr>
              <a:t>يمكن تمثيل هذا العدد بطرائق مختلفة.</a:t>
            </a:r>
          </a:p>
          <a:p>
            <a:endParaRPr lang="ar-SA" sz="2000" dirty="0">
              <a:cs typeface="AdvertisingBold" pitchFamily="2" charset="-78"/>
            </a:endParaRPr>
          </a:p>
          <a:p>
            <a:r>
              <a:rPr lang="ar-SA" sz="2000" dirty="0">
                <a:cs typeface="AdvertisingBold" pitchFamily="2" charset="-78"/>
              </a:rPr>
              <a:t>اقرأ العدد كالآتي :</a:t>
            </a:r>
          </a:p>
          <a:p>
            <a:r>
              <a:rPr lang="ar-SA" sz="2000" dirty="0">
                <a:cs typeface="AdvertisingBold" pitchFamily="2" charset="-78"/>
              </a:rPr>
              <a:t>مئة وخمسة وعشرون ألفاً.</a:t>
            </a:r>
          </a:p>
          <a:p>
            <a:endParaRPr lang="ar-SA" sz="2000" dirty="0">
              <a:cs typeface="AdvertisingBold" pitchFamily="2" charset="-78"/>
            </a:endParaRPr>
          </a:p>
          <a:p>
            <a:r>
              <a:rPr lang="ar-SA" sz="2000" dirty="0">
                <a:cs typeface="AdvertisingBold" pitchFamily="2" charset="-78"/>
              </a:rPr>
              <a:t>اكتب العدد كالآتي:</a:t>
            </a:r>
          </a:p>
          <a:p>
            <a:r>
              <a:rPr lang="ar-SA" sz="2000" dirty="0">
                <a:cs typeface="AdvertisingBold" pitchFamily="2" charset="-78"/>
              </a:rPr>
              <a:t>125 ألفاً</a:t>
            </a:r>
          </a:p>
          <a:p>
            <a:r>
              <a:rPr lang="ar-SA" sz="2000" dirty="0">
                <a:cs typeface="AdvertisingBold" pitchFamily="2" charset="-78"/>
              </a:rPr>
              <a:t>5000 + 20000 +100000</a:t>
            </a:r>
          </a:p>
        </p:txBody>
      </p:sp>
      <p:pic>
        <p:nvPicPr>
          <p:cNvPr id="14" name="صورة 13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C49C5183-0CE5-4A8F-B31A-6ED78E82A6A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8358" t="37393" r="5156" b="16849"/>
          <a:stretch/>
        </p:blipFill>
        <p:spPr>
          <a:xfrm>
            <a:off x="1783072" y="3608201"/>
            <a:ext cx="5556738" cy="16181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48681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C08419FE-0FF7-4364-82C9-1907A9CEE7F7}"/>
              </a:ext>
            </a:extLst>
          </p:cNvPr>
          <p:cNvSpPr/>
          <p:nvPr/>
        </p:nvSpPr>
        <p:spPr>
          <a:xfrm>
            <a:off x="477078" y="490330"/>
            <a:ext cx="11145079" cy="60562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" name="Google Shape;181;p29">
            <a:extLst>
              <a:ext uri="{FF2B5EF4-FFF2-40B4-BE49-F238E27FC236}">
                <a16:creationId xmlns:a16="http://schemas.microsoft.com/office/drawing/2014/main" id="{457B9F4A-A69D-4633-A689-4635402A397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6200000">
            <a:off x="605424" y="393875"/>
            <a:ext cx="2036851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82;p29">
            <a:extLst>
              <a:ext uri="{FF2B5EF4-FFF2-40B4-BE49-F238E27FC236}">
                <a16:creationId xmlns:a16="http://schemas.microsoft.com/office/drawing/2014/main" id="{AF55D2F3-87EB-4356-B509-F0046EBB59B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6200000">
            <a:off x="1322876" y="377219"/>
            <a:ext cx="2036851" cy="846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28;p33">
            <a:extLst>
              <a:ext uri="{FF2B5EF4-FFF2-40B4-BE49-F238E27FC236}">
                <a16:creationId xmlns:a16="http://schemas.microsoft.com/office/drawing/2014/main" id="{AB9A5C41-5DD4-42B3-921E-7DCE354DB7DF}"/>
              </a:ext>
            </a:extLst>
          </p:cNvPr>
          <p:cNvPicPr preferRelativeResize="0"/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 rot="8889365" flipH="1">
            <a:off x="2771143" y="442356"/>
            <a:ext cx="1579416" cy="7164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زر الإجراء: الانتقال للصفحة الرئيسية 9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3" name="جدول 2">
            <a:extLst>
              <a:ext uri="{FF2B5EF4-FFF2-40B4-BE49-F238E27FC236}">
                <a16:creationId xmlns:a16="http://schemas.microsoft.com/office/drawing/2014/main" id="{19D5CD9D-FC6C-4891-9E36-471DBB2C2B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18895"/>
              </p:ext>
            </p:extLst>
          </p:nvPr>
        </p:nvGraphicFramePr>
        <p:xfrm>
          <a:off x="1024444" y="2456809"/>
          <a:ext cx="10440000" cy="1180719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801671">
                  <a:extLst>
                    <a:ext uri="{9D8B030D-6E8A-4147-A177-3AD203B41FA5}">
                      <a16:colId xmlns:a16="http://schemas.microsoft.com/office/drawing/2014/main" val="2697131201"/>
                    </a:ext>
                  </a:extLst>
                </a:gridCol>
                <a:gridCol w="926982">
                  <a:extLst>
                    <a:ext uri="{9D8B030D-6E8A-4147-A177-3AD203B41FA5}">
                      <a16:colId xmlns:a16="http://schemas.microsoft.com/office/drawing/2014/main" val="2367107768"/>
                    </a:ext>
                  </a:extLst>
                </a:gridCol>
                <a:gridCol w="831326">
                  <a:extLst>
                    <a:ext uri="{9D8B030D-6E8A-4147-A177-3AD203B41FA5}">
                      <a16:colId xmlns:a16="http://schemas.microsoft.com/office/drawing/2014/main" val="1044186789"/>
                    </a:ext>
                  </a:extLst>
                </a:gridCol>
                <a:gridCol w="895314">
                  <a:extLst>
                    <a:ext uri="{9D8B030D-6E8A-4147-A177-3AD203B41FA5}">
                      <a16:colId xmlns:a16="http://schemas.microsoft.com/office/drawing/2014/main" val="4141784556"/>
                    </a:ext>
                  </a:extLst>
                </a:gridCol>
                <a:gridCol w="926982">
                  <a:extLst>
                    <a:ext uri="{9D8B030D-6E8A-4147-A177-3AD203B41FA5}">
                      <a16:colId xmlns:a16="http://schemas.microsoft.com/office/drawing/2014/main" val="4028051001"/>
                    </a:ext>
                  </a:extLst>
                </a:gridCol>
                <a:gridCol w="895314">
                  <a:extLst>
                    <a:ext uri="{9D8B030D-6E8A-4147-A177-3AD203B41FA5}">
                      <a16:colId xmlns:a16="http://schemas.microsoft.com/office/drawing/2014/main" val="1575404032"/>
                    </a:ext>
                  </a:extLst>
                </a:gridCol>
                <a:gridCol w="924969">
                  <a:extLst>
                    <a:ext uri="{9D8B030D-6E8A-4147-A177-3AD203B41FA5}">
                      <a16:colId xmlns:a16="http://schemas.microsoft.com/office/drawing/2014/main" val="2326453932"/>
                    </a:ext>
                  </a:extLst>
                </a:gridCol>
                <a:gridCol w="928327">
                  <a:extLst>
                    <a:ext uri="{9D8B030D-6E8A-4147-A177-3AD203B41FA5}">
                      <a16:colId xmlns:a16="http://schemas.microsoft.com/office/drawing/2014/main" val="3050546442"/>
                    </a:ext>
                  </a:extLst>
                </a:gridCol>
                <a:gridCol w="924969">
                  <a:extLst>
                    <a:ext uri="{9D8B030D-6E8A-4147-A177-3AD203B41FA5}">
                      <a16:colId xmlns:a16="http://schemas.microsoft.com/office/drawing/2014/main" val="541340876"/>
                    </a:ext>
                  </a:extLst>
                </a:gridCol>
                <a:gridCol w="731651">
                  <a:extLst>
                    <a:ext uri="{9D8B030D-6E8A-4147-A177-3AD203B41FA5}">
                      <a16:colId xmlns:a16="http://schemas.microsoft.com/office/drawing/2014/main" val="1888185636"/>
                    </a:ext>
                  </a:extLst>
                </a:gridCol>
                <a:gridCol w="920208">
                  <a:extLst>
                    <a:ext uri="{9D8B030D-6E8A-4147-A177-3AD203B41FA5}">
                      <a16:colId xmlns:a16="http://schemas.microsoft.com/office/drawing/2014/main" val="3786457008"/>
                    </a:ext>
                  </a:extLst>
                </a:gridCol>
                <a:gridCol w="732287">
                  <a:extLst>
                    <a:ext uri="{9D8B030D-6E8A-4147-A177-3AD203B41FA5}">
                      <a16:colId xmlns:a16="http://schemas.microsoft.com/office/drawing/2014/main" val="2222535985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b="1">
                          <a:effectLst/>
                        </a:rPr>
                        <a:t>دورة الوحدات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b="1">
                          <a:effectLst/>
                        </a:rPr>
                        <a:t>دورة الألوف 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b="1">
                          <a:effectLst/>
                        </a:rPr>
                        <a:t>دورة الملايين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b="1">
                          <a:effectLst/>
                        </a:rPr>
                        <a:t>دورة البلايين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33428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effectLst/>
                        </a:rPr>
                        <a:t>أحاد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effectLst/>
                        </a:rPr>
                        <a:t>عشرات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b="1">
                          <a:solidFill>
                            <a:schemeClr val="tx1"/>
                          </a:solidFill>
                          <a:effectLst/>
                        </a:rPr>
                        <a:t>مئات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b="1">
                          <a:solidFill>
                            <a:schemeClr val="tx1"/>
                          </a:solidFill>
                          <a:effectLst/>
                        </a:rPr>
                        <a:t>أحاد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effectLst/>
                        </a:rPr>
                        <a:t>عشرات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effectLst/>
                        </a:rPr>
                        <a:t>مئات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effectLst/>
                        </a:rPr>
                        <a:t>أحاد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effectLst/>
                        </a:rPr>
                        <a:t>عشرات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effectLst/>
                        </a:rPr>
                        <a:t>مئات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effectLst/>
                        </a:rPr>
                        <a:t>أحاد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effectLst/>
                        </a:rPr>
                        <a:t>عشرات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effectLst/>
                        </a:rPr>
                        <a:t>مئات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6926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b="1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b="1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b="1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b="1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b="1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b="1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b="1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b="1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b="1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b="1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b="1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073658"/>
                  </a:ext>
                </a:extLst>
              </a:tr>
            </a:tbl>
          </a:graphicData>
        </a:graphic>
      </p:graphicFrame>
      <p:sp>
        <p:nvSpPr>
          <p:cNvPr id="5" name="مستطيل 4">
            <a:extLst>
              <a:ext uri="{FF2B5EF4-FFF2-40B4-BE49-F238E27FC236}">
                <a16:creationId xmlns:a16="http://schemas.microsoft.com/office/drawing/2014/main" id="{64A455F4-AD81-419F-B3BC-00D3FFEBC2DD}"/>
              </a:ext>
            </a:extLst>
          </p:cNvPr>
          <p:cNvSpPr/>
          <p:nvPr/>
        </p:nvSpPr>
        <p:spPr>
          <a:xfrm>
            <a:off x="3427239" y="1059874"/>
            <a:ext cx="61061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جدول المنازل حتى البلايين</a:t>
            </a:r>
          </a:p>
        </p:txBody>
      </p:sp>
      <p:pic>
        <p:nvPicPr>
          <p:cNvPr id="4" name="صورة 3" descr="صورة تحتوي على نص, قصاصة فنية&#10;&#10;تم إنشاء الوصف تلقائياً">
            <a:extLst>
              <a:ext uri="{FF2B5EF4-FFF2-40B4-BE49-F238E27FC236}">
                <a16:creationId xmlns:a16="http://schemas.microsoft.com/office/drawing/2014/main" id="{82CF5D23-AFA1-4944-86CF-DD1270FDB7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95"/>
          <a:stretch/>
        </p:blipFill>
        <p:spPr>
          <a:xfrm>
            <a:off x="10070548" y="3848286"/>
            <a:ext cx="1987805" cy="269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51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Google Shape;493;p48">
            <a:extLst>
              <a:ext uri="{FF2B5EF4-FFF2-40B4-BE49-F238E27FC236}">
                <a16:creationId xmlns:a16="http://schemas.microsoft.com/office/drawing/2014/main" id="{73F112C9-8AFF-45DB-83B6-0DF159B13FA2}"/>
              </a:ext>
            </a:extLst>
          </p:cNvPr>
          <p:cNvPicPr preferRelativeResize="0"/>
          <p:nvPr/>
        </p:nvPicPr>
        <p:blipFill rotWithShape="1">
          <a:blip r:embed="rId5">
            <a:alphaModFix/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t="16734" r="8892" b="18300"/>
          <a:stretch/>
        </p:blipFill>
        <p:spPr>
          <a:xfrm>
            <a:off x="9015664" y="237305"/>
            <a:ext cx="3328932" cy="112341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10252702" y="568179"/>
            <a:ext cx="101822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مثال 1</a:t>
            </a:r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E7878E4-AEF7-4B40-B39A-558E95DD805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6986" y="1360718"/>
            <a:ext cx="9518118" cy="2587576"/>
          </a:xfrm>
          <a:prstGeom prst="rect">
            <a:avLst/>
          </a:prstGeom>
        </p:spPr>
      </p:pic>
      <p:pic>
        <p:nvPicPr>
          <p:cNvPr id="6" name="صورة 5" descr="صورة تحتوي على نص, أداة&#10;&#10;تم إنشاء الوصف تلقائياً">
            <a:extLst>
              <a:ext uri="{FF2B5EF4-FFF2-40B4-BE49-F238E27FC236}">
                <a16:creationId xmlns:a16="http://schemas.microsoft.com/office/drawing/2014/main" id="{FC690C19-B039-4A2F-8F35-52AA134A9A1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62433" y="4363559"/>
            <a:ext cx="9713783" cy="141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93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9925FCA2-2617-414E-91FD-613270A72534}"/>
              </a:ext>
            </a:extLst>
          </p:cNvPr>
          <p:cNvSpPr/>
          <p:nvPr/>
        </p:nvSpPr>
        <p:spPr>
          <a:xfrm>
            <a:off x="543339" y="861391"/>
            <a:ext cx="11304104" cy="57593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زر الإجراء: الانتقال للصفحة الرئيسية 9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Google Shape;493;p48">
            <a:extLst>
              <a:ext uri="{FF2B5EF4-FFF2-40B4-BE49-F238E27FC236}">
                <a16:creationId xmlns:a16="http://schemas.microsoft.com/office/drawing/2014/main" id="{73F112C9-8AFF-45DB-83B6-0DF159B13FA2}"/>
              </a:ext>
            </a:extLst>
          </p:cNvPr>
          <p:cNvPicPr preferRelativeResize="0"/>
          <p:nvPr/>
        </p:nvPicPr>
        <p:blipFill rotWithShape="1">
          <a:blip r:embed="rId5">
            <a:alphaModFix/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t="16734" r="8892" b="18300"/>
          <a:stretch/>
        </p:blipFill>
        <p:spPr>
          <a:xfrm>
            <a:off x="9346968" y="500254"/>
            <a:ext cx="3328932" cy="112341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10655960" y="861391"/>
            <a:ext cx="77617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تأكد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AF06E60-7D3D-4550-9BB0-4EC665BA73C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782" t="42659"/>
          <a:stretch/>
        </p:blipFill>
        <p:spPr>
          <a:xfrm>
            <a:off x="1212812" y="1694132"/>
            <a:ext cx="10435849" cy="1412947"/>
          </a:xfrm>
          <a:prstGeom prst="rect">
            <a:avLst/>
          </a:prstGeom>
        </p:spPr>
      </p:pic>
      <p:pic>
        <p:nvPicPr>
          <p:cNvPr id="5" name="صورة 4" descr="صورة تحتوي على نص, قصاصة فنية, المصباح&#10;&#10;تم إنشاء الوصف تلقائياً">
            <a:extLst>
              <a:ext uri="{FF2B5EF4-FFF2-40B4-BE49-F238E27FC236}">
                <a16:creationId xmlns:a16="http://schemas.microsoft.com/office/drawing/2014/main" id="{003ACFD3-D92C-4741-888D-464F52B982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09" y="405355"/>
            <a:ext cx="1015873" cy="101587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15CAA06-A426-4D1A-A4AD-D0C3715F4D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9937" y="3694165"/>
            <a:ext cx="10672125" cy="19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509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7173157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4,&quot;WcOptionCount&quot;:10,&quot;HasMultipleSubmission&quot;:false,&quot;HasAutoStop&quot;:true,&quot;HasMinimizeMode&quot;:false,&quot;TimerValue&quot;:&quot;02:00&quot;,&quot;HasAutoStart&quot;:false,&quot;HasCorrectAnswers&quot;:true,&quot;McqAnswers&quot;:[&quot;C&quot;],&quot;ActivityId&quot;:&quot;&quot;,&quot;IaMcqCompetition&quot;:false,&quot;IsAnonymous&quot;:false,&quot;AutoAdvance&quot;:false,&quot;IsCompetitionMode&quot;:fals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4,&quot;WcOptionCount&quot;:10,&quot;HasMultipleSubmission&quot;:false,&quot;HasAutoStop&quot;:true,&quot;HasMinimizeMode&quot;:false,&quot;TimerValue&quot;:&quot;01:00&quot;,&quot;HasAutoStart&quot;:false,&quot;HasCorrectAnswers&quot;:true,&quot;McqAnswers&quot;:[&quot;A&quot;],&quot;ActivityId&quot;:&quot;mcq14430124115922543962&quot;,&quot;IaMcqCompetition&quot;:false,&quot;IsAnonymous&quot;:false,&quot;AutoAdvance&quot;:false,&quot;IsCompetitionMode&quot;:false}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1971</TotalTime>
  <Words>341</Words>
  <Application>Microsoft Office PowerPoint</Application>
  <PresentationFormat>شاشة عريضة</PresentationFormat>
  <Paragraphs>110</Paragraphs>
  <Slides>17</Slides>
  <Notes>13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Coming Soon</vt:lpstr>
      <vt:lpstr>Tahoma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مهامك في المنصة: 1- مراجعة شرح الدرس بالفيديو. 2-حل الواجب . 3- حل صفحة 1 من ورقة العمل. </vt:lpstr>
      <vt:lpstr>شرح إضافي للدرس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هبة أحمد المزيد</dc:creator>
  <cp:lastModifiedBy>هبة أحمد المزيد</cp:lastModifiedBy>
  <cp:revision>70</cp:revision>
  <dcterms:created xsi:type="dcterms:W3CDTF">2021-03-13T16:01:23Z</dcterms:created>
  <dcterms:modified xsi:type="dcterms:W3CDTF">2021-09-01T12:00:29Z</dcterms:modified>
</cp:coreProperties>
</file>