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7" r:id="rId2"/>
    <p:sldId id="306" r:id="rId3"/>
    <p:sldId id="275" r:id="rId4"/>
    <p:sldId id="310" r:id="rId5"/>
    <p:sldId id="328" r:id="rId6"/>
    <p:sldId id="258" r:id="rId7"/>
    <p:sldId id="311" r:id="rId8"/>
    <p:sldId id="322" r:id="rId9"/>
    <p:sldId id="323" r:id="rId10"/>
    <p:sldId id="329" r:id="rId11"/>
    <p:sldId id="324" r:id="rId12"/>
    <p:sldId id="314" r:id="rId13"/>
    <p:sldId id="319" r:id="rId14"/>
    <p:sldId id="331" r:id="rId15"/>
  </p:sldIdLst>
  <p:sldSz cx="12192000" cy="6858000"/>
  <p:notesSz cx="6858000" cy="9144000"/>
  <p:custDataLst>
    <p:tags r:id="rId1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853034354b_0_24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853034354b_0_24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52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65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71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61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9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9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088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39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72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et.wikipedia.org/wiki/Fail:Crystal_Clear_app_kedit_green-pencil.svg" TargetMode="External"/><Relationship Id="rId18" Type="http://schemas.openxmlformats.org/officeDocument/2006/relationships/hyperlink" Target="http://www.pngall.com/note-png" TargetMode="External"/><Relationship Id="rId3" Type="http://schemas.openxmlformats.org/officeDocument/2006/relationships/hyperlink" Target="http://www.publicdomainpictures.net/view-image.php?image=111350&amp;picture=room-interior-empty" TargetMode="External"/><Relationship Id="rId21" Type="http://schemas.openxmlformats.org/officeDocument/2006/relationships/hyperlink" Target="http://www.pngall.com/carpet-png" TargetMode="External"/><Relationship Id="rId7" Type="http://schemas.openxmlformats.org/officeDocument/2006/relationships/hyperlink" Target="https://pixabay.com/en/banner-party-decoration-celebration-48962/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5" Type="http://schemas.openxmlformats.org/officeDocument/2006/relationships/slide" Target="slide7.xml"/><Relationship Id="rId2" Type="http://schemas.openxmlformats.org/officeDocument/2006/relationships/image" Target="../media/image5.jpg"/><Relationship Id="rId16" Type="http://schemas.openxmlformats.org/officeDocument/2006/relationships/hyperlink" Target="https://publicdomainpictures.net/view-image.php?image=62615&amp;picture=tv-isolated-background-clipart" TargetMode="Externa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24" Type="http://schemas.openxmlformats.org/officeDocument/2006/relationships/slide" Target="slide4.xml"/><Relationship Id="rId5" Type="http://schemas.openxmlformats.org/officeDocument/2006/relationships/hyperlink" Target="https://pixabay.com/es/verde-pizarra-tiza-borrador-307835/" TargetMode="External"/><Relationship Id="rId15" Type="http://schemas.openxmlformats.org/officeDocument/2006/relationships/image" Target="../media/image11.jpg"/><Relationship Id="rId23" Type="http://schemas.openxmlformats.org/officeDocument/2006/relationships/slide" Target="slide6.xml"/><Relationship Id="rId10" Type="http://schemas.openxmlformats.org/officeDocument/2006/relationships/slide" Target="slide2.xml"/><Relationship Id="rId19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hyperlink" Target="https://commons.wikimedia.org/wiki/File:DoomsdayClockWatchmen.png" TargetMode="External"/><Relationship Id="rId14" Type="http://schemas.openxmlformats.org/officeDocument/2006/relationships/hyperlink" Target="file:///C:\Users\User\Dropbox\&#1607;&#1576;&#1577;\&#1581;&#1602;&#1610;&#1576;&#1577;%20&#1578;&#1583;&#1585;&#1610;&#1576;&#1610;&#1577;\&#1575;&#1604;&#1608;&#1587;&#1575;&#1574;&#1604;%20&#1575;&#1604;&#1578;&#1593;&#1604;&#1610;&#1605;&#1610;&#1577;%20&#1575;&#1604;&#1578;&#1601;&#1575;&#1593;&#1604;&#1610;&#1577;\&#1575;&#1604;&#1581;&#1590;&#1608;&#1585;%20&#1604;&#1604;&#1583;&#1608;&#1585;&#1577;.xlsx" TargetMode="External"/><Relationship Id="rId22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12" Type="http://schemas.openxmlformats.org/officeDocument/2006/relationships/audio" Target="../media/audio2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11" Type="http://schemas.openxmlformats.org/officeDocument/2006/relationships/audio" Target="../media/audio1.wav"/><Relationship Id="rId5" Type="http://schemas.openxmlformats.org/officeDocument/2006/relationships/image" Target="../media/image29.png"/><Relationship Id="rId10" Type="http://schemas.microsoft.com/office/2007/relationships/hdphoto" Target="../media/hdphoto1.wdp"/><Relationship Id="rId4" Type="http://schemas.openxmlformats.org/officeDocument/2006/relationships/image" Target="../media/image46.png"/><Relationship Id="rId9" Type="http://schemas.openxmlformats.org/officeDocument/2006/relationships/image" Target="../media/image23.png"/><Relationship Id="rId14" Type="http://schemas.openxmlformats.org/officeDocument/2006/relationships/image" Target="file:///C:\Program%20Files\Inknoe%20ClassPoint\Images\multiple_choice_without%20result_default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11" Type="http://schemas.openxmlformats.org/officeDocument/2006/relationships/audio" Target="../media/audio2.wav"/><Relationship Id="rId5" Type="http://schemas.openxmlformats.org/officeDocument/2006/relationships/image" Target="../media/image24.png"/><Relationship Id="rId15" Type="http://schemas.openxmlformats.org/officeDocument/2006/relationships/image" Target="file:///C:\Program%20Files\Inknoe%20ClassPoint\Images\word_count_without%20result_default.png" TargetMode="External"/><Relationship Id="rId10" Type="http://schemas.openxmlformats.org/officeDocument/2006/relationships/audio" Target="../media/audio1.wav"/><Relationship Id="rId4" Type="http://schemas.openxmlformats.org/officeDocument/2006/relationships/image" Target="../media/image29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3.xm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10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" Target="slide3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hyperlink" Target="https://www.youtube.com/embed/ET3oBgK5zFQ" TargetMode="Externa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بنى&#10;&#10;تم إنشاء الوصف تلقائياً">
            <a:extLst>
              <a:ext uri="{FF2B5EF4-FFF2-40B4-BE49-F238E27FC236}">
                <a16:creationId xmlns:a16="http://schemas.microsoft.com/office/drawing/2014/main" id="{F9903F2B-3546-48D7-8FC7-3493648D3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F89059-699B-404D-BFDF-EA4D69D96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3096" y="292582"/>
            <a:ext cx="7893600" cy="410713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36E374F-4B04-4FA4-9607-72FF3C88F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0383" y="-798445"/>
            <a:ext cx="7779026" cy="2945297"/>
          </a:xfrm>
          <a:prstGeom prst="rect">
            <a:avLst/>
          </a:prstGeom>
        </p:spPr>
      </p:pic>
      <p:pic>
        <p:nvPicPr>
          <p:cNvPr id="13" name="صورة 12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646B86C8-20BB-40A7-83B7-6DC1D0C98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629021" y="98093"/>
            <a:ext cx="1116078" cy="1116078"/>
          </a:xfrm>
          <a:prstGeom prst="rect">
            <a:avLst/>
          </a:prstGeom>
        </p:spPr>
      </p:pic>
      <p:sp>
        <p:nvSpPr>
          <p:cNvPr id="15" name="مخطط انسيابي: محطة طرفية 14">
            <a:hlinkClick r:id="rId10" action="ppaction://hlinksldjump"/>
            <a:extLst>
              <a:ext uri="{FF2B5EF4-FFF2-40B4-BE49-F238E27FC236}">
                <a16:creationId xmlns:a16="http://schemas.microsoft.com/office/drawing/2014/main" id="{98BACCE5-6D7C-4169-880C-D1EB2483F4B8}"/>
              </a:ext>
            </a:extLst>
          </p:cNvPr>
          <p:cNvSpPr/>
          <p:nvPr/>
        </p:nvSpPr>
        <p:spPr>
          <a:xfrm>
            <a:off x="10026236" y="145774"/>
            <a:ext cx="1940477" cy="94090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 قوانين الصف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13B6178E-1DEC-4F24-BC17-DA86FA29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008" y="1086678"/>
            <a:ext cx="5022988" cy="50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 descr="صورة تحتوي على أداة كتابة, قرطاسية, قلم رصاص&#10;&#10;تم إنشاء الوصف تلقائياً">
            <a:extLst>
              <a:ext uri="{FF2B5EF4-FFF2-40B4-BE49-F238E27FC236}">
                <a16:creationId xmlns:a16="http://schemas.microsoft.com/office/drawing/2014/main" id="{1D9E09D3-704F-4342-9139-D1935B882C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324778" y="3273543"/>
            <a:ext cx="1470028" cy="1470028"/>
          </a:xfrm>
          <a:prstGeom prst="rect">
            <a:avLst/>
          </a:prstGeom>
        </p:spPr>
      </p:pic>
      <p:sp>
        <p:nvSpPr>
          <p:cNvPr id="19" name="مستطيل 18">
            <a:hlinkClick r:id="rId14" action="ppaction://hlinkfile"/>
            <a:extLst>
              <a:ext uri="{FF2B5EF4-FFF2-40B4-BE49-F238E27FC236}">
                <a16:creationId xmlns:a16="http://schemas.microsoft.com/office/drawing/2014/main" id="{C24F0166-1A4D-4EC1-9D34-A5325B4F372F}"/>
              </a:ext>
            </a:extLst>
          </p:cNvPr>
          <p:cNvSpPr/>
          <p:nvPr/>
        </p:nvSpPr>
        <p:spPr>
          <a:xfrm>
            <a:off x="8526403" y="3732079"/>
            <a:ext cx="12186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قائمة الحضور</a:t>
            </a:r>
          </a:p>
        </p:txBody>
      </p:sp>
      <p:pic>
        <p:nvPicPr>
          <p:cNvPr id="23" name="صورة 22" descr="صورة تحتوي على نص, شاشة عرض, إلكترونيات, تلفاز&#10;&#10;تم إنشاء الوصف تلقائياً">
            <a:extLst>
              <a:ext uri="{FF2B5EF4-FFF2-40B4-BE49-F238E27FC236}">
                <a16:creationId xmlns:a16="http://schemas.microsoft.com/office/drawing/2014/main" id="{7D0CAF32-B92D-4F2A-ADAA-7CF68AE31C3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9288" b="13011"/>
          <a:stretch/>
        </p:blipFill>
        <p:spPr>
          <a:xfrm>
            <a:off x="8136835" y="1028742"/>
            <a:ext cx="4331451" cy="2522842"/>
          </a:xfrm>
          <a:prstGeom prst="rect">
            <a:avLst/>
          </a:prstGeom>
        </p:spPr>
      </p:pic>
      <p:pic>
        <p:nvPicPr>
          <p:cNvPr id="25" name="صورة 2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42A3B77-2DC0-4E54-8F84-B911178257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9996431" y="3389974"/>
            <a:ext cx="1731893" cy="1517138"/>
          </a:xfrm>
          <a:prstGeom prst="rect">
            <a:avLst/>
          </a:prstGeom>
        </p:spPr>
      </p:pic>
      <p:sp>
        <p:nvSpPr>
          <p:cNvPr id="27" name="مستطيل 26">
            <a:hlinkClick r:id="rId19" action="ppaction://hlinksldjump"/>
            <a:extLst>
              <a:ext uri="{FF2B5EF4-FFF2-40B4-BE49-F238E27FC236}">
                <a16:creationId xmlns:a16="http://schemas.microsoft.com/office/drawing/2014/main" id="{E7DA7989-18D3-4AD1-A353-12A9EEF3FE9F}"/>
              </a:ext>
            </a:extLst>
          </p:cNvPr>
          <p:cNvSpPr/>
          <p:nvPr/>
        </p:nvSpPr>
        <p:spPr>
          <a:xfrm>
            <a:off x="10367162" y="3627990"/>
            <a:ext cx="8370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نجمة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اليوم</a:t>
            </a:r>
          </a:p>
        </p:txBody>
      </p:sp>
      <p:pic>
        <p:nvPicPr>
          <p:cNvPr id="29" name="صورة 28" descr="صورة تحتوي على أرضية, أثاث, بساط&#10;&#10;تم إنشاء الوصف تلقائياً">
            <a:extLst>
              <a:ext uri="{FF2B5EF4-FFF2-40B4-BE49-F238E27FC236}">
                <a16:creationId xmlns:a16="http://schemas.microsoft.com/office/drawing/2014/main" id="{F26B7CC8-6BC8-427C-A805-0614EA65CF9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106017" y="5280703"/>
            <a:ext cx="11357113" cy="1257300"/>
          </a:xfrm>
          <a:prstGeom prst="rect">
            <a:avLst/>
          </a:prstGeom>
        </p:spPr>
      </p:pic>
      <p:sp>
        <p:nvSpPr>
          <p:cNvPr id="32" name="مستطيل 31">
            <a:extLst>
              <a:ext uri="{FF2B5EF4-FFF2-40B4-BE49-F238E27FC236}">
                <a16:creationId xmlns:a16="http://schemas.microsoft.com/office/drawing/2014/main" id="{A86BBFDF-4920-4393-883C-B3F103DAA3A7}"/>
              </a:ext>
            </a:extLst>
          </p:cNvPr>
          <p:cNvSpPr/>
          <p:nvPr/>
        </p:nvSpPr>
        <p:spPr>
          <a:xfrm>
            <a:off x="2916527" y="1066418"/>
            <a:ext cx="37577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درس اليوم</a:t>
            </a:r>
          </a:p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المقارنة بين الأعداد</a:t>
            </a:r>
          </a:p>
        </p:txBody>
      </p:sp>
      <p:sp>
        <p:nvSpPr>
          <p:cNvPr id="33" name="مستطيل: زوايا قطرية مستديرة 32">
            <a:extLst>
              <a:ext uri="{FF2B5EF4-FFF2-40B4-BE49-F238E27FC236}">
                <a16:creationId xmlns:a16="http://schemas.microsoft.com/office/drawing/2014/main" id="{A48E1C40-9031-41E1-8998-43D7EDCDDC70}"/>
              </a:ext>
            </a:extLst>
          </p:cNvPr>
          <p:cNvSpPr/>
          <p:nvPr/>
        </p:nvSpPr>
        <p:spPr>
          <a:xfrm>
            <a:off x="1682781" y="4429991"/>
            <a:ext cx="4050472" cy="110082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احرص على التعاون مع الجماعة </a:t>
            </a:r>
          </a:p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يد الله مع الجماعة</a:t>
            </a:r>
          </a:p>
        </p:txBody>
      </p:sp>
      <p:sp>
        <p:nvSpPr>
          <p:cNvPr id="36" name="مخطط انسيابي: محطة طرفية 35">
            <a:hlinkClick r:id="rId22" action="ppaction://hlinksldjump"/>
            <a:extLst>
              <a:ext uri="{FF2B5EF4-FFF2-40B4-BE49-F238E27FC236}">
                <a16:creationId xmlns:a16="http://schemas.microsoft.com/office/drawing/2014/main" id="{A9719F51-3719-49BC-9649-50715E1DC8E8}"/>
              </a:ext>
            </a:extLst>
          </p:cNvPr>
          <p:cNvSpPr/>
          <p:nvPr/>
        </p:nvSpPr>
        <p:spPr>
          <a:xfrm>
            <a:off x="5494690" y="2705390"/>
            <a:ext cx="2362200" cy="68458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نشاط افتتاحي</a:t>
            </a:r>
          </a:p>
        </p:txBody>
      </p:sp>
      <p:sp>
        <p:nvSpPr>
          <p:cNvPr id="37" name="مخطط انسيابي: محطة طرفية 36">
            <a:hlinkClick r:id="rId23" action="ppaction://hlinksldjump"/>
            <a:extLst>
              <a:ext uri="{FF2B5EF4-FFF2-40B4-BE49-F238E27FC236}">
                <a16:creationId xmlns:a16="http://schemas.microsoft.com/office/drawing/2014/main" id="{367924A0-955E-4707-8896-9080FBCCFC7B}"/>
              </a:ext>
            </a:extLst>
          </p:cNvPr>
          <p:cNvSpPr/>
          <p:nvPr/>
        </p:nvSpPr>
        <p:spPr>
          <a:xfrm>
            <a:off x="2827752" y="2758366"/>
            <a:ext cx="2362200" cy="684584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hlinkClick r:id="rId24" action="ppaction://hlinksldjump"/>
              </a:rPr>
              <a:t>فيديو تعليمي</a:t>
            </a:r>
            <a:endParaRPr lang="ar-SA" sz="2800" b="1" dirty="0"/>
          </a:p>
        </p:txBody>
      </p:sp>
      <p:sp>
        <p:nvSpPr>
          <p:cNvPr id="38" name="مخطط انسيابي: محطة طرفية 37">
            <a:hlinkClick r:id="rId25" action="ppaction://hlinksldjump"/>
            <a:extLst>
              <a:ext uri="{FF2B5EF4-FFF2-40B4-BE49-F238E27FC236}">
                <a16:creationId xmlns:a16="http://schemas.microsoft.com/office/drawing/2014/main" id="{E7CC8ABC-68A7-4B8A-843C-9509E6F53D37}"/>
              </a:ext>
            </a:extLst>
          </p:cNvPr>
          <p:cNvSpPr/>
          <p:nvPr/>
        </p:nvSpPr>
        <p:spPr>
          <a:xfrm>
            <a:off x="3902284" y="3533679"/>
            <a:ext cx="2362200" cy="684584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تدريبات</a:t>
            </a:r>
          </a:p>
        </p:txBody>
      </p:sp>
    </p:spTree>
    <p:extLst>
      <p:ext uri="{BB962C8B-B14F-4D97-AF65-F5344CB8AC3E}">
        <p14:creationId xmlns:p14="http://schemas.microsoft.com/office/powerpoint/2010/main" val="313495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52702" y="568179"/>
            <a:ext cx="1018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 2</a:t>
            </a:r>
          </a:p>
        </p:txBody>
      </p:sp>
      <p:pic>
        <p:nvPicPr>
          <p:cNvPr id="3" name="صورة 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923E543C-3C54-4078-B94E-13C9F0B86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992" y="2407464"/>
            <a:ext cx="3449997" cy="3449997"/>
          </a:xfrm>
          <a:prstGeom prst="rect">
            <a:avLst/>
          </a:prstGeom>
        </p:spPr>
      </p:pic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36168CE-34C1-4EE5-A53E-75A5E4A84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103" y="510209"/>
            <a:ext cx="3328931" cy="449337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0F67E25-12AA-4C5F-B0F9-F0F2E2800429}"/>
              </a:ext>
            </a:extLst>
          </p:cNvPr>
          <p:cNvSpPr/>
          <p:nvPr/>
        </p:nvSpPr>
        <p:spPr>
          <a:xfrm>
            <a:off x="3953851" y="1122630"/>
            <a:ext cx="77540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مقارنة بين عددين باستعمال منازل الأعداد</a:t>
            </a:r>
          </a:p>
        </p:txBody>
      </p:sp>
      <p:sp>
        <p:nvSpPr>
          <p:cNvPr id="2" name="إطار 1">
            <a:extLst>
              <a:ext uri="{FF2B5EF4-FFF2-40B4-BE49-F238E27FC236}">
                <a16:creationId xmlns:a16="http://schemas.microsoft.com/office/drawing/2014/main" id="{DC557895-B7E0-41CC-B7C0-EAAB954FDE66}"/>
              </a:ext>
            </a:extLst>
          </p:cNvPr>
          <p:cNvSpPr/>
          <p:nvPr/>
        </p:nvSpPr>
        <p:spPr>
          <a:xfrm>
            <a:off x="7248938" y="2407464"/>
            <a:ext cx="662609" cy="355601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84573" y="568179"/>
            <a:ext cx="11544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تدريبات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03AAE86-DBC4-4EFE-BCA7-1970235D1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30" y="2011928"/>
            <a:ext cx="10549739" cy="18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رسوم المتجهات, المصباح&#10;&#10;تم إنشاء الوصف تلقائياً">
            <a:extLst>
              <a:ext uri="{FF2B5EF4-FFF2-40B4-BE49-F238E27FC236}">
                <a16:creationId xmlns:a16="http://schemas.microsoft.com/office/drawing/2014/main" id="{5E22054B-57FB-4EDB-B4DF-DFA0A449D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3" y="2933620"/>
            <a:ext cx="1775547" cy="1775547"/>
          </a:xfrm>
          <a:prstGeom prst="rect">
            <a:avLst/>
          </a:prstGeom>
        </p:spPr>
      </p:pic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9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40171" y="445305"/>
            <a:ext cx="3177796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B211843-4737-4F04-8731-9259E99D7257}"/>
              </a:ext>
            </a:extLst>
          </p:cNvPr>
          <p:cNvSpPr txBox="1"/>
          <p:nvPr/>
        </p:nvSpPr>
        <p:spPr>
          <a:xfrm>
            <a:off x="4693711" y="1198843"/>
            <a:ext cx="4797287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200" b="1" dirty="0"/>
              <a:t>اختاري الإجابة الصحيحة: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9572752" y="737178"/>
            <a:ext cx="20249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نشاط تفاعلي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F6D0D1C-599A-4CD7-8848-23C9EDEAFE7C}"/>
              </a:ext>
            </a:extLst>
          </p:cNvPr>
          <p:cNvSpPr txBox="1"/>
          <p:nvPr/>
        </p:nvSpPr>
        <p:spPr>
          <a:xfrm>
            <a:off x="6301077" y="2149598"/>
            <a:ext cx="4797287" cy="8184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/>
              <a:t>العدد 34597 أكبر من:  </a:t>
            </a:r>
          </a:p>
        </p:txBody>
      </p:sp>
      <p:sp>
        <p:nvSpPr>
          <p:cNvPr id="2" name="جواب أ">
            <a:hlinkClick r:id="" action="ppaction://noaction" highlightClick="1">
              <a:snd r:embed="rId11" name="إجابة صحيحة.wav"/>
            </a:hlinkClick>
            <a:extLst>
              <a:ext uri="{FF2B5EF4-FFF2-40B4-BE49-F238E27FC236}">
                <a16:creationId xmlns:a16="http://schemas.microsoft.com/office/drawing/2014/main" id="{F463D93E-B753-4D30-998A-615CEC929260}"/>
              </a:ext>
            </a:extLst>
          </p:cNvPr>
          <p:cNvSpPr/>
          <p:nvPr/>
        </p:nvSpPr>
        <p:spPr>
          <a:xfrm>
            <a:off x="6508648" y="3392359"/>
            <a:ext cx="2982350" cy="995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A</a:t>
            </a:r>
            <a:r>
              <a:rPr lang="ar-SA" sz="3200" b="1" dirty="0">
                <a:solidFill>
                  <a:schemeClr val="tx1"/>
                </a:solidFill>
              </a:rPr>
              <a:t>) 32568</a:t>
            </a:r>
          </a:p>
        </p:txBody>
      </p:sp>
      <p:sp>
        <p:nvSpPr>
          <p:cNvPr id="18" name="مستطيل: زوايا مستديرة 17">
            <a:hlinkClick r:id="" action="ppaction://noaction" highlightClick="1">
              <a:snd r:embed="rId12" name="إجابة خاطئة.wav"/>
            </a:hlinkClick>
            <a:extLst>
              <a:ext uri="{FF2B5EF4-FFF2-40B4-BE49-F238E27FC236}">
                <a16:creationId xmlns:a16="http://schemas.microsoft.com/office/drawing/2014/main" id="{B76E2DA8-93C5-4D28-B204-A3DD2CBF8F2C}"/>
              </a:ext>
            </a:extLst>
          </p:cNvPr>
          <p:cNvSpPr/>
          <p:nvPr/>
        </p:nvSpPr>
        <p:spPr>
          <a:xfrm>
            <a:off x="3202536" y="3392359"/>
            <a:ext cx="2982350" cy="995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B</a:t>
            </a:r>
            <a:r>
              <a:rPr lang="ar-SA" sz="3200" b="1" dirty="0">
                <a:solidFill>
                  <a:schemeClr val="tx1"/>
                </a:solidFill>
              </a:rPr>
              <a:t>) 2235840</a:t>
            </a:r>
          </a:p>
        </p:txBody>
      </p:sp>
      <p:sp>
        <p:nvSpPr>
          <p:cNvPr id="19" name="مستطيل: زوايا مستديرة 18">
            <a:hlinkClick r:id="" action="ppaction://noaction" highlightClick="1">
              <a:snd r:embed="rId12" name="إجابة خاطئة.wav"/>
            </a:hlinkClick>
            <a:extLst>
              <a:ext uri="{FF2B5EF4-FFF2-40B4-BE49-F238E27FC236}">
                <a16:creationId xmlns:a16="http://schemas.microsoft.com/office/drawing/2014/main" id="{5F42B34D-68D8-46BB-B36E-F4FF69DA7819}"/>
              </a:ext>
            </a:extLst>
          </p:cNvPr>
          <p:cNvSpPr/>
          <p:nvPr/>
        </p:nvSpPr>
        <p:spPr>
          <a:xfrm>
            <a:off x="6508648" y="4663973"/>
            <a:ext cx="2982350" cy="995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C</a:t>
            </a:r>
            <a:r>
              <a:rPr lang="ar-SA" sz="3200" b="1" dirty="0">
                <a:solidFill>
                  <a:schemeClr val="tx1"/>
                </a:solidFill>
              </a:rPr>
              <a:t>) 47112</a:t>
            </a:r>
          </a:p>
        </p:txBody>
      </p:sp>
      <p:sp>
        <p:nvSpPr>
          <p:cNvPr id="20" name="مستطيل: زوايا مستديرة 19">
            <a:hlinkClick r:id="" action="ppaction://noaction" highlightClick="1">
              <a:snd r:embed="rId12" name="إجابة خاطئة.wav"/>
            </a:hlinkClick>
            <a:extLst>
              <a:ext uri="{FF2B5EF4-FFF2-40B4-BE49-F238E27FC236}">
                <a16:creationId xmlns:a16="http://schemas.microsoft.com/office/drawing/2014/main" id="{A7A9C7E9-3C20-4C70-880A-9966A0EB8B2B}"/>
              </a:ext>
            </a:extLst>
          </p:cNvPr>
          <p:cNvSpPr/>
          <p:nvPr/>
        </p:nvSpPr>
        <p:spPr>
          <a:xfrm>
            <a:off x="3253081" y="4635535"/>
            <a:ext cx="2982350" cy="995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D</a:t>
            </a:r>
            <a:r>
              <a:rPr lang="ar-SA" sz="3200" b="1" dirty="0">
                <a:solidFill>
                  <a:schemeClr val="tx1"/>
                </a:solidFill>
              </a:rPr>
              <a:t>) 54054221</a:t>
            </a:r>
          </a:p>
        </p:txBody>
      </p:sp>
      <p:pic>
        <p:nvPicPr>
          <p:cNvPr id="23" name="btnInknoeActivity">
            <a:extLst>
              <a:ext uri="{FF2B5EF4-FFF2-40B4-BE49-F238E27FC236}">
                <a16:creationId xmlns:a16="http://schemas.microsoft.com/office/drawing/2014/main" id="{1CE4F45A-2EF3-4C8C-860F-0C8E093B58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36" y="568686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8412480" y="1012874"/>
            <a:ext cx="3967089" cy="109594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9000674" y="1316275"/>
            <a:ext cx="2937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تدريب ختامي تفاعلي</a:t>
            </a:r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DAA4500-8EA8-4A72-A397-CB3C1DCDC1C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579" y="2418147"/>
            <a:ext cx="11578928" cy="1477519"/>
          </a:xfrm>
          <a:prstGeom prst="rect">
            <a:avLst/>
          </a:prstGeom>
        </p:spPr>
      </p:pic>
      <p:sp>
        <p:nvSpPr>
          <p:cNvPr id="4" name="قبل">
            <a:hlinkClick r:id="" action="ppaction://noaction" highlightClick="1">
              <a:snd r:embed="rId10" name="إجابة صحيحة.wav"/>
            </a:hlinkClick>
            <a:extLst>
              <a:ext uri="{FF2B5EF4-FFF2-40B4-BE49-F238E27FC236}">
                <a16:creationId xmlns:a16="http://schemas.microsoft.com/office/drawing/2014/main" id="{A1F699AE-490F-45F5-BA1D-C064663AC64A}"/>
              </a:ext>
            </a:extLst>
          </p:cNvPr>
          <p:cNvSpPr/>
          <p:nvPr/>
        </p:nvSpPr>
        <p:spPr>
          <a:xfrm>
            <a:off x="7167716" y="3948116"/>
            <a:ext cx="2079522" cy="1094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قـــبل </a:t>
            </a:r>
          </a:p>
        </p:txBody>
      </p:sp>
      <p:sp>
        <p:nvSpPr>
          <p:cNvPr id="15" name="بعد">
            <a:hlinkClick r:id="" action="ppaction://noaction" highlightClick="1">
              <a:snd r:embed="rId11" name="إجابة خاطئة.wav"/>
            </a:hlinkClick>
            <a:extLst>
              <a:ext uri="{FF2B5EF4-FFF2-40B4-BE49-F238E27FC236}">
                <a16:creationId xmlns:a16="http://schemas.microsoft.com/office/drawing/2014/main" id="{4CAF57FD-9B34-4F4F-8DE3-C3C8218C7E1C}"/>
              </a:ext>
            </a:extLst>
          </p:cNvPr>
          <p:cNvSpPr/>
          <p:nvPr/>
        </p:nvSpPr>
        <p:spPr>
          <a:xfrm>
            <a:off x="4744675" y="3948116"/>
            <a:ext cx="2079522" cy="1094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بعـــد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94A6499-9029-4FFC-9155-3611C680CA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20" y="4400419"/>
            <a:ext cx="767430" cy="57557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1937EA1-6DF6-434B-98F8-DB777B03E0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29" y="4146230"/>
            <a:ext cx="1706805" cy="1292087"/>
          </a:xfrm>
          <a:prstGeom prst="rect">
            <a:avLst/>
          </a:prstGeom>
        </p:spPr>
      </p:pic>
      <p:pic>
        <p:nvPicPr>
          <p:cNvPr id="13" name="btnInknoeActivity">
            <a:extLst>
              <a:ext uri="{FF2B5EF4-FFF2-40B4-BE49-F238E27FC236}">
                <a16:creationId xmlns:a16="http://schemas.microsoft.com/office/drawing/2014/main" id="{3D48A700-DA36-47E5-B9C9-57C1587A25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7" y="401931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0B57AE9-A7F6-4C4A-8501-6E497C35E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029" y="1245294"/>
            <a:ext cx="3582595" cy="49862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Google Shape;214;p32">
            <a:extLst>
              <a:ext uri="{FF2B5EF4-FFF2-40B4-BE49-F238E27FC236}">
                <a16:creationId xmlns:a16="http://schemas.microsoft.com/office/drawing/2014/main" id="{71094935-3688-439F-BF06-B19EB6265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447" y="3235325"/>
            <a:ext cx="5064000" cy="2338532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1">
              <a:lnSpc>
                <a:spcPct val="100000"/>
              </a:lnSpc>
            </a:pPr>
            <a:r>
              <a:rPr lang="ar-SA" sz="3200" u="sng" dirty="0">
                <a:solidFill>
                  <a:srgbClr val="FF0000"/>
                </a:solidFill>
                <a:cs typeface="Fanan" pitchFamily="2" charset="-78"/>
              </a:rPr>
              <a:t>مهامك في المنصة:</a:t>
            </a:r>
            <a:br>
              <a:rPr lang="ar-SA" sz="2800" dirty="0">
                <a:cs typeface="Fanan" pitchFamily="2" charset="-78"/>
              </a:rPr>
            </a:br>
            <a:r>
              <a:rPr lang="ar-SA" sz="2800" dirty="0">
                <a:cs typeface="Fanan" pitchFamily="2" charset="-78"/>
              </a:rPr>
              <a:t>1- مراجعة شرح الدرس بالفيديو.</a:t>
            </a:r>
            <a:br>
              <a:rPr lang="ar-SA" sz="2800" dirty="0">
                <a:cs typeface="Fanan" pitchFamily="2" charset="-78"/>
              </a:rPr>
            </a:br>
            <a:r>
              <a:rPr lang="ar-SA" sz="2800" dirty="0">
                <a:cs typeface="Fanan" pitchFamily="2" charset="-78"/>
              </a:rPr>
              <a:t>2-حل الواجب .</a:t>
            </a:r>
            <a:br>
              <a:rPr lang="ar-SA" sz="2800" dirty="0">
                <a:cs typeface="Fanan" pitchFamily="2" charset="-78"/>
              </a:rPr>
            </a:br>
            <a:r>
              <a:rPr lang="ar-SA" sz="2800" dirty="0">
                <a:cs typeface="Fanan" pitchFamily="2" charset="-78"/>
              </a:rPr>
              <a:t>3- حل صفحة 2 من ورقة العمل.</a:t>
            </a:r>
            <a:br>
              <a:rPr lang="ar-SA" sz="2800" dirty="0">
                <a:cs typeface="Fanan" pitchFamily="2" charset="-78"/>
              </a:rPr>
            </a:br>
            <a:endParaRPr sz="2800" dirty="0">
              <a:cs typeface="Fanan" pitchFamily="2" charset="-78"/>
            </a:endParaRPr>
          </a:p>
        </p:txBody>
      </p:sp>
      <p:pic>
        <p:nvPicPr>
          <p:cNvPr id="5" name="Google Shape;211;p32">
            <a:extLst>
              <a:ext uri="{FF2B5EF4-FFF2-40B4-BE49-F238E27FC236}">
                <a16:creationId xmlns:a16="http://schemas.microsoft.com/office/drawing/2014/main" id="{7776D319-C178-4C5F-993B-0AFF9156AFDD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060719" y="1213862"/>
            <a:ext cx="1994865" cy="15475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0;p32">
            <a:extLst>
              <a:ext uri="{FF2B5EF4-FFF2-40B4-BE49-F238E27FC236}">
                <a16:creationId xmlns:a16="http://schemas.microsoft.com/office/drawing/2014/main" id="{C09F5B9E-B37B-4799-9E3F-ED724473571D}"/>
              </a:ext>
            </a:extLst>
          </p:cNvPr>
          <p:cNvSpPr txBox="1">
            <a:spLocks/>
          </p:cNvSpPr>
          <p:nvPr/>
        </p:nvSpPr>
        <p:spPr>
          <a:xfrm>
            <a:off x="2999751" y="1245294"/>
            <a:ext cx="2116800" cy="13360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5115E15-2101-4FA4-B940-61680A14A8A7}"/>
              </a:ext>
            </a:extLst>
          </p:cNvPr>
          <p:cNvSpPr txBox="1"/>
          <p:nvPr/>
        </p:nvSpPr>
        <p:spPr>
          <a:xfrm>
            <a:off x="8025810" y="674255"/>
            <a:ext cx="229303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cs typeface="AdvertisingMedium" pitchFamily="2" charset="-78"/>
              </a:rPr>
              <a:t>ورقة العمل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EE6F57E-595F-4053-85BF-45A6B94E1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4" y="1118525"/>
            <a:ext cx="2116800" cy="21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0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FB644CE8-DD9E-4E40-9274-BD0C977548B9}"/>
              </a:ext>
            </a:extLst>
          </p:cNvPr>
          <p:cNvSpPr/>
          <p:nvPr/>
        </p:nvSpPr>
        <p:spPr>
          <a:xfrm>
            <a:off x="1771092" y="3253672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AE6C196-CF41-4303-924E-6F7A82BA052C}"/>
              </a:ext>
            </a:extLst>
          </p:cNvPr>
          <p:cNvGrpSpPr/>
          <p:nvPr/>
        </p:nvGrpSpPr>
        <p:grpSpPr>
          <a:xfrm>
            <a:off x="8759687" y="388412"/>
            <a:ext cx="3565337" cy="1123415"/>
            <a:chOff x="8759687" y="741336"/>
            <a:chExt cx="3565337" cy="1123415"/>
          </a:xfrm>
        </p:grpSpPr>
        <p:pic>
          <p:nvPicPr>
            <p:cNvPr id="493" name="Google Shape;493;p48"/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F306844-39E5-4C16-A8DC-0A6624C05901}"/>
                </a:ext>
              </a:extLst>
            </p:cNvPr>
            <p:cNvSpPr/>
            <p:nvPr/>
          </p:nvSpPr>
          <p:spPr>
            <a:xfrm>
              <a:off x="9772592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79DFA56-A142-4DA0-B483-E82C2E5415D9}"/>
              </a:ext>
            </a:extLst>
          </p:cNvPr>
          <p:cNvGrpSpPr/>
          <p:nvPr/>
        </p:nvGrpSpPr>
        <p:grpSpPr>
          <a:xfrm>
            <a:off x="8809191" y="3770931"/>
            <a:ext cx="3539897" cy="1123415"/>
            <a:chOff x="9776228" y="1491057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C45AD1F6-7505-478E-B1BC-D253E090D59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0AD780FF-4938-4DFD-BD17-C213F7570809}"/>
                </a:ext>
              </a:extLst>
            </p:cNvPr>
            <p:cNvSpPr/>
            <p:nvPr/>
          </p:nvSpPr>
          <p:spPr>
            <a:xfrm>
              <a:off x="10177680" y="1830255"/>
              <a:ext cx="182742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تــــدريبات الكتاب 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4285364-C85A-44F1-B625-20A8E39425C3}"/>
              </a:ext>
            </a:extLst>
          </p:cNvPr>
          <p:cNvGrpSpPr/>
          <p:nvPr/>
        </p:nvGrpSpPr>
        <p:grpSpPr>
          <a:xfrm>
            <a:off x="8844396" y="1915793"/>
            <a:ext cx="3536521" cy="1123415"/>
            <a:chOff x="9772852" y="3120114"/>
            <a:chExt cx="2552171" cy="1123415"/>
          </a:xfrm>
        </p:grpSpPr>
        <p:pic>
          <p:nvPicPr>
            <p:cNvPr id="22" name="Google Shape;182;p29">
              <a:extLst>
                <a:ext uri="{FF2B5EF4-FFF2-40B4-BE49-F238E27FC236}">
                  <a16:creationId xmlns:a16="http://schemas.microsoft.com/office/drawing/2014/main" id="{083DDF70-1B84-4E93-A1FD-3B07DC19504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7EA07D4D-9718-4F91-A6F6-1E646100CD62}"/>
                </a:ext>
              </a:extLst>
            </p:cNvPr>
            <p:cNvSpPr/>
            <p:nvPr/>
          </p:nvSpPr>
          <p:spPr>
            <a:xfrm>
              <a:off x="10649035" y="3431180"/>
              <a:ext cx="9083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94737F49-325F-438C-BCC7-E8D555B463B3}"/>
              </a:ext>
            </a:extLst>
          </p:cNvPr>
          <p:cNvGrpSpPr/>
          <p:nvPr/>
        </p:nvGrpSpPr>
        <p:grpSpPr>
          <a:xfrm>
            <a:off x="8884389" y="4648345"/>
            <a:ext cx="3543273" cy="1123415"/>
            <a:chOff x="9779604" y="2281300"/>
            <a:chExt cx="2552171" cy="1123415"/>
          </a:xfrm>
        </p:grpSpPr>
        <p:pic>
          <p:nvPicPr>
            <p:cNvPr id="20" name="Google Shape;182;p29">
              <a:extLst>
                <a:ext uri="{FF2B5EF4-FFF2-40B4-BE49-F238E27FC236}">
                  <a16:creationId xmlns:a16="http://schemas.microsoft.com/office/drawing/2014/main" id="{88A737DB-A40F-4BD8-81D7-462D773CCCC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E570306-8AE0-40F6-9A80-3FBA1570B88F}"/>
                </a:ext>
              </a:extLst>
            </p:cNvPr>
            <p:cNvSpPr/>
            <p:nvPr/>
          </p:nvSpPr>
          <p:spPr>
            <a:xfrm>
              <a:off x="10323895" y="2640953"/>
              <a:ext cx="143658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أنشطة  تفاعلية</a:t>
              </a:r>
            </a:p>
          </p:txBody>
        </p:sp>
      </p:grpSp>
      <p:pic>
        <p:nvPicPr>
          <p:cNvPr id="1030" name="Picture 6" descr="hi">
            <a:extLst>
              <a:ext uri="{FF2B5EF4-FFF2-40B4-BE49-F238E27FC236}">
                <a16:creationId xmlns:a16="http://schemas.microsoft.com/office/drawing/2014/main" id="{358E3F30-599E-4D76-828E-9F91E3B8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5" y="472632"/>
            <a:ext cx="2315275" cy="23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A21CAB-B9AB-4EFE-913A-426E106F2B28}"/>
              </a:ext>
            </a:extLst>
          </p:cNvPr>
          <p:cNvGrpSpPr/>
          <p:nvPr/>
        </p:nvGrpSpPr>
        <p:grpSpPr>
          <a:xfrm>
            <a:off x="8873098" y="2769526"/>
            <a:ext cx="3565336" cy="1123415"/>
            <a:chOff x="9772852" y="741336"/>
            <a:chExt cx="2552171" cy="1123415"/>
          </a:xfrm>
        </p:grpSpPr>
        <p:pic>
          <p:nvPicPr>
            <p:cNvPr id="27" name="Google Shape;493;p48">
              <a:extLst>
                <a:ext uri="{FF2B5EF4-FFF2-40B4-BE49-F238E27FC236}">
                  <a16:creationId xmlns:a16="http://schemas.microsoft.com/office/drawing/2014/main" id="{16BF3ECB-C093-48CC-B7FE-21B8B2D9591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173DFF1A-4704-4BD0-B628-DA794FA8BA9B}"/>
                </a:ext>
              </a:extLst>
            </p:cNvPr>
            <p:cNvSpPr/>
            <p:nvPr/>
          </p:nvSpPr>
          <p:spPr>
            <a:xfrm>
              <a:off x="10726232" y="1031654"/>
              <a:ext cx="63707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4058E60C-1E98-4DB0-BCB5-1FC423D50386}"/>
              </a:ext>
            </a:extLst>
          </p:cNvPr>
          <p:cNvGrpSpPr/>
          <p:nvPr/>
        </p:nvGrpSpPr>
        <p:grpSpPr>
          <a:xfrm>
            <a:off x="8783751" y="1134366"/>
            <a:ext cx="3565337" cy="1123415"/>
            <a:chOff x="8759687" y="741336"/>
            <a:chExt cx="3565337" cy="1123415"/>
          </a:xfrm>
        </p:grpSpPr>
        <p:pic>
          <p:nvPicPr>
            <p:cNvPr id="30" name="Google Shape;493;p48">
              <a:extLst>
                <a:ext uri="{FF2B5EF4-FFF2-40B4-BE49-F238E27FC236}">
                  <a16:creationId xmlns:a16="http://schemas.microsoft.com/office/drawing/2014/main" id="{FD7B345E-5E4E-441E-8537-59BBEC5E75F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25606B8C-5187-4141-BEC4-1051F37E8A4B}"/>
                </a:ext>
              </a:extLst>
            </p:cNvPr>
            <p:cNvSpPr/>
            <p:nvPr/>
          </p:nvSpPr>
          <p:spPr>
            <a:xfrm>
              <a:off x="10040295" y="1031574"/>
              <a:ext cx="118333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514437" y="1625607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9883707" y="1956482"/>
            <a:ext cx="20040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الفكرة العامة</a:t>
            </a:r>
          </a:p>
        </p:txBody>
      </p:sp>
      <p:pic>
        <p:nvPicPr>
          <p:cNvPr id="23" name="Google Shape;493;p48">
            <a:extLst>
              <a:ext uri="{FF2B5EF4-FFF2-40B4-BE49-F238E27FC236}">
                <a16:creationId xmlns:a16="http://schemas.microsoft.com/office/drawing/2014/main" id="{5F445479-7497-44DD-9AAE-1E9581234E70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666837" y="3329346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8D14D32-BF24-43EF-8F80-46191082D564}"/>
              </a:ext>
            </a:extLst>
          </p:cNvPr>
          <p:cNvSpPr/>
          <p:nvPr/>
        </p:nvSpPr>
        <p:spPr>
          <a:xfrm>
            <a:off x="10546527" y="3660220"/>
            <a:ext cx="11833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المفردات</a:t>
            </a:r>
          </a:p>
        </p:txBody>
      </p:sp>
      <p:pic>
        <p:nvPicPr>
          <p:cNvPr id="3" name="صورة 2" descr="صورة تحتوي على نص, سبورة بيضاء&#10;&#10;تم إنشاء الوصف تلقائياً">
            <a:extLst>
              <a:ext uri="{FF2B5EF4-FFF2-40B4-BE49-F238E27FC236}">
                <a16:creationId xmlns:a16="http://schemas.microsoft.com/office/drawing/2014/main" id="{5B05FB46-7A81-4750-8B68-B29510C605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2372" y="1321342"/>
            <a:ext cx="3136700" cy="44400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895CF73-4B48-4CC4-9937-78D252BA0C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83" y="2418147"/>
            <a:ext cx="2575453" cy="25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659795" y="301508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9953722" y="565802"/>
            <a:ext cx="21547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نشاط افتتاحي</a:t>
            </a:r>
          </a:p>
        </p:txBody>
      </p:sp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852D5B-EE3B-47B9-9AC4-31F52662F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498" y="1437670"/>
            <a:ext cx="6054581" cy="1457263"/>
          </a:xfrm>
          <a:prstGeom prst="rect">
            <a:avLst/>
          </a:prstGeom>
        </p:spPr>
      </p:pic>
      <p:pic>
        <p:nvPicPr>
          <p:cNvPr id="2050" name="Picture 2" descr="تيشرت ايكون فيوتشرا للرجال من نايك - Small : Amazon.ae: موضة">
            <a:extLst>
              <a:ext uri="{FF2B5EF4-FFF2-40B4-BE49-F238E27FC236}">
                <a16:creationId xmlns:a16="http://schemas.microsoft.com/office/drawing/2014/main" id="{0CB54908-9FCD-4EA1-8A21-D0761F02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4" y="1625607"/>
            <a:ext cx="3193026" cy="3657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 art of boy - Clip Art Library">
            <a:extLst>
              <a:ext uri="{FF2B5EF4-FFF2-40B4-BE49-F238E27FC236}">
                <a16:creationId xmlns:a16="http://schemas.microsoft.com/office/drawing/2014/main" id="{1B07404D-7815-4F2E-9D51-219CEF60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77" y="2706995"/>
            <a:ext cx="1848520" cy="39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عمله سعوديه 50 ريال رقم تسلسل مميز عهد الملك عبدالله يرحمه الله : تسوق  اونلاين عملات ورقية بافضل سعر في مصر | سوق.كوم">
            <a:extLst>
              <a:ext uri="{FF2B5EF4-FFF2-40B4-BE49-F238E27FC236}">
                <a16:creationId xmlns:a16="http://schemas.microsoft.com/office/drawing/2014/main" id="{D51E1355-BA28-41AF-8BD4-5C57B5C0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576">
            <a:off x="8762413" y="4063423"/>
            <a:ext cx="1794762" cy="8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AA9F7FC-3BF2-4BCE-91B9-09AE183326E3}"/>
              </a:ext>
            </a:extLst>
          </p:cNvPr>
          <p:cNvSpPr/>
          <p:nvPr/>
        </p:nvSpPr>
        <p:spPr>
          <a:xfrm>
            <a:off x="4340916" y="2869632"/>
            <a:ext cx="54617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هل المبلغ أكبر أم أقل من سعر القميص ؟</a:t>
            </a:r>
          </a:p>
        </p:txBody>
      </p:sp>
    </p:spTree>
    <p:extLst>
      <p:ext uri="{BB962C8B-B14F-4D97-AF65-F5344CB8AC3E}">
        <p14:creationId xmlns:p14="http://schemas.microsoft.com/office/powerpoint/2010/main" val="341432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تشويقات   المقارنة بين الاعداد الصف الخامس">
            <a:hlinkClick r:id="" action="ppaction://media"/>
            <a:extLst>
              <a:ext uri="{FF2B5EF4-FFF2-40B4-BE49-F238E27FC236}">
                <a16:creationId xmlns:a16="http://schemas.microsoft.com/office/drawing/2014/main" id="{44EEE17B-5358-480B-862E-96C21BD354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4324" y="783915"/>
            <a:ext cx="9278789" cy="5219319"/>
          </a:xfrm>
          <a:prstGeom prst="rect">
            <a:avLst/>
          </a:prstGeom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زر الإجراء: فيديو 4">
            <a:hlinkClick r:id="rId5" highlightClick="1"/>
            <a:extLst>
              <a:ext uri="{FF2B5EF4-FFF2-40B4-BE49-F238E27FC236}">
                <a16:creationId xmlns:a16="http://schemas.microsoft.com/office/drawing/2014/main" id="{E839802F-2005-42F1-869F-8B5489E801AC}"/>
              </a:ext>
            </a:extLst>
          </p:cNvPr>
          <p:cNvSpPr/>
          <p:nvPr/>
        </p:nvSpPr>
        <p:spPr>
          <a:xfrm>
            <a:off x="11048057" y="6003235"/>
            <a:ext cx="799386" cy="566279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Google Shape;493;p48">
            <a:extLst>
              <a:ext uri="{FF2B5EF4-FFF2-40B4-BE49-F238E27FC236}">
                <a16:creationId xmlns:a16="http://schemas.microsoft.com/office/drawing/2014/main" id="{9EC45AA2-CFAE-4FBA-81EB-73C2FA350C27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601982" y="570158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843B5C12-B35F-4971-9644-FCAC07C17EBC}"/>
              </a:ext>
            </a:extLst>
          </p:cNvPr>
          <p:cNvSpPr/>
          <p:nvPr/>
        </p:nvSpPr>
        <p:spPr>
          <a:xfrm>
            <a:off x="10343948" y="901032"/>
            <a:ext cx="12586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56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A5BF3FB-E4A9-4219-BD37-7398A79313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5" t="17936" r="71410" b="29800"/>
          <a:stretch/>
        </p:blipFill>
        <p:spPr>
          <a:xfrm>
            <a:off x="238048" y="1827165"/>
            <a:ext cx="2862964" cy="309852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D79B223-BF2E-4C9B-AA25-86B1F3843B39}"/>
              </a:ext>
            </a:extLst>
          </p:cNvPr>
          <p:cNvSpPr txBox="1"/>
          <p:nvPr/>
        </p:nvSpPr>
        <p:spPr>
          <a:xfrm>
            <a:off x="4188180" y="1285460"/>
            <a:ext cx="71031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إذا كانت الكميتان متساويتان فإنهما يشكلان </a:t>
            </a:r>
            <a:r>
              <a:rPr lang="ar-SA" sz="3200" b="1" dirty="0">
                <a:highlight>
                  <a:srgbClr val="FFFF00"/>
                </a:highlight>
              </a:rPr>
              <a:t>معادلة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CA96053-7A0E-44B1-AE5D-5531FE005ACC}"/>
              </a:ext>
            </a:extLst>
          </p:cNvPr>
          <p:cNvSpPr txBox="1"/>
          <p:nvPr/>
        </p:nvSpPr>
        <p:spPr>
          <a:xfrm>
            <a:off x="3525571" y="2105921"/>
            <a:ext cx="8428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إذا كانت الكميتان غير متساويتان فإنهما يشكلان </a:t>
            </a:r>
            <a:r>
              <a:rPr lang="ar-SA" sz="3200" b="1" dirty="0">
                <a:highlight>
                  <a:srgbClr val="FFFF00"/>
                </a:highlight>
              </a:rPr>
              <a:t>متباينة</a:t>
            </a:r>
          </a:p>
        </p:txBody>
      </p:sp>
      <p:pic>
        <p:nvPicPr>
          <p:cNvPr id="1028" name="Picture 4" descr="مفهوم اشارة الاكبر والاصغر - مفاهيم اولية في الرياضيات للاطفال - شمسات">
            <a:extLst>
              <a:ext uri="{FF2B5EF4-FFF2-40B4-BE49-F238E27FC236}">
                <a16:creationId xmlns:a16="http://schemas.microsoft.com/office/drawing/2014/main" id="{132306B3-2632-4BAD-B0F4-CDABE81A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64" y="3123603"/>
            <a:ext cx="4409448" cy="27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8D921623-BA16-4CF9-84E4-0C9506C526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60" y="3158435"/>
            <a:ext cx="1908871" cy="2944191"/>
          </a:xfrm>
          <a:prstGeom prst="rect">
            <a:avLst/>
          </a:prstGeom>
        </p:spPr>
      </p:pic>
      <p:sp>
        <p:nvSpPr>
          <p:cNvPr id="8" name="فقاعة الكلام: مستطيلة مستديرة الزوايا 7">
            <a:extLst>
              <a:ext uri="{FF2B5EF4-FFF2-40B4-BE49-F238E27FC236}">
                <a16:creationId xmlns:a16="http://schemas.microsoft.com/office/drawing/2014/main" id="{A0C14570-82DD-49A0-BD10-67BD822F2BF2}"/>
              </a:ext>
            </a:extLst>
          </p:cNvPr>
          <p:cNvSpPr/>
          <p:nvPr/>
        </p:nvSpPr>
        <p:spPr>
          <a:xfrm>
            <a:off x="8017565" y="2690696"/>
            <a:ext cx="2491409" cy="1311461"/>
          </a:xfrm>
          <a:prstGeom prst="wedgeRoundRectCallout">
            <a:avLst>
              <a:gd name="adj1" fmla="val 41933"/>
              <a:gd name="adj2" fmla="val 6755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 كيف أفرق بين أكبر من وأصغر من </a:t>
            </a:r>
          </a:p>
        </p:txBody>
      </p:sp>
    </p:spTree>
    <p:extLst>
      <p:ext uri="{BB962C8B-B14F-4D97-AF65-F5344CB8AC3E}">
        <p14:creationId xmlns:p14="http://schemas.microsoft.com/office/powerpoint/2010/main" val="4868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52702" y="568179"/>
            <a:ext cx="1018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 1</a:t>
            </a:r>
          </a:p>
        </p:txBody>
      </p:sp>
      <p:pic>
        <p:nvPicPr>
          <p:cNvPr id="4" name="صورة 3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65B9C844-4A97-456E-AA27-3FF99DCDCA2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9494" y="2165059"/>
            <a:ext cx="6304478" cy="2527882"/>
          </a:xfrm>
          <a:prstGeom prst="rect">
            <a:avLst/>
          </a:prstGeom>
        </p:spPr>
      </p:pic>
      <p:pic>
        <p:nvPicPr>
          <p:cNvPr id="6" name="صورة 5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AF82AD0-FDC7-442B-B591-62B5FE2CE8F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5384" y="5028189"/>
            <a:ext cx="3841232" cy="93818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79710D2-57F7-4A07-B633-E2F501BFB501}"/>
              </a:ext>
            </a:extLst>
          </p:cNvPr>
          <p:cNvSpPr/>
          <p:nvPr/>
        </p:nvSpPr>
        <p:spPr>
          <a:xfrm>
            <a:off x="1659529" y="1064493"/>
            <a:ext cx="8872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قارني بين العددين من خلال خط الأعداد</a:t>
            </a:r>
          </a:p>
        </p:txBody>
      </p:sp>
    </p:spTree>
    <p:extLst>
      <p:ext uri="{BB962C8B-B14F-4D97-AF65-F5344CB8AC3E}">
        <p14:creationId xmlns:p14="http://schemas.microsoft.com/office/powerpoint/2010/main" val="75319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0F67E25-12AA-4C5F-B0F9-F0F2E2800429}"/>
              </a:ext>
            </a:extLst>
          </p:cNvPr>
          <p:cNvSpPr/>
          <p:nvPr/>
        </p:nvSpPr>
        <p:spPr>
          <a:xfrm>
            <a:off x="2473278" y="462909"/>
            <a:ext cx="775404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مقارنة بين عددين باستعمال منازل الأعداد</a:t>
            </a:r>
          </a:p>
        </p:txBody>
      </p:sp>
      <p:pic>
        <p:nvPicPr>
          <p:cNvPr id="11" name="Picture 2" descr="درس: المقارنة بين أعداد مكوَّنة من رقمين: النماذج | نجوى">
            <a:extLst>
              <a:ext uri="{FF2B5EF4-FFF2-40B4-BE49-F238E27FC236}">
                <a16:creationId xmlns:a16="http://schemas.microsoft.com/office/drawing/2014/main" id="{C9CA148D-E7CB-40E6-8D9B-D710EF35A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89" y="1232769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50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609681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,&quot;HasMultipleSubmission&quot;:false,&quot;HasAutoStop&quot;:true,&quot;HasMinimizeMode&quot;:false,&quot;TimerValue&quot;:&quot;02:00&quot;,&quot;HasAutoStart&quot;:false,&quot;HasCorrectAnswers&quot;:true,&quot;McqAnswers&quot;:[&quot;A&quot;],&quot;ActivityId&quot;:&quot;mcq14430124144546328246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3,&quot;OptionCount&quot;:4,&quot;WcOptionCount&quot;:1,&quot;HasMultipleSubmission&quot;:true,&quot;HasAutoStop&quot;:true,&quot;HasMinimizeMode&quot;:false,&quot;TimerValue&quot;:&quot;01:00&quot;,&quot;HasAutoStart&quot;:true,&quot;HasCorrectAnswers&quot;:false,&quot;McqAnswers&quot;:[],&quot;ActivityId&quot;:&quot;wor14430124144956876342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192</Words>
  <Application>Microsoft Office PowerPoint</Application>
  <PresentationFormat>شاشة عريضة</PresentationFormat>
  <Paragraphs>57</Paragraphs>
  <Slides>14</Slides>
  <Notes>10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مهامك في المنصة: 1- مراجعة شرح الدرس بالفيديو. 2-حل الواجب . 3- حل صفحة 2 من ورقة العمل.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المزيد</dc:creator>
  <cp:lastModifiedBy>هبة أحمد المزيد</cp:lastModifiedBy>
  <cp:revision>62</cp:revision>
  <dcterms:created xsi:type="dcterms:W3CDTF">2021-03-13T16:01:23Z</dcterms:created>
  <dcterms:modified xsi:type="dcterms:W3CDTF">2021-09-01T20:53:02Z</dcterms:modified>
</cp:coreProperties>
</file>