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sted-image.pdf" descr="pasted-image.pd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025" y="-27045"/>
            <a:ext cx="13128850" cy="980769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12.png" descr="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11.png" descr="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5.png" descr="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5.png" descr="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9.png" descr="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3.png" descr="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2.png" descr="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طريق رملي بين تلين يؤدي إلى المحيط"/>
          <p:cNvSpPr/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6" name="طائر البلشون يحلق على ارتفاع منخفض فوق الشاطئ خلف سياج قصير"/>
          <p:cNvSpPr/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7" name="منظر للشاطئ والبحر من الكثبان الرملية العشبية"/>
          <p:cNvSpPr/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png" descr="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4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12.png"/><Relationship Id="rId4" Type="http://schemas.openxmlformats.org/officeDocument/2006/relationships/image" Target="../media/image2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2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Relationship Id="rId4" Type="http://schemas.openxmlformats.org/officeDocument/2006/relationships/hyperlink" Target="https://youtu.be/RK6LhhWr630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1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القيمة المنزلية…"/>
          <p:cNvSpPr txBox="1"/>
          <p:nvPr/>
        </p:nvSpPr>
        <p:spPr>
          <a:xfrm>
            <a:off x="4123202" y="4508499"/>
            <a:ext cx="4758396" cy="218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القيمة المنزلية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defTabSz="1733930" rtl="0">
              <a:defRPr b="0"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 ضمن مئات الالوف </a:t>
            </a:r>
          </a:p>
        </p:txBody>
      </p:sp>
      <p:sp>
        <p:nvSpPr>
          <p:cNvPr id="113" name="الفصل الأول :…"/>
          <p:cNvSpPr txBox="1"/>
          <p:nvPr/>
        </p:nvSpPr>
        <p:spPr>
          <a:xfrm>
            <a:off x="3819355" y="405255"/>
            <a:ext cx="5568028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55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الفصل الأول :</a:t>
            </a:r>
          </a:p>
          <a:p>
            <a:pPr rtl="0">
              <a:defRPr b="0" sz="5500">
                <a:solidFill>
                  <a:srgbClr val="4D22B2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القيمة  المنزلية ضمن الملايين </a:t>
            </a:r>
          </a:p>
        </p:txBody>
      </p:sp>
      <p:grpSp>
        <p:nvGrpSpPr>
          <p:cNvPr id="116" name="Aishah Aljuhani"/>
          <p:cNvGrpSpPr/>
          <p:nvPr/>
        </p:nvGrpSpPr>
        <p:grpSpPr>
          <a:xfrm rot="19515797">
            <a:off x="-230568" y="4819304"/>
            <a:ext cx="2576816" cy="922743"/>
            <a:chOff x="0" y="0"/>
            <a:chExt cx="2576815" cy="922742"/>
          </a:xfrm>
        </p:grpSpPr>
        <p:sp>
          <p:nvSpPr>
            <p:cNvPr id="115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b="0" sz="3000">
                  <a:solidFill>
                    <a:srgbClr val="004D65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14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831" t="4614" r="7151" b="86252"/>
          <a:stretch>
            <a:fillRect/>
          </a:stretch>
        </p:blipFill>
        <p:spPr>
          <a:xfrm>
            <a:off x="1915969" y="93756"/>
            <a:ext cx="11250894" cy="1464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14616" t="14507" r="9890" b="81980"/>
          <a:stretch>
            <a:fillRect/>
          </a:stretch>
        </p:blipFill>
        <p:spPr>
          <a:xfrm>
            <a:off x="248329" y="1601522"/>
            <a:ext cx="12962636" cy="7651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6761" t="18285" r="10797" b="78023"/>
          <a:stretch>
            <a:fillRect/>
          </a:stretch>
        </p:blipFill>
        <p:spPr>
          <a:xfrm>
            <a:off x="6415889" y="2942967"/>
            <a:ext cx="6627958" cy="592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7326" t="22377" r="49605" b="74110"/>
          <a:stretch>
            <a:fillRect/>
          </a:stretch>
        </p:blipFill>
        <p:spPr>
          <a:xfrm>
            <a:off x="10647571" y="3801160"/>
            <a:ext cx="2434137" cy="830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14536" t="21792" r="71346" b="73388"/>
          <a:stretch>
            <a:fillRect/>
          </a:stretch>
        </p:blipFill>
        <p:spPr>
          <a:xfrm>
            <a:off x="10547757" y="5402282"/>
            <a:ext cx="2633583" cy="1140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1272.png" descr="IMG_1272.png"/>
          <p:cNvPicPr>
            <a:picLocks noChangeAspect="1"/>
          </p:cNvPicPr>
          <p:nvPr/>
        </p:nvPicPr>
        <p:blipFill>
          <a:blip r:embed="rId2">
            <a:extLst/>
          </a:blip>
          <a:srcRect l="36584" t="25390" r="11259" b="65791"/>
          <a:stretch>
            <a:fillRect/>
          </a:stretch>
        </p:blipFill>
        <p:spPr>
          <a:xfrm>
            <a:off x="5506323" y="6873961"/>
            <a:ext cx="7465907" cy="1601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305" y="2762238"/>
            <a:ext cx="6314237" cy="1608258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صفحة ١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7.png" descr="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1272.png" descr="IMG_1272.png"/>
          <p:cNvPicPr>
            <a:picLocks noChangeAspect="1"/>
          </p:cNvPicPr>
          <p:nvPr/>
        </p:nvPicPr>
        <p:blipFill>
          <a:blip r:embed="rId4">
            <a:extLst/>
          </a:blip>
          <a:srcRect l="4401" t="46615" r="10803" b="25320"/>
          <a:stretch>
            <a:fillRect/>
          </a:stretch>
        </p:blipFill>
        <p:spPr>
          <a:xfrm>
            <a:off x="445928" y="3142258"/>
            <a:ext cx="12372594" cy="5196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G_1272.png" descr="IMG_1272.png"/>
          <p:cNvPicPr>
            <a:picLocks noChangeAspect="1"/>
          </p:cNvPicPr>
          <p:nvPr/>
        </p:nvPicPr>
        <p:blipFill>
          <a:blip r:embed="rId4">
            <a:extLst/>
          </a:blip>
          <a:srcRect l="45722" t="38648" r="8628" b="57267"/>
          <a:stretch>
            <a:fillRect/>
          </a:stretch>
        </p:blipFill>
        <p:spPr>
          <a:xfrm>
            <a:off x="5738937" y="190276"/>
            <a:ext cx="7419185" cy="842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G_1272.png" descr="IMG_1272.png"/>
          <p:cNvPicPr>
            <a:picLocks noChangeAspect="1"/>
          </p:cNvPicPr>
          <p:nvPr/>
        </p:nvPicPr>
        <p:blipFill>
          <a:blip r:embed="rId4">
            <a:extLst/>
          </a:blip>
          <a:srcRect l="61749" t="42644" r="10676" b="53420"/>
          <a:stretch>
            <a:fillRect/>
          </a:stretch>
        </p:blipFill>
        <p:spPr>
          <a:xfrm>
            <a:off x="7949412" y="1017984"/>
            <a:ext cx="5077859" cy="91970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صفحة ١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G_1272.png" descr="IMG_1272.png"/>
          <p:cNvPicPr>
            <a:picLocks noChangeAspect="1"/>
          </p:cNvPicPr>
          <p:nvPr/>
        </p:nvPicPr>
        <p:blipFill>
          <a:blip r:embed="rId3">
            <a:extLst/>
          </a:blip>
          <a:srcRect l="6227" t="76608" r="9889" b="10062"/>
          <a:stretch>
            <a:fillRect/>
          </a:stretch>
        </p:blipFill>
        <p:spPr>
          <a:xfrm>
            <a:off x="491559" y="735631"/>
            <a:ext cx="12497680" cy="2519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G_1272.png" descr="IMG_1272.png"/>
          <p:cNvPicPr>
            <a:picLocks noChangeAspect="1"/>
          </p:cNvPicPr>
          <p:nvPr/>
        </p:nvPicPr>
        <p:blipFill>
          <a:blip r:embed="rId3">
            <a:extLst/>
          </a:blip>
          <a:srcRect l="11118" t="89716" r="11118" b="3698"/>
          <a:stretch>
            <a:fillRect/>
          </a:stretch>
        </p:blipFill>
        <p:spPr>
          <a:xfrm>
            <a:off x="578077" y="5572355"/>
            <a:ext cx="12324459" cy="132439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صفحة ١٥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52D6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فقاعة اقتباس"/>
          <p:cNvSpPr/>
          <p:nvPr/>
        </p:nvSpPr>
        <p:spPr>
          <a:xfrm>
            <a:off x="2700977" y="2854126"/>
            <a:ext cx="7194579" cy="4809891"/>
          </a:xfrm>
          <a:prstGeom prst="wedgeEllipseCallout">
            <a:avLst>
              <a:gd name="adj1" fmla="val 55232"/>
              <a:gd name="adj2" fmla="val -55787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87" name="بيضاوي"/>
          <p:cNvSpPr/>
          <p:nvPr/>
        </p:nvSpPr>
        <p:spPr>
          <a:xfrm>
            <a:off x="8981278" y="1572510"/>
            <a:ext cx="2629341" cy="1860155"/>
          </a:xfrm>
          <a:prstGeom prst="wedgeEllipseCallout">
            <a:avLst>
              <a:gd name="adj1" fmla="val -1238"/>
              <a:gd name="adj2" fmla="val -7582"/>
            </a:avLst>
          </a:prstGeom>
          <a:solidFill>
            <a:srgbClr val="93E3FD">
              <a:alpha val="56392"/>
            </a:srgbClr>
          </a:solidFill>
          <a:ln w="50800">
            <a:solidFill>
              <a:srgbClr val="01C7FC">
                <a:alpha val="5639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88" name="الواجب"/>
          <p:cNvSpPr txBox="1"/>
          <p:nvPr/>
        </p:nvSpPr>
        <p:spPr>
          <a:xfrm>
            <a:off x="9241637" y="1931087"/>
            <a:ext cx="2108623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الواجب</a:t>
            </a:r>
          </a:p>
        </p:txBody>
      </p:sp>
      <p:pic>
        <p:nvPicPr>
          <p:cNvPr id="189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فكرة الدرس"/>
          <p:cNvSpPr txBox="1"/>
          <p:nvPr/>
        </p:nvSpPr>
        <p:spPr>
          <a:xfrm>
            <a:off x="8327400" y="2291690"/>
            <a:ext cx="2911538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فكرة الدرس </a:t>
            </a:r>
          </a:p>
        </p:txBody>
      </p:sp>
      <p:sp>
        <p:nvSpPr>
          <p:cNvPr id="122" name="المفردات"/>
          <p:cNvSpPr txBox="1"/>
          <p:nvPr/>
        </p:nvSpPr>
        <p:spPr>
          <a:xfrm>
            <a:off x="2970790" y="2291690"/>
            <a:ext cx="214472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المفردات</a:t>
            </a:r>
          </a:p>
        </p:txBody>
      </p:sp>
      <p:sp>
        <p:nvSpPr>
          <p:cNvPr id="123" name="مستطيل مستدير الزوايا"/>
          <p:cNvSpPr/>
          <p:nvPr/>
        </p:nvSpPr>
        <p:spPr>
          <a:xfrm>
            <a:off x="7968827" y="3433879"/>
            <a:ext cx="3628685" cy="3823411"/>
          </a:xfrm>
          <a:prstGeom prst="roundRect">
            <a:avLst>
              <a:gd name="adj" fmla="val 5250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sp>
        <p:nvSpPr>
          <p:cNvPr id="124" name="مستطيل مستدير الزوايا"/>
          <p:cNvSpPr/>
          <p:nvPr/>
        </p:nvSpPr>
        <p:spPr>
          <a:xfrm>
            <a:off x="2228810" y="3433879"/>
            <a:ext cx="3628685" cy="3823411"/>
          </a:xfrm>
          <a:prstGeom prst="roundRect">
            <a:avLst>
              <a:gd name="adj" fmla="val 5250"/>
            </a:avLst>
          </a:prstGeom>
          <a:ln w="508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 rtl="0"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</a:p>
        </p:txBody>
      </p:sp>
      <p:pic>
        <p:nvPicPr>
          <p:cNvPr id="125" name="IMG_1270.png" descr="IMG_1270.png"/>
          <p:cNvPicPr>
            <a:picLocks noChangeAspect="1"/>
          </p:cNvPicPr>
          <p:nvPr/>
        </p:nvPicPr>
        <p:blipFill>
          <a:blip r:embed="rId3">
            <a:extLst/>
          </a:blip>
          <a:srcRect l="76569" t="33222" r="5832" b="48199"/>
          <a:stretch>
            <a:fillRect/>
          </a:stretch>
        </p:blipFill>
        <p:spPr>
          <a:xfrm>
            <a:off x="2531491" y="3592984"/>
            <a:ext cx="2529908" cy="3505107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أقرأ أعدادًا ضمن…"/>
          <p:cNvSpPr txBox="1"/>
          <p:nvPr/>
        </p:nvSpPr>
        <p:spPr>
          <a:xfrm>
            <a:off x="8263383" y="3516784"/>
            <a:ext cx="3039572" cy="365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أقرأ أعدادًا ضمن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مئات الألوف </a:t>
            </a:r>
          </a:p>
          <a:p>
            <a:pPr rtl="0">
              <a:defRPr b="0" sz="70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وأكتبها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1314.png" descr="IMG_1314.png"/>
          <p:cNvPicPr>
            <a:picLocks noChangeAspect="1"/>
          </p:cNvPicPr>
          <p:nvPr/>
        </p:nvPicPr>
        <p:blipFill>
          <a:blip r:embed="rId3">
            <a:alphaModFix amt="51141"/>
            <a:extLst/>
          </a:blip>
          <a:stretch>
            <a:fillRect/>
          </a:stretch>
        </p:blipFill>
        <p:spPr>
          <a:xfrm>
            <a:off x="3883260" y="2684699"/>
            <a:ext cx="5440218" cy="5447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asted-image.png" descr="pasted-image.png">
            <a:hlinkClick r:id="rId4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36428" y="6821172"/>
            <a:ext cx="943339" cy="18866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1767.jpeg" descr="IMG_1767.jpeg">
            <a:hlinkClick r:id="rId4" invalidUrl="" action="" tgtFrame="" tooltip="" history="1" highlightClick="0" endSnd="0"/>
          </p:cNvPr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19775" y="4350856"/>
            <a:ext cx="3950099" cy="32071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G_1087.png" descr="IMG_108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القيمة المنزلية ضمن مئات الالوف"/>
          <p:cNvSpPr txBox="1"/>
          <p:nvPr/>
        </p:nvSpPr>
        <p:spPr>
          <a:xfrm>
            <a:off x="2847938" y="911439"/>
            <a:ext cx="8260917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733930">
              <a:defRPr b="0"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القيمة المنزلية ضمن مئات الالوف </a:t>
            </a:r>
          </a:p>
        </p:txBody>
      </p:sp>
      <p:pic>
        <p:nvPicPr>
          <p:cNvPr id="135" name="IMG_1270.png" descr="IMG_1270.png"/>
          <p:cNvPicPr>
            <a:picLocks noChangeAspect="1"/>
          </p:cNvPicPr>
          <p:nvPr/>
        </p:nvPicPr>
        <p:blipFill>
          <a:blip r:embed="rId3">
            <a:extLst/>
          </a:blip>
          <a:srcRect l="2316" t="6847" r="32923" b="57917"/>
          <a:stretch>
            <a:fillRect/>
          </a:stretch>
        </p:blipFill>
        <p:spPr>
          <a:xfrm>
            <a:off x="2095048" y="2097600"/>
            <a:ext cx="9766593" cy="6973675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صفحة ١٣"/>
          <p:cNvSpPr txBox="1"/>
          <p:nvPr/>
        </p:nvSpPr>
        <p:spPr>
          <a:xfrm>
            <a:off x="137512" y="8903517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switch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1270.png" descr="IMG_1270.png"/>
          <p:cNvPicPr>
            <a:picLocks noChangeAspect="1"/>
          </p:cNvPicPr>
          <p:nvPr/>
        </p:nvPicPr>
        <p:blipFill>
          <a:blip r:embed="rId2">
            <a:extLst/>
          </a:blip>
          <a:srcRect l="636" t="56576" r="32626" b="0"/>
          <a:stretch>
            <a:fillRect/>
          </a:stretch>
        </p:blipFill>
        <p:spPr>
          <a:xfrm>
            <a:off x="1562210" y="350440"/>
            <a:ext cx="10601623" cy="9052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صفحة ١٣"/>
          <p:cNvSpPr txBox="1"/>
          <p:nvPr/>
        </p:nvSpPr>
        <p:spPr>
          <a:xfrm>
            <a:off x="100019" y="8903259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١٣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9746" t="1877" r="6077" b="41153"/>
          <a:stretch>
            <a:fillRect/>
          </a:stretch>
        </p:blipFill>
        <p:spPr>
          <a:xfrm>
            <a:off x="1235565" y="-558563"/>
            <a:ext cx="11700287" cy="10149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صفحة ١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11601" t="58886" r="5355" b="31906"/>
          <a:stretch>
            <a:fillRect/>
          </a:stretch>
        </p:blipFill>
        <p:spPr>
          <a:xfrm>
            <a:off x="1248110" y="120880"/>
            <a:ext cx="11880338" cy="16882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19365" t="68168" r="5960" b="28209"/>
          <a:stretch>
            <a:fillRect/>
          </a:stretch>
        </p:blipFill>
        <p:spPr>
          <a:xfrm>
            <a:off x="1072468" y="1872025"/>
            <a:ext cx="11838952" cy="735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42565" t="71859" r="7052" b="24270"/>
          <a:stretch>
            <a:fillRect/>
          </a:stretch>
        </p:blipFill>
        <p:spPr>
          <a:xfrm>
            <a:off x="6002370" y="3529575"/>
            <a:ext cx="6967691" cy="686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82369" t="76473" r="7007" b="20895"/>
          <a:stretch>
            <a:fillRect/>
          </a:stretch>
        </p:blipFill>
        <p:spPr>
          <a:xfrm>
            <a:off x="11300124" y="4277385"/>
            <a:ext cx="1684190" cy="534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63020" t="75905" r="25790" b="20732"/>
          <a:stretch>
            <a:fillRect/>
          </a:stretch>
        </p:blipFill>
        <p:spPr>
          <a:xfrm>
            <a:off x="11105397" y="5936160"/>
            <a:ext cx="1774004" cy="683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44354" t="75763" r="45809" b="20330"/>
          <a:stretch>
            <a:fillRect/>
          </a:stretch>
        </p:blipFill>
        <p:spPr>
          <a:xfrm>
            <a:off x="11212753" y="7743763"/>
            <a:ext cx="1559410" cy="793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536" y="3315281"/>
            <a:ext cx="5816196" cy="148140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صفحة ١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23413" t="79561" r="7689" b="16462"/>
          <a:stretch>
            <a:fillRect/>
          </a:stretch>
        </p:blipFill>
        <p:spPr>
          <a:xfrm>
            <a:off x="163512" y="2723460"/>
            <a:ext cx="12677812" cy="937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1271.png" descr="IMG_1271.png"/>
          <p:cNvPicPr>
            <a:picLocks noChangeAspect="0"/>
          </p:cNvPicPr>
          <p:nvPr/>
        </p:nvPicPr>
        <p:blipFill>
          <a:blip r:embed="rId2">
            <a:extLst/>
          </a:blip>
          <a:srcRect l="14998" t="83926" r="7107" b="9855"/>
          <a:stretch>
            <a:fillRect/>
          </a:stretch>
        </p:blipFill>
        <p:spPr>
          <a:xfrm>
            <a:off x="125818" y="5182754"/>
            <a:ext cx="12983849" cy="1515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31488" t="90579" r="8012" b="5644"/>
          <a:stretch>
            <a:fillRect/>
          </a:stretch>
        </p:blipFill>
        <p:spPr>
          <a:xfrm>
            <a:off x="2409964" y="7815159"/>
            <a:ext cx="10370291" cy="829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1271.png" descr="IMG_1271.png"/>
          <p:cNvPicPr>
            <a:picLocks noChangeAspect="1"/>
          </p:cNvPicPr>
          <p:nvPr/>
        </p:nvPicPr>
        <p:blipFill>
          <a:blip r:embed="rId2">
            <a:extLst/>
          </a:blip>
          <a:srcRect l="20684" t="75905" r="66280" b="20259"/>
          <a:stretch>
            <a:fillRect/>
          </a:stretch>
        </p:blipFill>
        <p:spPr>
          <a:xfrm>
            <a:off x="10585222" y="177550"/>
            <a:ext cx="2468276" cy="9306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73723" y="-74938"/>
            <a:ext cx="1913071" cy="14781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pasted-image.png" descr="pasted-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29305" y="27063"/>
            <a:ext cx="7165961" cy="1174918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صفحة ١٤"/>
          <p:cNvSpPr txBox="1"/>
          <p:nvPr/>
        </p:nvSpPr>
        <p:spPr>
          <a:xfrm>
            <a:off x="40704" y="8917656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5500">
                <a:solidFill>
                  <a:srgbClr val="004D65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١٤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