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9" r:id="rId6"/>
    <p:sldId id="277" r:id="rId7"/>
    <p:sldId id="278" r:id="rId8"/>
    <p:sldId id="279" r:id="rId9"/>
    <p:sldId id="265" r:id="rId10"/>
    <p:sldId id="257" r:id="rId11"/>
    <p:sldId id="264" r:id="rId12"/>
    <p:sldId id="280" r:id="rId13"/>
    <p:sldId id="262" r:id="rId14"/>
    <p:sldId id="281" r:id="rId15"/>
    <p:sldId id="261" r:id="rId16"/>
    <p:sldId id="282" r:id="rId17"/>
    <p:sldId id="275" r:id="rId18"/>
    <p:sldId id="283" r:id="rId19"/>
    <p:sldId id="276" r:id="rId20"/>
    <p:sldId id="271" r:id="rId21"/>
    <p:sldId id="268" r:id="rId22"/>
    <p:sldId id="260" r:id="rId23"/>
    <p:sldId id="267" r:id="rId24"/>
    <p:sldId id="272" r:id="rId25"/>
    <p:sldId id="284" r:id="rId26"/>
    <p:sldId id="285" r:id="rId27"/>
    <p:sldId id="286" r:id="rId28"/>
    <p:sldId id="289" r:id="rId29"/>
    <p:sldId id="290" r:id="rId30"/>
    <p:sldId id="291" r:id="rId31"/>
    <p:sldId id="292" r:id="rId32"/>
    <p:sldId id="287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288" r:id="rId6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D2EF8-822E-4022-AEC4-38D52A6B27F4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0F1B3F57-B91D-47CD-AB34-595DB930A323}">
      <dgm:prSet phldrT="[نص]" custT="1"/>
      <dgm:spPr/>
      <dgm:t>
        <a:bodyPr/>
        <a:lstStyle/>
        <a:p>
          <a:pPr rtl="1"/>
          <a:r>
            <a:rPr lang="ar-SA" sz="2800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rPr>
            <a:t></a:t>
          </a:r>
          <a:endParaRPr lang="ar-SA" sz="2800" dirty="0">
            <a:solidFill>
              <a:schemeClr val="accent2">
                <a:lumMod val="75000"/>
              </a:schemeClr>
            </a:solidFill>
          </a:endParaRPr>
        </a:p>
      </dgm:t>
    </dgm:pt>
    <dgm:pt modelId="{E8BC0DD8-6F2F-44BC-B550-FDBF5C0C6E3B}" type="parTrans" cxnId="{F2213F5E-1DA6-467F-A82A-F8BA056FB14F}">
      <dgm:prSet/>
      <dgm:spPr/>
      <dgm:t>
        <a:bodyPr/>
        <a:lstStyle/>
        <a:p>
          <a:pPr rtl="1"/>
          <a:endParaRPr lang="ar-SA" sz="2800"/>
        </a:p>
      </dgm:t>
    </dgm:pt>
    <dgm:pt modelId="{0F433AC7-6F43-4322-9B23-C6905A7F74F5}" type="sibTrans" cxnId="{F2213F5E-1DA6-467F-A82A-F8BA056FB14F}">
      <dgm:prSet/>
      <dgm:spPr/>
      <dgm:t>
        <a:bodyPr/>
        <a:lstStyle/>
        <a:p>
          <a:pPr rtl="1"/>
          <a:endParaRPr lang="ar-SA" sz="2800"/>
        </a:p>
      </dgm:t>
    </dgm:pt>
    <dgm:pt modelId="{B7A75B3D-6072-4DE7-8A6D-192DE672497B}">
      <dgm:prSet phldrT="[نص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اختبارات عين</a:t>
          </a:r>
        </a:p>
      </dgm:t>
    </dgm:pt>
    <dgm:pt modelId="{4ED16970-AE35-4A37-9746-36B4DEEA49E3}" type="parTrans" cxnId="{DB141A31-AEA6-404E-9A97-AE59DECF2F46}">
      <dgm:prSet/>
      <dgm:spPr/>
      <dgm:t>
        <a:bodyPr/>
        <a:lstStyle/>
        <a:p>
          <a:pPr rtl="1"/>
          <a:endParaRPr lang="ar-SA" sz="2800"/>
        </a:p>
      </dgm:t>
    </dgm:pt>
    <dgm:pt modelId="{6F4794BA-460E-414E-AD24-72A9EEE3A6F8}" type="sibTrans" cxnId="{DB141A31-AEA6-404E-9A97-AE59DECF2F46}">
      <dgm:prSet/>
      <dgm:spPr/>
      <dgm:t>
        <a:bodyPr/>
        <a:lstStyle/>
        <a:p>
          <a:pPr rtl="1"/>
          <a:endParaRPr lang="ar-SA" sz="2800"/>
        </a:p>
      </dgm:t>
    </dgm:pt>
    <dgm:pt modelId="{5D8A1978-5DCE-4303-9C9A-07845D5523BA}">
      <dgm:prSet phldrT="[نص]" custT="1"/>
      <dgm:spPr/>
      <dgm:t>
        <a:bodyPr/>
        <a:lstStyle/>
        <a:p>
          <a:pPr rtl="1"/>
          <a:r>
            <a:rPr lang="ar-SA" sz="2800" dirty="0">
              <a:solidFill>
                <a:schemeClr val="accent1">
                  <a:lumMod val="50000"/>
                </a:schemeClr>
              </a:solidFill>
              <a:sym typeface="Webdings" panose="05030102010509060703" pitchFamily="18" charset="2"/>
            </a:rPr>
            <a:t></a:t>
          </a:r>
          <a:endParaRPr lang="ar-SA" sz="2800" dirty="0">
            <a:solidFill>
              <a:schemeClr val="accent1">
                <a:lumMod val="50000"/>
              </a:schemeClr>
            </a:solidFill>
          </a:endParaRPr>
        </a:p>
      </dgm:t>
    </dgm:pt>
    <dgm:pt modelId="{8891F89F-C0CE-4EAB-B949-2668EBCF7DDE}" type="parTrans" cxnId="{C3F307C2-FE77-4C1A-8F71-EAA4AEADC7A5}">
      <dgm:prSet/>
      <dgm:spPr/>
      <dgm:t>
        <a:bodyPr/>
        <a:lstStyle/>
        <a:p>
          <a:pPr rtl="1"/>
          <a:endParaRPr lang="ar-SA" sz="2800"/>
        </a:p>
      </dgm:t>
    </dgm:pt>
    <dgm:pt modelId="{F5F1C460-4F35-4072-B643-D6D0DC9EBF0B}" type="sibTrans" cxnId="{C3F307C2-FE77-4C1A-8F71-EAA4AEADC7A5}">
      <dgm:prSet/>
      <dgm:spPr/>
      <dgm:t>
        <a:bodyPr/>
        <a:lstStyle/>
        <a:p>
          <a:pPr rtl="1"/>
          <a:endParaRPr lang="ar-SA" sz="2800"/>
        </a:p>
      </dgm:t>
    </dgm:pt>
    <dgm:pt modelId="{E4AD02BC-BD73-45D1-8FE4-888853FC49E7}">
      <dgm:prSet phldrT="[نص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مراجعات عين</a:t>
          </a:r>
        </a:p>
        <a:p>
          <a:pPr marL="0" lvl="0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dirty="0"/>
        </a:p>
      </dgm:t>
    </dgm:pt>
    <dgm:pt modelId="{18E0F1E0-1350-406F-83EE-172563262BD3}" type="parTrans" cxnId="{D76FCAA9-9CE5-4062-9039-3E937EB45C3C}">
      <dgm:prSet/>
      <dgm:spPr/>
      <dgm:t>
        <a:bodyPr/>
        <a:lstStyle/>
        <a:p>
          <a:pPr rtl="1"/>
          <a:endParaRPr lang="ar-SA" sz="2800"/>
        </a:p>
      </dgm:t>
    </dgm:pt>
    <dgm:pt modelId="{56BB8B7E-6D06-4A5D-94F0-A6AAA8C42C08}" type="sibTrans" cxnId="{D76FCAA9-9CE5-4062-9039-3E937EB45C3C}">
      <dgm:prSet/>
      <dgm:spPr/>
      <dgm:t>
        <a:bodyPr/>
        <a:lstStyle/>
        <a:p>
          <a:pPr rtl="1"/>
          <a:endParaRPr lang="ar-SA" sz="2800"/>
        </a:p>
      </dgm:t>
    </dgm:pt>
    <dgm:pt modelId="{F3AE56C6-4AC1-4AF7-A680-CE133EAABDC0}">
      <dgm:prSet phldrT="[نص]" custT="1"/>
      <dgm:spPr/>
      <dgm:t>
        <a:bodyPr/>
        <a:lstStyle/>
        <a:p>
          <a:pPr rtl="1"/>
          <a:r>
            <a:rPr lang="ar-SA" sz="2800" dirty="0">
              <a:solidFill>
                <a:srgbClr val="C00000"/>
              </a:solidFill>
              <a:sym typeface="Webdings" panose="05030102010509060703" pitchFamily="18" charset="2"/>
            </a:rPr>
            <a:t></a:t>
          </a:r>
          <a:endParaRPr lang="ar-SA" sz="2800" dirty="0">
            <a:solidFill>
              <a:srgbClr val="C00000"/>
            </a:solidFill>
          </a:endParaRPr>
        </a:p>
      </dgm:t>
    </dgm:pt>
    <dgm:pt modelId="{0CA05788-77A9-4FF1-A50E-C1B176A0396A}" type="parTrans" cxnId="{04FAC718-0EA1-4F23-9E44-E9230831AD93}">
      <dgm:prSet/>
      <dgm:spPr/>
      <dgm:t>
        <a:bodyPr/>
        <a:lstStyle/>
        <a:p>
          <a:pPr rtl="1"/>
          <a:endParaRPr lang="ar-SA" sz="2800"/>
        </a:p>
      </dgm:t>
    </dgm:pt>
    <dgm:pt modelId="{DD959DF4-4911-409C-B113-260F6F19C84C}" type="sibTrans" cxnId="{04FAC718-0EA1-4F23-9E44-E9230831AD93}">
      <dgm:prSet/>
      <dgm:spPr/>
      <dgm:t>
        <a:bodyPr/>
        <a:lstStyle/>
        <a:p>
          <a:pPr rtl="1"/>
          <a:endParaRPr lang="ar-SA" sz="2800"/>
        </a:p>
      </dgm:t>
    </dgm:pt>
    <dgm:pt modelId="{92CFD95A-BF00-4062-8EAA-3AC433D73167}">
      <dgm:prSet phldrT="[نص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err="1">
              <a:latin typeface="Sakkal Majalla" panose="02000000000000000000" pitchFamily="2" charset="-78"/>
              <a:cs typeface="Sakkal Majalla" panose="02000000000000000000" pitchFamily="2" charset="-78"/>
            </a:rPr>
            <a:t>التشويقات</a:t>
          </a:r>
          <a:endParaRPr lang="ar-SA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dirty="0"/>
        </a:p>
      </dgm:t>
    </dgm:pt>
    <dgm:pt modelId="{041848F6-9D07-4C3D-8E2A-6C3AEB36202E}" type="parTrans" cxnId="{B739A3E3-6F2D-4733-A74C-69F6413DDD57}">
      <dgm:prSet/>
      <dgm:spPr/>
      <dgm:t>
        <a:bodyPr/>
        <a:lstStyle/>
        <a:p>
          <a:pPr rtl="1"/>
          <a:endParaRPr lang="ar-SA" sz="2800"/>
        </a:p>
      </dgm:t>
    </dgm:pt>
    <dgm:pt modelId="{7C8A0906-C7B1-497C-B0DE-A57360CE0CE4}" type="sibTrans" cxnId="{B739A3E3-6F2D-4733-A74C-69F6413DDD57}">
      <dgm:prSet/>
      <dgm:spPr/>
      <dgm:t>
        <a:bodyPr/>
        <a:lstStyle/>
        <a:p>
          <a:pPr rtl="1"/>
          <a:endParaRPr lang="ar-SA" sz="2800"/>
        </a:p>
      </dgm:t>
    </dgm:pt>
    <dgm:pt modelId="{3771C89B-3D68-48FC-ADAB-177CFE22B57C}" type="pres">
      <dgm:prSet presAssocID="{180D2EF8-822E-4022-AEC4-38D52A6B27F4}" presName="Name0" presStyleCnt="0">
        <dgm:presLayoutVars>
          <dgm:chMax val="7"/>
          <dgm:chPref val="7"/>
          <dgm:dir val="rev"/>
          <dgm:animOne val="branch"/>
          <dgm:animLvl val="lvl"/>
        </dgm:presLayoutVars>
      </dgm:prSet>
      <dgm:spPr/>
    </dgm:pt>
    <dgm:pt modelId="{7AA4941A-DA87-4BC1-944E-86CBA5E0D6B9}" type="pres">
      <dgm:prSet presAssocID="{0F1B3F57-B91D-47CD-AB34-595DB930A323}" presName="composite" presStyleCnt="0"/>
      <dgm:spPr/>
    </dgm:pt>
    <dgm:pt modelId="{4529EB18-F487-46C7-B467-4BA3E04F4722}" type="pres">
      <dgm:prSet presAssocID="{0F1B3F57-B91D-47CD-AB34-595DB930A323}" presName="BackAccent" presStyleLbl="bgShp" presStyleIdx="0" presStyleCnt="3"/>
      <dgm:spPr/>
    </dgm:pt>
    <dgm:pt modelId="{C29A4801-E818-4686-9B48-1996F80427EB}" type="pres">
      <dgm:prSet presAssocID="{0F1B3F57-B91D-47CD-AB34-595DB930A323}" presName="Accent" presStyleLbl="alignNode1" presStyleIdx="0" presStyleCnt="3"/>
      <dgm:spPr/>
    </dgm:pt>
    <dgm:pt modelId="{FFF22505-D17C-469A-894C-EB106CEC8E65}" type="pres">
      <dgm:prSet presAssocID="{0F1B3F57-B91D-47CD-AB34-595DB930A323}" presName="Child" presStyleLbl="revTx" presStyleIdx="0" presStyleCnt="6" custScaleX="194423">
        <dgm:presLayoutVars>
          <dgm:chMax val="0"/>
          <dgm:chPref val="0"/>
          <dgm:bulletEnabled val="1"/>
        </dgm:presLayoutVars>
      </dgm:prSet>
      <dgm:spPr/>
    </dgm:pt>
    <dgm:pt modelId="{55D6F24B-A795-48FE-9E7D-FF73E1AC38DC}" type="pres">
      <dgm:prSet presAssocID="{0F1B3F57-B91D-47CD-AB34-595DB930A323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0F73CC83-5EC1-41DA-9626-621564D6DC2E}" type="pres">
      <dgm:prSet presAssocID="{0F433AC7-6F43-4322-9B23-C6905A7F74F5}" presName="sibTrans" presStyleCnt="0"/>
      <dgm:spPr/>
    </dgm:pt>
    <dgm:pt modelId="{BF4FE296-CBB9-47B3-8122-E7E799383530}" type="pres">
      <dgm:prSet presAssocID="{5D8A1978-5DCE-4303-9C9A-07845D5523BA}" presName="composite" presStyleCnt="0"/>
      <dgm:spPr/>
    </dgm:pt>
    <dgm:pt modelId="{4468F175-7137-4FB9-9E39-69779ECEAF49}" type="pres">
      <dgm:prSet presAssocID="{5D8A1978-5DCE-4303-9C9A-07845D5523BA}" presName="BackAccent" presStyleLbl="bgShp" presStyleIdx="1" presStyleCnt="3"/>
      <dgm:spPr/>
    </dgm:pt>
    <dgm:pt modelId="{839D38B4-4341-4A0F-BD80-2277A08300C0}" type="pres">
      <dgm:prSet presAssocID="{5D8A1978-5DCE-4303-9C9A-07845D5523BA}" presName="Accent" presStyleLbl="alignNode1" presStyleIdx="1" presStyleCnt="3"/>
      <dgm:spPr/>
    </dgm:pt>
    <dgm:pt modelId="{C244E6F8-21D2-49D2-8510-159E99EACD9B}" type="pres">
      <dgm:prSet presAssocID="{5D8A1978-5DCE-4303-9C9A-07845D5523BA}" presName="Child" presStyleLbl="revTx" presStyleIdx="2" presStyleCnt="6" custScaleX="194739">
        <dgm:presLayoutVars>
          <dgm:chMax val="0"/>
          <dgm:chPref val="0"/>
          <dgm:bulletEnabled val="1"/>
        </dgm:presLayoutVars>
      </dgm:prSet>
      <dgm:spPr/>
    </dgm:pt>
    <dgm:pt modelId="{FF11DFEF-E5F3-4123-BEC0-0496E4A72647}" type="pres">
      <dgm:prSet presAssocID="{5D8A1978-5DCE-4303-9C9A-07845D5523BA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3568A774-2C94-47F7-B978-72C01A42A31D}" type="pres">
      <dgm:prSet presAssocID="{F5F1C460-4F35-4072-B643-D6D0DC9EBF0B}" presName="sibTrans" presStyleCnt="0"/>
      <dgm:spPr/>
    </dgm:pt>
    <dgm:pt modelId="{D717DEF3-234A-46E3-BAF2-1D6CF80F60B8}" type="pres">
      <dgm:prSet presAssocID="{F3AE56C6-4AC1-4AF7-A680-CE133EAABDC0}" presName="composite" presStyleCnt="0"/>
      <dgm:spPr/>
    </dgm:pt>
    <dgm:pt modelId="{71990D50-23D0-4E2D-A807-94EFA0152C06}" type="pres">
      <dgm:prSet presAssocID="{F3AE56C6-4AC1-4AF7-A680-CE133EAABDC0}" presName="BackAccent" presStyleLbl="bgShp" presStyleIdx="2" presStyleCnt="3"/>
      <dgm:spPr/>
    </dgm:pt>
    <dgm:pt modelId="{DC7D923E-7BF4-402E-B3A5-1859544C5C42}" type="pres">
      <dgm:prSet presAssocID="{F3AE56C6-4AC1-4AF7-A680-CE133EAABDC0}" presName="Accent" presStyleLbl="alignNode1" presStyleIdx="2" presStyleCnt="3"/>
      <dgm:spPr/>
    </dgm:pt>
    <dgm:pt modelId="{FCA5B486-BE09-49ED-8DBB-D2AD24D5632F}" type="pres">
      <dgm:prSet presAssocID="{F3AE56C6-4AC1-4AF7-A680-CE133EAABDC0}" presName="Child" presStyleLbl="revTx" presStyleIdx="4" presStyleCnt="6" custScaleX="139366">
        <dgm:presLayoutVars>
          <dgm:chMax val="0"/>
          <dgm:chPref val="0"/>
          <dgm:bulletEnabled val="1"/>
        </dgm:presLayoutVars>
      </dgm:prSet>
      <dgm:spPr/>
    </dgm:pt>
    <dgm:pt modelId="{8C2936C2-252D-4CC8-A0BD-FF4FD43E37E2}" type="pres">
      <dgm:prSet presAssocID="{F3AE56C6-4AC1-4AF7-A680-CE133EAABDC0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04FAC718-0EA1-4F23-9E44-E9230831AD93}" srcId="{180D2EF8-822E-4022-AEC4-38D52A6B27F4}" destId="{F3AE56C6-4AC1-4AF7-A680-CE133EAABDC0}" srcOrd="2" destOrd="0" parTransId="{0CA05788-77A9-4FF1-A50E-C1B176A0396A}" sibTransId="{DD959DF4-4911-409C-B113-260F6F19C84C}"/>
    <dgm:cxn modelId="{58B7CF1B-A244-4512-82FE-646241FED961}" type="presOf" srcId="{0F1B3F57-B91D-47CD-AB34-595DB930A323}" destId="{55D6F24B-A795-48FE-9E7D-FF73E1AC38DC}" srcOrd="0" destOrd="0" presId="urn:microsoft.com/office/officeart/2008/layout/IncreasingCircleProcess"/>
    <dgm:cxn modelId="{DB141A31-AEA6-404E-9A97-AE59DECF2F46}" srcId="{0F1B3F57-B91D-47CD-AB34-595DB930A323}" destId="{B7A75B3D-6072-4DE7-8A6D-192DE672497B}" srcOrd="0" destOrd="0" parTransId="{4ED16970-AE35-4A37-9746-36B4DEEA49E3}" sibTransId="{6F4794BA-460E-414E-AD24-72A9EEE3A6F8}"/>
    <dgm:cxn modelId="{F2213F5E-1DA6-467F-A82A-F8BA056FB14F}" srcId="{180D2EF8-822E-4022-AEC4-38D52A6B27F4}" destId="{0F1B3F57-B91D-47CD-AB34-595DB930A323}" srcOrd="0" destOrd="0" parTransId="{E8BC0DD8-6F2F-44BC-B550-FDBF5C0C6E3B}" sibTransId="{0F433AC7-6F43-4322-9B23-C6905A7F74F5}"/>
    <dgm:cxn modelId="{E86C2D5F-7363-4F90-BE27-217EEFCE04A3}" type="presOf" srcId="{B7A75B3D-6072-4DE7-8A6D-192DE672497B}" destId="{FFF22505-D17C-469A-894C-EB106CEC8E65}" srcOrd="0" destOrd="0" presId="urn:microsoft.com/office/officeart/2008/layout/IncreasingCircleProcess"/>
    <dgm:cxn modelId="{1DA19B94-3E13-459C-AC94-873801FF142D}" type="presOf" srcId="{E4AD02BC-BD73-45D1-8FE4-888853FC49E7}" destId="{C244E6F8-21D2-49D2-8510-159E99EACD9B}" srcOrd="0" destOrd="0" presId="urn:microsoft.com/office/officeart/2008/layout/IncreasingCircleProcess"/>
    <dgm:cxn modelId="{442EDFA2-6A7B-4D38-A44F-DFA3D9339483}" type="presOf" srcId="{92CFD95A-BF00-4062-8EAA-3AC433D73167}" destId="{FCA5B486-BE09-49ED-8DBB-D2AD24D5632F}" srcOrd="0" destOrd="0" presId="urn:microsoft.com/office/officeart/2008/layout/IncreasingCircleProcess"/>
    <dgm:cxn modelId="{D76FCAA9-9CE5-4062-9039-3E937EB45C3C}" srcId="{5D8A1978-5DCE-4303-9C9A-07845D5523BA}" destId="{E4AD02BC-BD73-45D1-8FE4-888853FC49E7}" srcOrd="0" destOrd="0" parTransId="{18E0F1E0-1350-406F-83EE-172563262BD3}" sibTransId="{56BB8B7E-6D06-4A5D-94F0-A6AAA8C42C08}"/>
    <dgm:cxn modelId="{2C1A3FB0-7290-4AD0-9310-24D60F03245B}" type="presOf" srcId="{180D2EF8-822E-4022-AEC4-38D52A6B27F4}" destId="{3771C89B-3D68-48FC-ADAB-177CFE22B57C}" srcOrd="0" destOrd="0" presId="urn:microsoft.com/office/officeart/2008/layout/IncreasingCircleProcess"/>
    <dgm:cxn modelId="{07B1A8B1-0A71-435E-9A33-97EDA30DBFB3}" type="presOf" srcId="{F3AE56C6-4AC1-4AF7-A680-CE133EAABDC0}" destId="{8C2936C2-252D-4CC8-A0BD-FF4FD43E37E2}" srcOrd="0" destOrd="0" presId="urn:microsoft.com/office/officeart/2008/layout/IncreasingCircleProcess"/>
    <dgm:cxn modelId="{C3F307C2-FE77-4C1A-8F71-EAA4AEADC7A5}" srcId="{180D2EF8-822E-4022-AEC4-38D52A6B27F4}" destId="{5D8A1978-5DCE-4303-9C9A-07845D5523BA}" srcOrd="1" destOrd="0" parTransId="{8891F89F-C0CE-4EAB-B949-2668EBCF7DDE}" sibTransId="{F5F1C460-4F35-4072-B643-D6D0DC9EBF0B}"/>
    <dgm:cxn modelId="{B739A3E3-6F2D-4733-A74C-69F6413DDD57}" srcId="{F3AE56C6-4AC1-4AF7-A680-CE133EAABDC0}" destId="{92CFD95A-BF00-4062-8EAA-3AC433D73167}" srcOrd="0" destOrd="0" parTransId="{041848F6-9D07-4C3D-8E2A-6C3AEB36202E}" sibTransId="{7C8A0906-C7B1-497C-B0DE-A57360CE0CE4}"/>
    <dgm:cxn modelId="{83194FE6-4985-4063-86D6-842F11606F5B}" type="presOf" srcId="{5D8A1978-5DCE-4303-9C9A-07845D5523BA}" destId="{FF11DFEF-E5F3-4123-BEC0-0496E4A72647}" srcOrd="0" destOrd="0" presId="urn:microsoft.com/office/officeart/2008/layout/IncreasingCircleProcess"/>
    <dgm:cxn modelId="{F4B95B31-D1C2-42C9-B504-87093E9F99DB}" type="presParOf" srcId="{3771C89B-3D68-48FC-ADAB-177CFE22B57C}" destId="{7AA4941A-DA87-4BC1-944E-86CBA5E0D6B9}" srcOrd="0" destOrd="0" presId="urn:microsoft.com/office/officeart/2008/layout/IncreasingCircleProcess"/>
    <dgm:cxn modelId="{3406177E-9B76-4FC3-B982-130DB9B5F7BD}" type="presParOf" srcId="{7AA4941A-DA87-4BC1-944E-86CBA5E0D6B9}" destId="{4529EB18-F487-46C7-B467-4BA3E04F4722}" srcOrd="0" destOrd="0" presId="urn:microsoft.com/office/officeart/2008/layout/IncreasingCircleProcess"/>
    <dgm:cxn modelId="{C5E7839F-6E0B-455E-B7CA-E0F6236A483E}" type="presParOf" srcId="{7AA4941A-DA87-4BC1-944E-86CBA5E0D6B9}" destId="{C29A4801-E818-4686-9B48-1996F80427EB}" srcOrd="1" destOrd="0" presId="urn:microsoft.com/office/officeart/2008/layout/IncreasingCircleProcess"/>
    <dgm:cxn modelId="{75D67A4A-143C-4B76-A931-0CD5DD01C935}" type="presParOf" srcId="{7AA4941A-DA87-4BC1-944E-86CBA5E0D6B9}" destId="{FFF22505-D17C-469A-894C-EB106CEC8E65}" srcOrd="2" destOrd="0" presId="urn:microsoft.com/office/officeart/2008/layout/IncreasingCircleProcess"/>
    <dgm:cxn modelId="{8F0461FF-6ACB-4E95-BA42-58FDC54821F9}" type="presParOf" srcId="{7AA4941A-DA87-4BC1-944E-86CBA5E0D6B9}" destId="{55D6F24B-A795-48FE-9E7D-FF73E1AC38DC}" srcOrd="3" destOrd="0" presId="urn:microsoft.com/office/officeart/2008/layout/IncreasingCircleProcess"/>
    <dgm:cxn modelId="{36FF49BF-B28B-4618-AAB9-231EF70ACC5F}" type="presParOf" srcId="{3771C89B-3D68-48FC-ADAB-177CFE22B57C}" destId="{0F73CC83-5EC1-41DA-9626-621564D6DC2E}" srcOrd="1" destOrd="0" presId="urn:microsoft.com/office/officeart/2008/layout/IncreasingCircleProcess"/>
    <dgm:cxn modelId="{29C46BF4-7325-4AF4-9732-D1E3941DAF8F}" type="presParOf" srcId="{3771C89B-3D68-48FC-ADAB-177CFE22B57C}" destId="{BF4FE296-CBB9-47B3-8122-E7E799383530}" srcOrd="2" destOrd="0" presId="urn:microsoft.com/office/officeart/2008/layout/IncreasingCircleProcess"/>
    <dgm:cxn modelId="{A27F0CF6-D02F-4DDE-8145-4D1BE09FACFD}" type="presParOf" srcId="{BF4FE296-CBB9-47B3-8122-E7E799383530}" destId="{4468F175-7137-4FB9-9E39-69779ECEAF49}" srcOrd="0" destOrd="0" presId="urn:microsoft.com/office/officeart/2008/layout/IncreasingCircleProcess"/>
    <dgm:cxn modelId="{316F51D5-574A-4125-B492-B5C3E77CCA25}" type="presParOf" srcId="{BF4FE296-CBB9-47B3-8122-E7E799383530}" destId="{839D38B4-4341-4A0F-BD80-2277A08300C0}" srcOrd="1" destOrd="0" presId="urn:microsoft.com/office/officeart/2008/layout/IncreasingCircleProcess"/>
    <dgm:cxn modelId="{06C0244F-6A34-4794-A975-8C668F7AC9DA}" type="presParOf" srcId="{BF4FE296-CBB9-47B3-8122-E7E799383530}" destId="{C244E6F8-21D2-49D2-8510-159E99EACD9B}" srcOrd="2" destOrd="0" presId="urn:microsoft.com/office/officeart/2008/layout/IncreasingCircleProcess"/>
    <dgm:cxn modelId="{16F34D02-1F5D-4B8F-A805-BC6CB8D1AD74}" type="presParOf" srcId="{BF4FE296-CBB9-47B3-8122-E7E799383530}" destId="{FF11DFEF-E5F3-4123-BEC0-0496E4A72647}" srcOrd="3" destOrd="0" presId="urn:microsoft.com/office/officeart/2008/layout/IncreasingCircleProcess"/>
    <dgm:cxn modelId="{10B086B9-B611-4059-B083-DAB4D1255DA7}" type="presParOf" srcId="{3771C89B-3D68-48FC-ADAB-177CFE22B57C}" destId="{3568A774-2C94-47F7-B978-72C01A42A31D}" srcOrd="3" destOrd="0" presId="urn:microsoft.com/office/officeart/2008/layout/IncreasingCircleProcess"/>
    <dgm:cxn modelId="{892F9CB8-27CB-4B73-81BF-FF6E38C723E0}" type="presParOf" srcId="{3771C89B-3D68-48FC-ADAB-177CFE22B57C}" destId="{D717DEF3-234A-46E3-BAF2-1D6CF80F60B8}" srcOrd="4" destOrd="0" presId="urn:microsoft.com/office/officeart/2008/layout/IncreasingCircleProcess"/>
    <dgm:cxn modelId="{0F5C6D83-D233-4AF7-9F58-1E809305AD06}" type="presParOf" srcId="{D717DEF3-234A-46E3-BAF2-1D6CF80F60B8}" destId="{71990D50-23D0-4E2D-A807-94EFA0152C06}" srcOrd="0" destOrd="0" presId="urn:microsoft.com/office/officeart/2008/layout/IncreasingCircleProcess"/>
    <dgm:cxn modelId="{C6AA691D-E08A-4239-A986-7CE38F038808}" type="presParOf" srcId="{D717DEF3-234A-46E3-BAF2-1D6CF80F60B8}" destId="{DC7D923E-7BF4-402E-B3A5-1859544C5C42}" srcOrd="1" destOrd="0" presId="urn:microsoft.com/office/officeart/2008/layout/IncreasingCircleProcess"/>
    <dgm:cxn modelId="{61C0DD07-1585-47C0-89DB-DCA20BCBF080}" type="presParOf" srcId="{D717DEF3-234A-46E3-BAF2-1D6CF80F60B8}" destId="{FCA5B486-BE09-49ED-8DBB-D2AD24D5632F}" srcOrd="2" destOrd="0" presId="urn:microsoft.com/office/officeart/2008/layout/IncreasingCircleProcess"/>
    <dgm:cxn modelId="{C4FEDFCE-4660-4F32-AB8E-16A9ECB53D47}" type="presParOf" srcId="{D717DEF3-234A-46E3-BAF2-1D6CF80F60B8}" destId="{8C2936C2-252D-4CC8-A0BD-FF4FD43E37E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9EB18-F487-46C7-B467-4BA3E04F4722}">
      <dsp:nvSpPr>
        <dsp:cNvPr id="0" name=""/>
        <dsp:cNvSpPr/>
      </dsp:nvSpPr>
      <dsp:spPr>
        <a:xfrm>
          <a:off x="6368567" y="0"/>
          <a:ext cx="360226" cy="36022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A4801-E818-4686-9B48-1996F80427EB}">
      <dsp:nvSpPr>
        <dsp:cNvPr id="0" name=""/>
        <dsp:cNvSpPr/>
      </dsp:nvSpPr>
      <dsp:spPr>
        <a:xfrm>
          <a:off x="6404590" y="36022"/>
          <a:ext cx="288181" cy="288181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22505-D17C-469A-894C-EB106CEC8E65}">
      <dsp:nvSpPr>
        <dsp:cNvPr id="0" name=""/>
        <dsp:cNvSpPr/>
      </dsp:nvSpPr>
      <dsp:spPr>
        <a:xfrm>
          <a:off x="4724731" y="360226"/>
          <a:ext cx="2071906" cy="15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اختبارات عين</a:t>
          </a:r>
        </a:p>
      </dsp:txBody>
      <dsp:txXfrm>
        <a:off x="4724731" y="360226"/>
        <a:ext cx="2071906" cy="1515952"/>
      </dsp:txXfrm>
    </dsp:sp>
    <dsp:sp modelId="{55D6F24B-A795-48FE-9E7D-FF73E1AC38DC}">
      <dsp:nvSpPr>
        <dsp:cNvPr id="0" name=""/>
        <dsp:cNvSpPr/>
      </dsp:nvSpPr>
      <dsp:spPr>
        <a:xfrm>
          <a:off x="5227850" y="0"/>
          <a:ext cx="1065669" cy="36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rPr>
            <a:t></a:t>
          </a:r>
          <a:endParaRPr lang="ar-SA" sz="2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227850" y="0"/>
        <a:ext cx="1065669" cy="360226"/>
      </dsp:txXfrm>
    </dsp:sp>
    <dsp:sp modelId="{4468F175-7137-4FB9-9E39-69779ECEAF49}">
      <dsp:nvSpPr>
        <dsp:cNvPr id="0" name=""/>
        <dsp:cNvSpPr/>
      </dsp:nvSpPr>
      <dsp:spPr>
        <a:xfrm>
          <a:off x="4219929" y="0"/>
          <a:ext cx="360226" cy="36022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D38B4-4341-4A0F-BD80-2277A08300C0}">
      <dsp:nvSpPr>
        <dsp:cNvPr id="0" name=""/>
        <dsp:cNvSpPr/>
      </dsp:nvSpPr>
      <dsp:spPr>
        <a:xfrm>
          <a:off x="4255952" y="36022"/>
          <a:ext cx="288181" cy="288181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4E6F8-21D2-49D2-8510-159E99EACD9B}">
      <dsp:nvSpPr>
        <dsp:cNvPr id="0" name=""/>
        <dsp:cNvSpPr/>
      </dsp:nvSpPr>
      <dsp:spPr>
        <a:xfrm>
          <a:off x="2574410" y="360226"/>
          <a:ext cx="2075274" cy="15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مراجعات عين</a:t>
          </a:r>
        </a:p>
        <a:p>
          <a:pPr marL="0" lvl="0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>
        <a:off x="2574410" y="360226"/>
        <a:ext cx="2075274" cy="1515952"/>
      </dsp:txXfrm>
    </dsp:sp>
    <dsp:sp modelId="{FF11DFEF-E5F3-4123-BEC0-0496E4A72647}">
      <dsp:nvSpPr>
        <dsp:cNvPr id="0" name=""/>
        <dsp:cNvSpPr/>
      </dsp:nvSpPr>
      <dsp:spPr>
        <a:xfrm>
          <a:off x="3079212" y="0"/>
          <a:ext cx="1065669" cy="36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chemeClr val="accent1">
                  <a:lumMod val="50000"/>
                </a:schemeClr>
              </a:solidFill>
              <a:sym typeface="Webdings" panose="05030102010509060703" pitchFamily="18" charset="2"/>
            </a:rPr>
            <a:t></a:t>
          </a:r>
          <a:endParaRPr lang="ar-SA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79212" y="0"/>
        <a:ext cx="1065669" cy="360226"/>
      </dsp:txXfrm>
    </dsp:sp>
    <dsp:sp modelId="{71990D50-23D0-4E2D-A807-94EFA0152C06}">
      <dsp:nvSpPr>
        <dsp:cNvPr id="0" name=""/>
        <dsp:cNvSpPr/>
      </dsp:nvSpPr>
      <dsp:spPr>
        <a:xfrm>
          <a:off x="2139136" y="0"/>
          <a:ext cx="360226" cy="36022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D923E-7BF4-402E-B3A5-1859544C5C42}">
      <dsp:nvSpPr>
        <dsp:cNvPr id="0" name=""/>
        <dsp:cNvSpPr/>
      </dsp:nvSpPr>
      <dsp:spPr>
        <a:xfrm>
          <a:off x="2175159" y="36022"/>
          <a:ext cx="288181" cy="28818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5B486-BE09-49ED-8DBB-D2AD24D5632F}">
      <dsp:nvSpPr>
        <dsp:cNvPr id="0" name=""/>
        <dsp:cNvSpPr/>
      </dsp:nvSpPr>
      <dsp:spPr>
        <a:xfrm>
          <a:off x="788664" y="360226"/>
          <a:ext cx="1485181" cy="15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err="1">
              <a:latin typeface="Sakkal Majalla" panose="02000000000000000000" pitchFamily="2" charset="-78"/>
              <a:cs typeface="Sakkal Majalla" panose="02000000000000000000" pitchFamily="2" charset="-78"/>
            </a:rPr>
            <a:t>التشويقات</a:t>
          </a:r>
          <a:endParaRPr lang="ar-SA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>
        <a:off x="788664" y="360226"/>
        <a:ext cx="1485181" cy="1515952"/>
      </dsp:txXfrm>
    </dsp:sp>
    <dsp:sp modelId="{8C2936C2-252D-4CC8-A0BD-FF4FD43E37E2}">
      <dsp:nvSpPr>
        <dsp:cNvPr id="0" name=""/>
        <dsp:cNvSpPr/>
      </dsp:nvSpPr>
      <dsp:spPr>
        <a:xfrm>
          <a:off x="998419" y="0"/>
          <a:ext cx="1065669" cy="36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rgbClr val="C00000"/>
              </a:solidFill>
              <a:sym typeface="Webdings" panose="05030102010509060703" pitchFamily="18" charset="2"/>
            </a:rPr>
            <a:t></a:t>
          </a:r>
          <a:endParaRPr lang="ar-SA" sz="2800" kern="1200" dirty="0">
            <a:solidFill>
              <a:srgbClr val="C00000"/>
            </a:solidFill>
          </a:endParaRPr>
        </a:p>
      </dsp:txBody>
      <dsp:txXfrm>
        <a:off x="998419" y="0"/>
        <a:ext cx="1065669" cy="36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6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24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83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5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93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51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0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05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53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84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54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74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61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65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0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7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2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23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22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23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9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19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52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71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0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22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2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27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25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41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2533D9-AE22-455E-88AA-D30E82F0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D32E-6F71-403F-9048-A27BDA483AA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E61656-AB82-4122-BE4B-1C70099C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B8FC1D-165D-4370-8178-A418C66E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CF78-1FDD-4FD5-AFA5-BB17B845EBB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29687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AF708-A7B9-4949-9174-FBA7FD33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A87BA-7DED-4AE3-9080-C4E8543DC43C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D09707-62E6-40A8-A823-D9DA638D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CF23B6-D02A-47C7-9965-0D30C19D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E3F1-DE80-4309-A4B9-50AE160D8A47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09844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E93508-091F-4F65-B710-F254A1E8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DEC3-582C-4431-9257-4111894F6C4D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E4E856-AD56-41C0-BE4C-31DF4F7B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2C6F2C-479D-4496-937A-589CD43A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DEB3-B405-4A43-9580-589367DC331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084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065EE87-D7C0-40B9-9B73-F908E833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C652-FCBB-4F6D-9805-F440DB0BCFC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D15560CE-BB8D-4D53-AD4F-64C02957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C81274A-F952-4B37-B903-1701F155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7B357-9A56-4C5C-93BC-E3784F8DC79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3679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ABFAA6FD-9FC6-459D-838D-E56F30F1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BA79-2DCA-4B0F-ABFB-E86A71BC436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3FFB415-9A67-4CC4-B706-7251DEEE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7829F8B5-6632-4549-AE07-0BAED478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BE54-2D93-4B94-A490-90E0277E15A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384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84A7189C-F621-42C3-A40E-578AA229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C7B3-EB58-4305-BD9F-C3ED4C9B564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05167BA-93F9-4362-80EF-EDE8A90C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C61F0334-BBA5-43EF-B5A9-EC95E06B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C4F7D-6EEA-455E-8BED-6C3C02CAEFF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164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B64E56B0-9577-4842-8904-CB8BFEB4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FE54-58CB-454D-BCBB-BBF8A8875E8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FA930330-2BCB-4F38-9156-CA24F8CA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BF872CA2-0446-4599-B3DC-9261C23E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86B3-CE9E-40F5-9D21-995B336D778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18405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CB890BD-C2E2-4F8C-9BA8-4C421F14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425A2-DFA8-4125-8BC8-7D6052E2911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6C0E91D-0E81-4D0A-B4E6-1AC2B7A0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F1C1C77-0EE7-4C9B-AA8F-ED50D188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8BD1-188E-405A-BC0D-182416676B4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18930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4CCE3C6-65BF-4984-8651-6C84050C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7F03-173F-4E1C-B7BF-84428A667F68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B4A10C5-D376-42C2-A3F5-6A5A540A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88104B2-4D55-4E79-BADF-90FF74DA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5B00-7AE6-408B-BB01-F81064D5779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7724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2B91C9-A81C-48F6-8B04-FD9C9CD9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B360-A400-429E-8D98-C2C0CA93616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610C59-3318-4FF3-8028-61C184D3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169D74-FFF9-422E-8334-D6E2731F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76A1-0F57-4DFE-B78D-5BC6385CB11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64970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AF454A-E1CF-4AC6-9BBD-0B09062F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E438-4C20-4E4E-9DCC-CDA2B362A9D7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8C602C-018C-45BC-919C-92E6A1E1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3052D5-C92F-483C-A58B-CDF90351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B863E-3A60-47CA-B1BF-A29AE5EE5BD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029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8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2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426C6539-8A17-4960-B61B-C8640F7B4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D68E698A-6A8B-476E-9B8F-03396259E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28FB34-42E5-45F0-83B9-DD2E20347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956F44-905F-446A-9E98-0CD87ED81F72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948B4B-91FA-4D6E-8639-A81A2DDB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226DE4-8044-44B5-BDF9-B65C6C9A1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4A2DE-7057-476A-9FEE-69E4D9E04FD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3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microsoft.com/office/2007/relationships/hdphoto" Target="../media/hdphoto5.wdp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.png"/><Relationship Id="rId7" Type="http://schemas.openxmlformats.org/officeDocument/2006/relationships/image" Target="../media/image6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.png"/><Relationship Id="rId7" Type="http://schemas.openxmlformats.org/officeDocument/2006/relationships/image" Target="../media/image6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.png"/><Relationship Id="rId7" Type="http://schemas.openxmlformats.org/officeDocument/2006/relationships/image" Target="../media/image7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8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4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3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microsoft.com/office/2007/relationships/hdphoto" Target="../media/hdphoto7.wdp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3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00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png"/><Relationship Id="rId5" Type="http://schemas.openxmlformats.org/officeDocument/2006/relationships/image" Target="../media/image170.png"/><Relationship Id="rId4" Type="http://schemas.openxmlformats.org/officeDocument/2006/relationships/image" Target="../media/image1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4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0.png"/><Relationship Id="rId3" Type="http://schemas.openxmlformats.org/officeDocument/2006/relationships/image" Target="../media/image5.png"/><Relationship Id="rId7" Type="http://schemas.openxmlformats.org/officeDocument/2006/relationships/image" Target="../media/image89.png"/><Relationship Id="rId12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60.png"/><Relationship Id="rId3" Type="http://schemas.openxmlformats.org/officeDocument/2006/relationships/image" Target="../media/image5.png"/><Relationship Id="rId7" Type="http://schemas.openxmlformats.org/officeDocument/2006/relationships/image" Target="../media/image89.png"/><Relationship Id="rId12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0.png"/><Relationship Id="rId11" Type="http://schemas.openxmlformats.org/officeDocument/2006/relationships/image" Target="../media/image350.png"/><Relationship Id="rId5" Type="http://schemas.openxmlformats.org/officeDocument/2006/relationships/image" Target="../media/image320.png"/><Relationship Id="rId10" Type="http://schemas.openxmlformats.org/officeDocument/2006/relationships/image" Target="../media/image34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22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0.png"/><Relationship Id="rId5" Type="http://schemas.openxmlformats.org/officeDocument/2006/relationships/image" Target="../media/image83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5" Type="http://schemas.microsoft.com/office/2007/relationships/hdphoto" Target="../media/hdphoto9.wdp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0.png"/><Relationship Id="rId3" Type="http://schemas.openxmlformats.org/officeDocument/2006/relationships/image" Target="../media/image83.png"/><Relationship Id="rId7" Type="http://schemas.openxmlformats.org/officeDocument/2006/relationships/image" Target="../media/image490.png"/><Relationship Id="rId12" Type="http://schemas.openxmlformats.org/officeDocument/2006/relationships/image" Target="../media/image5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5" Type="http://schemas.openxmlformats.org/officeDocument/2006/relationships/image" Target="../media/image570.png"/><Relationship Id="rId10" Type="http://schemas.openxmlformats.org/officeDocument/2006/relationships/image" Target="../media/image520.png"/><Relationship Id="rId4" Type="http://schemas.openxmlformats.org/officeDocument/2006/relationships/image" Target="../media/image91.PNG"/><Relationship Id="rId9" Type="http://schemas.openxmlformats.org/officeDocument/2006/relationships/image" Target="../media/image510.png"/><Relationship Id="rId14" Type="http://schemas.openxmlformats.org/officeDocument/2006/relationships/image" Target="../media/image5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580.png"/><Relationship Id="rId4" Type="http://schemas.openxmlformats.org/officeDocument/2006/relationships/image" Target="../media/image9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 الثانوي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3739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3739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3739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3739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المعلمـة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</a:t>
            </a: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(2-5)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المستقيم( </a:t>
            </a: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</a:t>
            </a: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مريم بنت محمد الطيب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3739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7758326-68BF-41C7-A1EE-60522932F343}"/>
              </a:ext>
            </a:extLst>
          </p:cNvPr>
          <p:cNvSpPr txBox="1"/>
          <p:nvPr/>
        </p:nvSpPr>
        <p:spPr>
          <a:xfrm>
            <a:off x="9028049" y="6340839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2168716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7234516" y="3699530"/>
                <a:ext cx="3738283" cy="273921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>
                    <a:solidFill>
                      <a:prstClr val="black"/>
                    </a:solidFill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صيغة الميل والمقطع </a:t>
                </a:r>
              </a:p>
              <a:p>
                <a:pPr algn="ctr"/>
                <a:r>
                  <a:rPr lang="ar-SA" sz="32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ar-SA" sz="3200" b="1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لمعادلة المستقيم هي</a:t>
                </a:r>
                <a:endParaRPr lang="ar-SA" sz="2800" b="1" i="1" dirty="0">
                  <a:solidFill>
                    <a:prstClr val="black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2800" b="1" i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lvl="0" algn="ctr"/>
                <a:endParaRPr lang="ar-SA" sz="28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lvl="0" algn="ctr"/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حيث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 ميل المستقيم</a:t>
                </a:r>
              </a:p>
              <a:p>
                <a:pPr lvl="0" algn="ctr"/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و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 مقطع المحور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𝒚</m:t>
                    </m:r>
                  </m:oMath>
                </a14:m>
                <a:endParaRPr lang="en-US" sz="2800" b="1" i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16" y="3699530"/>
                <a:ext cx="3738283" cy="27392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947656" y="3484086"/>
                <a:ext cx="4935070" cy="31700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lvl="0" algn="ctr"/>
                <a:r>
                  <a:rPr lang="ar-SA" sz="2800" b="1" dirty="0">
                    <a:solidFill>
                      <a:prstClr val="black"/>
                    </a:solidFill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صيغة الميل ونقطة</a:t>
                </a:r>
              </a:p>
              <a:p>
                <a:pPr lvl="0" algn="ctr"/>
                <a:r>
                  <a:rPr lang="ar-SA" sz="32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لمعادلة المستقيم هي</a:t>
                </a:r>
                <a:endParaRPr lang="en-US" sz="2800" b="1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SA" sz="2800" b="1" i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lvl="0" algn="ctr"/>
                <a:endParaRPr lang="ar-SA" sz="28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lvl="0" algn="ctr"/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حيث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 إحداثيَّا </a:t>
                </a:r>
              </a:p>
              <a:p>
                <a:pPr algn="ctr"/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أي نقطة على المستقيم</a:t>
                </a:r>
              </a:p>
              <a:p>
                <a:pPr algn="ctr"/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 ،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 ميل المستقيم</a:t>
                </a:r>
                <a:endParaRPr lang="ar-SA" sz="2800" b="1" i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56" y="3484086"/>
                <a:ext cx="4935070" cy="31700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7113494" y="2541494"/>
            <a:ext cx="2166920" cy="1158036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 flipH="1">
            <a:off x="3838842" y="2541494"/>
            <a:ext cx="1620664" cy="931387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4652682" y="1913303"/>
            <a:ext cx="30757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غير الرأسي</a:t>
            </a:r>
            <a:endParaRPr lang="ar-SA" sz="3200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8E748DF-3A71-4D4C-AF8C-78B6C3CEA1C4}"/>
              </a:ext>
            </a:extLst>
          </p:cNvPr>
          <p:cNvSpPr txBox="1"/>
          <p:nvPr/>
        </p:nvSpPr>
        <p:spPr>
          <a:xfrm>
            <a:off x="9103657" y="6488668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33876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21228" y="1755448"/>
            <a:ext cx="4748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  </a:t>
            </a:r>
            <a:endParaRPr lang="ar-SA" sz="3200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0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8"/>
              <p:cNvSpPr txBox="1"/>
              <p:nvPr/>
            </p:nvSpPr>
            <p:spPr>
              <a:xfrm>
                <a:off x="-457199" y="2340223"/>
                <a:ext cx="12022138" cy="7126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1</a:t>
                </a:r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) اكتب بصيغة الميل والمقطع معادلة المستقيم الذي ميله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ar-SA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𝟏</m:t>
                        </m:r>
                      </m:num>
                      <m:den>
                        <m:r>
                          <a:rPr lang="ar-SA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 ، ومقطع المحور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𝒚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 له </a:t>
                </a:r>
                <a14:m>
                  <m:oMath xmlns:m="http://schemas.openxmlformats.org/officeDocument/2006/math">
                    <m:r>
                      <a:rPr lang="ar-SA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𝟖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، ثم مثّله بيانيًّا.</a:t>
                </a:r>
              </a:p>
            </p:txBody>
          </p:sp>
        </mc:Choice>
        <mc:Fallback xmlns="">
          <p:sp>
            <p:nvSpPr>
              <p:cNvPr id="11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199" y="2340223"/>
                <a:ext cx="12022138" cy="7126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ستطيل 12"/>
          <p:cNvSpPr/>
          <p:nvPr/>
        </p:nvSpPr>
        <p:spPr>
          <a:xfrm>
            <a:off x="10299849" y="3081355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المعطيات: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 13"/>
              <p:cNvSpPr/>
              <p:nvPr/>
            </p:nvSpPr>
            <p:spPr>
              <a:xfrm>
                <a:off x="9048417" y="2986650"/>
                <a:ext cx="1251432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800" b="1" dirty="0">
                    <a:solidFill>
                      <a:srgbClr val="00B05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𝒎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ar-SA" sz="2800" b="1" i="1" dirty="0">
                    <a:solidFill>
                      <a:srgbClr val="00B05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endParaRPr lang="ar-SA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مستطيل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417" y="2986650"/>
                <a:ext cx="1251432" cy="712631"/>
              </a:xfrm>
              <a:prstGeom prst="rect">
                <a:avLst/>
              </a:prstGeom>
              <a:blipFill rotWithShape="1">
                <a:blip r:embed="rId5"/>
                <a:stretch>
                  <a:fillRect l="-9223" r="-9709" b="-196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7699201" y="3143144"/>
                <a:ext cx="13492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ar-SA" sz="2800" b="1" i="1" dirty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،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</m:oMath>
                </a14:m>
                <a:endParaRPr lang="ar-SA" sz="2800" b="1" i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201" y="3143144"/>
                <a:ext cx="1349216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810" t="-7059" r="-9050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 15"/>
          <p:cNvSpPr/>
          <p:nvPr/>
        </p:nvSpPr>
        <p:spPr>
          <a:xfrm>
            <a:off x="10571551" y="3666364"/>
            <a:ext cx="1151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المطلوب: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398899" y="3692059"/>
            <a:ext cx="6382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كتابة معادلة المستقيم بصيغة الميل والمقطع ثم تمثيله بيانيًا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8673595" y="4215279"/>
            <a:ext cx="3049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أولاً: نكتب معادلة المستقيم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ستطيل 19"/>
              <p:cNvSpPr/>
              <p:nvPr/>
            </p:nvSpPr>
            <p:spPr>
              <a:xfrm>
                <a:off x="7320476" y="4704554"/>
                <a:ext cx="21066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2800" b="1" i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0" name="مستطيل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476" y="4704554"/>
                <a:ext cx="2106666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159" b="-23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 20"/>
              <p:cNvSpPr/>
              <p:nvPr/>
            </p:nvSpPr>
            <p:spPr>
              <a:xfrm>
                <a:off x="7320476" y="5198844"/>
                <a:ext cx="204466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ar-SA" sz="2800" b="1" i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1" name="مستطيل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476" y="5198844"/>
                <a:ext cx="2044662" cy="8989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ستطيل 22"/>
          <p:cNvSpPr/>
          <p:nvPr/>
        </p:nvSpPr>
        <p:spPr>
          <a:xfrm>
            <a:off x="4278855" y="4719183"/>
            <a:ext cx="2273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صيغة الميل والمقطع 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5301570" y="5410782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بالتعويض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1AE73317-7D72-4FA8-9147-DB4003AA0410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519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821228" y="1755448"/>
            <a:ext cx="4748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  </a:t>
            </a:r>
            <a:endParaRPr lang="ar-SA" sz="3200" dirty="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27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8"/>
              <p:cNvSpPr txBox="1"/>
              <p:nvPr/>
            </p:nvSpPr>
            <p:spPr>
              <a:xfrm>
                <a:off x="-457199" y="2340223"/>
                <a:ext cx="12022138" cy="7126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1</a:t>
                </a:r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) اكتب بصيغة الميل والمقطع معادلة المستقيم الذي ميله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ar-SA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𝟏</m:t>
                        </m:r>
                      </m:num>
                      <m:den>
                        <m:r>
                          <a:rPr lang="ar-SA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 ، ومقطع المحور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𝒚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 له </a:t>
                </a:r>
                <a14:m>
                  <m:oMath xmlns:m="http://schemas.openxmlformats.org/officeDocument/2006/math">
                    <m:r>
                      <a:rPr lang="ar-SA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𝟖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، ثم مثّله بيانيًّا.</a:t>
                </a:r>
              </a:p>
            </p:txBody>
          </p:sp>
        </mc:Choice>
        <mc:Fallback xmlns="">
          <p:sp>
            <p:nvSpPr>
              <p:cNvPr id="2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199" y="2340223"/>
                <a:ext cx="12022138" cy="7126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ستطيل 28"/>
          <p:cNvSpPr/>
          <p:nvPr/>
        </p:nvSpPr>
        <p:spPr>
          <a:xfrm>
            <a:off x="8567979" y="3135626"/>
            <a:ext cx="3049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أولاً: نكتب معادلة المستقيم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ستطيل 29"/>
              <p:cNvSpPr/>
              <p:nvPr/>
            </p:nvSpPr>
            <p:spPr>
              <a:xfrm>
                <a:off x="5579640" y="2914732"/>
                <a:ext cx="204466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ar-SA" sz="2800" b="1" i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0" name="مستطيل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640" y="2914732"/>
                <a:ext cx="2044662" cy="898964"/>
              </a:xfrm>
              <a:prstGeom prst="rect">
                <a:avLst/>
              </a:prstGeom>
              <a:blipFill>
                <a:blip r:embed="rId5"/>
                <a:stretch>
                  <a:fillRect r="-3511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ستطيل 31"/>
          <p:cNvSpPr/>
          <p:nvPr/>
        </p:nvSpPr>
        <p:spPr>
          <a:xfrm>
            <a:off x="6559531" y="3881775"/>
            <a:ext cx="5210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ثانيًا : تمثيل المستقيم بيانيًا في المستوى الاحداثي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6911786" y="4436549"/>
                <a:ext cx="51334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ctr">
                  <a:buFont typeface="Arial" panose="020B0604020202020204" pitchFamily="34" charset="0"/>
                  <a:buChar char="•"/>
                </a:pPr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عين نقطة مقطع المحور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  <a:cs typeface="Sakkal Majalla" pitchFamily="2" charset="-78"/>
                      </a:rPr>
                      <m:t>𝒚</m:t>
                    </m:r>
                  </m:oMath>
                </a14:m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 عند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  <a:cs typeface="Sakkal Majalla" pitchFamily="2" charset="-78"/>
                      </a:rPr>
                      <m:t>𝒚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  <a:cs typeface="Sakkal Majalla" pitchFamily="2" charset="-78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  <a:cs typeface="Sakkal Majalla" pitchFamily="2" charset="-78"/>
                      </a:rPr>
                      <m:t>𝟖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786" y="4436549"/>
                <a:ext cx="513345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6279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4867798" y="4949258"/>
                <a:ext cx="7705162" cy="114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ctr">
                  <a:buFont typeface="Arial" pitchFamily="34" charset="0"/>
                  <a:buChar char="•"/>
                </a:pPr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استعمل قيمة الميل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𝒎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ar-SA" sz="28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 لتحديد نقطة أخرى وذلك </a:t>
                </a:r>
              </a:p>
              <a:p>
                <a:pPr lvl="0" algn="ctr"/>
                <a:r>
                  <a:rPr lang="ar-SA" sz="2800" b="1" dirty="0">
                    <a:solidFill>
                      <a:srgbClr val="ED7D31">
                        <a:lumMod val="50000"/>
                      </a:srgbClr>
                    </a:solidFill>
                    <a:latin typeface="Sakkal Majalla" pitchFamily="2" charset="-78"/>
                    <a:cs typeface="Sakkal Majalla" pitchFamily="2" charset="-78"/>
                  </a:rPr>
                  <a:t>بالانتقال وحدة واحدة أعلى مقطع المحور </a:t>
                </a:r>
                <a:r>
                  <a:rPr lang="en-US" sz="2800" b="1" dirty="0">
                    <a:solidFill>
                      <a:srgbClr val="ED7D31">
                        <a:lumMod val="50000"/>
                      </a:srgbClr>
                    </a:solidFill>
                    <a:latin typeface="Sakkal Majalla" pitchFamily="2" charset="-78"/>
                    <a:cs typeface="Sakkal Majalla" pitchFamily="2" charset="-78"/>
                  </a:rPr>
                  <a:t>y</a:t>
                </a:r>
                <a:r>
                  <a:rPr lang="ar-SA" sz="2800" b="1" dirty="0">
                    <a:solidFill>
                      <a:srgbClr val="ED7D31">
                        <a:lumMod val="50000"/>
                      </a:srgbClr>
                    </a:solidFill>
                    <a:latin typeface="Sakkal Majalla" pitchFamily="2" charset="-78"/>
                    <a:cs typeface="Sakkal Majalla" pitchFamily="2" charset="-78"/>
                  </a:rPr>
                  <a:t> ، ثم  وحدتين إلى يمينه </a:t>
                </a: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798" y="4949258"/>
                <a:ext cx="7705162" cy="1143518"/>
              </a:xfrm>
              <a:prstGeom prst="rect">
                <a:avLst/>
              </a:prstGeom>
              <a:blipFill rotWithShape="1">
                <a:blip r:embed="rId7"/>
                <a:stretch>
                  <a:fillRect b="-1443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ستطيل 4"/>
          <p:cNvSpPr/>
          <p:nvPr/>
        </p:nvSpPr>
        <p:spPr>
          <a:xfrm>
            <a:off x="7234502" y="6087117"/>
            <a:ext cx="4582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ارسم المستقيم الذي يمر بهاتين النقطتين  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3" y="3098017"/>
            <a:ext cx="4613155" cy="360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رابط كسهم مستقيم 36"/>
          <p:cNvCxnSpPr>
            <a:cxnSpLocks/>
            <a:stCxn id="34" idx="1"/>
          </p:cNvCxnSpPr>
          <p:nvPr/>
        </p:nvCxnSpPr>
        <p:spPr>
          <a:xfrm flipV="1">
            <a:off x="254643" y="3031491"/>
            <a:ext cx="3869582" cy="1870339"/>
          </a:xfrm>
          <a:prstGeom prst="straightConnector1">
            <a:avLst/>
          </a:prstGeom>
          <a:ln w="508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شكل بيضاوي 35"/>
          <p:cNvSpPr/>
          <p:nvPr/>
        </p:nvSpPr>
        <p:spPr>
          <a:xfrm>
            <a:off x="2471220" y="3681685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3107251" y="3397236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B629C1C2-F7E5-4699-99D7-07724D080ACE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22287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4" grpId="0"/>
      <p:bldP spid="5" grpId="0"/>
      <p:bldP spid="36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4029619" y="1755448"/>
            <a:ext cx="4540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 </a:t>
            </a:r>
            <a:endParaRPr lang="ar-SA" sz="3200" dirty="0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8"/>
              <p:cNvSpPr txBox="1"/>
              <p:nvPr/>
            </p:nvSpPr>
            <p:spPr>
              <a:xfrm>
                <a:off x="-1537855" y="2340223"/>
                <a:ext cx="1310279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2</a:t>
                </a:r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) اكتب بصيغة الميل ونقطة معادلة المستقيم الذي ميله </a:t>
                </a:r>
                <a14:m>
                  <m:oMath xmlns:m="http://schemas.openxmlformats.org/officeDocument/2006/math">
                    <m:r>
                      <a:rPr lang="ar-SA" sz="2800" b="1" i="1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𝟒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 ، ويمر  بالنقطة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,−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𝟔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)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، ثم مثّله بيانيًّا.</a:t>
                </a:r>
              </a:p>
            </p:txBody>
          </p:sp>
        </mc:Choice>
        <mc:Fallback xmlns="">
          <p:sp>
            <p:nvSpPr>
              <p:cNvPr id="1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7855" y="2340223"/>
                <a:ext cx="1310279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1"/>
          <p:cNvSpPr/>
          <p:nvPr/>
        </p:nvSpPr>
        <p:spPr>
          <a:xfrm>
            <a:off x="10464861" y="2974283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المعطيات: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9210223" y="2983283"/>
                <a:ext cx="12546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800" b="1" dirty="0">
                    <a:solidFill>
                      <a:srgbClr val="00B05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𝒎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ar-SA" dirty="0"/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223" y="2983283"/>
                <a:ext cx="1254638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6977" r="-9709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4846474" y="2971299"/>
                <a:ext cx="43637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en-US" sz="2800" dirty="0"/>
                  <a:t>,</a:t>
                </a:r>
                <a:endParaRPr lang="ar-SA" sz="2800" dirty="0"/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474" y="2971299"/>
                <a:ext cx="4363749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3073" b="-325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ستطيل 7"/>
          <p:cNvSpPr/>
          <p:nvPr/>
        </p:nvSpPr>
        <p:spPr>
          <a:xfrm>
            <a:off x="10545255" y="3603488"/>
            <a:ext cx="1151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المطلوب: 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4284299" y="3603488"/>
            <a:ext cx="6370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كتابة معادلة المستقيم  بصيغة الميل و نقطة ثم تمثيله بيانيًا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569644" y="4136776"/>
            <a:ext cx="3049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أولًا: نكتب معادلة المستقيم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 20"/>
              <p:cNvSpPr/>
              <p:nvPr/>
            </p:nvSpPr>
            <p:spPr>
              <a:xfrm>
                <a:off x="5657418" y="4677124"/>
                <a:ext cx="43356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1" name="مستطيل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418" y="4677124"/>
                <a:ext cx="4335607" cy="523220"/>
              </a:xfrm>
              <a:prstGeom prst="rect">
                <a:avLst/>
              </a:prstGeom>
              <a:blipFill>
                <a:blip r:embed="rId7"/>
                <a:stretch>
                  <a:fillRect r="-24895"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ستطيل 21"/>
              <p:cNvSpPr/>
              <p:nvPr/>
            </p:nvSpPr>
            <p:spPr>
              <a:xfrm>
                <a:off x="5214499" y="5325345"/>
                <a:ext cx="49596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−(−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−(−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ar-SA" sz="2800" b="1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2" name="مستطيل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99" y="5325345"/>
                <a:ext cx="4959639" cy="523220"/>
              </a:xfrm>
              <a:prstGeom prst="rect">
                <a:avLst/>
              </a:prstGeom>
              <a:blipFill>
                <a:blip r:embed="rId8"/>
                <a:stretch>
                  <a:fillRect r="-29115" b="-129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 22"/>
              <p:cNvSpPr/>
              <p:nvPr/>
            </p:nvSpPr>
            <p:spPr>
              <a:xfrm>
                <a:off x="6285191" y="5944129"/>
                <a:ext cx="29250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i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3" name="مستطيل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5944129"/>
                <a:ext cx="2925032" cy="523220"/>
              </a:xfrm>
              <a:prstGeom prst="rect">
                <a:avLst/>
              </a:prstGeom>
              <a:blipFill>
                <a:blip r:embed="rId9"/>
                <a:stretch>
                  <a:fillRect r="-45625"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ستطيل 23"/>
          <p:cNvSpPr/>
          <p:nvPr/>
        </p:nvSpPr>
        <p:spPr>
          <a:xfrm>
            <a:off x="4632546" y="4737437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صيغة الميل ونقطة 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5301570" y="5313894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بالتعويض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5351312" y="5950789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بالتبسيط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4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7" y="3196038"/>
            <a:ext cx="3042090" cy="347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9">
            <a:extLst>
              <a:ext uri="{FF2B5EF4-FFF2-40B4-BE49-F238E27FC236}">
                <a16:creationId xmlns:a16="http://schemas.microsoft.com/office/drawing/2014/main" id="{306E9B24-8BE6-49D5-9B4E-50CDE0690D19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95250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  <p:bldP spid="6" grpId="0"/>
      <p:bldP spid="8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4029619" y="1755448"/>
            <a:ext cx="4540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 </a:t>
            </a:r>
            <a:endParaRPr lang="ar-SA" sz="3200" dirty="0"/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31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8"/>
              <p:cNvSpPr txBox="1"/>
              <p:nvPr/>
            </p:nvSpPr>
            <p:spPr>
              <a:xfrm>
                <a:off x="-1537855" y="2340223"/>
                <a:ext cx="1310279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2</a:t>
                </a:r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) اكتب بصيغة الميل ونقطة معادلة المستقيم الذي ميله </a:t>
                </a:r>
                <a14:m>
                  <m:oMath xmlns:m="http://schemas.openxmlformats.org/officeDocument/2006/math">
                    <m:r>
                      <a:rPr lang="ar-SA" sz="2800" b="1" i="1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𝟒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 ، ويمر  بالنقطة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,−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𝟔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)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، ثم مثّله بيانيًّا.</a:t>
                </a:r>
              </a:p>
            </p:txBody>
          </p:sp>
        </mc:Choice>
        <mc:Fallback xmlns="">
          <p:sp>
            <p:nvSpPr>
              <p:cNvPr id="32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7855" y="2340223"/>
                <a:ext cx="1310279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مستطيل 32"/>
          <p:cNvSpPr/>
          <p:nvPr/>
        </p:nvSpPr>
        <p:spPr>
          <a:xfrm>
            <a:off x="8647299" y="2982822"/>
            <a:ext cx="3049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أولًا: نكتب معادلة المستقيم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ستطيل 33"/>
              <p:cNvSpPr/>
              <p:nvPr/>
            </p:nvSpPr>
            <p:spPr>
              <a:xfrm>
                <a:off x="4460911" y="3015244"/>
                <a:ext cx="29250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i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4" name="مستطيل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911" y="3015244"/>
                <a:ext cx="2925032" cy="523220"/>
              </a:xfrm>
              <a:prstGeom prst="rect">
                <a:avLst/>
              </a:prstGeom>
              <a:blipFill>
                <a:blip r:embed="rId5"/>
                <a:stretch>
                  <a:fillRect r="-45625" b="-129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ستطيل 2"/>
          <p:cNvSpPr/>
          <p:nvPr/>
        </p:nvSpPr>
        <p:spPr>
          <a:xfrm>
            <a:off x="6147812" y="3657843"/>
            <a:ext cx="541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ثانيًا : تمثيل المستقيم بيانيًا في المستوى الاحداثي :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242227" y="4318270"/>
            <a:ext cx="2528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عين النقطة 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-3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,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-6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endParaRPr lang="ar-SA" sz="28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15428" y="4859396"/>
            <a:ext cx="7864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  <a:defRPr/>
            </a:pP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استعمل قيمة الميل </a:t>
            </a:r>
            <a:r>
              <a:rPr lang="en-US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لتحديد نقطة أخرى وذلك </a:t>
            </a:r>
          </a:p>
          <a:p>
            <a:pPr lvl="0">
              <a:defRPr/>
            </a:pPr>
            <a:r>
              <a:rPr lang="ar-SA" sz="2800" b="1" dirty="0">
                <a:solidFill>
                  <a:srgbClr val="ED7D31">
                    <a:lumMod val="50000"/>
                  </a:srgbClr>
                </a:solidFill>
                <a:latin typeface="Sakkal Majalla" pitchFamily="2" charset="-78"/>
                <a:cs typeface="Sakkal Majalla" pitchFamily="2" charset="-78"/>
              </a:rPr>
              <a:t>بالانتقال 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r>
              <a:rPr lang="ar-SA" sz="2800" b="1" dirty="0">
                <a:solidFill>
                  <a:srgbClr val="ED7D31">
                    <a:lumMod val="50000"/>
                  </a:srgbClr>
                </a:solidFill>
                <a:latin typeface="Sakkal Majalla" pitchFamily="2" charset="-78"/>
                <a:cs typeface="Sakkal Majalla" pitchFamily="2" charset="-78"/>
              </a:rPr>
              <a:t> وحدات أعلى النقطة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-3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,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-6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2800" b="1" dirty="0">
                <a:solidFill>
                  <a:srgbClr val="ED7D31">
                    <a:lumMod val="50000"/>
                  </a:srgbClr>
                </a:solidFill>
                <a:latin typeface="Sakkal Majalla" pitchFamily="2" charset="-78"/>
                <a:cs typeface="Sakkal Majalla" pitchFamily="2" charset="-78"/>
              </a:rPr>
              <a:t>ثم وحدة واحدة إلى يمينها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923427" y="5919819"/>
            <a:ext cx="5900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ارسم المستقيم الذي يمر بهاتين النقطتين  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" y="2872522"/>
            <a:ext cx="4967704" cy="39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رابط كسهم مستقيم 39"/>
          <p:cNvCxnSpPr>
            <a:cxnSpLocks/>
          </p:cNvCxnSpPr>
          <p:nvPr/>
        </p:nvCxnSpPr>
        <p:spPr>
          <a:xfrm flipV="1">
            <a:off x="1352267" y="2959964"/>
            <a:ext cx="954860" cy="3738672"/>
          </a:xfrm>
          <a:prstGeom prst="straightConnector1">
            <a:avLst/>
          </a:prstGeom>
          <a:ln w="508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شكل بيضاوي 40"/>
          <p:cNvSpPr/>
          <p:nvPr/>
        </p:nvSpPr>
        <p:spPr>
          <a:xfrm>
            <a:off x="1440221" y="5949294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2" name="شكل بيضاوي 41"/>
          <p:cNvSpPr/>
          <p:nvPr/>
        </p:nvSpPr>
        <p:spPr>
          <a:xfrm>
            <a:off x="1772065" y="4590163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A12965B5-EAE4-46E9-96FC-B47DDC10C0A3}"/>
              </a:ext>
            </a:extLst>
          </p:cNvPr>
          <p:cNvSpPr txBox="1"/>
          <p:nvPr/>
        </p:nvSpPr>
        <p:spPr>
          <a:xfrm>
            <a:off x="9124908" y="6549355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35273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3434105" y="2407328"/>
            <a:ext cx="528945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عندما لا يُعطى ميل المستقيم، </a:t>
            </a:r>
          </a:p>
          <a:p>
            <a:pPr algn="ctr">
              <a:lnSpc>
                <a:spcPct val="150000"/>
              </a:lnSpc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استعمل أي نقطتين عليه لحساب ميله،</a:t>
            </a:r>
          </a:p>
          <a:p>
            <a:pPr algn="ctr">
              <a:lnSpc>
                <a:spcPct val="150000"/>
              </a:lnSpc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ثم استعمل صيغة الميل ونقطة، </a:t>
            </a:r>
          </a:p>
          <a:p>
            <a:pPr algn="ctr">
              <a:lnSpc>
                <a:spcPct val="150000"/>
              </a:lnSpc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أو الميل والمقطع </a:t>
            </a:r>
          </a:p>
          <a:p>
            <a:pPr algn="ctr">
              <a:lnSpc>
                <a:spcPct val="150000"/>
              </a:lnSpc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لتكتب معادلته.</a:t>
            </a:r>
            <a:endParaRPr lang="ar-SA" sz="3200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4687B7DA-90BB-420A-9038-D217F7C17AC0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78367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720240" y="1755448"/>
            <a:ext cx="4849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</a:t>
            </a:r>
            <a:endParaRPr lang="ar-SA" sz="3200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3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8"/>
          <p:cNvSpPr txBox="1"/>
          <p:nvPr/>
        </p:nvSpPr>
        <p:spPr>
          <a:xfrm>
            <a:off x="3041895" y="2340223"/>
            <a:ext cx="852304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اكتب بصيغة الميل والمقطع معادلة المستقيم المار بكل زوج نقاط فيما يأتي: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8250993" y="2838030"/>
                <a:ext cx="3186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3A</a:t>
                </a:r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,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𝟏𝟎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 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endParaRPr lang="ar-SA" dirty="0"/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93" y="2838030"/>
                <a:ext cx="318677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065" t="-7059" r="-4215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6474824" y="3374430"/>
                <a:ext cx="36036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ar-SA" sz="2800" b="1" dirty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المعطيات: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Sakkal Majalla" pitchFamily="2" charset="-78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/>
                            <a:cs typeface="Sakkal Majalla" pitchFamily="2" charset="-78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Sakkal Majalla" pitchFamily="2" charset="-78"/>
                          </a:rPr>
                          <m:t>𝟒</m:t>
                        </m:r>
                      </m:e>
                    </m:d>
                    <m:r>
                      <a:rPr lang="en-AE" sz="2800" b="1" i="1" dirty="0" smtClean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,</m:t>
                    </m:r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 (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𝟖</m:t>
                    </m:r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Sakkal Majalla" pitchFamily="2" charset="-78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Sakkal Majalla" pitchFamily="2" charset="-78"/>
                      </a:rPr>
                      <m:t>𝟏𝟎</m:t>
                    </m:r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)</m:t>
                    </m:r>
                  </m:oMath>
                </a14:m>
                <a:endParaRPr lang="ar-SA" sz="28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24" y="3374430"/>
                <a:ext cx="360368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7059" r="-3215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 5"/>
          <p:cNvSpPr/>
          <p:nvPr/>
        </p:nvSpPr>
        <p:spPr>
          <a:xfrm>
            <a:off x="3354147" y="3827310"/>
            <a:ext cx="6724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المطلوب: 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كتابة معادلة المستقيم بصيغة الميل والمقطع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863552" y="4443549"/>
            <a:ext cx="4538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أولًا: نوجد ميل المستقيم باستخدام : </a:t>
            </a:r>
            <a:endParaRPr lang="ar-SA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 20"/>
              <p:cNvSpPr/>
              <p:nvPr/>
            </p:nvSpPr>
            <p:spPr>
              <a:xfrm>
                <a:off x="4086571" y="4309262"/>
                <a:ext cx="2285497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1" name="مستطيل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71" y="4309262"/>
                <a:ext cx="2285497" cy="906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ستطيل 21"/>
              <p:cNvSpPr/>
              <p:nvPr/>
            </p:nvSpPr>
            <p:spPr>
              <a:xfrm>
                <a:off x="3211200" y="5244971"/>
                <a:ext cx="71906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    , 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d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2" name="مستطيل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200" y="5244971"/>
                <a:ext cx="7190648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 22"/>
              <p:cNvSpPr/>
              <p:nvPr/>
            </p:nvSpPr>
            <p:spPr>
              <a:xfrm>
                <a:off x="4856880" y="5744444"/>
                <a:ext cx="2507418" cy="978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ar-SA" sz="28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SA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ar-SA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ar-SA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ar-SA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ar-SA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ar-SA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3" name="مستطيل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880" y="5744444"/>
                <a:ext cx="2507418" cy="9782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ستطيل 23"/>
              <p:cNvSpPr/>
              <p:nvPr/>
            </p:nvSpPr>
            <p:spPr>
              <a:xfrm>
                <a:off x="7455222" y="5764604"/>
                <a:ext cx="82144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SA" sz="2800" b="1" i="1" dirty="0">
                  <a:solidFill>
                    <a:srgbClr val="70AD47">
                      <a:lumMod val="50000"/>
                    </a:srgbClr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4" name="مستطيل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222" y="5764604"/>
                <a:ext cx="821442" cy="9017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9">
            <a:extLst>
              <a:ext uri="{FF2B5EF4-FFF2-40B4-BE49-F238E27FC236}">
                <a16:creationId xmlns:a16="http://schemas.microsoft.com/office/drawing/2014/main" id="{5AA021F0-AB2F-4D98-A8DB-50CE2239E4AB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77314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/>
      <p:bldP spid="6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720240" y="1755448"/>
            <a:ext cx="4849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</a:t>
            </a:r>
            <a:endParaRPr lang="ar-SA" sz="3200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3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8"/>
          <p:cNvSpPr txBox="1"/>
          <p:nvPr/>
        </p:nvSpPr>
        <p:spPr>
          <a:xfrm>
            <a:off x="3041895" y="2340223"/>
            <a:ext cx="852304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اكتب بصيغة الميل والمقطع معادلة المستقيم المار بكل زوج نقاط فيما يأتي: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8250993" y="2838030"/>
                <a:ext cx="3186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3A</a:t>
                </a:r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,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𝟏𝟎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 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endParaRPr lang="ar-SA" dirty="0"/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93" y="2838030"/>
                <a:ext cx="318677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065" t="-7059" r="-4215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1"/>
          <p:cNvSpPr/>
          <p:nvPr/>
        </p:nvSpPr>
        <p:spPr>
          <a:xfrm>
            <a:off x="3136793" y="3279921"/>
            <a:ext cx="6760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ثانيًا : نكتب معادلة المستقيم بصيغة الميل والمقطع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5932530" y="3909246"/>
                <a:ext cx="37228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A5002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A5002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A5002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A5002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ar-SA" sz="2800" b="1" dirty="0">
                    <a:solidFill>
                      <a:srgbClr val="70AD47">
                        <a:lumMod val="50000"/>
                      </a:srgbClr>
                    </a:solidFill>
                    <a:latin typeface="Sakkal Majalla" pitchFamily="2" charset="-78"/>
                    <a:cs typeface="Sakkal Majalla" pitchFamily="2" charset="-78"/>
                  </a:rPr>
                  <a:t> ، </a:t>
                </a:r>
                <a:endParaRPr lang="ar-SA" dirty="0"/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530" y="3909246"/>
                <a:ext cx="3722835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6977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5217718" y="3680051"/>
                <a:ext cx="12995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718" y="3680051"/>
                <a:ext cx="1299522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ستطيل 16"/>
              <p:cNvSpPr/>
              <p:nvPr/>
            </p:nvSpPr>
            <p:spPr>
              <a:xfrm>
                <a:off x="5932530" y="4621749"/>
                <a:ext cx="39187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7" name="مستطيل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530" y="4621749"/>
                <a:ext cx="3918781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/>
              <p:cNvSpPr/>
              <p:nvPr/>
            </p:nvSpPr>
            <p:spPr>
              <a:xfrm>
                <a:off x="5704327" y="4980895"/>
                <a:ext cx="453603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−(−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ar-SA" sz="2800" b="1" dirty="0">
                  <a:solidFill>
                    <a:schemeClr val="tx1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327" y="4980895"/>
                <a:ext cx="4536037" cy="9017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 18"/>
              <p:cNvSpPr/>
              <p:nvPr/>
            </p:nvSpPr>
            <p:spPr>
              <a:xfrm>
                <a:off x="6640899" y="5804286"/>
                <a:ext cx="230434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𝟐𝟔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9" name="مستطيل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899" y="5804286"/>
                <a:ext cx="2304349" cy="9017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21"/>
          <p:cNvSpPr/>
          <p:nvPr/>
        </p:nvSpPr>
        <p:spPr>
          <a:xfrm>
            <a:off x="3289742" y="4649224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صيغة الميل ونقطة 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3811661" y="5186181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بالتعويض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851736" y="6070575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بالتبسيط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75F5E3F8-7C1D-42B2-8A79-DE1798F30A9B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71908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  <p:bldP spid="17" grpId="0"/>
      <p:bldP spid="18" grpId="0"/>
      <p:bldP spid="19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720240" y="1755448"/>
            <a:ext cx="4849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</a:t>
            </a:r>
            <a:endParaRPr lang="ar-SA" sz="3200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2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8"/>
          <p:cNvSpPr txBox="1"/>
          <p:nvPr/>
        </p:nvSpPr>
        <p:spPr>
          <a:xfrm>
            <a:off x="3041895" y="2340223"/>
            <a:ext cx="852304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اكتب بصيغة الميل والمقطع معادلة المستقيم المار بكل زوج نقاط فيما يأتي: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 13"/>
              <p:cNvSpPr/>
              <p:nvPr/>
            </p:nvSpPr>
            <p:spPr>
              <a:xfrm>
                <a:off x="8751130" y="2838030"/>
                <a:ext cx="26866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3B</a:t>
                </a:r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𝟎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,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𝟔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 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endParaRPr lang="ar-SA" dirty="0"/>
              </a:p>
            </p:txBody>
          </p:sp>
        </mc:Choice>
        <mc:Fallback xmlns="">
          <p:sp>
            <p:nvSpPr>
              <p:cNvPr id="14" name="مستطيل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130" y="2838030"/>
                <a:ext cx="268663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636" t="-7059" r="-5000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6479425" y="3367195"/>
                <a:ext cx="3167278" cy="591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ar-SA" sz="2800" b="1" dirty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المعطيات: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𝟎</m:t>
                    </m:r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,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  <a:cs typeface="Sakkal Majalla" pitchFamily="2" charset="-78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Sakkal Majalla" pitchFamily="2" charset="-78"/>
                      </a:rPr>
                      <m:t>𝟎</m:t>
                    </m:r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)</m:t>
                    </m:r>
                    <m:r>
                      <a:rPr lang="ar-SA" sz="2800" b="1" i="1" dirty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،</m:t>
                    </m:r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 (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𝟐</m:t>
                    </m:r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,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  <a:cs typeface="Sakkal Majalla" pitchFamily="2" charset="-78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Sakkal Majalla" pitchFamily="2" charset="-78"/>
                      </a:rPr>
                      <m:t>𝟔</m:t>
                    </m:r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/>
                        <a:cs typeface="Sakkal Majalla" pitchFamily="2" charset="-78"/>
                      </a:rPr>
                      <m:t>)</m:t>
                    </m:r>
                  </m:oMath>
                </a14:m>
                <a:endParaRPr lang="ar-SA" sz="28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25" y="3367195"/>
                <a:ext cx="3167278" cy="591700"/>
              </a:xfrm>
              <a:prstGeom prst="rect">
                <a:avLst/>
              </a:prstGeom>
              <a:blipFill rotWithShape="1">
                <a:blip r:embed="rId5"/>
                <a:stretch>
                  <a:fillRect r="-3661" b="-2783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مستطيل 3"/>
          <p:cNvSpPr/>
          <p:nvPr/>
        </p:nvSpPr>
        <p:spPr>
          <a:xfrm>
            <a:off x="3906784" y="3958895"/>
            <a:ext cx="6114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المطلوب: 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كتابة معادلة المستقيم بصيغة الميل والمقطع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759998" y="4472060"/>
            <a:ext cx="5086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أولاً: نوجد ميل المستقيم باستخدام : </a:t>
            </a:r>
            <a:endParaRPr lang="ar-SA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2786477" y="4335542"/>
                <a:ext cx="2240613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477" y="4335542"/>
                <a:ext cx="2240613" cy="906851"/>
              </a:xfrm>
              <a:prstGeom prst="rect">
                <a:avLst/>
              </a:prstGeom>
              <a:blipFill>
                <a:blip r:embed="rId6"/>
                <a:stretch>
                  <a:fillRect r="-372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ستطيل 16"/>
              <p:cNvSpPr/>
              <p:nvPr/>
            </p:nvSpPr>
            <p:spPr>
              <a:xfrm>
                <a:off x="3288856" y="5242393"/>
                <a:ext cx="67326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SA" sz="2800" b="1" dirty="0"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7" name="مستطيل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856" y="5242393"/>
                <a:ext cx="6732612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/>
              <p:cNvSpPr/>
              <p:nvPr/>
            </p:nvSpPr>
            <p:spPr>
              <a:xfrm>
                <a:off x="4336552" y="5896154"/>
                <a:ext cx="194155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SA" sz="2800" b="1" i="1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ar-SA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ar-SA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ar-SA" sz="2800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ar-SA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ar-SA" sz="2800" b="1" i="1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552" y="5896154"/>
                <a:ext cx="1941557" cy="9017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 18"/>
              <p:cNvSpPr/>
              <p:nvPr/>
            </p:nvSpPr>
            <p:spPr>
              <a:xfrm>
                <a:off x="6278109" y="6144776"/>
                <a:ext cx="8214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9" name="مستطيل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109" y="6144776"/>
                <a:ext cx="82144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9">
            <a:extLst>
              <a:ext uri="{FF2B5EF4-FFF2-40B4-BE49-F238E27FC236}">
                <a16:creationId xmlns:a16="http://schemas.microsoft.com/office/drawing/2014/main" id="{93DC5259-C9E8-4FAD-915B-BBAA94E33942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519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3720240" y="1755448"/>
            <a:ext cx="4849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</a:t>
            </a:r>
            <a:endParaRPr lang="ar-SA" sz="3200" dirty="0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4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8"/>
          <p:cNvSpPr txBox="1"/>
          <p:nvPr/>
        </p:nvSpPr>
        <p:spPr>
          <a:xfrm>
            <a:off x="3041895" y="2340223"/>
            <a:ext cx="852304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اكتب بصيغة الميل والمقطع معادلة المستقيم المار بكل زوج نقاط فيما يأتي: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8751130" y="2838030"/>
                <a:ext cx="26866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3B</a:t>
                </a:r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𝟎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,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Sakkal Majalla" pitchFamily="2" charset="-78"/>
                          </a:rPr>
                          <m:t>𝟔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Sakkal Majalla" pitchFamily="2" charset="-78"/>
                      </a:rPr>
                      <m:t> </m:t>
                    </m:r>
                  </m:oMath>
                </a14:m>
                <a:r>
                  <a:rPr lang="ar-SA" sz="28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endParaRPr lang="ar-SA" dirty="0"/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130" y="2838030"/>
                <a:ext cx="268663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636" t="-7059" r="-5000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1"/>
          <p:cNvSpPr/>
          <p:nvPr/>
        </p:nvSpPr>
        <p:spPr>
          <a:xfrm>
            <a:off x="3759749" y="3349994"/>
            <a:ext cx="6705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ثانيًا : نكتب معادلة المستقيم بصيغة الميل والمقطع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4787668" y="3873214"/>
                <a:ext cx="50314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من النقطة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Sakkal Majalla" pitchFamily="2" charset="-78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Sakkal Majalla" pitchFamily="2" charset="-78"/>
                      </a:rPr>
                      <m:t>𝟎</m:t>
                    </m:r>
                    <m:r>
                      <a:rPr lang="en-US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Sakkal Majalla" pitchFamily="2" charset="-78"/>
                      </a:rPr>
                      <m:t>,</m:t>
                    </m:r>
                    <m:r>
                      <a:rPr lang="en-US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Sakkal Majalla" pitchFamily="2" charset="-78"/>
                      </a:rPr>
                      <m:t>𝟎</m:t>
                    </m:r>
                    <m:r>
                      <a:rPr lang="en-US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Sakkal Majalla" pitchFamily="2" charset="-78"/>
                      </a:rPr>
                      <m:t>) </m:t>
                    </m:r>
                  </m:oMath>
                </a14:m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أوجد المقطع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Sakkal Majalla" pitchFamily="2" charset="-78"/>
                      </a:rPr>
                      <m:t>𝒚</m:t>
                    </m:r>
                    <m:r>
                      <a:rPr lang="ar-SA" sz="28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Sakkal Majalla" pitchFamily="2" charset="-78"/>
                      </a:rPr>
                      <m:t> </m:t>
                    </m:r>
                  </m:oMath>
                </a14:m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؟</a:t>
                </a:r>
                <a:endParaRPr lang="en-US" sz="2800" b="1" dirty="0"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668" y="3873214"/>
                <a:ext cx="503149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6977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ستطيل 16"/>
              <p:cNvSpPr/>
              <p:nvPr/>
            </p:nvSpPr>
            <p:spPr>
              <a:xfrm>
                <a:off x="6542694" y="4490855"/>
                <a:ext cx="1139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ar-SA" sz="28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7" name="مستطيل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694" y="4490855"/>
                <a:ext cx="1139222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20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/>
              <p:cNvSpPr/>
              <p:nvPr/>
            </p:nvSpPr>
            <p:spPr>
              <a:xfrm>
                <a:off x="6146159" y="5014075"/>
                <a:ext cx="21066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ar-SA" sz="2800" b="1" i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59" y="5014075"/>
                <a:ext cx="2106666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156" b="-352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 18"/>
              <p:cNvSpPr/>
              <p:nvPr/>
            </p:nvSpPr>
            <p:spPr>
              <a:xfrm>
                <a:off x="6310997" y="5644160"/>
                <a:ext cx="1984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ar-SA" sz="2800" b="1" i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9" name="مستطيل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997" y="5644160"/>
                <a:ext cx="1984838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227" b="-23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ستطيل 19"/>
              <p:cNvSpPr/>
              <p:nvPr/>
            </p:nvSpPr>
            <p:spPr>
              <a:xfrm>
                <a:off x="6758625" y="6187179"/>
                <a:ext cx="1342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ar-SA" sz="2800" b="1" i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0" name="مستطيل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25" y="6187179"/>
                <a:ext cx="1342803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2273" b="-23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21"/>
          <p:cNvSpPr/>
          <p:nvPr/>
        </p:nvSpPr>
        <p:spPr>
          <a:xfrm>
            <a:off x="3660544" y="5035234"/>
            <a:ext cx="2273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صيغة الميل والمقطع 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632063" y="5625754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بالتعويض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723334" y="6102818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بالتبسيط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57D9DC76-4517-432D-8975-9C1A74D2C8C3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71908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43" y="2254270"/>
            <a:ext cx="9973933" cy="45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4148178" y="3030033"/>
                <a:ext cx="6431973" cy="13849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lvl="0"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في المستوى الاحداثي ، </a:t>
                </a:r>
                <a:r>
                  <a:rPr lang="ar-SA" sz="2800" b="1" dirty="0">
                    <a:solidFill>
                      <a:srgbClr val="00B050"/>
                    </a:solidFill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ميل</a:t>
                </a:r>
                <a:r>
                  <a:rPr lang="ar-SA" sz="2800" b="1" dirty="0">
                    <a:solidFill>
                      <a:prstClr val="black"/>
                    </a:solidFill>
                    <a:highlight>
                      <a:srgbClr val="FFFF00"/>
                    </a:highligh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المستقيم هو نسبة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التغيير في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الإحداثي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الى التغيير في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الاحداثي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بين أي نقطتين عليه .</a:t>
                </a:r>
                <a:endParaRPr kumimoji="0" lang="ar-SA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78" y="3030033"/>
                <a:ext cx="6431973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5066270" y="4373057"/>
                <a:ext cx="551465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ويعطى الميل </a:t>
                </a:r>
                <a14:m>
                  <m:oMath xmlns:m="http://schemas.openxmlformats.org/officeDocument/2006/math">
                    <m:r>
                      <a:rPr lang="en-US" sz="2800" b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kern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ar-SA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لمستقيم يحوى نقطتين إحداثياتهما</a:t>
                </a:r>
              </a:p>
              <a:p>
                <a:pPr lvl="0" algn="ctr">
                  <a:defRPr/>
                </a:pPr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،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) بالصيغة : 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270" y="4373057"/>
                <a:ext cx="5514651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768" t="-3822" r="-1768" b="-1910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8224646" y="5553221"/>
                <a:ext cx="2442592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800" b="1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646" y="5553221"/>
                <a:ext cx="2442592" cy="9068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6022145" y="5745036"/>
                <a:ext cx="19913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ar-SA" sz="2800" b="1" kern="0" dirty="0">
                    <a:solidFill>
                      <a:sysClr val="windowText" lastClr="000000"/>
                    </a:solidFill>
                    <a:latin typeface="Sakkal Majalla" pitchFamily="2" charset="-78"/>
                    <a:cs typeface="Sakkal Majalla" pitchFamily="2" charset="-78"/>
                  </a:rPr>
                  <a:t>حيث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ar-SA" sz="2800" kern="0" dirty="0">
                  <a:solidFill>
                    <a:sysClr val="windowText" lastClr="00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45" y="5745036"/>
                <a:ext cx="1991314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6977" r="-5810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51" y="2955541"/>
            <a:ext cx="3992519" cy="291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ستطيل 26"/>
              <p:cNvSpPr/>
              <p:nvPr/>
            </p:nvSpPr>
            <p:spPr>
              <a:xfrm>
                <a:off x="1079645" y="5745036"/>
                <a:ext cx="3825984" cy="1000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1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الرأسي</m:t>
                          </m:r>
                          <m:r>
                            <a:rPr lang="ar-SA" sz="24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400" b="1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التغير</m:t>
                          </m:r>
                        </m:num>
                        <m:den>
                          <m:r>
                            <a:rPr lang="ar-SA" sz="24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الأفقي</m:t>
                          </m:r>
                          <m:r>
                            <a:rPr lang="ar-SA" sz="24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4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التغير</m:t>
                          </m:r>
                        </m:den>
                      </m:f>
                      <m:r>
                        <a:rPr lang="en-US" sz="2400" b="1" i="1" kern="0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1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ker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7" name="مستطيل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45" y="5745036"/>
                <a:ext cx="3825984" cy="10001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8"/>
          <p:cNvSpPr txBox="1"/>
          <p:nvPr/>
        </p:nvSpPr>
        <p:spPr>
          <a:xfrm>
            <a:off x="4905629" y="2423149"/>
            <a:ext cx="223303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ميل المستقيم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8723557" y="1658392"/>
            <a:ext cx="3253048" cy="663113"/>
            <a:chOff x="8723557" y="1818926"/>
            <a:chExt cx="3253048" cy="663113"/>
          </a:xfrm>
        </p:grpSpPr>
        <p:pic>
          <p:nvPicPr>
            <p:cNvPr id="12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103" y="1887537"/>
              <a:ext cx="594502" cy="594502"/>
            </a:xfrm>
            <a:prstGeom prst="rect">
              <a:avLst/>
            </a:prstGeom>
          </p:spPr>
        </p:pic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818926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ar-SA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تعلمنا فيما سبق:</a:t>
              </a:r>
              <a:endParaRPr 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4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94059EA-D516-4DD9-932C-225EFCEF1C90}"/>
              </a:ext>
            </a:extLst>
          </p:cNvPr>
          <p:cNvSpPr txBox="1"/>
          <p:nvPr/>
        </p:nvSpPr>
        <p:spPr>
          <a:xfrm>
            <a:off x="7632301" y="6465559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21320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4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2172310"/>
            <a:ext cx="11500485" cy="362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4" y="1737255"/>
            <a:ext cx="4163377" cy="43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2541" y="5819386"/>
            <a:ext cx="11830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الحلان صحيحان ، </a:t>
            </a:r>
            <a:r>
              <a:rPr lang="ar-SA" sz="32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كتب فيصل المعادلة بصيغة الميل والمقطع، في حين كتبها راكان بصيغة الميل ونقطة</a:t>
            </a:r>
            <a:endParaRPr lang="ar-SA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4B671E3-7BF8-44A2-BFD7-A7CC2A425F1B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53491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117228" y="1774268"/>
            <a:ext cx="2242922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اختيار من متعدد:</a:t>
            </a:r>
            <a:endParaRPr lang="ar-SA" sz="3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50" y="1695181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85" y="1774268"/>
            <a:ext cx="6195572" cy="476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9"/>
          <p:cNvSpPr txBox="1"/>
          <p:nvPr/>
        </p:nvSpPr>
        <p:spPr>
          <a:xfrm>
            <a:off x="4730900" y="2298229"/>
            <a:ext cx="102422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6600" b="1" dirty="0">
                <a:solidFill>
                  <a:srgbClr val="0070C0"/>
                </a:solidFill>
                <a:sym typeface="Wingdings 2"/>
              </a:rPr>
              <a:t></a:t>
            </a:r>
            <a:endParaRPr lang="ar-SA" sz="6600" b="1" dirty="0">
              <a:solidFill>
                <a:srgbClr val="0070C0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3429415" y="424093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6401215" y="421999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6387905" y="615546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F66945-7580-41DF-915F-D9A4E1308603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28603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5" descr="شخص لديه فكرة">
            <a:extLst>
              <a:ext uri="{FF2B5EF4-FFF2-40B4-BE49-F238E27FC236}">
                <a16:creationId xmlns:a16="http://schemas.microsoft.com/office/drawing/2014/main" id="{5310E809-C2B4-4AEA-A7FF-17B31D1CA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3467" y="1976464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6A84C-22FB-4760-B10A-D78CC2648ACC}"/>
              </a:ext>
            </a:extLst>
          </p:cNvPr>
          <p:cNvSpPr txBox="1"/>
          <p:nvPr/>
        </p:nvSpPr>
        <p:spPr>
          <a:xfrm>
            <a:off x="9123403" y="2433664"/>
            <a:ext cx="1927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2C12A2D-55C5-4A6D-9B10-12E2B8343608}"/>
              </a:ext>
            </a:extLst>
          </p:cNvPr>
          <p:cNvSpPr txBox="1"/>
          <p:nvPr/>
        </p:nvSpPr>
        <p:spPr>
          <a:xfrm>
            <a:off x="2165877" y="3309836"/>
            <a:ext cx="7089330" cy="715089"/>
          </a:xfrm>
          <a:prstGeom prst="roundRect">
            <a:avLst/>
          </a:prstGeom>
          <a:solidFill>
            <a:schemeClr val="accent2">
              <a:lumMod val="75000"/>
              <a:alpha val="12941"/>
            </a:schemeClr>
          </a:solidFill>
          <a:effectLst/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والمقطع .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2C12A2D-55C5-4A6D-9B10-12E2B8343608}"/>
              </a:ext>
            </a:extLst>
          </p:cNvPr>
          <p:cNvSpPr txBox="1"/>
          <p:nvPr/>
        </p:nvSpPr>
        <p:spPr>
          <a:xfrm>
            <a:off x="2165877" y="4468232"/>
            <a:ext cx="7089330" cy="715089"/>
          </a:xfrm>
          <a:prstGeom prst="roundRect">
            <a:avLst/>
          </a:prstGeom>
          <a:solidFill>
            <a:schemeClr val="accent2">
              <a:lumMod val="75000"/>
              <a:alpha val="12941"/>
            </a:schemeClr>
          </a:solidFill>
          <a:effectLst/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بصيغة الميل ونقطة .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2C12A2D-55C5-4A6D-9B10-12E2B8343608}"/>
              </a:ext>
            </a:extLst>
          </p:cNvPr>
          <p:cNvSpPr txBox="1"/>
          <p:nvPr/>
        </p:nvSpPr>
        <p:spPr>
          <a:xfrm>
            <a:off x="2186474" y="5489106"/>
            <a:ext cx="7089330" cy="715089"/>
          </a:xfrm>
          <a:prstGeom prst="roundRect">
            <a:avLst/>
          </a:prstGeom>
          <a:solidFill>
            <a:schemeClr val="accent2">
              <a:lumMod val="75000"/>
              <a:alpha val="12941"/>
            </a:schemeClr>
          </a:solidFill>
          <a:effectLst/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معادلة المستقيم المار بنقطتين معلومتين .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17989CA-9372-4732-8458-061775603F69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21321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2853C49-EC80-497B-A2DE-64DFB211037A}"/>
              </a:ext>
            </a:extLst>
          </p:cNvPr>
          <p:cNvSpPr txBox="1"/>
          <p:nvPr/>
        </p:nvSpPr>
        <p:spPr>
          <a:xfrm>
            <a:off x="7818714" y="2841069"/>
            <a:ext cx="19272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4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الواجب:</a:t>
            </a:r>
          </a:p>
        </p:txBody>
      </p:sp>
      <p:pic>
        <p:nvPicPr>
          <p:cNvPr id="3" name="رسم 12" descr="قلم رصاص">
            <a:extLst>
              <a:ext uri="{FF2B5EF4-FFF2-40B4-BE49-F238E27FC236}">
                <a16:creationId xmlns:a16="http://schemas.microsoft.com/office/drawing/2014/main" id="{5B6E2B6C-301A-43F6-9065-517398AF1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4555" y="2472270"/>
            <a:ext cx="714375" cy="7143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AEDCD9F-7928-4C54-8475-4A1F39D5A931}"/>
              </a:ext>
            </a:extLst>
          </p:cNvPr>
          <p:cNvSpPr txBox="1"/>
          <p:nvPr/>
        </p:nvSpPr>
        <p:spPr>
          <a:xfrm>
            <a:off x="3420069" y="3748860"/>
            <a:ext cx="4962525" cy="1862048"/>
          </a:xfrm>
          <a:prstGeom prst="rect">
            <a:avLst/>
          </a:prstGeom>
          <a:solidFill>
            <a:srgbClr val="00736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EAFAF"/>
              </a:buClr>
              <a:defRPr/>
            </a:pPr>
            <a:r>
              <a:rPr lang="ar-SA" sz="4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: </a:t>
            </a:r>
            <a:r>
              <a:rPr lang="en-US" sz="4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13 , 20 , 28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EAFAF"/>
              </a:buClr>
              <a:defRPr/>
            </a:pPr>
            <a:r>
              <a:rPr lang="ar-SA" sz="4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</a:t>
            </a:r>
            <a:r>
              <a:rPr lang="en-US" sz="4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121</a:t>
            </a:r>
            <a:endParaRPr lang="ar-SA" sz="4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66DD2B6-974B-4AC4-8637-E7FE6A3AABEE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1725799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4050475" y="1792619"/>
            <a:ext cx="4278489" cy="1000239"/>
            <a:chOff x="-1641118" y="2911681"/>
            <a:chExt cx="3651756" cy="1000239"/>
          </a:xfrm>
          <a:solidFill>
            <a:schemeClr val="bg1"/>
          </a:solidFill>
        </p:grpSpPr>
        <p:sp>
          <p:nvSpPr>
            <p:cNvPr id="33" name="مستطيل مستدير الزوايا 32"/>
            <p:cNvSpPr/>
            <p:nvPr/>
          </p:nvSpPr>
          <p:spPr>
            <a:xfrm>
              <a:off x="-1641118" y="2911681"/>
              <a:ext cx="3651756" cy="100023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ستطيل 33"/>
                <p:cNvSpPr/>
                <p:nvPr/>
              </p:nvSpPr>
              <p:spPr>
                <a:xfrm>
                  <a:off x="-1338437" y="2982584"/>
                  <a:ext cx="3256712" cy="85843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0320" tIns="20320" rIns="20320" bIns="20320" numCol="1" spcCol="1270" anchor="ctr" anchorCtr="0">
                  <a:noAutofit/>
                </a:bodyPr>
                <a:lstStyle/>
                <a:p>
                  <a:pPr marL="0" marR="0" lvl="0" indent="0" algn="ctr" defTabSz="1422400" rtl="1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Sakkal Majalla" pitchFamily="2" charset="-78"/>
                      <a:ea typeface="+mn-ea"/>
                      <a:cs typeface="Sakkal Majalla" pitchFamily="2" charset="-78"/>
                    </a:rPr>
                    <a:t>حالات الميل   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</m:t>
                          </m:r>
                          <m:sSub>
                            <m:sSubPr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a14:m>
                  <a:endParaRPr kumimoji="0" lang="ar-S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endParaRPr>
                </a:p>
              </p:txBody>
            </p:sp>
          </mc:Choice>
          <mc:Fallback xmlns="">
            <p:sp>
              <p:nvSpPr>
                <p:cNvPr id="34" name="مستطيل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38437" y="2982584"/>
                  <a:ext cx="3256712" cy="8584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3035" b="-709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مجموعة 15"/>
          <p:cNvGrpSpPr/>
          <p:nvPr/>
        </p:nvGrpSpPr>
        <p:grpSpPr>
          <a:xfrm>
            <a:off x="9751061" y="3374351"/>
            <a:ext cx="1473252" cy="531606"/>
            <a:chOff x="6117361" y="1186268"/>
            <a:chExt cx="2000478" cy="1000239"/>
          </a:xfrm>
        </p:grpSpPr>
        <p:sp>
          <p:nvSpPr>
            <p:cNvPr id="29" name="مستطيل مستدير الزوايا 28"/>
            <p:cNvSpPr/>
            <p:nvPr/>
          </p:nvSpPr>
          <p:spPr>
            <a:xfrm>
              <a:off x="6117361" y="1186268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مستطيل 29"/>
            <p:cNvSpPr/>
            <p:nvPr/>
          </p:nvSpPr>
          <p:spPr>
            <a:xfrm>
              <a:off x="6146657" y="1215564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rPr>
                <a:t>الميل موجب </a:t>
              </a: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7279391" y="3406285"/>
            <a:ext cx="1340236" cy="499673"/>
            <a:chOff x="6117361" y="2336543"/>
            <a:chExt cx="2000478" cy="1000239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6117361" y="2336543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مستطيل 26"/>
            <p:cNvSpPr/>
            <p:nvPr/>
          </p:nvSpPr>
          <p:spPr>
            <a:xfrm>
              <a:off x="6146657" y="2365839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rPr>
                <a:t>الميل سالب 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3702798" y="3406285"/>
            <a:ext cx="2321152" cy="550974"/>
            <a:chOff x="6117361" y="3486818"/>
            <a:chExt cx="2000478" cy="1000239"/>
          </a:xfrm>
        </p:grpSpPr>
        <p:sp>
          <p:nvSpPr>
            <p:cNvPr id="24" name="مستطيل مستدير الزوايا 23"/>
            <p:cNvSpPr/>
            <p:nvPr/>
          </p:nvSpPr>
          <p:spPr>
            <a:xfrm>
              <a:off x="6117361" y="3486818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مستطيل 24"/>
            <p:cNvSpPr/>
            <p:nvPr/>
          </p:nvSpPr>
          <p:spPr>
            <a:xfrm>
              <a:off x="6146656" y="3516115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rPr>
                <a:t>الميل يساوي صفرًا </a:t>
              </a: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967571" y="3415823"/>
            <a:ext cx="2269065" cy="622547"/>
            <a:chOff x="-1652748" y="3101805"/>
            <a:chExt cx="2681165" cy="1000239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-1652748" y="3101805"/>
              <a:ext cx="2681165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مستطيل 22"/>
            <p:cNvSpPr/>
            <p:nvPr/>
          </p:nvSpPr>
          <p:spPr>
            <a:xfrm>
              <a:off x="-1623452" y="3101805"/>
              <a:ext cx="2651869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rPr>
                <a:t>الميل غير معرّف</a:t>
              </a:r>
            </a:p>
          </p:txBody>
        </p:sp>
      </p:grp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8328964" y="2721953"/>
            <a:ext cx="1422097" cy="76669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7765215" y="2751523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10590370" y="3895848"/>
            <a:ext cx="0" cy="481149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98" y="4408025"/>
            <a:ext cx="2923822" cy="22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7624104" y="3905958"/>
            <a:ext cx="0" cy="508502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19" y="4414460"/>
            <a:ext cx="2711596" cy="229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4863374" y="2799595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4863374" y="3941122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16" y="4563950"/>
            <a:ext cx="2371051" cy="22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 flipH="1">
            <a:off x="3236636" y="2710615"/>
            <a:ext cx="813841" cy="663736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1883108" y="4038370"/>
            <a:ext cx="0" cy="52558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8" y="4563949"/>
            <a:ext cx="2627524" cy="19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32" name="مجموعة 31"/>
          <p:cNvGrpSpPr/>
          <p:nvPr/>
        </p:nvGrpSpPr>
        <p:grpSpPr>
          <a:xfrm>
            <a:off x="8723557" y="1818926"/>
            <a:ext cx="3253048" cy="663113"/>
            <a:chOff x="8723557" y="1818926"/>
            <a:chExt cx="3253048" cy="663113"/>
          </a:xfrm>
        </p:grpSpPr>
        <p:pic>
          <p:nvPicPr>
            <p:cNvPr id="37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103" y="1887537"/>
              <a:ext cx="594502" cy="594502"/>
            </a:xfrm>
            <a:prstGeom prst="rect">
              <a:avLst/>
            </a:prstGeom>
          </p:spPr>
        </p:pic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818926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تعلمنا فيما سبق: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TextBox 9">
            <a:extLst>
              <a:ext uri="{FF2B5EF4-FFF2-40B4-BE49-F238E27FC236}">
                <a16:creationId xmlns:a16="http://schemas.microsoft.com/office/drawing/2014/main" id="{A6CB3AFD-7923-4980-9E25-8B0CFC71F2EE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92066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8723557" y="1818926"/>
            <a:ext cx="3253048" cy="663113"/>
            <a:chOff x="8723557" y="1818926"/>
            <a:chExt cx="3253048" cy="663113"/>
          </a:xfrm>
        </p:grpSpPr>
        <p:pic>
          <p:nvPicPr>
            <p:cNvPr id="7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103" y="1887537"/>
              <a:ext cx="594502" cy="594502"/>
            </a:xfrm>
            <a:prstGeom prst="rect">
              <a:avLst/>
            </a:prstGeom>
          </p:spPr>
        </p:pic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818926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تعلمنا فيما سبق: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8" y="2482039"/>
            <a:ext cx="11308684" cy="410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4539602" y="5321727"/>
                <a:ext cx="6944574" cy="9541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مثال :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المستقيمان المتوازيان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𝓵</m:t>
                    </m:r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𝓶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لهما الميل نفسه ويساوي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𝟒</m:t>
                    </m:r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02" y="5321727"/>
                <a:ext cx="6944574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6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3" y="2756647"/>
            <a:ext cx="3223186" cy="36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4233383" y="3272543"/>
            <a:ext cx="7148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ميلا المستقيمين المتوازيين 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يكون للمستقيمين المتوازيين غير الرأسيين </a:t>
            </a:r>
            <a:r>
              <a:rPr kumimoji="0" lang="ar-SA" sz="32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الميل نفسه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إذا وفقط </a:t>
            </a:r>
            <a:r>
              <a:rPr kumimoji="0" lang="ar-SA" sz="32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كانا متوازيين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،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 جميع المستقيمات الرأسية متوازية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699280" y="2633980"/>
            <a:ext cx="2662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المتوازية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2BF3193-42C4-473B-BFA0-2AE6930BE029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80885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8" y="2286000"/>
            <a:ext cx="11308684" cy="428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3" y="2756647"/>
            <a:ext cx="3223186" cy="36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5582260" y="2414164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المتعامدة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828109" y="2964616"/>
            <a:ext cx="6299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ميلا المستقيمين المتعامدين 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يكون المستقيمان غير الرأسيين </a:t>
            </a:r>
            <a:r>
              <a:rPr kumimoji="0" lang="ar-SA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متعامدين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إذا وفقط كان </a:t>
            </a:r>
            <a:r>
              <a:rPr kumimoji="0" lang="ar-SA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حاصل ضرب ميليهما يساوي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-1</a:t>
            </a:r>
            <a:r>
              <a:rPr kumimoji="0" lang="ar-SA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 المستقيمات الأفقية و الرأسية متعامدة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4452109" y="4896430"/>
                <a:ext cx="7051636" cy="16015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مثال :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المستقيم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𝒎</m:t>
                    </m:r>
                    <m:r>
                      <a:rPr kumimoji="0" lang="ar-SA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عمودي على المستقيم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𝒑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 أو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𝒎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⊥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𝒑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حاصل ضرب الميلين هو</a:t>
                </a:r>
                <a14:m>
                  <m:oMath xmlns:m="http://schemas.openxmlformats.org/officeDocument/2006/math"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𝟒</m:t>
                    </m:r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∙(−</m:t>
                    </m:r>
                    <m:f>
                      <m:fPr>
                        <m:ctrlP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𝟏</m:t>
                        </m:r>
                      </m:num>
                      <m:den>
                        <m: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𝟒</m:t>
                        </m:r>
                      </m:den>
                    </m:f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)=−</m:t>
                    </m:r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𝟏</m:t>
                    </m:r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109" y="4896430"/>
                <a:ext cx="7051636" cy="1601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مجموعة 8"/>
          <p:cNvGrpSpPr/>
          <p:nvPr/>
        </p:nvGrpSpPr>
        <p:grpSpPr>
          <a:xfrm>
            <a:off x="8723557" y="1714375"/>
            <a:ext cx="3227290" cy="646331"/>
            <a:chOff x="8723557" y="1714375"/>
            <a:chExt cx="3227290" cy="646331"/>
          </a:xfrm>
        </p:grpSpPr>
        <p:pic>
          <p:nvPicPr>
            <p:cNvPr id="7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345" y="1766204"/>
              <a:ext cx="594502" cy="594502"/>
            </a:xfrm>
            <a:prstGeom prst="rect">
              <a:avLst/>
            </a:prstGeom>
          </p:spPr>
        </p:pic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714375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تعلمنا فيما سبق: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32C635BC-A976-4086-8D4B-44CCCB56E221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52096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7234516" y="3699530"/>
                <a:ext cx="3738283" cy="273921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صيغة الميل والمقطع 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ar-SA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لمعادلة المستقيم هي</a:t>
                </a:r>
                <a:endParaRPr kumimoji="0" lang="ar-SA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𝒃</m:t>
                      </m:r>
                    </m:oMath>
                  </m:oMathPara>
                </a14:m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حيث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𝒎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ميل المستقيم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𝒃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مقطع المحور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</m:oMath>
                </a14:m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16" y="3699530"/>
                <a:ext cx="3738283" cy="27392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947656" y="3484086"/>
                <a:ext cx="4935070" cy="31700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صيغة الميل ونقطة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لمعادلة المستقيم هي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SA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حيث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𝒚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إحداثيَّا 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أي نقطة على المستقيم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𝒎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ميل المستقيم</a:t>
                </a:r>
                <a:endParaRPr kumimoji="0" lang="ar-SA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56" y="3484086"/>
                <a:ext cx="4935070" cy="31700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7113494" y="2541494"/>
            <a:ext cx="2166920" cy="115803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 flipH="1">
            <a:off x="3838842" y="2541494"/>
            <a:ext cx="1620664" cy="93138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4652682" y="1913303"/>
            <a:ext cx="30757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معادلة المستقيم غير الرأسي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8723557" y="1714375"/>
            <a:ext cx="3227290" cy="646331"/>
            <a:chOff x="8723557" y="1714375"/>
            <a:chExt cx="3227290" cy="646331"/>
          </a:xfrm>
        </p:grpSpPr>
        <p:pic>
          <p:nvPicPr>
            <p:cNvPr id="14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345" y="1766204"/>
              <a:ext cx="594502" cy="594502"/>
            </a:xfrm>
            <a:prstGeom prst="rect">
              <a:avLst/>
            </a:prstGeom>
          </p:spPr>
        </p:pic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714375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تعلمنا فيما سبق: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34C8EDBC-744A-46E6-ABD2-F6F1FCBDF85D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18385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3" y="1757925"/>
            <a:ext cx="7632047" cy="135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25" y="1767864"/>
            <a:ext cx="1508317" cy="183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D99BE2F-DC85-4A93-8897-B8CA97018B1B}"/>
              </a:ext>
            </a:extLst>
          </p:cNvPr>
          <p:cNvSpPr/>
          <p:nvPr/>
        </p:nvSpPr>
        <p:spPr>
          <a:xfrm>
            <a:off x="4412974" y="3743131"/>
            <a:ext cx="4013752" cy="2705152"/>
          </a:xfrm>
          <a:prstGeom prst="rect">
            <a:avLst/>
          </a:prstGeom>
          <a:solidFill>
            <a:srgbClr val="FFFDCA"/>
          </a:solidFill>
          <a:ln>
            <a:solidFill>
              <a:srgbClr val="FFFD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والآن: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أحل مسألة بكتابة معادلة مستقيم.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741499CB-F58D-4BA9-A776-FC8BA6606D7C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25608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52401" y="1727505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معادلة المستقيم الأفقي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0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8"/>
              <p:cNvSpPr txBox="1"/>
              <p:nvPr/>
            </p:nvSpPr>
            <p:spPr>
              <a:xfrm>
                <a:off x="-457199" y="2340223"/>
                <a:ext cx="1202213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4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اكتب بصيغة الميل والمقطع معادلة المستقيم الذي يمر بالنقطتين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𝟓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𝟎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 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𝟎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199" y="2340223"/>
                <a:ext cx="1202213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مستطيل 3"/>
          <p:cNvSpPr/>
          <p:nvPr/>
        </p:nvSpPr>
        <p:spPr>
          <a:xfrm>
            <a:off x="8871486" y="2869385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المعطيات: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6808677" y="2909501"/>
                <a:ext cx="2062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،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𝟓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</m:t>
                    </m:r>
                  </m:oMath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677" y="2909501"/>
                <a:ext cx="206280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6977" r="-3846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/>
          <p:cNvSpPr/>
          <p:nvPr/>
        </p:nvSpPr>
        <p:spPr>
          <a:xfrm>
            <a:off x="8981996" y="3517820"/>
            <a:ext cx="1096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المطلوب: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307869" y="3527185"/>
            <a:ext cx="5674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كتابة معادلة المستقيم بصيغة الميل والمقطع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5802772" y="4169180"/>
            <a:ext cx="419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أولاً: نوجد ميل المستقيم باستخدام :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ستطيل 16"/>
              <p:cNvSpPr/>
              <p:nvPr/>
            </p:nvSpPr>
            <p:spPr>
              <a:xfrm>
                <a:off x="2784013" y="4030895"/>
                <a:ext cx="2240613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7" name="مستطيل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13" y="4030895"/>
                <a:ext cx="2240613" cy="906851"/>
              </a:xfrm>
              <a:prstGeom prst="rect">
                <a:avLst/>
              </a:prstGeom>
              <a:blipFill>
                <a:blip r:embed="rId6"/>
                <a:stretch>
                  <a:fillRect r="-3733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/>
              <p:cNvSpPr/>
              <p:nvPr/>
            </p:nvSpPr>
            <p:spPr>
              <a:xfrm>
                <a:off x="2570506" y="5039769"/>
                <a:ext cx="618139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 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=(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506" y="5039769"/>
                <a:ext cx="6181398" cy="523220"/>
              </a:xfrm>
              <a:prstGeom prst="rect">
                <a:avLst/>
              </a:prstGeom>
              <a:blipFill>
                <a:blip r:embed="rId7"/>
                <a:stretch>
                  <a:fillRect r="-35306"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 18"/>
              <p:cNvSpPr/>
              <p:nvPr/>
            </p:nvSpPr>
            <p:spPr>
              <a:xfrm>
                <a:off x="3816010" y="5808335"/>
                <a:ext cx="189667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𝟎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𝟎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𝟑</m:t>
                          </m:r>
                          <m:r>
                            <a:rPr kumimoji="0" lang="ar-SA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9" name="مستطيل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10" y="5808335"/>
                <a:ext cx="1896673" cy="901785"/>
              </a:xfrm>
              <a:prstGeom prst="rect">
                <a:avLst/>
              </a:prstGeom>
              <a:blipFill>
                <a:blip r:embed="rId8"/>
                <a:stretch>
                  <a:fillRect r="-353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ستطيل 19"/>
              <p:cNvSpPr/>
              <p:nvPr/>
            </p:nvSpPr>
            <p:spPr>
              <a:xfrm>
                <a:off x="6185801" y="6105198"/>
                <a:ext cx="8214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0" name="مستطيل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801" y="6105198"/>
                <a:ext cx="821442" cy="523220"/>
              </a:xfrm>
              <a:prstGeom prst="rect">
                <a:avLst/>
              </a:prstGeom>
              <a:blipFill>
                <a:blip r:embed="rId9"/>
                <a:stretch>
                  <a:fillRect r="-3283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21"/>
          <p:cNvSpPr/>
          <p:nvPr/>
        </p:nvSpPr>
        <p:spPr>
          <a:xfrm>
            <a:off x="7918984" y="6062319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 أفقي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/>
              <p:cNvSpPr txBox="1"/>
              <p:nvPr/>
            </p:nvSpPr>
            <p:spPr>
              <a:xfrm>
                <a:off x="6972749" y="5925477"/>
                <a:ext cx="1007006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kumimoji="0" lang="ar-SA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مربع نص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749" y="5925477"/>
                <a:ext cx="100700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9">
            <a:extLst>
              <a:ext uri="{FF2B5EF4-FFF2-40B4-BE49-F238E27FC236}">
                <a16:creationId xmlns:a16="http://schemas.microsoft.com/office/drawing/2014/main" id="{B6D31B8A-A591-402A-A98B-D06D667D467F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93105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4050475" y="1792619"/>
            <a:ext cx="4278489" cy="1000239"/>
            <a:chOff x="-1641118" y="2911681"/>
            <a:chExt cx="3651756" cy="1000239"/>
          </a:xfrm>
          <a:solidFill>
            <a:schemeClr val="bg1"/>
          </a:solidFill>
        </p:grpSpPr>
        <p:sp>
          <p:nvSpPr>
            <p:cNvPr id="33" name="مستطيل مستدير الزوايا 32"/>
            <p:cNvSpPr/>
            <p:nvPr/>
          </p:nvSpPr>
          <p:spPr>
            <a:xfrm>
              <a:off x="-1641118" y="2911681"/>
              <a:ext cx="3651756" cy="100023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ستطيل 33"/>
                <p:cNvSpPr/>
                <p:nvPr/>
              </p:nvSpPr>
              <p:spPr>
                <a:xfrm>
                  <a:off x="-1338437" y="2982584"/>
                  <a:ext cx="3256712" cy="85843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0320" tIns="20320" rIns="20320" bIns="20320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ar-SA" sz="3200" b="1" kern="1200" dirty="0">
                      <a:solidFill>
                        <a:srgbClr val="FF0000"/>
                      </a:solidFill>
                      <a:latin typeface="Sakkal Majalla" pitchFamily="2" charset="-78"/>
                      <a:cs typeface="Sakkal Majalla" pitchFamily="2" charset="-78"/>
                    </a:rPr>
                    <a:t>حالات الميل    </a:t>
                  </a:r>
                  <a:r>
                    <a:rPr lang="en-US" sz="3200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prstClr val="black">
                                  <a:hueOff val="0"/>
                                  <a:satOff val="0"/>
                                  <a:lumOff val="0"/>
                                  <a:alphaOff val="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a14:m>
                  <a:endParaRPr lang="ar-SA" sz="3200" b="1" kern="1200" dirty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endParaRPr>
                </a:p>
              </p:txBody>
            </p:sp>
          </mc:Choice>
          <mc:Fallback xmlns="">
            <p:sp>
              <p:nvSpPr>
                <p:cNvPr id="34" name="مستطيل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38437" y="2982584"/>
                  <a:ext cx="3256712" cy="8584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3035" b="-709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مجموعة 15"/>
          <p:cNvGrpSpPr/>
          <p:nvPr/>
        </p:nvGrpSpPr>
        <p:grpSpPr>
          <a:xfrm>
            <a:off x="9751061" y="3374351"/>
            <a:ext cx="1473252" cy="531606"/>
            <a:chOff x="6117361" y="1186268"/>
            <a:chExt cx="2000478" cy="1000239"/>
          </a:xfrm>
        </p:grpSpPr>
        <p:sp>
          <p:nvSpPr>
            <p:cNvPr id="29" name="مستطيل مستدير الزوايا 28"/>
            <p:cNvSpPr/>
            <p:nvPr/>
          </p:nvSpPr>
          <p:spPr>
            <a:xfrm>
              <a:off x="6117361" y="1186268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مستطيل 29"/>
            <p:cNvSpPr/>
            <p:nvPr/>
          </p:nvSpPr>
          <p:spPr>
            <a:xfrm>
              <a:off x="6146657" y="1215564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الميل موجب </a:t>
              </a: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7279391" y="3406285"/>
            <a:ext cx="1340236" cy="499673"/>
            <a:chOff x="6117361" y="2336543"/>
            <a:chExt cx="2000478" cy="1000239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6117361" y="2336543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مستطيل 26"/>
            <p:cNvSpPr/>
            <p:nvPr/>
          </p:nvSpPr>
          <p:spPr>
            <a:xfrm>
              <a:off x="6146657" y="2365839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الميل سالب 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3702798" y="3406285"/>
            <a:ext cx="2321152" cy="550974"/>
            <a:chOff x="6117361" y="3486818"/>
            <a:chExt cx="2000478" cy="1000239"/>
          </a:xfrm>
        </p:grpSpPr>
        <p:sp>
          <p:nvSpPr>
            <p:cNvPr id="24" name="مستطيل مستدير الزوايا 23"/>
            <p:cNvSpPr/>
            <p:nvPr/>
          </p:nvSpPr>
          <p:spPr>
            <a:xfrm>
              <a:off x="6117361" y="3486818"/>
              <a:ext cx="2000478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مستطيل 24"/>
            <p:cNvSpPr/>
            <p:nvPr/>
          </p:nvSpPr>
          <p:spPr>
            <a:xfrm>
              <a:off x="6146656" y="3516115"/>
              <a:ext cx="1941886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الميل يساوي صفرًا </a:t>
              </a: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967571" y="3415823"/>
            <a:ext cx="2269065" cy="622547"/>
            <a:chOff x="-1652748" y="3101805"/>
            <a:chExt cx="2681165" cy="1000239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-1652748" y="3101805"/>
              <a:ext cx="2681165" cy="1000239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مستطيل 22"/>
            <p:cNvSpPr/>
            <p:nvPr/>
          </p:nvSpPr>
          <p:spPr>
            <a:xfrm>
              <a:off x="-1623452" y="3101805"/>
              <a:ext cx="2651869" cy="941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الميل غير معرّف</a:t>
              </a:r>
            </a:p>
          </p:txBody>
        </p:sp>
      </p:grp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8328964" y="2721953"/>
            <a:ext cx="1422097" cy="76669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7765215" y="2751523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10590370" y="3895848"/>
            <a:ext cx="0" cy="481149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98" y="4408025"/>
            <a:ext cx="2923822" cy="184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7624104" y="3905958"/>
            <a:ext cx="0" cy="508502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19" y="4414460"/>
            <a:ext cx="2711596" cy="229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4863374" y="2799595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4863374" y="3941122"/>
            <a:ext cx="0" cy="62282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16" y="4563950"/>
            <a:ext cx="2371051" cy="22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 flipH="1">
            <a:off x="3236636" y="2710615"/>
            <a:ext cx="813841" cy="663736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>
            <a:off x="1883108" y="4038370"/>
            <a:ext cx="0" cy="52558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8" y="4563949"/>
            <a:ext cx="2627524" cy="22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2" name="مجموعة 31"/>
          <p:cNvGrpSpPr/>
          <p:nvPr/>
        </p:nvGrpSpPr>
        <p:grpSpPr>
          <a:xfrm>
            <a:off x="8723557" y="1818926"/>
            <a:ext cx="3253048" cy="663113"/>
            <a:chOff x="8723557" y="1818926"/>
            <a:chExt cx="3253048" cy="663113"/>
          </a:xfrm>
        </p:grpSpPr>
        <p:pic>
          <p:nvPicPr>
            <p:cNvPr id="37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103" y="1887537"/>
              <a:ext cx="594502" cy="594502"/>
            </a:xfrm>
            <a:prstGeom prst="rect">
              <a:avLst/>
            </a:prstGeom>
          </p:spPr>
        </p:pic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818926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ar-SA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تعلمنا فيما سبق:</a:t>
              </a:r>
              <a:endParaRPr 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TextBox 9">
            <a:extLst>
              <a:ext uri="{FF2B5EF4-FFF2-40B4-BE49-F238E27FC236}">
                <a16:creationId xmlns:a16="http://schemas.microsoft.com/office/drawing/2014/main" id="{005232AE-F5FA-4857-92E1-E2F0955CE641}"/>
              </a:ext>
            </a:extLst>
          </p:cNvPr>
          <p:cNvSpPr txBox="1"/>
          <p:nvPr/>
        </p:nvSpPr>
        <p:spPr>
          <a:xfrm>
            <a:off x="9040012" y="6488668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79806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52401" y="1727505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معادلة المستقيم الأفقي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0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8"/>
              <p:cNvSpPr txBox="1"/>
              <p:nvPr/>
            </p:nvSpPr>
            <p:spPr>
              <a:xfrm>
                <a:off x="-457199" y="2340223"/>
                <a:ext cx="1202213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4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اكتب بصيغة الميل والمقطع معادلة المستقيم الذي يمر بالنقطتين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𝟓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𝟎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 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𝟎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199" y="2340223"/>
                <a:ext cx="1202213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مستطيل 3"/>
          <p:cNvSpPr/>
          <p:nvPr/>
        </p:nvSpPr>
        <p:spPr>
          <a:xfrm>
            <a:off x="10354351" y="2863443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المعطيات: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8291542" y="2903559"/>
                <a:ext cx="2062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،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𝟓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</m:t>
                    </m:r>
                  </m:oMath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542" y="2903559"/>
                <a:ext cx="206280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6977" r="-3835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/>
          <p:cNvSpPr/>
          <p:nvPr/>
        </p:nvSpPr>
        <p:spPr>
          <a:xfrm>
            <a:off x="10464861" y="3250268"/>
            <a:ext cx="1096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المطلوب: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790734" y="3259633"/>
            <a:ext cx="5674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كتابة معادلة المستقيم بصيغة الميل والمقطع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252401" y="3868390"/>
            <a:ext cx="6336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ثانيًا : نكتب معادلة المستقيم بصيغة الميل والمقطع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6183716" y="4292428"/>
                <a:ext cx="28881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716" y="4292428"/>
                <a:ext cx="288816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9186398" y="4322742"/>
                <a:ext cx="13882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ar-SA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398" y="4322742"/>
                <a:ext cx="138820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 20"/>
              <p:cNvSpPr/>
              <p:nvPr/>
            </p:nvSpPr>
            <p:spPr>
              <a:xfrm>
                <a:off x="5706319" y="4989579"/>
                <a:ext cx="48061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1" name="مستطيل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19" y="4989579"/>
                <a:ext cx="4806106" cy="523220"/>
              </a:xfrm>
              <a:prstGeom prst="rect">
                <a:avLst/>
              </a:prstGeom>
              <a:blipFill rotWithShape="1">
                <a:blip r:embed="rId8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ستطيل 21"/>
              <p:cNvSpPr/>
              <p:nvPr/>
            </p:nvSpPr>
            <p:spPr>
              <a:xfrm>
                <a:off x="6488381" y="5629946"/>
                <a:ext cx="3003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2" name="مستطيل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381" y="5629946"/>
                <a:ext cx="3003578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406" r="-406" b="-129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 22"/>
              <p:cNvSpPr/>
              <p:nvPr/>
            </p:nvSpPr>
            <p:spPr>
              <a:xfrm>
                <a:off x="7284558" y="6158900"/>
                <a:ext cx="11360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3" name="مستطيل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558" y="6158900"/>
                <a:ext cx="1136017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2688" b="-23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مستطيل 24"/>
          <p:cNvSpPr/>
          <p:nvPr/>
        </p:nvSpPr>
        <p:spPr>
          <a:xfrm>
            <a:off x="3407128" y="4976565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صيغة الميل ونقطة 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165402" y="5629946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بالتعويض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205477" y="6158900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بالتبسيط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3C3D42D6-EE7E-4816-B8EC-754190370BBB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95950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52401" y="1727505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معادلة المستقيم الأفقي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0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8"/>
              <p:cNvSpPr txBox="1"/>
              <p:nvPr/>
            </p:nvSpPr>
            <p:spPr>
              <a:xfrm>
                <a:off x="-457199" y="2340223"/>
                <a:ext cx="1202213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4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اكتب بصيغة الميل والمقطع معادلة المستقيم الذي يمر بالنقطتين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𝟓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𝟎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 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𝟎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199" y="2340223"/>
                <a:ext cx="1202213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ستطيل 14"/>
          <p:cNvSpPr/>
          <p:nvPr/>
        </p:nvSpPr>
        <p:spPr>
          <a:xfrm>
            <a:off x="7500395" y="3030679"/>
            <a:ext cx="4196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معادلة المستقيم بصيغة الميل والمقطع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 22"/>
              <p:cNvSpPr/>
              <p:nvPr/>
            </p:nvSpPr>
            <p:spPr>
              <a:xfrm>
                <a:off x="5945230" y="3081581"/>
                <a:ext cx="11360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3" name="مستطيل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230" y="3081581"/>
                <a:ext cx="1136017" cy="523220"/>
              </a:xfrm>
              <a:prstGeom prst="rect">
                <a:avLst/>
              </a:prstGeom>
              <a:blipFill>
                <a:blip r:embed="rId5"/>
                <a:stretch>
                  <a:fillRect r="-36364" b="-352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مستطيل 24"/>
          <p:cNvSpPr/>
          <p:nvPr/>
        </p:nvSpPr>
        <p:spPr>
          <a:xfrm>
            <a:off x="6703679" y="3553899"/>
            <a:ext cx="508460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• ماذا تلاحظ على النقطتين المعطاة في السؤال ؟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5553869" y="4645040"/>
            <a:ext cx="6246833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• قارن بين قيمة الاحداثي الثابت ومعادلة المستقيم الناتجة ؟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7778187" y="5735778"/>
            <a:ext cx="396967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• اقترح طريقة أخرى لكتابة المعادلة 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/>
              <p:cNvSpPr/>
              <p:nvPr/>
            </p:nvSpPr>
            <p:spPr>
              <a:xfrm>
                <a:off x="6322798" y="4077119"/>
                <a:ext cx="52421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نلاحظ أن قيمة الاحداثي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ثابتة في كلا النقطتين   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798" y="4077119"/>
                <a:ext cx="524214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395" t="-6977" r="-2442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ستطيل 27"/>
              <p:cNvSpPr/>
              <p:nvPr/>
            </p:nvSpPr>
            <p:spPr>
              <a:xfrm>
                <a:off x="3294187" y="5206029"/>
                <a:ext cx="81435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قيمة الاحداثي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y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الثابتة في النقطتين تساوي مقطع المحور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في معادلة المستقيم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مستطيل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187" y="5206029"/>
                <a:ext cx="8143576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449" t="-6977" r="-1572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9">
            <a:extLst>
              <a:ext uri="{FF2B5EF4-FFF2-40B4-BE49-F238E27FC236}">
                <a16:creationId xmlns:a16="http://schemas.microsoft.com/office/drawing/2014/main" id="{C507F15A-1018-4679-BB21-BCAC58D81D0C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08829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18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25" y="2305531"/>
            <a:ext cx="8534400" cy="377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وسيلة شرح بيضاوية 11"/>
              <p:cNvSpPr/>
              <p:nvPr/>
            </p:nvSpPr>
            <p:spPr>
              <a:xfrm rot="21265013" flipH="1">
                <a:off x="29920" y="2926556"/>
                <a:ext cx="4173016" cy="3136888"/>
              </a:xfrm>
              <a:prstGeom prst="wedgeEllipse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معادلة المستقيم المار 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بالنقطتين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 ,(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𝑐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هي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لأن قيمة الإحداثي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ثابته </a:t>
                </a:r>
              </a:p>
            </p:txBody>
          </p:sp>
        </mc:Choice>
        <mc:Fallback xmlns="">
          <p:sp>
            <p:nvSpPr>
              <p:cNvPr id="12" name="وسيلة شرح بيضاوية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65013" flipH="1">
                <a:off x="29920" y="2926556"/>
                <a:ext cx="4173016" cy="3136888"/>
              </a:xfrm>
              <a:prstGeom prst="wedgeEllipseCallou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ستطيل 10"/>
          <p:cNvSpPr/>
          <p:nvPr/>
        </p:nvSpPr>
        <p:spPr>
          <a:xfrm>
            <a:off x="5331821" y="2558777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معادلات المستقيمات الأفقية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9223581" y="5323695"/>
                <a:ext cx="19557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𝟑</m:t>
                    </m:r>
                  </m:oMath>
                </a14:m>
                <a:endPara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581" y="5323695"/>
                <a:ext cx="195570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6977" r="-6542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6360980" y="3215981"/>
                <a:ext cx="50083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معادلة المستقيم الأفقي هي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𝒃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980" y="3215981"/>
                <a:ext cx="5008361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7059" r="-2433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6488774" y="3971780"/>
                <a:ext cx="48805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،حيث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𝒃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مقطع المحور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له.</a:t>
                </a:r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774" y="3971780"/>
                <a:ext cx="4880567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7059" r="-2622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/>
          <p:cNvSpPr/>
          <p:nvPr/>
        </p:nvSpPr>
        <p:spPr>
          <a:xfrm>
            <a:off x="10321357" y="4776019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مثال :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2A50936-452B-495D-8BF1-6DE6E9DF22D8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20207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5" grpId="0"/>
      <p:bldP spid="6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13128" y="1727505"/>
            <a:ext cx="3005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معادلة المستقيم الرأسي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0" y="1904874"/>
            <a:ext cx="651214" cy="65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8"/>
              <p:cNvSpPr txBox="1"/>
              <p:nvPr/>
            </p:nvSpPr>
            <p:spPr>
              <a:xfrm>
                <a:off x="-457199" y="2340223"/>
                <a:ext cx="1202213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27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اكتب بصيغة الميل والمقطع معادلة المستقيم الذي يمر بالنقطتين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𝟐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 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𝟒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199" y="2340223"/>
                <a:ext cx="1202213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مستطيل 3"/>
          <p:cNvSpPr/>
          <p:nvPr/>
        </p:nvSpPr>
        <p:spPr>
          <a:xfrm>
            <a:off x="8871486" y="2869385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المعطيات: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6005573" y="2909501"/>
                <a:ext cx="28659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(−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𝟒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،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</m:t>
                    </m:r>
                  </m:oMath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573" y="2909501"/>
                <a:ext cx="286591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6977" r="-2979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/>
          <p:cNvSpPr/>
          <p:nvPr/>
        </p:nvSpPr>
        <p:spPr>
          <a:xfrm>
            <a:off x="8981996" y="3517820"/>
            <a:ext cx="1096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المطلوب: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307869" y="3527185"/>
            <a:ext cx="5674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كتابة معادلة المستقيم بصيغة الميل والمقطع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5802772" y="4169180"/>
            <a:ext cx="419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أولاً: نوجد ميل المستقيم باستخدام :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ستطيل 16"/>
              <p:cNvSpPr/>
              <p:nvPr/>
            </p:nvSpPr>
            <p:spPr>
              <a:xfrm>
                <a:off x="2682577" y="4020956"/>
                <a:ext cx="2240613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7" name="مستطيل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577" y="4020956"/>
                <a:ext cx="2240613" cy="906851"/>
              </a:xfrm>
              <a:prstGeom prst="rect">
                <a:avLst/>
              </a:prstGeom>
              <a:blipFill>
                <a:blip r:embed="rId5"/>
                <a:stretch>
                  <a:fillRect r="-372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/>
              <p:cNvSpPr/>
              <p:nvPr/>
            </p:nvSpPr>
            <p:spPr>
              <a:xfrm>
                <a:off x="1038927" y="5130495"/>
                <a:ext cx="618139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 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=(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27" y="5130495"/>
                <a:ext cx="6181398" cy="523220"/>
              </a:xfrm>
              <a:prstGeom prst="rect">
                <a:avLst/>
              </a:prstGeom>
              <a:blipFill>
                <a:blip r:embed="rId6"/>
                <a:stretch>
                  <a:fillRect r="-48225" b="-129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 18"/>
              <p:cNvSpPr/>
              <p:nvPr/>
            </p:nvSpPr>
            <p:spPr>
              <a:xfrm>
                <a:off x="3263603" y="5838762"/>
                <a:ext cx="2164375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+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𝟐</m:t>
                          </m:r>
                        </m:num>
                        <m:den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−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𝟑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+</m:t>
                          </m:r>
                          <m:r>
                            <a:rPr kumimoji="0" lang="ar-S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9" name="مستطيل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603" y="5838762"/>
                <a:ext cx="2164375" cy="908967"/>
              </a:xfrm>
              <a:prstGeom prst="rect">
                <a:avLst/>
              </a:prstGeom>
              <a:blipFill>
                <a:blip r:embed="rId7"/>
                <a:stretch>
                  <a:fillRect r="-3718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ستطيل 19"/>
          <p:cNvSpPr/>
          <p:nvPr/>
        </p:nvSpPr>
        <p:spPr>
          <a:xfrm>
            <a:off x="6479013" y="6085320"/>
            <a:ext cx="1742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الميل غير معرف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9096978" y="6085320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 رأسي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8204863" y="5951193"/>
                <a:ext cx="1007006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kumimoji="0" lang="ar-SA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863" y="5951193"/>
                <a:ext cx="100700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79" y="1964532"/>
            <a:ext cx="2379454" cy="37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352CEEAE-7365-4EB7-9F45-62BEE5A7886D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94565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0" y="1904874"/>
            <a:ext cx="651214" cy="65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354351" y="2863443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المعطيات: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484898" y="3364537"/>
            <a:ext cx="1096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المطلوب: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810771" y="3373902"/>
            <a:ext cx="5674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كتابة معادلة المستقيم بصيغة الميل والمقطع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252401" y="3868390"/>
            <a:ext cx="6336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ثانيًا : نكتب معادلة المستقيم بصيغة الميل والمقطع 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658755" y="4391610"/>
            <a:ext cx="5588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بما أن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الميل غير معرف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إذن المستقيم سيكون رأسي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 22"/>
              <p:cNvSpPr/>
              <p:nvPr/>
            </p:nvSpPr>
            <p:spPr>
              <a:xfrm>
                <a:off x="3463636" y="5848415"/>
                <a:ext cx="1868555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3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3" name="مستطيل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36" y="5848415"/>
                <a:ext cx="186855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8"/>
              <p:cNvSpPr txBox="1"/>
              <p:nvPr/>
            </p:nvSpPr>
            <p:spPr>
              <a:xfrm>
                <a:off x="-457199" y="2340223"/>
                <a:ext cx="1202213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27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اكتب بصيغة الميل والمقطع معادلة المستقيم الذي يمر بالنقطتين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𝟐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 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𝟒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199" y="2340223"/>
                <a:ext cx="1202213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ستطيل 28"/>
              <p:cNvSpPr/>
              <p:nvPr/>
            </p:nvSpPr>
            <p:spPr>
              <a:xfrm>
                <a:off x="7114075" y="2850682"/>
                <a:ext cx="28659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(−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𝟒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،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</m:t>
                    </m:r>
                  </m:oMath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مستطيل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75" y="2850682"/>
                <a:ext cx="286591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7059" r="-2979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ستطيل 29"/>
          <p:cNvSpPr/>
          <p:nvPr/>
        </p:nvSpPr>
        <p:spPr>
          <a:xfrm>
            <a:off x="5213128" y="1727505"/>
            <a:ext cx="3005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معادلة المستقيم الرأسي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6286324" y="5077927"/>
            <a:ext cx="508460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• ماذا تلاحظ على النقطتين المعطاة في السؤال 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ستطيل 31"/>
              <p:cNvSpPr/>
              <p:nvPr/>
            </p:nvSpPr>
            <p:spPr>
              <a:xfrm>
                <a:off x="842566" y="5079453"/>
                <a:ext cx="52421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نلاحظ أن قيمة الاحداثي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ثابتة في كلا النقطتين   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مستطيل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66" y="5079453"/>
                <a:ext cx="524214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279" t="-6977" r="-2442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مستطيل 32"/>
          <p:cNvSpPr/>
          <p:nvPr/>
        </p:nvSpPr>
        <p:spPr>
          <a:xfrm>
            <a:off x="5711867" y="5909971"/>
            <a:ext cx="5670327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اقترح طريقة لكتابة معادلة المستقيم الرأسي؟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79" y="1964532"/>
            <a:ext cx="2379454" cy="37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26BA51ED-102D-4350-8728-3721ED187C6D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03177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3" grpId="0" animBg="1"/>
      <p:bldP spid="31" grpId="0" animBg="1"/>
      <p:bldP spid="32" grpId="0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25" y="2305531"/>
            <a:ext cx="8534400" cy="377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وسيلة شرح بيضاوية 11"/>
              <p:cNvSpPr/>
              <p:nvPr/>
            </p:nvSpPr>
            <p:spPr>
              <a:xfrm rot="21265013" flipH="1">
                <a:off x="29920" y="2926556"/>
                <a:ext cx="4173016" cy="3136888"/>
              </a:xfrm>
              <a:prstGeom prst="wedgeEllipse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معادلة المستقيم المار 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بالنقطتين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 ,(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𝑐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هي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𝑎</m:t>
                    </m:r>
                  </m:oMath>
                </a14:m>
                <a:endPara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لأن قيمة الإحداثي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ثابته </a:t>
                </a:r>
              </a:p>
            </p:txBody>
          </p:sp>
        </mc:Choice>
        <mc:Fallback xmlns="">
          <p:sp>
            <p:nvSpPr>
              <p:cNvPr id="12" name="وسيلة شرح بيضاوية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65013" flipH="1">
                <a:off x="29920" y="2926556"/>
                <a:ext cx="4173016" cy="3136888"/>
              </a:xfrm>
              <a:prstGeom prst="wedgeEllipseCallou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ستطيل 10"/>
          <p:cNvSpPr/>
          <p:nvPr/>
        </p:nvSpPr>
        <p:spPr>
          <a:xfrm>
            <a:off x="5288540" y="2558777"/>
            <a:ext cx="3619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معادلات المستقيمات الرأسية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9223581" y="5323695"/>
                <a:ext cx="19557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581" y="5323695"/>
                <a:ext cx="195570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6977" r="-6542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6360980" y="3215981"/>
                <a:ext cx="50083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معادلة المستقيم الرأسي هي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980" y="3215981"/>
                <a:ext cx="5008361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7059" r="-2433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6488774" y="3971780"/>
                <a:ext cx="48805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،حيث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𝒂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مقطع المحور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له.</a:t>
                </a:r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774" y="3971780"/>
                <a:ext cx="4880567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7059" r="-2622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/>
          <p:cNvSpPr/>
          <p:nvPr/>
        </p:nvSpPr>
        <p:spPr>
          <a:xfrm>
            <a:off x="10321357" y="4776019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مثال :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6CB789BF-7522-4D06-86BC-639754C3D915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2973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5" grpId="0"/>
      <p:bldP spid="6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840482" y="1745472"/>
            <a:ext cx="505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معادلات المستقيمات المتوازية أو المتعامدة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4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8"/>
              <p:cNvSpPr txBox="1"/>
              <p:nvPr/>
            </p:nvSpPr>
            <p:spPr>
              <a:xfrm>
                <a:off x="-714895" y="2340223"/>
                <a:ext cx="12279834" cy="7126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5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اكتب بصيغة الميل والمقطع معادلة المستقيم الذي يوازي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𝟒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ويمر بالنقطة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𝟔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4895" y="2340223"/>
                <a:ext cx="12279834" cy="7126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ستطيل 4"/>
          <p:cNvSpPr/>
          <p:nvPr/>
        </p:nvSpPr>
        <p:spPr>
          <a:xfrm>
            <a:off x="10372911" y="3052854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المعطيات: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288589" y="3107946"/>
            <a:ext cx="685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معادلة المستقيم الموازي للمستقيم المطلوب ايجاد معادلته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/>
              <p:cNvSpPr/>
              <p:nvPr/>
            </p:nvSpPr>
            <p:spPr>
              <a:xfrm>
                <a:off x="3537914" y="3631166"/>
                <a:ext cx="66057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5A5A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𝟔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</m:t>
                    </m:r>
                    <m:r>
                      <a:rPr kumimoji="0" lang="ar-SA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نقطة على المستقيم المطلوب ايجاد معادلته .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</a:p>
            </p:txBody>
          </p:sp>
        </mc:Choice>
        <mc:Fallback xmlns=""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914" y="3631166"/>
                <a:ext cx="660570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6471" r="-1753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ستطيل 18"/>
          <p:cNvSpPr/>
          <p:nvPr/>
        </p:nvSpPr>
        <p:spPr>
          <a:xfrm>
            <a:off x="10432223" y="4250374"/>
            <a:ext cx="1151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المطلوب: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973225" y="4279097"/>
            <a:ext cx="717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كتابة معادلة المستقيم بصيغة الميل والمقطع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162144" y="4868258"/>
            <a:ext cx="5922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نكتب معادلة المستقيم :(صيغة الميل والمقطع ):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ستطيل 21"/>
              <p:cNvSpPr/>
              <p:nvPr/>
            </p:nvSpPr>
            <p:spPr>
              <a:xfrm>
                <a:off x="6274925" y="5653088"/>
                <a:ext cx="21066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𝒃</m:t>
                      </m:r>
                    </m:oMath>
                  </m:oMathPara>
                </a14:m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2" name="مستطيل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25" y="5653088"/>
                <a:ext cx="2106666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9">
            <a:extLst>
              <a:ext uri="{FF2B5EF4-FFF2-40B4-BE49-F238E27FC236}">
                <a16:creationId xmlns:a16="http://schemas.microsoft.com/office/drawing/2014/main" id="{A060A51A-E7FD-455E-9FFC-0A28A062FBB0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8479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840482" y="1745472"/>
            <a:ext cx="505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معادلات المستقيمات المتوازية أو المتعامدة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4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8"/>
              <p:cNvSpPr txBox="1"/>
              <p:nvPr/>
            </p:nvSpPr>
            <p:spPr>
              <a:xfrm>
                <a:off x="-714895" y="2340223"/>
                <a:ext cx="12279834" cy="7126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5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اكتب بصيغة الميل والمقطع معادلة المستقيم الذي يوازي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𝟒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ويمر بالنقطة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𝟔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4895" y="2340223"/>
                <a:ext cx="12279834" cy="7126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1575229" y="4981834"/>
                <a:ext cx="1774738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29" y="4981834"/>
                <a:ext cx="1774738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مستطيل 20"/>
          <p:cNvSpPr/>
          <p:nvPr/>
        </p:nvSpPr>
        <p:spPr>
          <a:xfrm>
            <a:off x="5808433" y="3080591"/>
            <a:ext cx="5922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نكتب معادلة المستقيم :(صيغة الميل والمقطع ):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ستطيل 21"/>
              <p:cNvSpPr/>
              <p:nvPr/>
            </p:nvSpPr>
            <p:spPr>
              <a:xfrm>
                <a:off x="4609437" y="3080591"/>
                <a:ext cx="21066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𝒃</m:t>
                      </m:r>
                    </m:oMath>
                  </m:oMathPara>
                </a14:m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2" name="مستطيل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437" y="3080591"/>
                <a:ext cx="2106666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ستطيل 22"/>
          <p:cNvSpPr/>
          <p:nvPr/>
        </p:nvSpPr>
        <p:spPr>
          <a:xfrm>
            <a:off x="8893468" y="3603811"/>
            <a:ext cx="271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أولاً: نوجد الميل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5217309" y="4003474"/>
                <a:ext cx="6355080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جد ميل المستقيم  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؟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309" y="4003474"/>
                <a:ext cx="6355080" cy="712631"/>
              </a:xfrm>
              <a:prstGeom prst="rect">
                <a:avLst/>
              </a:prstGeom>
              <a:blipFill rotWithShape="1">
                <a:blip r:embed="rId7"/>
                <a:stretch>
                  <a:fillRect r="-1823" b="-196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5200369" y="3910307"/>
                <a:ext cx="158216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369" y="3910307"/>
                <a:ext cx="1582163" cy="8989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894749" y="4992453"/>
                <a:ext cx="10677640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ما ميل المستقيم الذي يوازي المستقيم  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؟ برر اجابتك.</a:t>
                </a: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49" y="4992453"/>
                <a:ext cx="10677640" cy="712631"/>
              </a:xfrm>
              <a:prstGeom prst="rect">
                <a:avLst/>
              </a:prstGeom>
              <a:blipFill rotWithShape="1">
                <a:blip r:embed="rId9"/>
                <a:stretch>
                  <a:fillRect r="-1085" b="-196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 5"/>
          <p:cNvSpPr/>
          <p:nvPr/>
        </p:nvSpPr>
        <p:spPr>
          <a:xfrm>
            <a:off x="4515971" y="5817514"/>
            <a:ext cx="5530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لأن المستقيمات المتوازية غير الرأسية لها الميل نفسه .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95D53A6C-FB08-4A06-AA38-86FD492E4CB5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86572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" grpId="0"/>
      <p:bldP spid="3" grpId="0"/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840482" y="1745472"/>
            <a:ext cx="505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معادلات المستقيمات المتوازية أو المتعامدة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15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8"/>
              <p:cNvSpPr txBox="1"/>
              <p:nvPr/>
            </p:nvSpPr>
            <p:spPr>
              <a:xfrm>
                <a:off x="-714895" y="2340223"/>
                <a:ext cx="12279834" cy="7126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5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اكتب بصيغة الميل والمقطع معادلة المستقيم الذي يوازي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𝟒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ويمر بالنقطة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𝟔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4895" y="2340223"/>
                <a:ext cx="12279834" cy="7126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6366975" y="2826339"/>
                <a:ext cx="158216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975" y="2826339"/>
                <a:ext cx="1582163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مستطيل 3"/>
          <p:cNvSpPr/>
          <p:nvPr/>
        </p:nvSpPr>
        <p:spPr>
          <a:xfrm>
            <a:off x="8194567" y="3719479"/>
            <a:ext cx="324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ثانيًا : نكتب معادلة المستقيم :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777716" y="5965810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بالتبسيط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 18"/>
              <p:cNvSpPr/>
              <p:nvPr/>
            </p:nvSpPr>
            <p:spPr>
              <a:xfrm>
                <a:off x="4858509" y="4227440"/>
                <a:ext cx="39187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9" name="مستطيل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509" y="4227440"/>
                <a:ext cx="3918781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ستطيل 19"/>
              <p:cNvSpPr/>
              <p:nvPr/>
            </p:nvSpPr>
            <p:spPr>
              <a:xfrm>
                <a:off x="4630306" y="4718097"/>
                <a:ext cx="453603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0" name="مستطيل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306" y="4718097"/>
                <a:ext cx="4536037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 20"/>
              <p:cNvSpPr/>
              <p:nvPr/>
            </p:nvSpPr>
            <p:spPr>
              <a:xfrm>
                <a:off x="5239353" y="5776528"/>
                <a:ext cx="2631874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𝟏𝟓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مستطيل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353" y="5776528"/>
                <a:ext cx="2631874" cy="9105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21"/>
          <p:cNvSpPr/>
          <p:nvPr/>
        </p:nvSpPr>
        <p:spPr>
          <a:xfrm>
            <a:off x="2233085" y="4239079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صيغة الميل ونقطة 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2737640" y="4923383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بالتعويض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16BA0C96-0B22-469F-A2B7-D7CFD74141E6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27548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8"/>
              <p:cNvSpPr txBox="1"/>
              <p:nvPr/>
            </p:nvSpPr>
            <p:spPr>
              <a:xfrm>
                <a:off x="-988701" y="2336201"/>
                <a:ext cx="1227983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10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اكتب بصيغة الميل والمقطع معادلة المستقيم العمودي على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𝟔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ويمر بالنقطة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8701" y="2336201"/>
                <a:ext cx="1227983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0" y="1738624"/>
            <a:ext cx="651214" cy="65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03" y="1830376"/>
            <a:ext cx="1650630" cy="50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3840482" y="1745472"/>
            <a:ext cx="505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معادلات المستقيمات المتوازية أو المتعامدة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080545" y="2851806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المعطيات: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227811" y="2899237"/>
            <a:ext cx="7734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معادلة المستقيم العمودي على المستقيم المطلوب ايجاد معادلته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3939713" y="3350652"/>
                <a:ext cx="60230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</m:t>
                    </m:r>
                    <m:r>
                      <a:rPr kumimoji="0" lang="ar-SA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نقطة على المستقيم المطلوب ايجاد معادلته .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713" y="3350652"/>
                <a:ext cx="6023062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113" t="-16471" r="-2024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/>
          <p:cNvSpPr/>
          <p:nvPr/>
        </p:nvSpPr>
        <p:spPr>
          <a:xfrm>
            <a:off x="10148264" y="3873872"/>
            <a:ext cx="1151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المطلوب: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653565" y="3873872"/>
            <a:ext cx="5309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كتابة معادلة المستقيم بصيغة الميل والمقطع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237780" y="4409805"/>
            <a:ext cx="5922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نكتب معادلة المستقيم :(صيغة الميل والمقطع ):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ستطيل 25"/>
              <p:cNvSpPr/>
              <p:nvPr/>
            </p:nvSpPr>
            <p:spPr>
              <a:xfrm>
                <a:off x="4038784" y="4409805"/>
                <a:ext cx="21066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𝒃</m:t>
                      </m:r>
                    </m:oMath>
                  </m:oMathPara>
                </a14:m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6" name="مستطيل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784" y="4409805"/>
                <a:ext cx="2106666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ستطيل 26"/>
          <p:cNvSpPr/>
          <p:nvPr/>
        </p:nvSpPr>
        <p:spPr>
          <a:xfrm>
            <a:off x="8885751" y="4828568"/>
            <a:ext cx="271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أولاً: نوجد الميل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ستطيل 27"/>
              <p:cNvSpPr/>
              <p:nvPr/>
            </p:nvSpPr>
            <p:spPr>
              <a:xfrm>
                <a:off x="5209592" y="5128481"/>
                <a:ext cx="63550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جد ميل المستقيم  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𝟔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؟</a:t>
                </a:r>
              </a:p>
            </p:txBody>
          </p:sp>
        </mc:Choice>
        <mc:Fallback xmlns="">
          <p:sp>
            <p:nvSpPr>
              <p:cNvPr id="28" name="مستطيل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592" y="5128481"/>
                <a:ext cx="635508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6279" r="-1823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ستطيل 28"/>
              <p:cNvSpPr/>
              <p:nvPr/>
            </p:nvSpPr>
            <p:spPr>
              <a:xfrm>
                <a:off x="5092117" y="5194635"/>
                <a:ext cx="15223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9" name="مستطيل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117" y="5194635"/>
                <a:ext cx="152234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ستطيل 29"/>
              <p:cNvSpPr/>
              <p:nvPr/>
            </p:nvSpPr>
            <p:spPr>
              <a:xfrm>
                <a:off x="925082" y="5657477"/>
                <a:ext cx="106776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ما ميل المستقيم الذي </a:t>
                </a:r>
                <a:r>
                  <a:rPr kumimoji="0" lang="ar-SA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يعامد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المستقيم  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𝟔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؟ برر اجابتك.</a:t>
                </a:r>
              </a:p>
            </p:txBody>
          </p:sp>
        </mc:Choice>
        <mc:Fallback xmlns="">
          <p:sp>
            <p:nvSpPr>
              <p:cNvPr id="30" name="مستطيل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82" y="5657477"/>
                <a:ext cx="10677640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6279" r="-1085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/>
              <p:cNvSpPr txBox="1"/>
              <p:nvPr/>
            </p:nvSpPr>
            <p:spPr>
              <a:xfrm>
                <a:off x="1575229" y="5447588"/>
                <a:ext cx="1774738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29" y="5447588"/>
                <a:ext cx="1774738" cy="898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ستطيل 31"/>
              <p:cNvSpPr/>
              <p:nvPr/>
            </p:nvSpPr>
            <p:spPr>
              <a:xfrm>
                <a:off x="2817793" y="6164072"/>
                <a:ext cx="8744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يكون المستقيمان غير الرأسيين متعامدين إذا كان ناتج ضرب ميليهما يساوي </a:t>
                </a:r>
                <a14:m>
                  <m:oMath xmlns:m="http://schemas.openxmlformats.org/officeDocument/2006/math">
                    <m:r>
                      <a:rPr kumimoji="0" lang="ar-SA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−</m:t>
                    </m:r>
                    <m:r>
                      <a:rPr kumimoji="0" lang="ar-SA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𝟏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.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مستطيل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793" y="6164072"/>
                <a:ext cx="8744702" cy="523220"/>
              </a:xfrm>
              <a:prstGeom prst="rect">
                <a:avLst/>
              </a:prstGeom>
              <a:blipFill>
                <a:blip r:embed="rId11"/>
                <a:stretch>
                  <a:fillRect t="-6977" r="-1394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9">
            <a:extLst>
              <a:ext uri="{FF2B5EF4-FFF2-40B4-BE49-F238E27FC236}">
                <a16:creationId xmlns:a16="http://schemas.microsoft.com/office/drawing/2014/main" id="{79A787E6-82AA-4189-98D4-25065F9A710E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88908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8723557" y="1818926"/>
            <a:ext cx="3253048" cy="663113"/>
            <a:chOff x="8723557" y="1818926"/>
            <a:chExt cx="3253048" cy="663113"/>
          </a:xfrm>
        </p:grpSpPr>
        <p:pic>
          <p:nvPicPr>
            <p:cNvPr id="7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103" y="1887537"/>
              <a:ext cx="594502" cy="594502"/>
            </a:xfrm>
            <a:prstGeom prst="rect">
              <a:avLst/>
            </a:prstGeom>
          </p:spPr>
        </p:pic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818926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ar-SA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تعلمنا فيما سبق:</a:t>
              </a:r>
              <a:endParaRPr 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8" y="2482039"/>
            <a:ext cx="11308684" cy="410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4539602" y="5321727"/>
                <a:ext cx="6944574" cy="9541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مثال :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المستقيمان المتوازيان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𝓵</m:t>
                    </m:r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𝓶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 لهما الميل نفسه ويساوي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cs typeface="Sakkal Majalla" pitchFamily="2" charset="-78"/>
                      </a:rPr>
                      <m:t>𝟒</m:t>
                    </m:r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02" y="5321727"/>
                <a:ext cx="6944574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6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3" y="2756647"/>
            <a:ext cx="3223186" cy="36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4233383" y="3272543"/>
            <a:ext cx="7148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r-SA" sz="3200" b="1" kern="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ميلا المستقيمين المتوازيين : </a:t>
            </a:r>
          </a:p>
          <a:p>
            <a:pPr lvl="0">
              <a:defRPr/>
            </a:pP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يكون للمستقيمين المتوازيين غير الرأسيين </a:t>
            </a:r>
            <a:r>
              <a:rPr lang="ar-SA" sz="3200" b="1" kern="0" dirty="0">
                <a:ln>
                  <a:solidFill>
                    <a:srgbClr val="FFFF00"/>
                  </a:solidFill>
                </a:ln>
                <a:latin typeface="Sakkal Majalla" pitchFamily="2" charset="-78"/>
                <a:cs typeface="Sakkal Majalla" pitchFamily="2" charset="-78"/>
              </a:rPr>
              <a:t>الميل نفسه </a:t>
            </a:r>
          </a:p>
          <a:p>
            <a:pPr lvl="0">
              <a:defRPr/>
            </a:pP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إذا وفقط </a:t>
            </a:r>
            <a:r>
              <a:rPr lang="ar-SA" sz="3200" b="1" kern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كانا متوازيين </a:t>
            </a: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، </a:t>
            </a:r>
          </a:p>
          <a:p>
            <a:pPr lvl="0">
              <a:defRPr/>
            </a:pP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و جميع المستقيمات الرأسية متوازية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699280" y="2633980"/>
            <a:ext cx="2662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kern="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المستقيمات المتوازية </a:t>
            </a:r>
            <a:endParaRPr lang="ar-SA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F21DD3F-C773-45B8-B458-6C32D397F14E}"/>
              </a:ext>
            </a:extLst>
          </p:cNvPr>
          <p:cNvSpPr txBox="1"/>
          <p:nvPr/>
        </p:nvSpPr>
        <p:spPr>
          <a:xfrm>
            <a:off x="9040012" y="6488668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80280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/>
              <p:cNvSpPr txBox="1"/>
              <p:nvPr/>
            </p:nvSpPr>
            <p:spPr>
              <a:xfrm>
                <a:off x="-988701" y="2336201"/>
                <a:ext cx="1227983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10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اكتب بصيغة الميل والمقطع معادلة المستقيم العمودي على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𝟔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ويمر بالنقطة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akkal Majalla" pitchFamily="2" charset="-78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 ,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Sakkal Majalla" pitchFamily="2" charset="-78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8701" y="2336201"/>
                <a:ext cx="1227983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0" y="1738624"/>
            <a:ext cx="651214" cy="65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03" y="1830376"/>
            <a:ext cx="1650630" cy="50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3840482" y="1745472"/>
            <a:ext cx="505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معادلات المستقيمات المتوازية أو المتعامدة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7571178" y="2859421"/>
                <a:ext cx="125463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178" y="2859421"/>
                <a:ext cx="1254638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مستطيل 25"/>
          <p:cNvSpPr/>
          <p:nvPr/>
        </p:nvSpPr>
        <p:spPr>
          <a:xfrm>
            <a:off x="8194567" y="3719479"/>
            <a:ext cx="324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ثانيًا : نكتب معادلة المستقيم :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2777716" y="5965810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بالتبسيط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ستطيل 27"/>
              <p:cNvSpPr/>
              <p:nvPr/>
            </p:nvSpPr>
            <p:spPr>
              <a:xfrm>
                <a:off x="4858509" y="4227440"/>
                <a:ext cx="39187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8" name="مستطيل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509" y="4227440"/>
                <a:ext cx="3918781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ستطيل 28"/>
              <p:cNvSpPr/>
              <p:nvPr/>
            </p:nvSpPr>
            <p:spPr>
              <a:xfrm>
                <a:off x="4630306" y="4718097"/>
                <a:ext cx="453603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9" name="مستطيل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306" y="4718097"/>
                <a:ext cx="4536037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ستطيل 29"/>
              <p:cNvSpPr/>
              <p:nvPr/>
            </p:nvSpPr>
            <p:spPr>
              <a:xfrm>
                <a:off x="5510516" y="5776528"/>
                <a:ext cx="2089546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مستطيل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16" y="5776528"/>
                <a:ext cx="2089546" cy="8989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ستطيل 30"/>
          <p:cNvSpPr/>
          <p:nvPr/>
        </p:nvSpPr>
        <p:spPr>
          <a:xfrm>
            <a:off x="2233085" y="4239079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صيغة الميل ونقطة </a:t>
            </a:r>
          </a:p>
        </p:txBody>
      </p:sp>
      <p:sp>
        <p:nvSpPr>
          <p:cNvPr id="32" name="مستطيل 31"/>
          <p:cNvSpPr/>
          <p:nvPr/>
        </p:nvSpPr>
        <p:spPr>
          <a:xfrm>
            <a:off x="2777716" y="5096662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بالتعويض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2B2E728-2671-43C9-82DA-8DE4CC5E271B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38325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0" y="1904874"/>
            <a:ext cx="651214" cy="65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79" y="1964532"/>
            <a:ext cx="2379454" cy="37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8"/>
          <p:cNvSpPr txBox="1"/>
          <p:nvPr/>
        </p:nvSpPr>
        <p:spPr>
          <a:xfrm>
            <a:off x="-908904" y="2352671"/>
            <a:ext cx="1227983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اكتب بصيغة الميل والمقطع معادلة المستقيم الممثل بيانيًّا فيما يأتي: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7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56" y="3109786"/>
            <a:ext cx="3579665" cy="374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2942844" y="5277012"/>
                <a:ext cx="195570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𝟓</m:t>
                    </m:r>
                  </m:oMath>
                </a14:m>
                <a:endPara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44" y="5277012"/>
                <a:ext cx="1955703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9434" r="-9346" b="-3962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1352619" y="3448560"/>
                <a:ext cx="50083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معادلة المستقيم الأفقي هي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𝒃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19" y="3448560"/>
                <a:ext cx="5008361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6977" r="-2436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 13"/>
              <p:cNvSpPr/>
              <p:nvPr/>
            </p:nvSpPr>
            <p:spPr>
              <a:xfrm>
                <a:off x="1480413" y="4204359"/>
                <a:ext cx="48805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،حيث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𝒃</m:t>
                    </m:r>
                    <m:r>
                      <a:rPr kumimoji="0" lang="ar-SA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</m:t>
                    </m:r>
                    <m:r>
                      <a:rPr kumimoji="0" lang="ar-SA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𝟓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مقطع المحور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له.</a:t>
                </a:r>
              </a:p>
            </p:txBody>
          </p:sp>
        </mc:Choice>
        <mc:Fallback xmlns="">
          <p:sp>
            <p:nvSpPr>
              <p:cNvPr id="14" name="مستطيل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13" y="4204359"/>
                <a:ext cx="4880567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6977" r="-2625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9">
            <a:extLst>
              <a:ext uri="{FF2B5EF4-FFF2-40B4-BE49-F238E27FC236}">
                <a16:creationId xmlns:a16="http://schemas.microsoft.com/office/drawing/2014/main" id="{A9E300BD-8A49-43D4-9BBC-327D5277BBD5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32234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875272" y="1204285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0" y="1904874"/>
            <a:ext cx="651214" cy="65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79" y="1964532"/>
            <a:ext cx="2379454" cy="37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8"/>
          <p:cNvSpPr txBox="1"/>
          <p:nvPr/>
        </p:nvSpPr>
        <p:spPr>
          <a:xfrm>
            <a:off x="2445026" y="2352671"/>
            <a:ext cx="892590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حدِّد ما إذا كان المستقيمان متوازيين أو متعامدين، أو غير ذلك فيما يأتي: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6159336" y="2875891"/>
                <a:ext cx="50083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Sakkal Majalla" pitchFamily="2" charset="-78"/>
                  </a:rPr>
                  <a:t>46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Sakkal Majalla" pitchFamily="2" charset="-78"/>
                  </a:rPr>
                  <a:t>)   </a:t>
                </a:r>
                <a14:m>
                  <m:oMath xmlns:m="http://schemas.openxmlformats.org/officeDocument/2006/math"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𝟐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+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𝟒</m:t>
                    </m:r>
                    <m:r>
                      <a:rPr kumimoji="0" lang="ar-SA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 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 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𝟐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−</m:t>
                    </m:r>
                    <m:r>
                      <a:rPr kumimoji="0" lang="es-E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𝟏𝟎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336" y="2875891"/>
                <a:ext cx="500836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8605" r="-2555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ستطيل 10"/>
              <p:cNvSpPr/>
              <p:nvPr/>
            </p:nvSpPr>
            <p:spPr>
              <a:xfrm>
                <a:off x="3623886" y="3431572"/>
                <a:ext cx="63550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ميل المستقيم  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𝟏𝟎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</a:t>
                </a:r>
              </a:p>
            </p:txBody>
          </p:sp>
        </mc:Choice>
        <mc:Fallback xmlns="">
          <p:sp>
            <p:nvSpPr>
              <p:cNvPr id="11" name="مستطيل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886" y="3431572"/>
                <a:ext cx="6355080" cy="523220"/>
              </a:xfrm>
              <a:prstGeom prst="rect">
                <a:avLst/>
              </a:prstGeom>
              <a:blipFill>
                <a:blip r:embed="rId5"/>
                <a:stretch>
                  <a:fillRect t="-16279" r="-1726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4393909" y="3431572"/>
                <a:ext cx="12546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09" y="3431572"/>
                <a:ext cx="125463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3625439" y="4143030"/>
                <a:ext cx="63550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ميل المستقيم  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𝟒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</a:t>
                </a:r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39" y="4143030"/>
                <a:ext cx="6355080" cy="523220"/>
              </a:xfrm>
              <a:prstGeom prst="rect">
                <a:avLst/>
              </a:prstGeom>
              <a:blipFill>
                <a:blip r:embed="rId7"/>
                <a:stretch>
                  <a:fillRect t="-17647" r="-1823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ستطيل 16"/>
              <p:cNvSpPr/>
              <p:nvPr/>
            </p:nvSpPr>
            <p:spPr>
              <a:xfrm>
                <a:off x="4395462" y="4143030"/>
                <a:ext cx="12546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7" name="مستطيل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62" y="4143030"/>
                <a:ext cx="1254638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مستطيل 17"/>
          <p:cNvSpPr/>
          <p:nvPr/>
        </p:nvSpPr>
        <p:spPr>
          <a:xfrm>
            <a:off x="5733578" y="4861232"/>
            <a:ext cx="3756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بما أن  المستقيمان لهما الميل نفسه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999676" y="5579434"/>
            <a:ext cx="3153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إذن المستقيمان متوازيين 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A195078D-2765-4F5E-A30E-6CE3F68CBB11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14095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55" y="2066655"/>
            <a:ext cx="6782754" cy="454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260130" y="1171961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117228" y="1774268"/>
            <a:ext cx="2242922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اختيار من متعدد: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50" y="1695181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ربع نص 9"/>
          <p:cNvSpPr txBox="1"/>
          <p:nvPr/>
        </p:nvSpPr>
        <p:spPr>
          <a:xfrm>
            <a:off x="7718065" y="4797491"/>
            <a:ext cx="102422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 2"/>
              </a:rPr>
              <a:t></a:t>
            </a:r>
            <a:endParaRPr kumimoji="0" lang="ar-SA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707476" y="2690777"/>
            <a:ext cx="482139" cy="736611"/>
          </a:xfrm>
          <a:prstGeom prst="round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567486" y="5036695"/>
            <a:ext cx="482139" cy="736611"/>
          </a:xfrm>
          <a:prstGeom prst="round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5CDB4FA-5D7F-48C4-8F23-AEE55092BEF8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870144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5" descr="شخص لديه فكرة">
            <a:extLst>
              <a:ext uri="{FF2B5EF4-FFF2-40B4-BE49-F238E27FC236}">
                <a16:creationId xmlns:a16="http://schemas.microsoft.com/office/drawing/2014/main" id="{5310E809-C2B4-4AEA-A7FF-17B31D1CA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3467" y="1976464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6A84C-22FB-4760-B10A-D78CC2648ACC}"/>
              </a:ext>
            </a:extLst>
          </p:cNvPr>
          <p:cNvSpPr txBox="1"/>
          <p:nvPr/>
        </p:nvSpPr>
        <p:spPr>
          <a:xfrm>
            <a:off x="9123403" y="2433664"/>
            <a:ext cx="1927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تعلمنا اليوم: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2C12A2D-55C5-4A6D-9B10-12E2B8343608}"/>
              </a:ext>
            </a:extLst>
          </p:cNvPr>
          <p:cNvSpPr txBox="1"/>
          <p:nvPr/>
        </p:nvSpPr>
        <p:spPr>
          <a:xfrm>
            <a:off x="3873724" y="3492715"/>
            <a:ext cx="6213312" cy="715089"/>
          </a:xfrm>
          <a:prstGeom prst="roundRect">
            <a:avLst/>
          </a:prstGeom>
          <a:solidFill>
            <a:schemeClr val="accent2">
              <a:lumMod val="75000"/>
              <a:alpha val="12941"/>
            </a:schemeClr>
          </a:solidFill>
          <a:effectLst/>
        </p:spPr>
        <p:txBody>
          <a:bodyPr wrap="square" rtlCol="1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معادلات المستقيمات الأفقية أو الرأسية.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2C12A2D-55C5-4A6D-9B10-12E2B8343608}"/>
              </a:ext>
            </a:extLst>
          </p:cNvPr>
          <p:cNvSpPr txBox="1"/>
          <p:nvPr/>
        </p:nvSpPr>
        <p:spPr>
          <a:xfrm>
            <a:off x="2028670" y="4825776"/>
            <a:ext cx="6694887" cy="715089"/>
          </a:xfrm>
          <a:prstGeom prst="roundRect">
            <a:avLst/>
          </a:prstGeom>
          <a:solidFill>
            <a:schemeClr val="accent2">
              <a:lumMod val="75000"/>
              <a:alpha val="12941"/>
            </a:schemeClr>
          </a:solidFill>
          <a:effectLst/>
        </p:spPr>
        <p:txBody>
          <a:bodyPr wrap="square" rtlCol="1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معادلات المستقيمات المتوازية أو المتعامدة.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AA67A4E-B95D-45AC-A298-BFF08E1CD0C0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04020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2853C49-EC80-497B-A2DE-64DFB211037A}"/>
              </a:ext>
            </a:extLst>
          </p:cNvPr>
          <p:cNvSpPr txBox="1"/>
          <p:nvPr/>
        </p:nvSpPr>
        <p:spPr>
          <a:xfrm>
            <a:off x="7818714" y="2841069"/>
            <a:ext cx="19272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الواجب:</a:t>
            </a:r>
          </a:p>
        </p:txBody>
      </p:sp>
      <p:pic>
        <p:nvPicPr>
          <p:cNvPr id="3" name="رسم 12" descr="قلم رصاص">
            <a:extLst>
              <a:ext uri="{FF2B5EF4-FFF2-40B4-BE49-F238E27FC236}">
                <a16:creationId xmlns:a16="http://schemas.microsoft.com/office/drawing/2014/main" id="{5B6E2B6C-301A-43F6-9065-517398AF1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4555" y="2472270"/>
            <a:ext cx="714375" cy="7143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AEDCD9F-7928-4C54-8475-4A1F39D5A931}"/>
              </a:ext>
            </a:extLst>
          </p:cNvPr>
          <p:cNvSpPr txBox="1"/>
          <p:nvPr/>
        </p:nvSpPr>
        <p:spPr>
          <a:xfrm>
            <a:off x="3420069" y="3748860"/>
            <a:ext cx="4962525" cy="1862048"/>
          </a:xfrm>
          <a:prstGeom prst="rect">
            <a:avLst/>
          </a:prstGeom>
          <a:solidFill>
            <a:srgbClr val="00736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EAFAF"/>
              </a:buClr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سؤال 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11, 25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EAFAF"/>
              </a:buClr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صفحة: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121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57D7B1A-20A7-46AA-946A-233E6F2574CA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8156733"/>
      </p:ext>
    </p:extLst>
  </p:cSld>
  <p:clrMapOvr>
    <a:masterClrMapping/>
  </p:clrMapOvr>
  <p:transition spd="slow">
    <p:push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8723557" y="1818926"/>
            <a:ext cx="3253048" cy="663113"/>
            <a:chOff x="8723557" y="1818926"/>
            <a:chExt cx="3253048" cy="663113"/>
          </a:xfrm>
        </p:grpSpPr>
        <p:pic>
          <p:nvPicPr>
            <p:cNvPr id="7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103" y="1887537"/>
              <a:ext cx="594502" cy="594502"/>
            </a:xfrm>
            <a:prstGeom prst="rect">
              <a:avLst/>
            </a:prstGeom>
          </p:spPr>
        </p:pic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818926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تعلمنا فيما سبق: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8" y="2482039"/>
            <a:ext cx="11308684" cy="410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4539602" y="5321727"/>
                <a:ext cx="6944574" cy="9541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مثال :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المستقيمان المتوازيان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𝓵</m:t>
                    </m:r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𝓶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لهما الميل نفسه ويساوي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𝟒</m:t>
                    </m:r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02" y="5321727"/>
                <a:ext cx="6944574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6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3" y="2756647"/>
            <a:ext cx="3223186" cy="36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4233383" y="3272543"/>
            <a:ext cx="7148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ميلا المستقيمين المتوازيين 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يكون للمستقيمين المتوازيين غير الرأسيين </a:t>
            </a:r>
            <a:r>
              <a:rPr kumimoji="0" lang="ar-SA" sz="32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الميل نفسه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إذا وفقط </a:t>
            </a:r>
            <a:r>
              <a:rPr kumimoji="0" lang="ar-SA" sz="32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كانا متوازيين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،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 جميع المستقيمات الرأسية متوازية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699280" y="2633980"/>
            <a:ext cx="2662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المتوازية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880CDD0-3BB9-4933-BD97-414D8EE4B889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5391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8" y="2286000"/>
            <a:ext cx="11308684" cy="428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3" y="2756647"/>
            <a:ext cx="3223186" cy="36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5582260" y="2414164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المستقيمات المتعامدة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828109" y="2964616"/>
            <a:ext cx="6299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ميلا المستقيمين المتعامدين 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يكون المستقيمان غير الرأسيين </a:t>
            </a:r>
            <a:r>
              <a:rPr kumimoji="0" lang="ar-SA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متعامدين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إذا وفقط كان </a:t>
            </a:r>
            <a:r>
              <a:rPr kumimoji="0" lang="ar-SA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حاصل ضرب ميليهما يساوي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-1</a:t>
            </a:r>
            <a:r>
              <a:rPr kumimoji="0" lang="ar-SA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 المستقيمات الأفقية و الرأسية متعامدة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4452109" y="4896430"/>
                <a:ext cx="7051636" cy="16015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مثال :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المستقيم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𝒎</m:t>
                    </m:r>
                    <m:r>
                      <a:rPr kumimoji="0" lang="ar-SA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عمودي على المستقيم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𝒑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 أو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𝒎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⊥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𝒑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حاصل ضرب الميلين هو</a:t>
                </a:r>
                <a14:m>
                  <m:oMath xmlns:m="http://schemas.openxmlformats.org/officeDocument/2006/math"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𝟒</m:t>
                    </m:r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∙(−</m:t>
                    </m:r>
                    <m:f>
                      <m:fPr>
                        <m:ctrlP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𝟏</m:t>
                        </m:r>
                      </m:num>
                      <m:den>
                        <m: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𝟒</m:t>
                        </m:r>
                      </m:den>
                    </m:f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)=−</m:t>
                    </m:r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𝟏</m:t>
                    </m:r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109" y="4896430"/>
                <a:ext cx="7051636" cy="1601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مجموعة 8"/>
          <p:cNvGrpSpPr/>
          <p:nvPr/>
        </p:nvGrpSpPr>
        <p:grpSpPr>
          <a:xfrm>
            <a:off x="8723557" y="1714375"/>
            <a:ext cx="3227290" cy="646331"/>
            <a:chOff x="8723557" y="1714375"/>
            <a:chExt cx="3227290" cy="646331"/>
          </a:xfrm>
        </p:grpSpPr>
        <p:pic>
          <p:nvPicPr>
            <p:cNvPr id="7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345" y="1766204"/>
              <a:ext cx="594502" cy="594502"/>
            </a:xfrm>
            <a:prstGeom prst="rect">
              <a:avLst/>
            </a:prstGeom>
          </p:spPr>
        </p:pic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714375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تعلمنا فيما سبق: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BABC2F17-B2EF-4D6C-A605-E0A555EA7995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7222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7234516" y="3699530"/>
                <a:ext cx="3738283" cy="273921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صيغة الميل والمقطع 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ar-SA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لمعادلة المستقيم هي</a:t>
                </a:r>
                <a:endParaRPr kumimoji="0" lang="ar-SA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𝒃</m:t>
                      </m:r>
                    </m:oMath>
                  </m:oMathPara>
                </a14:m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حيث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𝒎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ميل المستقيم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𝒃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مقطع المحور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</m:oMath>
                </a14:m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16" y="3699530"/>
                <a:ext cx="3738283" cy="27392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947656" y="3484086"/>
                <a:ext cx="4935070" cy="31700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صيغة الميل ونقطة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لمعادلة المستقيم هي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SA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حيث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𝒚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إحداثيَّا 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أي نقطة على المستقيم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،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𝒎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ميل المستقيم</a:t>
                </a:r>
                <a:endParaRPr kumimoji="0" lang="ar-SA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56" y="3484086"/>
                <a:ext cx="4935070" cy="31700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18830CE1-6F07-4EA6-BF78-32B6932CFC0D}"/>
              </a:ext>
            </a:extLst>
          </p:cNvPr>
          <p:cNvCxnSpPr>
            <a:cxnSpLocks/>
          </p:cNvCxnSpPr>
          <p:nvPr/>
        </p:nvCxnSpPr>
        <p:spPr>
          <a:xfrm>
            <a:off x="7113494" y="2541494"/>
            <a:ext cx="2166920" cy="115803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FA6A398B-C685-4488-A472-43646FED8432}"/>
              </a:ext>
            </a:extLst>
          </p:cNvPr>
          <p:cNvCxnSpPr>
            <a:cxnSpLocks/>
          </p:cNvCxnSpPr>
          <p:nvPr/>
        </p:nvCxnSpPr>
        <p:spPr>
          <a:xfrm flipH="1">
            <a:off x="3838842" y="2541494"/>
            <a:ext cx="1620664" cy="93138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4652682" y="1913303"/>
            <a:ext cx="30757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معادلة المستقيم غير الرأسي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8723557" y="1714375"/>
            <a:ext cx="3227290" cy="646331"/>
            <a:chOff x="8723557" y="1714375"/>
            <a:chExt cx="3227290" cy="646331"/>
          </a:xfrm>
        </p:grpSpPr>
        <p:pic>
          <p:nvPicPr>
            <p:cNvPr id="14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345" y="1766204"/>
              <a:ext cx="594502" cy="594502"/>
            </a:xfrm>
            <a:prstGeom prst="rect">
              <a:avLst/>
            </a:prstGeom>
          </p:spPr>
        </p:pic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714375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تعلمنا فيما سبق: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5249502E-1AD7-4768-8E8A-BAB91092EB7A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54371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78" y="3304330"/>
            <a:ext cx="3727438" cy="309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3" y="1757925"/>
            <a:ext cx="7632047" cy="135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25" y="1767864"/>
            <a:ext cx="1508317" cy="183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9E062CCB-7A8D-44D1-A4B5-9AC5F7B740AB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08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8" y="2286000"/>
            <a:ext cx="11308684" cy="428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3" y="2756647"/>
            <a:ext cx="3223186" cy="36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5582260" y="2414164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kern="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المستقيمات المتعامدة 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4828109" y="2964616"/>
            <a:ext cx="6299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ميلا المستقيمين المتعامدين : </a:t>
            </a:r>
          </a:p>
          <a:p>
            <a:pPr lvl="0"/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يكون المستقيمان غير الرأسيين </a:t>
            </a:r>
            <a:r>
              <a:rPr lang="ar-SA" sz="3200" b="1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متعامدين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إذا وفقط كان </a:t>
            </a:r>
            <a:r>
              <a:rPr lang="ar-SA" sz="3200" b="1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حاصل ضرب ميليهما يساوي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-1</a:t>
            </a:r>
            <a:r>
              <a:rPr lang="ar-SA" sz="3200" b="1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lvl="0"/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 المستقيمات الأفقية و الرأسية متعامدة</a:t>
            </a:r>
          </a:p>
          <a:p>
            <a:pPr lvl="0"/>
            <a:endParaRPr lang="ar-SA" sz="3200" dirty="0">
              <a:latin typeface="Sakkal Majalla" pitchFamily="2" charset="-78"/>
              <a:cs typeface="Sakkal Majall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4452109" y="4896430"/>
                <a:ext cx="7051636" cy="16015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مثال :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المستقيم</a:t>
                </a:r>
                <a:r>
                  <a:rPr kumimoji="0" lang="ar-SA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cs typeface="Sakkal Majalla" pitchFamily="2" charset="-78"/>
                      </a:rPr>
                      <m:t>𝒎</m:t>
                    </m:r>
                    <m:r>
                      <a:rPr kumimoji="0" lang="ar-SA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cs typeface="Sakkal Majalla" pitchFamily="2" charset="-78"/>
                      </a:rPr>
                      <m:t> 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عمودي على المستقيم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cs typeface="Sakkal Majalla" pitchFamily="2" charset="-78"/>
                      </a:rPr>
                      <m:t>𝒑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 ، أو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cs typeface="Sakkal Majalla" pitchFamily="2" charset="-78"/>
                      </a:rPr>
                      <m:t>𝒎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⊥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𝒑</m:t>
                    </m:r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 </a:t>
                </a:r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cs typeface="Sakkal Majalla" pitchFamily="2" charset="-78"/>
                  </a:rPr>
                  <a:t>حاصل ضرب الميلين هو</a:t>
                </a:r>
                <a14:m>
                  <m:oMath xmlns:m="http://schemas.openxmlformats.org/officeDocument/2006/math"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cs typeface="Sakkal Majalla" pitchFamily="2" charset="-78"/>
                      </a:rPr>
                      <m:t>𝟒</m:t>
                    </m:r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∙−</m:t>
                    </m:r>
                    <m:f>
                      <m:fPr>
                        <m:ctrlP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𝟏</m:t>
                        </m:r>
                      </m:num>
                      <m:den>
                        <m: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𝟒</m:t>
                        </m:r>
                      </m:den>
                    </m:f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=−</m:t>
                    </m:r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Sakkal Majalla" pitchFamily="2" charset="-78"/>
                      </a:rPr>
                      <m:t>𝟏</m:t>
                    </m:r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109" y="4896430"/>
                <a:ext cx="7051636" cy="1601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مجموعة 8"/>
          <p:cNvGrpSpPr/>
          <p:nvPr/>
        </p:nvGrpSpPr>
        <p:grpSpPr>
          <a:xfrm>
            <a:off x="8723557" y="1714375"/>
            <a:ext cx="3227290" cy="646331"/>
            <a:chOff x="8723557" y="1714375"/>
            <a:chExt cx="3227290" cy="646331"/>
          </a:xfrm>
        </p:grpSpPr>
        <p:pic>
          <p:nvPicPr>
            <p:cNvPr id="7" name="Picture 19">
              <a:extLst>
                <a:ext uri="{FF2B5EF4-FFF2-40B4-BE49-F238E27FC236}">
                  <a16:creationId xmlns:a16="http://schemas.microsoft.com/office/drawing/2014/main" id="{19BE9DA8-9E23-43BA-86FB-C5646ED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345" y="1766204"/>
              <a:ext cx="594502" cy="594502"/>
            </a:xfrm>
            <a:prstGeom prst="rect">
              <a:avLst/>
            </a:prstGeom>
          </p:spPr>
        </p:pic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6009FCE3-0D9F-4080-80BB-56B35F1AB764}"/>
                </a:ext>
              </a:extLst>
            </p:cNvPr>
            <p:cNvSpPr txBox="1"/>
            <p:nvPr/>
          </p:nvSpPr>
          <p:spPr>
            <a:xfrm>
              <a:off x="8723557" y="1714375"/>
              <a:ext cx="2632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ar-SA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ar-SA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تعلمنا فيما سبق:</a:t>
              </a:r>
              <a:endParaRPr 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43A5AE8A-0664-46EA-A947-96AF58750988}"/>
              </a:ext>
            </a:extLst>
          </p:cNvPr>
          <p:cNvSpPr txBox="1"/>
          <p:nvPr/>
        </p:nvSpPr>
        <p:spPr>
          <a:xfrm>
            <a:off x="9040012" y="6488668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519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515732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356563" y="3522325"/>
            <a:ext cx="4733988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يمكن تمثيل كثير من المواقف الحياتية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باستعمال معادلة خطية.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16" y="1814333"/>
            <a:ext cx="3474510" cy="492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A2905784-21A7-4599-B5F7-C43B92AC83C7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19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515732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79227" y="1727505"/>
            <a:ext cx="2473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كتابة معادلة خطية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9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-457199" y="2340223"/>
                <a:ext cx="12022138" cy="18158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6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وضع نادي عرضين مختلفين لروَّاده.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𝐗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رسوم اشتراك شهرية مقدارها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75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زائد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20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ريالًا عن كل زيارة للنادي.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𝐘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35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عن كل زيارة للنادي من دون رسوم اشتراك.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فأيُّ العرضين أفضل؟</a:t>
                </a: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199" y="2340223"/>
                <a:ext cx="12022138" cy="18158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1"/>
          <p:cNvSpPr/>
          <p:nvPr/>
        </p:nvSpPr>
        <p:spPr>
          <a:xfrm>
            <a:off x="10527580" y="4113903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المعطيات: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2043759" y="4476211"/>
                <a:ext cx="97489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𝐗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: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رسوم اشتراك شهرية مقدارها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75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زائد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20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ريالًا عن كل زيارة للنادي .</a:t>
                </a: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759" y="4476211"/>
                <a:ext cx="9748911" cy="523220"/>
              </a:xfrm>
              <a:prstGeom prst="rect">
                <a:avLst/>
              </a:prstGeom>
              <a:blipFill>
                <a:blip r:embed="rId5"/>
                <a:stretch>
                  <a:fillRect t="-6977" r="-1313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3211378" y="4999431"/>
                <a:ext cx="85812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𝐘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: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35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عن كل زيارة للنادي من دون رسوم اشتراك .</a:t>
                </a:r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378" y="4999431"/>
                <a:ext cx="8581292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6977" r="-1493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ستطيل 12"/>
          <p:cNvSpPr/>
          <p:nvPr/>
        </p:nvSpPr>
        <p:spPr>
          <a:xfrm>
            <a:off x="10545255" y="5522651"/>
            <a:ext cx="1151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المطلوب: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8186153" y="5930100"/>
            <a:ext cx="2611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تحديد أفضل العرضين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AFB2A58-DE08-4C2D-91EA-833D8E6E0C67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31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  <p:bldP spid="12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515732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79227" y="1727505"/>
            <a:ext cx="2473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كتابة معادلة خطية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9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-457199" y="2340223"/>
                <a:ext cx="12022138" cy="18158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6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وضع نادي عرضين مختلفين لروَّاده.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𝐗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رسوم اشتراك شهرية مقدارها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75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زائد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20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ريالًا عن كل زيارة للنادي.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𝐘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35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عن كل زيارة للنادي من دون رسوم اشتراك.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فأيُّ العرضين أفضل؟</a:t>
                </a: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199" y="2340223"/>
                <a:ext cx="12022138" cy="18158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ستطيل 2"/>
          <p:cNvSpPr/>
          <p:nvPr/>
        </p:nvSpPr>
        <p:spPr>
          <a:xfrm>
            <a:off x="7377505" y="4156105"/>
            <a:ext cx="4187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أولاً: نكتب معادلات التكلفة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-1223889" y="4670761"/>
                <a:ext cx="127888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إذا رمزنا للتكلفة الشهرية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بالرمز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𝒄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، ولعدد زيارات النادي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بالرمز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𝒕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فكيف ستكتب معادلة التكلفة في العرضين؟</a:t>
                </a:r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3889" y="4670761"/>
                <a:ext cx="12788828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6977" r="-1001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6107211" y="5235668"/>
                <a:ext cx="51576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𝐗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: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𝒄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=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𝟐𝟎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𝒕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𝟕𝟓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 </m:t>
                    </m:r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211" y="5235668"/>
                <a:ext cx="5157665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6977" r="-2364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ستطيل 16"/>
              <p:cNvSpPr/>
              <p:nvPr/>
            </p:nvSpPr>
            <p:spPr>
              <a:xfrm>
                <a:off x="8381587" y="5994767"/>
                <a:ext cx="28832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𝐘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𝒄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𝟑𝟓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𝒕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 </m:t>
                    </m:r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7" name="مستطيل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587" y="5994767"/>
                <a:ext cx="2883289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6977" r="-4228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9">
            <a:extLst>
              <a:ext uri="{FF2B5EF4-FFF2-40B4-BE49-F238E27FC236}">
                <a16:creationId xmlns:a16="http://schemas.microsoft.com/office/drawing/2014/main" id="{27E597D3-90B1-4A49-B3B9-7D639ACDC069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41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515732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79227" y="1727505"/>
            <a:ext cx="2473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كتابة معادلة خطية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9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-457199" y="2340223"/>
                <a:ext cx="12022138" cy="18158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6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وضع نادي عرضين مختلفين لروَّاده.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𝐗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رسوم اشتراك شهرية مقدارها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75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زائد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20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ريالًا عن كل زيارة للنادي.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𝐘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35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عن كل زيارة للنادي من دون رسوم اشتراك.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فأيُّ العرضين أفضل؟</a:t>
                </a: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199" y="2340223"/>
                <a:ext cx="12022138" cy="18158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ستطيل 2"/>
          <p:cNvSpPr/>
          <p:nvPr/>
        </p:nvSpPr>
        <p:spPr>
          <a:xfrm>
            <a:off x="7377505" y="4156105"/>
            <a:ext cx="4187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ثانيًا : تمثيل معادلتي التكلفة بيانيًا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6356562" y="5464155"/>
                <a:ext cx="46813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لتحدد النقطة الثانية عوض عن قيمة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𝒕</m:t>
                    </m:r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62" y="5464155"/>
                <a:ext cx="4681325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6279" r="-2474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6356563" y="4679325"/>
                <a:ext cx="46813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عين نقطة مقطع المحور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63" y="4679325"/>
                <a:ext cx="4681325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6471" r="-2474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9">
            <a:extLst>
              <a:ext uri="{FF2B5EF4-FFF2-40B4-BE49-F238E27FC236}">
                <a16:creationId xmlns:a16="http://schemas.microsoft.com/office/drawing/2014/main" id="{A1EE8B58-A05D-4377-815C-D5547089BFA6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99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515732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79227" y="1727505"/>
            <a:ext cx="2473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كتابة معادلة خطية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9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1209821" y="2340223"/>
                <a:ext cx="10355117" cy="22467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6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وضع نادي عرضين مختلفين لروَّاده.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𝐗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رسوم اشتراك شهرية مقدارها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75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زائد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20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ريالًا عن كل زيارة للنادي.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𝐘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35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عن كل زيارة للنادي من دون رسوم اشتراك.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فأيُّ العرضين أفضل؟</a:t>
                </a: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21" y="2340223"/>
                <a:ext cx="10355117" cy="22467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ستطيل 2"/>
          <p:cNvSpPr/>
          <p:nvPr/>
        </p:nvSpPr>
        <p:spPr>
          <a:xfrm>
            <a:off x="7369423" y="4389159"/>
            <a:ext cx="4187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ثانيًا : تمثيل معادلتي التكلفة بيانيًا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ستطيل 10"/>
              <p:cNvSpPr/>
              <p:nvPr/>
            </p:nvSpPr>
            <p:spPr>
              <a:xfrm>
                <a:off x="7597557" y="5095710"/>
                <a:ext cx="395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نقطة مقطع المحور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𝟕𝟓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 </m:t>
                    </m:r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1" name="مستطيل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557" y="5095710"/>
                <a:ext cx="39593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6977" r="-3077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7435143" y="4721109"/>
                <a:ext cx="41297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𝐗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: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𝒄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=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𝟐𝟎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𝒕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𝟕𝟓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 </m:t>
                    </m:r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143" y="4721109"/>
                <a:ext cx="4129796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6977" r="-2954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6800428" y="5618930"/>
          <a:ext cx="5334621" cy="10363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1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842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6" y="2200287"/>
            <a:ext cx="5025137" cy="421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شكل بيضاوي 14"/>
          <p:cNvSpPr/>
          <p:nvPr/>
        </p:nvSpPr>
        <p:spPr>
          <a:xfrm>
            <a:off x="741619" y="4919528"/>
            <a:ext cx="144000" cy="144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347319" y="4442755"/>
            <a:ext cx="144000" cy="144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وسيلة شرح خطية 1 21"/>
          <p:cNvSpPr/>
          <p:nvPr/>
        </p:nvSpPr>
        <p:spPr>
          <a:xfrm rot="21410221">
            <a:off x="2242256" y="3894525"/>
            <a:ext cx="2097412" cy="888418"/>
          </a:xfrm>
          <a:prstGeom prst="borderCallout1">
            <a:avLst>
              <a:gd name="adj1" fmla="val 19745"/>
              <a:gd name="adj2" fmla="val -593"/>
              <a:gd name="adj3" fmla="val 39683"/>
              <a:gd name="adj4" fmla="val -28423"/>
            </a:avLst>
          </a:prstGeom>
          <a:solidFill>
            <a:schemeClr val="bg1"/>
          </a:solidFill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91319" y="3819301"/>
            <a:ext cx="2871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العرض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X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 =20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+75 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 Math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رابط كسهم مستقيم 23"/>
          <p:cNvCxnSpPr/>
          <p:nvPr/>
        </p:nvCxnSpPr>
        <p:spPr>
          <a:xfrm flipV="1">
            <a:off x="809119" y="2685936"/>
            <a:ext cx="2859393" cy="2321229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ستطيل 24"/>
              <p:cNvSpPr/>
              <p:nvPr/>
            </p:nvSpPr>
            <p:spPr>
              <a:xfrm>
                <a:off x="7042353" y="5618930"/>
                <a:ext cx="4347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𝒕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مستطيل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353" y="5618930"/>
                <a:ext cx="43473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ستطيل 25"/>
              <p:cNvSpPr/>
              <p:nvPr/>
            </p:nvSpPr>
            <p:spPr>
              <a:xfrm>
                <a:off x="6992557" y="6142150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مستطيل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557" y="6142150"/>
                <a:ext cx="49885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ستطيل 26"/>
              <p:cNvSpPr/>
              <p:nvPr/>
            </p:nvSpPr>
            <p:spPr>
              <a:xfrm>
                <a:off x="6888831" y="5641013"/>
                <a:ext cx="26837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=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𝟐𝟎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𝒕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𝟕𝟓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 Math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مستطيل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831" y="5641013"/>
                <a:ext cx="2683747" cy="523220"/>
              </a:xfrm>
              <a:prstGeom prst="rect">
                <a:avLst/>
              </a:prstGeom>
              <a:blipFill>
                <a:blip r:embed="rId10"/>
                <a:stretch>
                  <a:fillRect r="-3022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ستطيل 27"/>
              <p:cNvSpPr/>
              <p:nvPr/>
            </p:nvSpPr>
            <p:spPr>
              <a:xfrm>
                <a:off x="6526551" y="6112708"/>
                <a:ext cx="30460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=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𝟐𝟎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)+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𝟕𝟓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 Math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مستطيل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551" y="6112708"/>
                <a:ext cx="3046027" cy="523220"/>
              </a:xfrm>
              <a:prstGeom prst="rect">
                <a:avLst/>
              </a:prstGeom>
              <a:blipFill>
                <a:blip r:embed="rId11"/>
                <a:stretch>
                  <a:fillRect r="-3246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ستطيل 28"/>
              <p:cNvSpPr/>
              <p:nvPr/>
            </p:nvSpPr>
            <p:spPr>
              <a:xfrm>
                <a:off x="11268734" y="5574666"/>
                <a:ext cx="5924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مستطيل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734" y="5574666"/>
                <a:ext cx="59240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ستطيل 29"/>
              <p:cNvSpPr/>
              <p:nvPr/>
            </p:nvSpPr>
            <p:spPr>
              <a:xfrm>
                <a:off x="10876810" y="6149980"/>
                <a:ext cx="9284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𝟏𝟏𝟓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مستطيل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6810" y="6149980"/>
                <a:ext cx="928459" cy="523220"/>
              </a:xfrm>
              <a:prstGeom prst="rect">
                <a:avLst/>
              </a:prstGeom>
              <a:blipFill>
                <a:blip r:embed="rId13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9">
            <a:extLst>
              <a:ext uri="{FF2B5EF4-FFF2-40B4-BE49-F238E27FC236}">
                <a16:creationId xmlns:a16="http://schemas.microsoft.com/office/drawing/2014/main" id="{FB6AE5C4-A024-4EC5-B665-8D59375EFC37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62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6" grpId="0" animBg="1"/>
      <p:bldP spid="22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515732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79227" y="1727505"/>
            <a:ext cx="2473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كتابة معادلة خطية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9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1209821" y="2340223"/>
                <a:ext cx="10355117" cy="22467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6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وضع نادي عرضين مختلفين لروَّاده.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𝐗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رسوم اشتراك شهرية مقدارها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75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زائد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20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ريالًا عن كل زيارة للنادي.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𝐘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35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عن كل زيارة للنادي من دون رسوم اشتراك.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فأيُّ العرضين أفضل؟</a:t>
                </a: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21" y="2340223"/>
                <a:ext cx="10355117" cy="22467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ستطيل 2"/>
          <p:cNvSpPr/>
          <p:nvPr/>
        </p:nvSpPr>
        <p:spPr>
          <a:xfrm>
            <a:off x="7369423" y="4389159"/>
            <a:ext cx="4187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ثانيًا : تمثيل معادلتي التكلفة بيانيًا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ستطيل 10"/>
              <p:cNvSpPr/>
              <p:nvPr/>
            </p:nvSpPr>
            <p:spPr>
              <a:xfrm>
                <a:off x="7597557" y="5095710"/>
                <a:ext cx="395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نقطة مقطع المحور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𝒚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 </m:t>
                    </m:r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1" name="مستطيل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557" y="5095710"/>
                <a:ext cx="39593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6977" r="-3077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7435143" y="4721109"/>
                <a:ext cx="41297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𝐘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𝒄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𝟑𝟓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𝒕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 </m:t>
                    </m:r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143" y="4721109"/>
                <a:ext cx="4129796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6977" r="-2954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6800428" y="5618930"/>
          <a:ext cx="5334621" cy="10363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1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842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6" y="2200287"/>
            <a:ext cx="5025137" cy="421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شكل بيضاوي 14"/>
          <p:cNvSpPr/>
          <p:nvPr/>
        </p:nvSpPr>
        <p:spPr>
          <a:xfrm>
            <a:off x="741619" y="4919528"/>
            <a:ext cx="144000" cy="144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347319" y="4442755"/>
            <a:ext cx="144000" cy="144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وسيلة شرح خطية 1 21"/>
          <p:cNvSpPr/>
          <p:nvPr/>
        </p:nvSpPr>
        <p:spPr>
          <a:xfrm rot="21410221">
            <a:off x="2242256" y="3894525"/>
            <a:ext cx="2097412" cy="888418"/>
          </a:xfrm>
          <a:prstGeom prst="borderCallout1">
            <a:avLst>
              <a:gd name="adj1" fmla="val 19745"/>
              <a:gd name="adj2" fmla="val -593"/>
              <a:gd name="adj3" fmla="val 39683"/>
              <a:gd name="adj4" fmla="val -28423"/>
            </a:avLst>
          </a:prstGeom>
          <a:solidFill>
            <a:schemeClr val="bg1"/>
          </a:solidFill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186583" y="3816792"/>
            <a:ext cx="3077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العرض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X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 =20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+75 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 Math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رابط كسهم مستقيم 23"/>
          <p:cNvCxnSpPr/>
          <p:nvPr/>
        </p:nvCxnSpPr>
        <p:spPr>
          <a:xfrm flipV="1">
            <a:off x="809119" y="2685936"/>
            <a:ext cx="2859393" cy="2321229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ستطيل 24"/>
              <p:cNvSpPr/>
              <p:nvPr/>
            </p:nvSpPr>
            <p:spPr>
              <a:xfrm>
                <a:off x="7042353" y="5618930"/>
                <a:ext cx="4347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𝒕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مستطيل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353" y="5618930"/>
                <a:ext cx="43473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ستطيل 25"/>
              <p:cNvSpPr/>
              <p:nvPr/>
            </p:nvSpPr>
            <p:spPr>
              <a:xfrm>
                <a:off x="6992557" y="6142150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مستطيل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557" y="6142150"/>
                <a:ext cx="49885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ستطيل 26"/>
              <p:cNvSpPr/>
              <p:nvPr/>
            </p:nvSpPr>
            <p:spPr>
              <a:xfrm>
                <a:off x="8636138" y="5624541"/>
                <a:ext cx="15912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𝟑𝟓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 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𝒕</m:t>
                      </m:r>
                    </m:oMath>
                  </m:oMathPara>
                </a14:m>
                <a:endPara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 Math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مستطيل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138" y="5624541"/>
                <a:ext cx="159126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ستطيل 27"/>
              <p:cNvSpPr/>
              <p:nvPr/>
            </p:nvSpPr>
            <p:spPr>
              <a:xfrm>
                <a:off x="8402674" y="6151671"/>
                <a:ext cx="19535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𝟑𝟓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 (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𝟐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)</m:t>
                      </m:r>
                    </m:oMath>
                  </m:oMathPara>
                </a14:m>
                <a:endPara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 Math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مستطيل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674" y="6151671"/>
                <a:ext cx="195354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ستطيل 28"/>
              <p:cNvSpPr/>
              <p:nvPr/>
            </p:nvSpPr>
            <p:spPr>
              <a:xfrm>
                <a:off x="11268734" y="5574666"/>
                <a:ext cx="5924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مستطيل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734" y="5574666"/>
                <a:ext cx="59240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ستطيل 29"/>
              <p:cNvSpPr/>
              <p:nvPr/>
            </p:nvSpPr>
            <p:spPr>
              <a:xfrm>
                <a:off x="11257985" y="6150019"/>
                <a:ext cx="7136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𝟕𝟎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مستطيل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985" y="6150019"/>
                <a:ext cx="713657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شكل بيضاوي 30"/>
          <p:cNvSpPr/>
          <p:nvPr/>
        </p:nvSpPr>
        <p:spPr>
          <a:xfrm>
            <a:off x="1351788" y="4970961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755767" y="5803380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 flipV="1">
            <a:off x="813619" y="2639126"/>
            <a:ext cx="2303274" cy="3241414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وسيلة شرح خطية 1 33"/>
          <p:cNvSpPr/>
          <p:nvPr/>
        </p:nvSpPr>
        <p:spPr>
          <a:xfrm rot="21410221">
            <a:off x="3316370" y="2920848"/>
            <a:ext cx="1485266" cy="777604"/>
          </a:xfrm>
          <a:prstGeom prst="borderCallout1">
            <a:avLst>
              <a:gd name="adj1" fmla="val 19745"/>
              <a:gd name="adj2" fmla="val -593"/>
              <a:gd name="adj3" fmla="val 15794"/>
              <a:gd name="adj4" fmla="val -35608"/>
            </a:avLst>
          </a:prstGeom>
          <a:solidFill>
            <a:schemeClr val="bg1"/>
          </a:solidFill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3056090" y="2825067"/>
            <a:ext cx="1739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العرض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Y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=35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t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FADA3DF7-3761-4520-A265-3864A6C6BA87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36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4" grpId="0" animBg="1"/>
      <p:bldP spid="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515732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79227" y="1727505"/>
            <a:ext cx="2473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كتابة معادلة خطية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F226480F-C026-4A58-8EEF-DE06952E6BB6}"/>
              </a:ext>
            </a:extLst>
          </p:cNvPr>
          <p:cNvGrpSpPr/>
          <p:nvPr/>
        </p:nvGrpSpPr>
        <p:grpSpPr>
          <a:xfrm>
            <a:off x="9491959" y="1904874"/>
            <a:ext cx="2530179" cy="659687"/>
            <a:chOff x="9135533" y="1767106"/>
            <a:chExt cx="2886605" cy="74295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EA8571C-7F3C-46CC-B9A2-F87CD1FB9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55" b="59648"/>
            <a:stretch/>
          </p:blipFill>
          <p:spPr>
            <a:xfrm>
              <a:off x="9135533" y="1880334"/>
              <a:ext cx="2219909" cy="566533"/>
            </a:xfrm>
            <a:prstGeom prst="rect">
              <a:avLst/>
            </a:prstGeom>
          </p:spPr>
        </p:pic>
        <p:pic>
          <p:nvPicPr>
            <p:cNvPr id="9" name="Picture 19">
              <a:extLst>
                <a:ext uri="{FF2B5EF4-FFF2-40B4-BE49-F238E27FC236}">
                  <a16:creationId xmlns:a16="http://schemas.microsoft.com/office/drawing/2014/main" id="{C344BAF0-A441-432A-BC1B-E8D7D17D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188" y="1767106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1209821" y="2340223"/>
                <a:ext cx="10355117" cy="22467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6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وضع نادي عرضين مختلفين لروَّاده.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𝐗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رسوم اشتراك شهرية مقدارها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75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زائد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20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ريالًا عن كل زيارة للنادي.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العرض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𝐘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: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35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 عن كل زيارة للنادي من دون رسوم اشتراك.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فأيُّ العرضين أفضل؟</a:t>
                </a: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21" y="2340223"/>
                <a:ext cx="10355117" cy="22467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ستطيل 2"/>
          <p:cNvSpPr/>
          <p:nvPr/>
        </p:nvSpPr>
        <p:spPr>
          <a:xfrm>
            <a:off x="7369423" y="4389159"/>
            <a:ext cx="4187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تأمل التمثيل البياني: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6" y="2200287"/>
            <a:ext cx="5025137" cy="421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شكل بيضاوي 14"/>
          <p:cNvSpPr/>
          <p:nvPr/>
        </p:nvSpPr>
        <p:spPr>
          <a:xfrm>
            <a:off x="741619" y="4919528"/>
            <a:ext cx="144000" cy="144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347319" y="4442755"/>
            <a:ext cx="144000" cy="144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وسيلة شرح خطية 1 21"/>
          <p:cNvSpPr/>
          <p:nvPr/>
        </p:nvSpPr>
        <p:spPr>
          <a:xfrm rot="21410221">
            <a:off x="2242256" y="3894525"/>
            <a:ext cx="2097412" cy="888418"/>
          </a:xfrm>
          <a:prstGeom prst="borderCallout1">
            <a:avLst>
              <a:gd name="adj1" fmla="val 19745"/>
              <a:gd name="adj2" fmla="val -593"/>
              <a:gd name="adj3" fmla="val 39683"/>
              <a:gd name="adj4" fmla="val -28423"/>
            </a:avLst>
          </a:prstGeom>
          <a:solidFill>
            <a:schemeClr val="bg1"/>
          </a:solidFill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721013" y="3858889"/>
            <a:ext cx="2553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العرض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X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 =20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+75 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 Math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رابط كسهم مستقيم 23"/>
          <p:cNvCxnSpPr/>
          <p:nvPr/>
        </p:nvCxnSpPr>
        <p:spPr>
          <a:xfrm flipV="1">
            <a:off x="809119" y="2685936"/>
            <a:ext cx="2859393" cy="2321229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شكل بيضاوي 30"/>
          <p:cNvSpPr/>
          <p:nvPr/>
        </p:nvSpPr>
        <p:spPr>
          <a:xfrm>
            <a:off x="1351788" y="4970961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755767" y="5803380"/>
            <a:ext cx="144000" cy="14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 flipV="1">
            <a:off x="813619" y="2639126"/>
            <a:ext cx="2303274" cy="3241414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وسيلة شرح خطية 1 33"/>
          <p:cNvSpPr/>
          <p:nvPr/>
        </p:nvSpPr>
        <p:spPr>
          <a:xfrm rot="21410221">
            <a:off x="3316370" y="2920848"/>
            <a:ext cx="1485266" cy="777604"/>
          </a:xfrm>
          <a:prstGeom prst="borderCallout1">
            <a:avLst>
              <a:gd name="adj1" fmla="val 19745"/>
              <a:gd name="adj2" fmla="val -593"/>
              <a:gd name="adj3" fmla="val 15794"/>
              <a:gd name="adj4" fmla="val -35608"/>
            </a:avLst>
          </a:prstGeom>
          <a:solidFill>
            <a:schemeClr val="bg1"/>
          </a:solidFill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3056090" y="2825067"/>
            <a:ext cx="1739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العرض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Y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=35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t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شكل بيضاوي 35"/>
          <p:cNvSpPr/>
          <p:nvPr/>
        </p:nvSpPr>
        <p:spPr>
          <a:xfrm>
            <a:off x="2251110" y="368786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673254" y="4895990"/>
            <a:ext cx="4653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متى يكون للعرضين التكلفة نفسها ؟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5145802" y="4854871"/>
            <a:ext cx="314060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إذا كان عدد الزيارات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5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مرات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8927420" y="5419656"/>
            <a:ext cx="3074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متى يكون العرض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X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أفضل ؟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029201" y="5424160"/>
            <a:ext cx="389821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إذا كان عدد الزيارات أكثر من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5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مرات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8927420" y="5974847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متى يكون العرض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Y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أفضل ؟</a:t>
            </a:r>
          </a:p>
        </p:txBody>
      </p:sp>
      <p:sp>
        <p:nvSpPr>
          <p:cNvPr id="38" name="مستطيل 37"/>
          <p:cNvSpPr/>
          <p:nvPr/>
        </p:nvSpPr>
        <p:spPr>
          <a:xfrm>
            <a:off x="5029201" y="5998700"/>
            <a:ext cx="38982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إذا كان عدد الزيارات أقل من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5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مرات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53F07EC1-095D-40C1-A43E-7408120DB5B5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041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 animBg="1"/>
      <p:bldP spid="17" grpId="0"/>
      <p:bldP spid="18" grpId="0" animBg="1"/>
      <p:bldP spid="19" grpId="0"/>
      <p:bldP spid="20" grpId="0" animBg="1"/>
      <p:bldP spid="21" grpId="0"/>
      <p:bldP spid="3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515732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79227" y="1727505"/>
            <a:ext cx="2473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كتابة معادلة خطية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0" y="1904874"/>
            <a:ext cx="651214" cy="65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/>
              <p:nvPr/>
            </p:nvSpPr>
            <p:spPr>
              <a:xfrm>
                <a:off x="706581" y="2340223"/>
                <a:ext cx="10858357" cy="13849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52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) نظَّمت جمعية حِرَف يدوية دورة في صناعة الفخار، وكان رسم الاشتراك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150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ريالًا، بحيث يغطي اللوازم والمواد وكيسًا واحدًا من طين الصلصال. وكل كيس إضافي يكلف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40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ريالًا. اكتب معادلة تمثل تكلفة الاشتراك وعدد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من الأكياس المستعملة.</a:t>
                </a:r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2340223"/>
                <a:ext cx="10858357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5735621" y="6108046"/>
                <a:ext cx="33398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𝒄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 = 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𝟒𝟎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 +  </m:t>
                      </m:r>
                      <m:r>
                        <a:rPr kumimoji="0" lang="ar-SA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𝟏𝟏𝟎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621" y="6108046"/>
                <a:ext cx="33398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79" y="1964532"/>
            <a:ext cx="2379454" cy="37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7405562" y="3911149"/>
            <a:ext cx="3885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إذا كان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رسم الاشتراك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150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ريالًا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،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5555494" y="4486377"/>
                <a:ext cx="56246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فإن عدد الأكياس التي يدفع ثمنها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𝟏</m:t>
                    </m:r>
                  </m:oMath>
                </a14:m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494" y="4486377"/>
                <a:ext cx="5624625" cy="523220"/>
              </a:xfrm>
              <a:prstGeom prst="rect">
                <a:avLst/>
              </a:prstGeom>
              <a:blipFill>
                <a:blip r:embed="rId6"/>
                <a:stretch>
                  <a:fillRect t="-8140" r="-2167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 13"/>
              <p:cNvSpPr/>
              <p:nvPr/>
            </p:nvSpPr>
            <p:spPr>
              <a:xfrm>
                <a:off x="726376" y="4434369"/>
                <a:ext cx="59897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وبالتالي سيكون 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50000"/>
                      </a:srgbClr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ثمن الأكياس الإضافية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𝟒𝟎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(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) </m:t>
                    </m:r>
                  </m:oMath>
                </a14:m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مستطيل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76" y="4434369"/>
                <a:ext cx="5989728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6977" r="-2035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ستطيل 14"/>
          <p:cNvSpPr/>
          <p:nvPr/>
        </p:nvSpPr>
        <p:spPr>
          <a:xfrm>
            <a:off x="9024028" y="5061606"/>
            <a:ext cx="2154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إذن تكلفة الاشتراك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5900994" y="5088738"/>
                <a:ext cx="31230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𝟒𝟎</m:t>
                      </m:r>
                      <m:r>
                        <a:rPr kumimoji="0" lang="ar-SA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 (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𝟏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) + 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𝟏𝟓𝟎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994" y="5088738"/>
                <a:ext cx="3123034" cy="523220"/>
              </a:xfrm>
              <a:prstGeom prst="rect">
                <a:avLst/>
              </a:prstGeom>
              <a:blipFill rotWithShape="1">
                <a:blip r:embed="rId8"/>
                <a:stretch>
                  <a:fillRect r="-195"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ستطيل 16"/>
          <p:cNvSpPr/>
          <p:nvPr/>
        </p:nvSpPr>
        <p:spPr>
          <a:xfrm>
            <a:off x="10365471" y="5584826"/>
            <a:ext cx="631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إذن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 17"/>
              <p:cNvSpPr/>
              <p:nvPr/>
            </p:nvSpPr>
            <p:spPr>
              <a:xfrm>
                <a:off x="5555494" y="5584826"/>
                <a:ext cx="43363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𝒄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 = 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𝟒𝟎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(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𝟏</m:t>
                      </m:r>
                      <m:r>
                        <a:rPr kumimoji="0" lang="en-US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) + </m:t>
                      </m:r>
                      <m:r>
                        <a:rPr kumimoji="0" lang="ar-SA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𝟏𝟓𝟎</m:t>
                      </m:r>
                    </m:oMath>
                  </m:oMathPara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494" y="5584826"/>
                <a:ext cx="4336329" cy="523220"/>
              </a:xfrm>
              <a:prstGeom prst="rect">
                <a:avLst/>
              </a:prstGeom>
              <a:blipFill rotWithShape="1">
                <a:blip r:embed="rId9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ستطيل 19"/>
              <p:cNvSpPr/>
              <p:nvPr/>
            </p:nvSpPr>
            <p:spPr>
              <a:xfrm>
                <a:off x="3576908" y="3911149"/>
                <a:ext cx="43174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akkal Majalla" pitchFamily="2" charset="-78"/>
                    <a:ea typeface="+mn-ea"/>
                    <a:cs typeface="Sakkal Majalla" pitchFamily="2" charset="-78"/>
                  </a:rPr>
                  <a:t>وعدد الأكياس المستعملة للمشترك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Sakkal Majalla" pitchFamily="2" charset="-78"/>
                      </a:rPr>
                      <m:t>𝒙</m:t>
                    </m:r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0" name="مستطيل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908" y="3911149"/>
                <a:ext cx="4317425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7059" r="-2825" b="-376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9">
            <a:extLst>
              <a:ext uri="{FF2B5EF4-FFF2-40B4-BE49-F238E27FC236}">
                <a16:creationId xmlns:a16="http://schemas.microsoft.com/office/drawing/2014/main" id="{8EAD8E59-BD9A-4D9E-9F05-E0E0A571AA44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63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515732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79227" y="1727505"/>
            <a:ext cx="2473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كتابة معادلة خطية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0" y="1904874"/>
            <a:ext cx="651214" cy="65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79" y="1964532"/>
            <a:ext cx="2379454" cy="37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AC0B53F-48D8-4B1B-B28C-FB7B6A032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380"/>
          <a:stretch/>
        </p:blipFill>
        <p:spPr>
          <a:xfrm>
            <a:off x="2604053" y="2357253"/>
            <a:ext cx="8726980" cy="2045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 20">
                <a:extLst>
                  <a:ext uri="{FF2B5EF4-FFF2-40B4-BE49-F238E27FC236}">
                    <a16:creationId xmlns:a16="http://schemas.microsoft.com/office/drawing/2014/main" id="{257F5678-DD7A-46EA-AAAC-FD0C26C784E0}"/>
                  </a:ext>
                </a:extLst>
              </p:cNvPr>
              <p:cNvSpPr/>
              <p:nvPr/>
            </p:nvSpPr>
            <p:spPr>
              <a:xfrm>
                <a:off x="6096000" y="5698688"/>
                <a:ext cx="33398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 = 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𝟒𝟎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 +  </m:t>
                      </m:r>
                      <m:r>
                        <a:rPr kumimoji="0" lang="ar-SA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𝟐𝟎𝟎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1" name="مستطيل 20">
                <a:extLst>
                  <a:ext uri="{FF2B5EF4-FFF2-40B4-BE49-F238E27FC236}">
                    <a16:creationId xmlns:a16="http://schemas.microsoft.com/office/drawing/2014/main" id="{257F5678-DD7A-46EA-AAAC-FD0C26C78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698688"/>
                <a:ext cx="3339882" cy="523220"/>
              </a:xfrm>
              <a:prstGeom prst="rect">
                <a:avLst/>
              </a:prstGeom>
              <a:blipFill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21">
            <a:extLst>
              <a:ext uri="{FF2B5EF4-FFF2-40B4-BE49-F238E27FC236}">
                <a16:creationId xmlns:a16="http://schemas.microsoft.com/office/drawing/2014/main" id="{F01C6717-86DA-4763-B9DD-494642582B13}"/>
              </a:ext>
            </a:extLst>
          </p:cNvPr>
          <p:cNvSpPr/>
          <p:nvPr/>
        </p:nvSpPr>
        <p:spPr>
          <a:xfrm>
            <a:off x="5596286" y="4816146"/>
            <a:ext cx="3885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لنفترض أن ما يوفره عبد الله هو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y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A2F60-10FA-48A2-8E8A-378F0588E4F9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38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515732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79227" y="1727505"/>
            <a:ext cx="2473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كتابة معادلة خطية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0" y="1904874"/>
            <a:ext cx="651214" cy="65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79" y="1964532"/>
            <a:ext cx="2379454" cy="37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AC0B53F-48D8-4B1B-B28C-FB7B6A032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4" t="48165" b="39656"/>
          <a:stretch/>
        </p:blipFill>
        <p:spPr>
          <a:xfrm>
            <a:off x="9197394" y="3770220"/>
            <a:ext cx="2226790" cy="5232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FF5496-F745-4A71-8EA1-4957F09E51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48"/>
          <a:stretch/>
        </p:blipFill>
        <p:spPr>
          <a:xfrm>
            <a:off x="2564153" y="2369880"/>
            <a:ext cx="8726980" cy="1548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13F91037-8B03-482D-8C4A-73BA4A9F8A9A}"/>
                  </a:ext>
                </a:extLst>
              </p:cNvPr>
              <p:cNvSpPr/>
              <p:nvPr/>
            </p:nvSpPr>
            <p:spPr>
              <a:xfrm>
                <a:off x="6096000" y="3877825"/>
                <a:ext cx="33398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 = 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𝟒𝟎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 +  </m:t>
                      </m:r>
                      <m:r>
                        <a:rPr kumimoji="0" lang="ar-SA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𝟐𝟎𝟎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13F91037-8B03-482D-8C4A-73BA4A9F8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77825"/>
                <a:ext cx="3339882" cy="523220"/>
              </a:xfrm>
              <a:prstGeom prst="rect">
                <a:avLst/>
              </a:prstGeom>
              <a:blipFill>
                <a:blip r:embed="rId5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B17DF9AE-DDAE-42FF-BE72-321B8D31675E}"/>
              </a:ext>
            </a:extLst>
          </p:cNvPr>
          <p:cNvGraphicFramePr>
            <a:graphicFrameLocks noGrp="1"/>
          </p:cNvGraphicFramePr>
          <p:nvPr/>
        </p:nvGraphicFramePr>
        <p:xfrm>
          <a:off x="5669300" y="4432299"/>
          <a:ext cx="6027237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67954">
                  <a:extLst>
                    <a:ext uri="{9D8B030D-6E8A-4147-A177-3AD203B41FA5}">
                      <a16:colId xmlns:a16="http://schemas.microsoft.com/office/drawing/2014/main" val="3330870304"/>
                    </a:ext>
                  </a:extLst>
                </a:gridCol>
                <a:gridCol w="3292614">
                  <a:extLst>
                    <a:ext uri="{9D8B030D-6E8A-4147-A177-3AD203B41FA5}">
                      <a16:colId xmlns:a16="http://schemas.microsoft.com/office/drawing/2014/main" val="2086267392"/>
                    </a:ext>
                  </a:extLst>
                </a:gridCol>
                <a:gridCol w="1066669">
                  <a:extLst>
                    <a:ext uri="{9D8B030D-6E8A-4147-A177-3AD203B41FA5}">
                      <a16:colId xmlns:a16="http://schemas.microsoft.com/office/drawing/2014/main" val="4049059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47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7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endParaRPr lang="ar-SA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29288"/>
                  </a:ext>
                </a:extLst>
              </a:tr>
            </a:tbl>
          </a:graphicData>
        </a:graphic>
      </p:graphicFrame>
      <p:pic>
        <p:nvPicPr>
          <p:cNvPr id="12" name="صورة 11">
            <a:extLst>
              <a:ext uri="{FF2B5EF4-FFF2-40B4-BE49-F238E27FC236}">
                <a16:creationId xmlns:a16="http://schemas.microsoft.com/office/drawing/2014/main" id="{090232FF-2959-4806-BA5D-9FD417739A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"/>
          <a:stretch/>
        </p:blipFill>
        <p:spPr>
          <a:xfrm>
            <a:off x="1016742" y="3388348"/>
            <a:ext cx="4019277" cy="346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F294A09F-25FF-4444-B941-A7BAED3E7B68}"/>
                  </a:ext>
                </a:extLst>
              </p:cNvPr>
              <p:cNvSpPr txBox="1"/>
              <p:nvPr/>
            </p:nvSpPr>
            <p:spPr>
              <a:xfrm>
                <a:off x="5871587" y="4409846"/>
                <a:ext cx="64852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𝒙</m:t>
                      </m:r>
                    </m:oMath>
                  </m:oMathPara>
                </a14:m>
                <a:endPara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F294A09F-25FF-4444-B941-A7BAED3E7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587" y="4409846"/>
                <a:ext cx="64852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C120D223-E8F5-44A8-A4C9-2DA741F911B6}"/>
                  </a:ext>
                </a:extLst>
              </p:cNvPr>
              <p:cNvSpPr txBox="1"/>
              <p:nvPr/>
            </p:nvSpPr>
            <p:spPr>
              <a:xfrm>
                <a:off x="7952982" y="4344443"/>
                <a:ext cx="67834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𝒚</m:t>
                      </m:r>
                    </m:oMath>
                  </m:oMathPara>
                </a14:m>
                <a:endPara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C120D223-E8F5-44A8-A4C9-2DA741F91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982" y="4344443"/>
                <a:ext cx="6783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0E4507B1-4A59-4A6E-944F-6B71247B981A}"/>
                  </a:ext>
                </a:extLst>
              </p:cNvPr>
              <p:cNvSpPr txBox="1"/>
              <p:nvPr/>
            </p:nvSpPr>
            <p:spPr>
              <a:xfrm>
                <a:off x="10101406" y="4344443"/>
                <a:ext cx="14237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(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Sakkal Majalla" pitchFamily="2" charset="-78"/>
                        </a:rPr>
                        <m:t>𝒙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, 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)</m:t>
                      </m:r>
                    </m:oMath>
                  </m:oMathPara>
                </a14:m>
                <a:endPara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0E4507B1-4A59-4A6E-944F-6B71247B9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406" y="4344443"/>
                <a:ext cx="142378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D07C8920-2285-4550-8AA4-038843D2941B}"/>
                  </a:ext>
                </a:extLst>
              </p:cNvPr>
              <p:cNvSpPr txBox="1"/>
              <p:nvPr/>
            </p:nvSpPr>
            <p:spPr>
              <a:xfrm>
                <a:off x="5881441" y="4941867"/>
                <a:ext cx="6385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𝟎</m:t>
                      </m:r>
                    </m:oMath>
                  </m:oMathPara>
                </a14:m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D07C8920-2285-4550-8AA4-038843D29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41" y="4941867"/>
                <a:ext cx="63858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1CDD4801-4B22-44FB-BE54-89C2A226366E}"/>
                  </a:ext>
                </a:extLst>
              </p:cNvPr>
              <p:cNvSpPr txBox="1"/>
              <p:nvPr/>
            </p:nvSpPr>
            <p:spPr>
              <a:xfrm>
                <a:off x="5772197" y="5678157"/>
                <a:ext cx="7479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𝟏𝟎</m:t>
                      </m:r>
                    </m:oMath>
                  </m:oMathPara>
                </a14:m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1CDD4801-4B22-44FB-BE54-89C2A226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97" y="5678157"/>
                <a:ext cx="74791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99E96F79-FE78-429A-B3CC-C16233FB132A}"/>
                  </a:ext>
                </a:extLst>
              </p:cNvPr>
              <p:cNvSpPr txBox="1"/>
              <p:nvPr/>
            </p:nvSpPr>
            <p:spPr>
              <a:xfrm>
                <a:off x="6716104" y="4963774"/>
                <a:ext cx="30504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𝟒𝟎</m:t>
                      </m:r>
                      <m:d>
                        <m:dPr>
                          <m:ctrlP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akkal Majalla" pitchFamily="2" charset="-78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akkal Majalla" pitchFamily="2" charset="-78"/>
                            </a:rPr>
                            <m:t>𝟎</m:t>
                          </m:r>
                        </m:e>
                      </m:d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+</m:t>
                      </m:r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𝟐𝟎𝟎</m:t>
                      </m:r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=</m:t>
                      </m:r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𝟐𝟎𝟎</m:t>
                      </m:r>
                    </m:oMath>
                  </m:oMathPara>
                </a14:m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99E96F79-FE78-429A-B3CC-C16233FB1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104" y="4963774"/>
                <a:ext cx="305048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F30BB696-FBE9-4485-B8BB-1BD1C1F9F4BB}"/>
                  </a:ext>
                </a:extLst>
              </p:cNvPr>
              <p:cNvSpPr txBox="1"/>
              <p:nvPr/>
            </p:nvSpPr>
            <p:spPr>
              <a:xfrm>
                <a:off x="6716104" y="5708200"/>
                <a:ext cx="32740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𝟒𝟎</m:t>
                      </m:r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(</m:t>
                      </m:r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𝟏𝟎</m:t>
                      </m:r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)+</m:t>
                      </m:r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𝟐𝟎𝟎</m:t>
                      </m:r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=</m:t>
                      </m:r>
                      <m:r>
                        <a:rPr kumimoji="0" lang="ar-SA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𝟔𝟎𝟎</m:t>
                      </m:r>
                    </m:oMath>
                  </m:oMathPara>
                </a14:m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F30BB696-FBE9-4485-B8BB-1BD1C1F9F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104" y="5708200"/>
                <a:ext cx="3274097" cy="461665"/>
              </a:xfrm>
              <a:prstGeom prst="rect">
                <a:avLst/>
              </a:prstGeom>
              <a:blipFill>
                <a:blip r:embed="rId1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CD4023AF-56B9-4FEA-8F48-1E7C2F1DF00A}"/>
                  </a:ext>
                </a:extLst>
              </p:cNvPr>
              <p:cNvSpPr txBox="1"/>
              <p:nvPr/>
            </p:nvSpPr>
            <p:spPr>
              <a:xfrm>
                <a:off x="10004400" y="4975977"/>
                <a:ext cx="16921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(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𝟎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, 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𝟐𝟎𝟎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)</m:t>
                      </m:r>
                    </m:oMath>
                  </m:oMathPara>
                </a14:m>
                <a:endPara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CD4023AF-56B9-4FEA-8F48-1E7C2F1DF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400" y="4975977"/>
                <a:ext cx="169213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C9F44DE0-9B66-43B1-AD9C-0DFA5218D64B}"/>
                  </a:ext>
                </a:extLst>
              </p:cNvPr>
              <p:cNvSpPr txBox="1"/>
              <p:nvPr/>
            </p:nvSpPr>
            <p:spPr>
              <a:xfrm>
                <a:off x="9819700" y="5635484"/>
                <a:ext cx="198719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(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𝟏𝟎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, 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𝟔𝟎𝟎</m:t>
                      </m:r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)</m:t>
                      </m:r>
                    </m:oMath>
                  </m:oMathPara>
                </a14:m>
                <a:endPara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C9F44DE0-9B66-43B1-AD9C-0DFA5218D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700" y="5635484"/>
                <a:ext cx="198719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9">
            <a:extLst>
              <a:ext uri="{FF2B5EF4-FFF2-40B4-BE49-F238E27FC236}">
                <a16:creationId xmlns:a16="http://schemas.microsoft.com/office/drawing/2014/main" id="{4CA4AF18-0663-4EDF-ABD4-A270D7CA71CA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35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1" grpId="0"/>
      <p:bldP spid="25" grpId="0"/>
      <p:bldP spid="31" grpId="0"/>
      <p:bldP spid="35" grpId="0"/>
      <p:bldP spid="39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3" y="1757925"/>
            <a:ext cx="7632047" cy="135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06" y="1757925"/>
            <a:ext cx="1508317" cy="183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57" y="3697555"/>
            <a:ext cx="3551255" cy="2931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3697555"/>
            <a:ext cx="4520028" cy="2780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AB7D5DBB-BE52-4360-9BB6-E168929DF78C}"/>
              </a:ext>
            </a:extLst>
          </p:cNvPr>
          <p:cNvSpPr txBox="1"/>
          <p:nvPr/>
        </p:nvSpPr>
        <p:spPr>
          <a:xfrm>
            <a:off x="9040012" y="6552697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515732" y="1159312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79227" y="1727505"/>
            <a:ext cx="2473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كتابة معادلة خطية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C344BAF0-A441-432A-BC1B-E8D7D17D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0" y="1904874"/>
            <a:ext cx="651214" cy="65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79" y="1964532"/>
            <a:ext cx="2379454" cy="37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AC0B53F-48D8-4B1B-B28C-FB7B6A032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3" t="62740" r="3121" b="25081"/>
          <a:stretch/>
        </p:blipFill>
        <p:spPr>
          <a:xfrm>
            <a:off x="9197394" y="3862865"/>
            <a:ext cx="2226790" cy="523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DD5E2971-AD36-485B-8D43-D590AFF3C950}"/>
                  </a:ext>
                </a:extLst>
              </p:cNvPr>
              <p:cNvSpPr/>
              <p:nvPr/>
            </p:nvSpPr>
            <p:spPr>
              <a:xfrm>
                <a:off x="8676859" y="4580799"/>
                <a:ext cx="8785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akkal Majalla" pitchFamily="2" charset="-78"/>
                        </a:rPr>
                        <m:t>𝟖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Sakkal Majalla" pitchFamily="2" charset="-78"/>
                  <a:ea typeface="+mn-ea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DD5E2971-AD36-485B-8D43-D590AFF3C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59" y="4580799"/>
                <a:ext cx="87850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مستطيل 9">
            <a:extLst>
              <a:ext uri="{FF2B5EF4-FFF2-40B4-BE49-F238E27FC236}">
                <a16:creationId xmlns:a16="http://schemas.microsoft.com/office/drawing/2014/main" id="{BFF949CF-A285-4462-925B-FCCEBC4E3A0B}"/>
              </a:ext>
            </a:extLst>
          </p:cNvPr>
          <p:cNvSpPr/>
          <p:nvPr/>
        </p:nvSpPr>
        <p:spPr>
          <a:xfrm>
            <a:off x="9197394" y="4566166"/>
            <a:ext cx="209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يوفر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500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ريال بعد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5CB886C-5A49-490B-9798-09B9C228BD8D}"/>
              </a:ext>
            </a:extLst>
          </p:cNvPr>
          <p:cNvSpPr/>
          <p:nvPr/>
        </p:nvSpPr>
        <p:spPr>
          <a:xfrm>
            <a:off x="6629118" y="4580799"/>
            <a:ext cx="2226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أسابيع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69C4212-E27E-4D7E-AC11-0A4DA15434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48"/>
          <a:stretch/>
        </p:blipFill>
        <p:spPr>
          <a:xfrm>
            <a:off x="2564153" y="2369880"/>
            <a:ext cx="8726980" cy="15488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00A8D13-50AF-46C5-B9F0-EF39C60B19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"/>
          <a:stretch/>
        </p:blipFill>
        <p:spPr>
          <a:xfrm>
            <a:off x="1016742" y="3388348"/>
            <a:ext cx="4019277" cy="3469652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6A3DDAB1-B7B5-4860-837A-7D2FC07FCB22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67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5" descr="شخص لديه فكرة">
            <a:extLst>
              <a:ext uri="{FF2B5EF4-FFF2-40B4-BE49-F238E27FC236}">
                <a16:creationId xmlns:a16="http://schemas.microsoft.com/office/drawing/2014/main" id="{5310E809-C2B4-4AEA-A7FF-17B31D1CA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3467" y="1976464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6A84C-22FB-4760-B10A-D78CC2648ACC}"/>
              </a:ext>
            </a:extLst>
          </p:cNvPr>
          <p:cNvSpPr txBox="1"/>
          <p:nvPr/>
        </p:nvSpPr>
        <p:spPr>
          <a:xfrm>
            <a:off x="9123403" y="2433664"/>
            <a:ext cx="1927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تعلمنا اليوم: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2C12A2D-55C5-4A6D-9B10-12E2B8343608}"/>
              </a:ext>
            </a:extLst>
          </p:cNvPr>
          <p:cNvSpPr txBox="1"/>
          <p:nvPr/>
        </p:nvSpPr>
        <p:spPr>
          <a:xfrm>
            <a:off x="2663688" y="3461028"/>
            <a:ext cx="6259566" cy="715089"/>
          </a:xfrm>
          <a:prstGeom prst="roundRect">
            <a:avLst/>
          </a:prstGeom>
          <a:solidFill>
            <a:schemeClr val="accent2">
              <a:lumMod val="75000"/>
              <a:alpha val="12941"/>
            </a:schemeClr>
          </a:solidFill>
          <a:effectLst/>
        </p:spPr>
        <p:txBody>
          <a:bodyPr wrap="square" rtlCol="1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كتابة معادلة خطية لحل المسائل.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CB7E4488-A9B4-44A4-B85F-311C5CEA182F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93706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2853C49-EC80-497B-A2DE-64DFB211037A}"/>
              </a:ext>
            </a:extLst>
          </p:cNvPr>
          <p:cNvSpPr txBox="1"/>
          <p:nvPr/>
        </p:nvSpPr>
        <p:spPr>
          <a:xfrm>
            <a:off x="7818714" y="2841069"/>
            <a:ext cx="19272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الواجب:</a:t>
            </a:r>
          </a:p>
        </p:txBody>
      </p:sp>
      <p:pic>
        <p:nvPicPr>
          <p:cNvPr id="3" name="رسم 12" descr="قلم رصاص">
            <a:extLst>
              <a:ext uri="{FF2B5EF4-FFF2-40B4-BE49-F238E27FC236}">
                <a16:creationId xmlns:a16="http://schemas.microsoft.com/office/drawing/2014/main" id="{5B6E2B6C-301A-43F6-9065-517398AF1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4555" y="2472270"/>
            <a:ext cx="714375" cy="7143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AEDCD9F-7928-4C54-8475-4A1F39D5A931}"/>
              </a:ext>
            </a:extLst>
          </p:cNvPr>
          <p:cNvSpPr txBox="1"/>
          <p:nvPr/>
        </p:nvSpPr>
        <p:spPr>
          <a:xfrm>
            <a:off x="3420069" y="3748860"/>
            <a:ext cx="4962525" cy="1862048"/>
          </a:xfrm>
          <a:prstGeom prst="rect">
            <a:avLst/>
          </a:prstGeom>
          <a:solidFill>
            <a:srgbClr val="00736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EAFAF"/>
              </a:buClr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سؤال 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12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EAFAF"/>
              </a:buClr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صفحة: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121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BA0F8B4-59C8-4241-8ADE-3919C72C48EE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5104863"/>
      </p:ext>
    </p:extLst>
  </p:cSld>
  <p:clrMapOvr>
    <a:masterClrMapping/>
  </p:clrMapOvr>
  <p:transition spd="slow">
    <p:push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7" y="3534285"/>
            <a:ext cx="5379459" cy="315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4" y="2627779"/>
            <a:ext cx="10017270" cy="9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رسم 5" descr="شخص لديه فكرة">
            <a:extLst>
              <a:ext uri="{FF2B5EF4-FFF2-40B4-BE49-F238E27FC236}">
                <a16:creationId xmlns:a16="http://schemas.microsoft.com/office/drawing/2014/main" id="{5310E809-C2B4-4AEA-A7FF-17B31D1CA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467" y="1768644"/>
            <a:ext cx="914400" cy="91440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(2-5)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صيغ معادلة المستقيم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97" y="2166330"/>
            <a:ext cx="3502170" cy="51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88F268C-4538-49BC-868E-EF29F4ABB6F6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1041191"/>
      </p:ext>
    </p:extLst>
  </p:cSld>
  <p:clrMapOvr>
    <a:masterClrMapping/>
  </p:clrMapOvr>
  <p:transition spd="slow">
    <p:push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8951DEE-7868-464D-9640-78388909A703}"/>
              </a:ext>
            </a:extLst>
          </p:cNvPr>
          <p:cNvSpPr txBox="1"/>
          <p:nvPr/>
        </p:nvSpPr>
        <p:spPr>
          <a:xfrm>
            <a:off x="1548423" y="2314135"/>
            <a:ext cx="9095153" cy="45438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B7CC73A2-F323-471F-AD94-991CAE956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05" y="3674890"/>
            <a:ext cx="3813401" cy="111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3">
            <a:extLst>
              <a:ext uri="{FF2B5EF4-FFF2-40B4-BE49-F238E27FC236}">
                <a16:creationId xmlns:a16="http://schemas.microsoft.com/office/drawing/2014/main" id="{D0E448C6-FEC8-42CC-8B11-B8742A28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618" y="1910847"/>
            <a:ext cx="55451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ar-SA" alt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 نتعلم ... ما لم نتدرب </a:t>
            </a:r>
            <a:r>
              <a:rPr lang="ar-SA" alt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</a:t>
            </a:r>
            <a:endParaRPr lang="ar-SA" altLang="ar-SA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ar-SA" altLang="ar-SA" sz="3200" b="1" dirty="0">
                <a:solidFill>
                  <a:srgbClr val="2A7A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بوابة التعليم الوطنية (عين)  ... لكم خير معين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ar-SA" altLang="ar-SA" sz="3200" b="1" dirty="0">
                <a:solidFill>
                  <a:srgbClr val="2A7A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إذ </a:t>
            </a:r>
            <a:r>
              <a:rPr lang="ar-SA" altLang="ar-SA" sz="3200" b="1" dirty="0">
                <a:solidFill>
                  <a:srgbClr val="2038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تقدم لكل درس</a:t>
            </a:r>
          </a:p>
        </p:txBody>
      </p:sp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id="{275E48A5-4582-4B14-B914-92139D4CA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478824"/>
              </p:ext>
            </p:extLst>
          </p:nvPr>
        </p:nvGraphicFramePr>
        <p:xfrm>
          <a:off x="1548423" y="5176836"/>
          <a:ext cx="7585303" cy="187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FE33499D-A2EC-41E0-811B-5F714FCE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69" y="2505075"/>
            <a:ext cx="808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325109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/>
              <p:cNvSpPr/>
              <p:nvPr/>
            </p:nvSpPr>
            <p:spPr>
              <a:xfrm>
                <a:off x="2877671" y="2794415"/>
                <a:ext cx="8913344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ar-SA" sz="2800" b="1" dirty="0">
                    <a:cs typeface="Sakkal Majalla" panose="02000000000000000000" pitchFamily="2" charset="-78"/>
                  </a:rPr>
                  <a:t>قدَّمت إحدى شركات الاتصالات عرضًا يدفع بموجبه </a:t>
                </a:r>
              </a:p>
              <a:p>
                <a:pPr>
                  <a:lnSpc>
                    <a:spcPct val="150000"/>
                  </a:lnSpc>
                </a:pPr>
                <a:r>
                  <a:rPr lang="ar-SA" sz="2800" b="1" dirty="0">
                    <a:cs typeface="Sakkal Majalla" panose="02000000000000000000" pitchFamily="2" charset="-78"/>
                  </a:rPr>
                  <a:t>المشترك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𝟑𝟎</m:t>
                    </m:r>
                  </m:oMath>
                </a14:m>
                <a:r>
                  <a:rPr lang="ar-SA" sz="2800" b="1" dirty="0">
                    <a:cs typeface="Sakkal Majalla" panose="02000000000000000000" pitchFamily="2" charset="-78"/>
                  </a:rPr>
                  <a:t>ريالًا شهريًّا بالإضافة إلى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𝟎</m:t>
                    </m:r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.</m:t>
                    </m:r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𝟑</m:t>
                    </m:r>
                  </m:oMath>
                </a14:m>
                <a:r>
                  <a:rPr lang="ar-SA" sz="2800" b="1" dirty="0">
                    <a:cs typeface="Sakkal Majalla" panose="02000000000000000000" pitchFamily="2" charset="-78"/>
                  </a:rPr>
                  <a:t>ريال عن كل </a:t>
                </a:r>
              </a:p>
              <a:p>
                <a:pPr>
                  <a:lnSpc>
                    <a:spcPct val="150000"/>
                  </a:lnSpc>
                </a:pPr>
                <a:r>
                  <a:rPr lang="ar-SA" sz="2800" b="1" dirty="0">
                    <a:cs typeface="Sakkal Majalla" panose="02000000000000000000" pitchFamily="2" charset="-78"/>
                  </a:rPr>
                  <a:t>دقيقة اتصال. فإذا رمزنا للتكلفة الشهرية بالرمز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Sakkal Majalla" panose="02000000000000000000" pitchFamily="2" charset="-78"/>
                      </a:rPr>
                      <m:t>𝑪</m:t>
                    </m:r>
                  </m:oMath>
                </a14:m>
                <a:endParaRPr lang="ar-SA" sz="2800" b="1" dirty="0">
                  <a:cs typeface="Sakkal Majalla" panose="020000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cs typeface="Sakkal Majalla" panose="02000000000000000000" pitchFamily="2" charset="-78"/>
                  </a:rPr>
                  <a:t>، </a:t>
                </a:r>
                <a:r>
                  <a:rPr lang="ar-SA" sz="2800" b="1" dirty="0">
                    <a:cs typeface="Sakkal Majalla" panose="02000000000000000000" pitchFamily="2" charset="-78"/>
                  </a:rPr>
                  <a:t>ولعدد دقائق الاتصال بالرمز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Sakkal Majalla" panose="02000000000000000000" pitchFamily="2" charset="-78"/>
                      </a:rPr>
                      <m:t>𝒕</m:t>
                    </m:r>
                  </m:oMath>
                </a14:m>
                <a:endParaRPr lang="en-US" sz="2800" b="1" i="1" dirty="0">
                  <a:cs typeface="Sakkal Majalla" panose="020000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r-SA" sz="2800" b="1" dirty="0">
                    <a:cs typeface="Sakkal Majalla" panose="02000000000000000000" pitchFamily="2" charset="-78"/>
                  </a:rPr>
                  <a:t>،فإن:  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𝑪</m:t>
                    </m:r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 = </m:t>
                    </m:r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𝟎</m:t>
                    </m:r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.</m:t>
                    </m:r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𝟑</m:t>
                    </m:r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𝒕</m:t>
                    </m:r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 + </m:t>
                    </m:r>
                    <m:r>
                      <a:rPr lang="en-US" sz="2800" b="1" i="1" dirty="0">
                        <a:latin typeface="Cambria Math"/>
                        <a:cs typeface="Sakkal Majalla" panose="02000000000000000000" pitchFamily="2" charset="-78"/>
                      </a:rPr>
                      <m:t>𝟑𝟎</m:t>
                    </m:r>
                  </m:oMath>
                </a14:m>
                <a:endParaRPr lang="ar-SA" sz="2800" b="1" dirty="0"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9" name="مستطيل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1" y="2794415"/>
                <a:ext cx="8913344" cy="3323987"/>
              </a:xfrm>
              <a:prstGeom prst="rect">
                <a:avLst/>
              </a:prstGeom>
              <a:blipFill rotWithShape="1">
                <a:blip r:embed="rId2"/>
                <a:stretch>
                  <a:fillRect r="-1436" b="-311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98" y="2268672"/>
            <a:ext cx="1334745" cy="63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E12B9F5-6439-485A-8AF7-487C21ACA231}"/>
              </a:ext>
            </a:extLst>
          </p:cNvPr>
          <p:cNvSpPr/>
          <p:nvPr/>
        </p:nvSpPr>
        <p:spPr>
          <a:xfrm>
            <a:off x="8451545" y="2411907"/>
            <a:ext cx="1745453" cy="4359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</a:t>
            </a:r>
            <a:r>
              <a:rPr lang="en-US" sz="28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117</a:t>
            </a:r>
            <a:endParaRPr lang="ar-SA" sz="2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43" y="2250472"/>
            <a:ext cx="543943" cy="543943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6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1" y="2575317"/>
            <a:ext cx="5513807" cy="36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EEDE40D3-8FAD-45A2-A097-70A7C849ED88}"/>
              </a:ext>
            </a:extLst>
          </p:cNvPr>
          <p:cNvSpPr txBox="1"/>
          <p:nvPr/>
        </p:nvSpPr>
        <p:spPr>
          <a:xfrm>
            <a:off x="9040012" y="6488668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51940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34" y="1842895"/>
            <a:ext cx="543943" cy="543943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9371985" y="1802063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في فقرة لماذا :</a:t>
            </a:r>
            <a:endParaRPr lang="ar-SA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 13"/>
              <p:cNvSpPr/>
              <p:nvPr/>
            </p:nvSpPr>
            <p:spPr>
              <a:xfrm>
                <a:off x="4679576" y="2575317"/>
                <a:ext cx="7319594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SA" sz="2800" b="1" dirty="0">
                    <a:solidFill>
                      <a:srgbClr val="00B050"/>
                    </a:solidFill>
                    <a:latin typeface="Sakkal Majalla" pitchFamily="2" charset="-78"/>
                    <a:cs typeface="Sakkal Majalla" pitchFamily="2" charset="-78"/>
                  </a:rPr>
                  <a:t>• ماذا تعني نقطة تقاطع منحنى معادلة التكلفة مع محور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  <a:cs typeface="Sakkal Majalla" pitchFamily="2" charset="-78"/>
                      </a:rPr>
                      <m:t>𝒚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Sakkal Majalla" pitchFamily="2" charset="-78"/>
                    <a:cs typeface="Sakkal Majalla" pitchFamily="2" charset="-78"/>
                  </a:rPr>
                  <a:t>؟</a:t>
                </a:r>
                <a:endParaRPr lang="ar-SA" sz="2800" b="1" dirty="0">
                  <a:solidFill>
                    <a:srgbClr val="00B05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4" name="مستطيل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76" y="2575317"/>
                <a:ext cx="731959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6977" r="-1750" b="-360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ستطيل 14"/>
          <p:cNvSpPr/>
          <p:nvPr/>
        </p:nvSpPr>
        <p:spPr>
          <a:xfrm>
            <a:off x="5882726" y="3278854"/>
            <a:ext cx="611644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التكلفة الشهرية عندما يكون عدد دقائق الاتصال صفرًا.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224790" y="3944428"/>
            <a:ext cx="677438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• سمّ نقطتين تقعان على التمثيل البياني لمعادلة التكلفة.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 20"/>
              <p:cNvSpPr/>
              <p:nvPr/>
            </p:nvSpPr>
            <p:spPr>
              <a:xfrm>
                <a:off x="7197288" y="4436345"/>
                <a:ext cx="40610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𝟎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, 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𝟑𝟎</m:t>
                      </m:r>
                      <m:r>
                        <a:rPr lang="ar-SA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)  , (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𝟏𝟎𝟎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, 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𝟔𝟎</m:t>
                      </m:r>
                      <m:r>
                        <a:rPr lang="ar-SA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)</m:t>
                      </m:r>
                    </m:oMath>
                  </m:oMathPara>
                </a14:m>
                <a:endParaRPr lang="ar-S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مستطيل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288" y="4436345"/>
                <a:ext cx="406101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21"/>
          <p:cNvSpPr/>
          <p:nvPr/>
        </p:nvSpPr>
        <p:spPr>
          <a:xfrm>
            <a:off x="9628060" y="5137062"/>
            <a:ext cx="237111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• ما ميل المستقيم؟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 22"/>
              <p:cNvSpPr/>
              <p:nvPr/>
            </p:nvSpPr>
            <p:spPr>
              <a:xfrm>
                <a:off x="10517428" y="5934008"/>
                <a:ext cx="14817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=</m:t>
                      </m:r>
                      <m:r>
                        <a:rPr lang="ar-SA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𝟎</m:t>
                      </m:r>
                      <m:r>
                        <a:rPr lang="ar-SA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.</m:t>
                      </m:r>
                      <m:r>
                        <a:rPr lang="ar-SA" sz="2800" b="1" i="1" dirty="0" smtClean="0">
                          <a:solidFill>
                            <a:srgbClr val="002060"/>
                          </a:solidFill>
                          <a:latin typeface="Cambria Math"/>
                          <a:cs typeface="Sakkal Majalla" pitchFamily="2" charset="-78"/>
                        </a:rPr>
                        <m:t>𝟑</m:t>
                      </m:r>
                    </m:oMath>
                  </m:oMathPara>
                </a14:m>
                <a:endParaRPr lang="ar-S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مستطيل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428" y="5934008"/>
                <a:ext cx="14817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8550857" y="5660282"/>
                <a:ext cx="1937966" cy="90197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857" y="5660282"/>
                <a:ext cx="1937966" cy="9019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5961142" y="5742193"/>
                <a:ext cx="2364045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142" y="5742193"/>
                <a:ext cx="2364045" cy="9068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6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1" y="2575317"/>
            <a:ext cx="5513807" cy="36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BA01F728-BE14-46C0-B2FA-00DDE4C3CE76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6851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 animBg="1"/>
      <p:bldP spid="21" grpId="0"/>
      <p:bldP spid="22" grpId="0" animBg="1"/>
      <p:bldP spid="23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3041895" y="1206648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(2-5)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 معادلة المستقيم (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67615" y="3096645"/>
            <a:ext cx="4110484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يمكن كتابة معادلة المستقيم </a:t>
            </a:r>
          </a:p>
          <a:p>
            <a:pPr>
              <a:lnSpc>
                <a:spcPct val="150000"/>
              </a:lnSpc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بصيغ مختلفة، ولكنها </a:t>
            </a:r>
            <a:r>
              <a:rPr lang="ar-SA" sz="32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متكافئة.</a:t>
            </a:r>
            <a:endParaRPr lang="ar-SA" sz="3200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23DA9C2-F26D-42A9-A5DE-DEDCDE3B90F2}"/>
              </a:ext>
            </a:extLst>
          </p:cNvPr>
          <p:cNvSpPr txBox="1"/>
          <p:nvPr/>
        </p:nvSpPr>
        <p:spPr>
          <a:xfrm>
            <a:off x="-652628" y="6562260"/>
            <a:ext cx="3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 مريم الطيب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519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نسق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42DDF544-F1B0-4CA2-8575-53994BB3EAD0}" vid="{3305B4BE-D7F1-4A8F-9D73-DE074F7309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4110</Words>
  <Application>Microsoft Office PowerPoint</Application>
  <PresentationFormat>شاشة عريضة</PresentationFormat>
  <Paragraphs>649</Paragraphs>
  <Slides>64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64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Sakkal Majalla</vt:lpstr>
      <vt:lpstr>Webdings</vt:lpstr>
      <vt:lpstr>Wingdings</vt:lpstr>
      <vt:lpstr>نسق Office</vt:lpstr>
      <vt:lpstr>1_نسق Office</vt:lpstr>
      <vt:lpstr>2_نسق Office</vt:lpstr>
      <vt:lpstr>3_نسق Office</vt:lpstr>
      <vt:lpstr>1_نسق1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حياة الروح</cp:lastModifiedBy>
  <cp:revision>81</cp:revision>
  <dcterms:created xsi:type="dcterms:W3CDTF">2020-09-01T14:46:23Z</dcterms:created>
  <dcterms:modified xsi:type="dcterms:W3CDTF">2021-10-12T18:28:26Z</dcterms:modified>
</cp:coreProperties>
</file>