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89" r:id="rId1"/>
  </p:sldMasterIdLst>
  <p:sldIdLst>
    <p:sldId id="256" r:id="rId2"/>
    <p:sldId id="257" r:id="rId3"/>
    <p:sldId id="258" r:id="rId4"/>
    <p:sldId id="259" r:id="rId5"/>
    <p:sldId id="260" r:id="rId6"/>
    <p:sldId id="275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70" r:id="rId16"/>
    <p:sldId id="271" r:id="rId17"/>
    <p:sldId id="272" r:id="rId18"/>
    <p:sldId id="273" r:id="rId19"/>
    <p:sldId id="274" r:id="rId2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85005" autoAdjust="0"/>
    <p:restoredTop sz="94660"/>
  </p:normalViewPr>
  <p:slideViewPr>
    <p:cSldViewPr snapToGrid="0">
      <p:cViewPr varScale="1">
        <p:scale>
          <a:sx n="86" d="100"/>
          <a:sy n="86" d="100"/>
        </p:scale>
        <p:origin x="1382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4530"/>
            <a:ext cx="6858000" cy="2387600"/>
          </a:xfrm>
        </p:spPr>
        <p:txBody>
          <a:bodyPr anchor="b">
            <a:normAutofit/>
          </a:bodyPr>
          <a:lstStyle>
            <a:lvl1pPr algn="ctr">
              <a:defRPr sz="4500"/>
            </a:lvl1pPr>
          </a:lstStyle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42900" indent="0" algn="ctr">
              <a:buNone/>
              <a:defRPr sz="2100"/>
            </a:lvl2pPr>
            <a:lvl3pPr marL="685800" indent="0" algn="ctr">
              <a:buNone/>
              <a:defRPr sz="1800"/>
            </a:lvl3pPr>
            <a:lvl4pPr marL="1028700" indent="0" algn="ctr">
              <a:buNone/>
              <a:defRPr sz="1500"/>
            </a:lvl4pPr>
            <a:lvl5pPr marL="1371600" indent="0" algn="ctr">
              <a:buNone/>
              <a:defRPr sz="1500"/>
            </a:lvl5pPr>
            <a:lvl6pPr marL="1714500" indent="0" algn="ctr">
              <a:buNone/>
              <a:defRPr sz="1500"/>
            </a:lvl6pPr>
            <a:lvl7pPr marL="2057400" indent="0" algn="ctr">
              <a:buNone/>
              <a:defRPr sz="1500"/>
            </a:lvl7pPr>
            <a:lvl8pPr marL="2400300" indent="0" algn="ctr">
              <a:buNone/>
              <a:defRPr sz="1500"/>
            </a:lvl8pPr>
            <a:lvl9pPr marL="2743200" indent="0" algn="ctr">
              <a:buNone/>
              <a:defRPr sz="1500"/>
            </a:lvl9pPr>
          </a:lstStyle>
          <a:p>
            <a:r>
              <a:rPr lang="ar-SA"/>
              <a:t>انقر لتحرير نمط العنوان الفرعي للشكل الرئيسي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B83917-3468-4CCB-B5FD-367CC4248F18}" type="datetimeFigureOut">
              <a:rPr lang="ar-SA" smtClean="0"/>
              <a:t>12/03/43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C35CFA-EB86-4861-A2C3-40D2DBF878DB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1260082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B83917-3468-4CCB-B5FD-367CC4248F18}" type="datetimeFigureOut">
              <a:rPr lang="ar-SA" smtClean="0"/>
              <a:t>12/03/43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C35CFA-EB86-4861-A2C3-40D2DBF878DB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7266701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0362"/>
            <a:ext cx="1971675" cy="5811838"/>
          </a:xfrm>
        </p:spPr>
        <p:txBody>
          <a:bodyPr vert="eaVert"/>
          <a:lstStyle/>
          <a:p>
            <a:r>
              <a:rPr lang="ar-SA"/>
              <a:t>انقر لتحرير نمط عنوان الشكل الرئيسي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0363"/>
            <a:ext cx="5800725" cy="5811837"/>
          </a:xfrm>
        </p:spPr>
        <p:txBody>
          <a:bodyPr vert="eaVert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B83917-3468-4CCB-B5FD-367CC4248F18}" type="datetimeFigureOut">
              <a:rPr lang="ar-SA" smtClean="0"/>
              <a:t>12/03/43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C35CFA-EB86-4861-A2C3-40D2DBF878DB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3842729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B83917-3468-4CCB-B5FD-367CC4248F18}" type="datetimeFigureOut">
              <a:rPr lang="ar-SA" smtClean="0"/>
              <a:t>12/03/43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C35CFA-EB86-4861-A2C3-40D2DBF878DB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5437035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12423"/>
            <a:ext cx="7886700" cy="2851208"/>
          </a:xfrm>
        </p:spPr>
        <p:txBody>
          <a:bodyPr anchor="b">
            <a:normAutofit/>
          </a:bodyPr>
          <a:lstStyle>
            <a:lvl1pPr>
              <a:defRPr sz="4500" b="0"/>
            </a:lvl1pPr>
          </a:lstStyle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52634"/>
            <a:ext cx="78867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B83917-3468-4CCB-B5FD-367CC4248F18}" type="datetimeFigureOut">
              <a:rPr lang="ar-SA" smtClean="0"/>
              <a:t>12/03/43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C35CFA-EB86-4861-A2C3-40D2DBF878DB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42056405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33845" y="1828801"/>
            <a:ext cx="3886200" cy="4351337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8801"/>
            <a:ext cx="3886200" cy="4351337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B83917-3468-4CCB-B5FD-367CC4248F18}" type="datetimeFigureOut">
              <a:rPr lang="ar-SA" smtClean="0"/>
              <a:t>12/03/43</a:t>
            </a:fld>
            <a:endParaRPr lang="ar-S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C35CFA-EB86-4861-A2C3-40D2DBF878DB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2080562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3845" y="1681851"/>
            <a:ext cx="3867150" cy="825699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3845" y="2507551"/>
            <a:ext cx="3867150" cy="3680525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851"/>
            <a:ext cx="3886201" cy="825698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7551"/>
            <a:ext cx="3886201" cy="3680525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B83917-3468-4CCB-B5FD-367CC4248F18}" type="datetimeFigureOut">
              <a:rPr lang="ar-SA" smtClean="0"/>
              <a:t>12/03/43</a:t>
            </a:fld>
            <a:endParaRPr lang="ar-S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C35CFA-EB86-4861-A2C3-40D2DBF878DB}" type="slidenum">
              <a:rPr lang="ar-SA" smtClean="0"/>
              <a:t>‹#›</a:t>
            </a:fld>
            <a:endParaRPr lang="ar-SA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66211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B83917-3468-4CCB-B5FD-367CC4248F18}" type="datetimeFigureOut">
              <a:rPr lang="ar-SA" smtClean="0"/>
              <a:t>12/03/43</a:t>
            </a:fld>
            <a:endParaRPr lang="ar-S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C35CFA-EB86-4861-A2C3-40D2DBF878DB}" type="slidenum">
              <a:rPr lang="ar-SA" smtClean="0"/>
              <a:t>‹#›</a:t>
            </a:fld>
            <a:endParaRPr lang="ar-SA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81853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B83917-3468-4CCB-B5FD-367CC4248F18}" type="datetimeFigureOut">
              <a:rPr lang="ar-SA" smtClean="0"/>
              <a:t>12/03/43</a:t>
            </a:fld>
            <a:endParaRPr lang="ar-S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C35CFA-EB86-4861-A2C3-40D2DBF878DB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4999842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936" y="457201"/>
            <a:ext cx="2948940" cy="1600197"/>
          </a:xfrm>
        </p:spPr>
        <p:txBody>
          <a:bodyPr anchor="b">
            <a:normAutofit/>
          </a:bodyPr>
          <a:lstStyle>
            <a:lvl1pPr>
              <a:defRPr sz="2400" b="0"/>
            </a:lvl1pPr>
          </a:lstStyle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6200" y="990600"/>
            <a:ext cx="4629150" cy="4876800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936" y="2057399"/>
            <a:ext cx="2948940" cy="3810001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20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B83917-3468-4CCB-B5FD-367CC4248F18}" type="datetimeFigureOut">
              <a:rPr lang="ar-SA" smtClean="0"/>
              <a:t>12/03/43</a:t>
            </a:fld>
            <a:endParaRPr lang="ar-S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C35CFA-EB86-4861-A2C3-40D2DBF878DB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8044912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936" y="457200"/>
            <a:ext cx="2948940" cy="1600200"/>
          </a:xfrm>
        </p:spPr>
        <p:txBody>
          <a:bodyPr anchor="b">
            <a:normAutofit/>
          </a:bodyPr>
          <a:lstStyle>
            <a:lvl1pPr>
              <a:defRPr sz="2400" b="0"/>
            </a:lvl1pPr>
          </a:lstStyle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6200" y="990600"/>
            <a:ext cx="4629150" cy="487680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ar-SA"/>
              <a:t>انقر فوق الأيقونة لإضافة صورة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936" y="2057400"/>
            <a:ext cx="2948940" cy="38100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20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B83917-3468-4CCB-B5FD-367CC4248F18}" type="datetimeFigureOut">
              <a:rPr lang="ar-SA" smtClean="0"/>
              <a:t>12/03/43</a:t>
            </a:fld>
            <a:endParaRPr lang="ar-S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C35CFA-EB86-4861-A2C3-40D2DBF878DB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7480761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1">
            <a:lumMod val="20000"/>
            <a:lumOff val="80000"/>
            <a:alpha val="63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33845" y="365760"/>
            <a:ext cx="7886700" cy="13255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3845" y="1828801"/>
            <a:ext cx="7886700" cy="43513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25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E0B83917-3468-4CCB-B5FD-367CC4248F18}" type="datetimeFigureOut">
              <a:rPr lang="ar-SA" smtClean="0"/>
              <a:t>12/03/43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25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63145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2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C35CFA-EB86-4861-A2C3-40D2DBF878DB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0684370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0" r:id="rId1"/>
    <p:sldLayoutId id="2147483691" r:id="rId2"/>
    <p:sldLayoutId id="2147483692" r:id="rId3"/>
    <p:sldLayoutId id="2147483693" r:id="rId4"/>
    <p:sldLayoutId id="2147483694" r:id="rId5"/>
    <p:sldLayoutId id="2147483695" r:id="rId6"/>
    <p:sldLayoutId id="2147483696" r:id="rId7"/>
    <p:sldLayoutId id="2147483697" r:id="rId8"/>
    <p:sldLayoutId id="2147483698" r:id="rId9"/>
    <p:sldLayoutId id="2147483699" r:id="rId10"/>
    <p:sldLayoutId id="2147483700" r:id="rId11"/>
  </p:sldLayoutIdLst>
  <p:txStyles>
    <p:titleStyle>
      <a:lvl1pPr algn="l" defTabSz="685800" rtl="1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r" defTabSz="685800" rtl="1" eaLnBrk="1" latinLnBrk="0" hangingPunct="1">
        <a:lnSpc>
          <a:spcPct val="90000"/>
        </a:lnSpc>
        <a:spcBef>
          <a:spcPts val="750"/>
        </a:spcBef>
        <a:buFont typeface="Wingdings 2" pitchFamily="18" charset="2"/>
        <a:buChar char="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r" defTabSz="685800" rtl="1" eaLnBrk="1" latinLnBrk="0" hangingPunct="1">
        <a:lnSpc>
          <a:spcPct val="90000"/>
        </a:lnSpc>
        <a:spcBef>
          <a:spcPts val="375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r" defTabSz="685800" rtl="1" eaLnBrk="1" latinLnBrk="0" hangingPunct="1">
        <a:lnSpc>
          <a:spcPct val="90000"/>
        </a:lnSpc>
        <a:spcBef>
          <a:spcPts val="375"/>
        </a:spcBef>
        <a:buFont typeface="Wingdings 2" pitchFamily="18" charset="2"/>
        <a:buChar char="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r" defTabSz="685800" rtl="1" eaLnBrk="1" latinLnBrk="0" hangingPunct="1">
        <a:lnSpc>
          <a:spcPct val="90000"/>
        </a:lnSpc>
        <a:spcBef>
          <a:spcPts val="375"/>
        </a:spcBef>
        <a:buFont typeface="Wingdings 2" pitchFamily="18" charset="2"/>
        <a:buChar char="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r" defTabSz="685800" rtl="1" eaLnBrk="1" latinLnBrk="0" hangingPunct="1">
        <a:lnSpc>
          <a:spcPct val="90000"/>
        </a:lnSpc>
        <a:spcBef>
          <a:spcPts val="375"/>
        </a:spcBef>
        <a:buFont typeface="Wingdings 2" pitchFamily="18" charset="2"/>
        <a:buChar char="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r" defTabSz="685800" rtl="1" eaLnBrk="1" latinLnBrk="0" hangingPunct="1">
        <a:spcBef>
          <a:spcPct val="20000"/>
        </a:spcBef>
        <a:buFont typeface="Wingdings 2" pitchFamily="18" charset="2"/>
        <a:buChar char="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r" defTabSz="685800" rtl="1" eaLnBrk="1" latinLnBrk="0" hangingPunct="1">
        <a:spcBef>
          <a:spcPct val="20000"/>
        </a:spcBef>
        <a:buFont typeface="Wingdings 2" pitchFamily="18" charset="2"/>
        <a:buChar char="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r" defTabSz="685800" rtl="1" eaLnBrk="1" latinLnBrk="0" hangingPunct="1">
        <a:spcBef>
          <a:spcPct val="20000"/>
        </a:spcBef>
        <a:buFont typeface="Wingdings 2" pitchFamily="18" charset="2"/>
        <a:buChar char="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r" defTabSz="685800" rtl="1" eaLnBrk="1" latinLnBrk="0" hangingPunct="1">
        <a:spcBef>
          <a:spcPct val="20000"/>
        </a:spcBef>
        <a:buFont typeface="Wingdings 2" pitchFamily="18" charset="2"/>
        <a:buChar char="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r" defTabSz="685800" rtl="1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r" defTabSz="685800" rtl="1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r" defTabSz="685800" rtl="1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r" defTabSz="685800" rtl="1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r" defTabSz="685800" rtl="1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r" defTabSz="685800" rtl="1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r" defTabSz="685800" rtl="1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r" defTabSz="685800" rtl="1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r" defTabSz="685800" rtl="1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emf"/><Relationship Id="rId4" Type="http://schemas.openxmlformats.org/officeDocument/2006/relationships/image" Target="../media/image16.e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em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g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مستطيل 8">
            <a:extLst>
              <a:ext uri="{FF2B5EF4-FFF2-40B4-BE49-F238E27FC236}">
                <a16:creationId xmlns:a16="http://schemas.microsoft.com/office/drawing/2014/main" id="{8FD85BAF-336D-40B5-BD1E-C7E896CB9D16}"/>
              </a:ext>
            </a:extLst>
          </p:cNvPr>
          <p:cNvSpPr txBox="1"/>
          <p:nvPr/>
        </p:nvSpPr>
        <p:spPr>
          <a:xfrm>
            <a:off x="2263807" y="2701880"/>
            <a:ext cx="5260712" cy="1454242"/>
          </a:xfrm>
          <a:prstGeom prst="rect">
            <a:avLst/>
          </a:prstGeom>
          <a:ln w="38100"/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lIns="34289" tIns="34289" rIns="34289" bIns="34289">
            <a:spAutoFit/>
          </a:bodyPr>
          <a:lstStyle/>
          <a:p>
            <a:pPr algn="ctr" rtl="1">
              <a:defRPr sz="4400" b="1">
                <a:solidFill>
                  <a:srgbClr val="C00000"/>
                </a:solidFill>
                <a:latin typeface="DecoType Thuluth"/>
                <a:ea typeface="DecoType Thuluth"/>
                <a:cs typeface="DecoType Thuluth"/>
                <a:sym typeface="DecoType Thuluth"/>
              </a:defRPr>
            </a:pPr>
            <a:r>
              <a:rPr sz="4500" dirty="0">
                <a:cs typeface="PT Bold Heading" panose="02010400000000000000" pitchFamily="2" charset="-78"/>
              </a:rPr>
              <a:t>التوازي و</a:t>
            </a:r>
            <a:r>
              <a:rPr lang="ar-SA" sz="4500" dirty="0">
                <a:cs typeface="PT Bold Heading" panose="02010400000000000000" pitchFamily="2" charset="-78"/>
              </a:rPr>
              <a:t> </a:t>
            </a:r>
            <a:r>
              <a:rPr sz="4500" dirty="0" err="1">
                <a:cs typeface="PT Bold Heading" panose="02010400000000000000" pitchFamily="2" charset="-78"/>
              </a:rPr>
              <a:t>التعامد</a:t>
            </a:r>
            <a:r>
              <a:rPr lang="ar-SA" sz="4500" dirty="0">
                <a:cs typeface="PT Bold Heading" panose="02010400000000000000" pitchFamily="2" charset="-78"/>
              </a:rPr>
              <a:t> </a:t>
            </a:r>
            <a:r>
              <a:rPr sz="4500" dirty="0">
                <a:cs typeface="PT Bold Heading" panose="02010400000000000000" pitchFamily="2" charset="-78"/>
              </a:rPr>
              <a:t>:</a:t>
            </a:r>
            <a:endParaRPr lang="ar-SA" sz="4500" dirty="0">
              <a:cs typeface="PT Bold Heading" panose="02010400000000000000" pitchFamily="2" charset="-78"/>
            </a:endParaRPr>
          </a:p>
          <a:p>
            <a:pPr algn="ctr" rtl="1">
              <a:defRPr sz="4400" b="1">
                <a:solidFill>
                  <a:srgbClr val="C00000"/>
                </a:solidFill>
                <a:latin typeface="DecoType Thuluth"/>
                <a:ea typeface="DecoType Thuluth"/>
                <a:cs typeface="DecoType Thuluth"/>
                <a:sym typeface="DecoType Thuluth"/>
              </a:defRPr>
            </a:pPr>
            <a:r>
              <a:rPr sz="4500" dirty="0" err="1">
                <a:solidFill>
                  <a:srgbClr val="191619"/>
                </a:solidFill>
                <a:cs typeface="PT Bold Heading" panose="02010400000000000000" pitchFamily="2" charset="-78"/>
              </a:rPr>
              <a:t>صيغ</a:t>
            </a:r>
            <a:r>
              <a:rPr sz="4500" dirty="0">
                <a:solidFill>
                  <a:srgbClr val="191619"/>
                </a:solidFill>
                <a:cs typeface="PT Bold Heading" panose="02010400000000000000" pitchFamily="2" charset="-78"/>
              </a:rPr>
              <a:t> </a:t>
            </a:r>
            <a:r>
              <a:rPr sz="4500" dirty="0" err="1">
                <a:solidFill>
                  <a:srgbClr val="191619"/>
                </a:solidFill>
                <a:cs typeface="PT Bold Heading" panose="02010400000000000000" pitchFamily="2" charset="-78"/>
              </a:rPr>
              <a:t>معادلة</a:t>
            </a:r>
            <a:r>
              <a:rPr sz="4500" dirty="0">
                <a:solidFill>
                  <a:srgbClr val="191619"/>
                </a:solidFill>
                <a:cs typeface="PT Bold Heading" panose="02010400000000000000" pitchFamily="2" charset="-78"/>
              </a:rPr>
              <a:t> </a:t>
            </a:r>
            <a:r>
              <a:rPr sz="4500" dirty="0" err="1">
                <a:solidFill>
                  <a:srgbClr val="191619"/>
                </a:solidFill>
                <a:cs typeface="PT Bold Heading" panose="02010400000000000000" pitchFamily="2" charset="-78"/>
              </a:rPr>
              <a:t>المستقيم</a:t>
            </a:r>
            <a:endParaRPr sz="4500" dirty="0">
              <a:solidFill>
                <a:srgbClr val="191619"/>
              </a:solidFill>
              <a:cs typeface="PT Bold Heading" panose="02010400000000000000" pitchFamily="2" charset="-78"/>
            </a:endParaRPr>
          </a:p>
        </p:txBody>
      </p:sp>
      <p:sp>
        <p:nvSpPr>
          <p:cNvPr id="7" name="مستطيل 2">
            <a:extLst>
              <a:ext uri="{FF2B5EF4-FFF2-40B4-BE49-F238E27FC236}">
                <a16:creationId xmlns:a16="http://schemas.microsoft.com/office/drawing/2014/main" id="{614727D0-8A0F-4CC0-9CC6-6802356DA25E}"/>
              </a:ext>
            </a:extLst>
          </p:cNvPr>
          <p:cNvSpPr txBox="1"/>
          <p:nvPr/>
        </p:nvSpPr>
        <p:spPr>
          <a:xfrm>
            <a:off x="3862661" y="1752446"/>
            <a:ext cx="1956651" cy="57707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34289" tIns="34289" rIns="34289" bIns="34289">
            <a:spAutoFit/>
          </a:bodyPr>
          <a:lstStyle/>
          <a:p>
            <a:pPr algn="ctr" rtl="1">
              <a:defRPr sz="2400"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  <a:latin typeface="Al-Hadith1"/>
                <a:ea typeface="Al-Hadith1"/>
                <a:cs typeface="Al-Hadith1"/>
                <a:sym typeface="Al-Hadith1"/>
              </a:defRPr>
            </a:pPr>
            <a:r>
              <a:rPr sz="3300" dirty="0">
                <a:solidFill>
                  <a:schemeClr val="accent6">
                    <a:lumMod val="50000"/>
                  </a:schemeClr>
                </a:solidFill>
                <a:cs typeface="PT Bold Heading" panose="02010400000000000000" pitchFamily="2" charset="-78"/>
              </a:rPr>
              <a:t>رياضيات</a:t>
            </a:r>
            <a:r>
              <a:rPr sz="3300" dirty="0">
                <a:cs typeface="PT Bold Heading" panose="02010400000000000000" pitchFamily="2" charset="-78"/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73751877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صورة 3">
            <a:extLst>
              <a:ext uri="{FF2B5EF4-FFF2-40B4-BE49-F238E27FC236}">
                <a16:creationId xmlns:a16="http://schemas.microsoft.com/office/drawing/2014/main" id="{70121BAA-6F78-40F2-9013-B2DFC5F10B8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08920" y="1029007"/>
            <a:ext cx="5412209" cy="391559"/>
          </a:xfrm>
          <a:prstGeom prst="rect">
            <a:avLst/>
          </a:prstGeom>
          <a:ln w="12700">
            <a:solidFill>
              <a:schemeClr val="accent1">
                <a:lumMod val="60000"/>
                <a:lumOff val="40000"/>
              </a:schemeClr>
            </a:solidFill>
          </a:ln>
        </p:spPr>
      </p:pic>
      <p:pic>
        <p:nvPicPr>
          <p:cNvPr id="5" name="Image" descr="Image">
            <a:extLst>
              <a:ext uri="{FF2B5EF4-FFF2-40B4-BE49-F238E27FC236}">
                <a16:creationId xmlns:a16="http://schemas.microsoft.com/office/drawing/2014/main" id="{F274DCA6-0199-4C82-B82F-08D32CB07BF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68676" b="55510"/>
          <a:stretch/>
        </p:blipFill>
        <p:spPr>
          <a:xfrm>
            <a:off x="7037773" y="1015690"/>
            <a:ext cx="1804032" cy="391559"/>
          </a:xfrm>
          <a:prstGeom prst="rect">
            <a:avLst/>
          </a:prstGeom>
          <a:ln w="12700" cap="sq">
            <a:solidFill>
              <a:schemeClr val="accent1">
                <a:lumMod val="60000"/>
                <a:lumOff val="40000"/>
              </a:schemeClr>
            </a:solidFill>
            <a:prstDash val="solid"/>
            <a:miter lim="800000"/>
          </a:ln>
          <a:effectLst/>
        </p:spPr>
      </p:pic>
      <p:pic>
        <p:nvPicPr>
          <p:cNvPr id="6" name="Image" descr="Image">
            <a:extLst>
              <a:ext uri="{FF2B5EF4-FFF2-40B4-BE49-F238E27FC236}">
                <a16:creationId xmlns:a16="http://schemas.microsoft.com/office/drawing/2014/main" id="{629DBFAB-B060-4C0B-A798-2D7B6B9257A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65323" t="47187" r="5082" b="8323"/>
          <a:stretch/>
        </p:blipFill>
        <p:spPr>
          <a:xfrm>
            <a:off x="6607963" y="1536392"/>
            <a:ext cx="2347732" cy="539319"/>
          </a:xfrm>
          <a:prstGeom prst="rect">
            <a:avLst/>
          </a:prstGeom>
          <a:ln w="12700">
            <a:solidFill>
              <a:schemeClr val="accent1">
                <a:lumMod val="60000"/>
                <a:lumOff val="40000"/>
              </a:schemeClr>
            </a:solidFill>
            <a:miter lim="400000"/>
          </a:ln>
        </p:spPr>
      </p:pic>
      <p:sp>
        <p:nvSpPr>
          <p:cNvPr id="7" name="مربع نص 6">
            <a:extLst>
              <a:ext uri="{FF2B5EF4-FFF2-40B4-BE49-F238E27FC236}">
                <a16:creationId xmlns:a16="http://schemas.microsoft.com/office/drawing/2014/main" id="{9322E49C-B059-426A-90BF-99991D9EDEAF}"/>
              </a:ext>
            </a:extLst>
          </p:cNvPr>
          <p:cNvSpPr txBox="1"/>
          <p:nvPr/>
        </p:nvSpPr>
        <p:spPr>
          <a:xfrm>
            <a:off x="1751120" y="1536392"/>
            <a:ext cx="4334523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dirty="0">
                <a:solidFill>
                  <a:srgbClr val="FF0000"/>
                </a:solidFill>
              </a:rPr>
              <a:t>الحل :           </a:t>
            </a:r>
            <a:r>
              <a:rPr lang="ar-SA" dirty="0"/>
              <a:t>أولاً : نكتب صيغة معادلة الميل والمقطع </a:t>
            </a:r>
          </a:p>
        </p:txBody>
      </p:sp>
      <p:sp>
        <p:nvSpPr>
          <p:cNvPr id="8" name="مستطيل: زوايا مستديرة 7">
            <a:extLst>
              <a:ext uri="{FF2B5EF4-FFF2-40B4-BE49-F238E27FC236}">
                <a16:creationId xmlns:a16="http://schemas.microsoft.com/office/drawing/2014/main" id="{5FBF381D-0DEC-48DA-8542-12E9A18A8580}"/>
              </a:ext>
            </a:extLst>
          </p:cNvPr>
          <p:cNvSpPr/>
          <p:nvPr/>
        </p:nvSpPr>
        <p:spPr>
          <a:xfrm>
            <a:off x="1917577" y="1923806"/>
            <a:ext cx="3342443" cy="459419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en-US" sz="2700" dirty="0">
                <a:solidFill>
                  <a:schemeClr val="accent1">
                    <a:lumMod val="50000"/>
                  </a:schemeClr>
                </a:solidFill>
              </a:rPr>
              <a:t>y = m x + b</a:t>
            </a:r>
            <a:endParaRPr lang="ar-SA" sz="27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0" name="مربع نص 9">
            <a:extLst>
              <a:ext uri="{FF2B5EF4-FFF2-40B4-BE49-F238E27FC236}">
                <a16:creationId xmlns:a16="http://schemas.microsoft.com/office/drawing/2014/main" id="{B6CEED93-B281-42F6-ACD5-87C7720E8C3C}"/>
              </a:ext>
            </a:extLst>
          </p:cNvPr>
          <p:cNvSpPr txBox="1"/>
          <p:nvPr/>
        </p:nvSpPr>
        <p:spPr>
          <a:xfrm>
            <a:off x="372863" y="2426803"/>
            <a:ext cx="3608772" cy="3624069"/>
          </a:xfrm>
          <a:prstGeom prst="rect">
            <a:avLst/>
          </a:prstGeom>
          <a:solidFill>
            <a:schemeClr val="bg1"/>
          </a:solidFill>
          <a:ln w="19050">
            <a:solidFill>
              <a:schemeClr val="accent1">
                <a:lumMod val="60000"/>
                <a:lumOff val="40000"/>
              </a:schemeClr>
            </a:solidFill>
          </a:ln>
        </p:spPr>
        <p:txBody>
          <a:bodyPr wrap="square" rtlCol="1">
            <a:spAutoFit/>
          </a:bodyPr>
          <a:lstStyle/>
          <a:p>
            <a:pPr algn="r"/>
            <a:r>
              <a:rPr lang="ar-SA" sz="1350" b="1" dirty="0">
                <a:solidFill>
                  <a:schemeClr val="accent6">
                    <a:lumMod val="75000"/>
                  </a:schemeClr>
                </a:solidFill>
              </a:rPr>
              <a:t>ثانياً : إيجاد الميل بين النقطتين :</a:t>
            </a:r>
          </a:p>
          <a:p>
            <a:endParaRPr lang="ar-SA" sz="1350" dirty="0"/>
          </a:p>
          <a:p>
            <a:endParaRPr lang="ar-SA" sz="1350" dirty="0"/>
          </a:p>
          <a:p>
            <a:endParaRPr lang="ar-SA" sz="1350" dirty="0"/>
          </a:p>
          <a:p>
            <a:endParaRPr lang="ar-SA" sz="1350" dirty="0"/>
          </a:p>
          <a:p>
            <a:endParaRPr lang="ar-SA" sz="1350" dirty="0"/>
          </a:p>
          <a:p>
            <a:endParaRPr lang="ar-SA" sz="1350" dirty="0"/>
          </a:p>
          <a:p>
            <a:endParaRPr lang="ar-SA" sz="1350" dirty="0"/>
          </a:p>
          <a:p>
            <a:endParaRPr lang="en-US" sz="1350" dirty="0"/>
          </a:p>
          <a:p>
            <a:endParaRPr lang="en-US" sz="1350" dirty="0"/>
          </a:p>
          <a:p>
            <a:endParaRPr lang="en-US" sz="1350" dirty="0"/>
          </a:p>
          <a:p>
            <a:endParaRPr lang="en-US" sz="1350" dirty="0"/>
          </a:p>
          <a:p>
            <a:endParaRPr lang="ar-SA" sz="1350" dirty="0"/>
          </a:p>
          <a:p>
            <a:endParaRPr lang="ar-SA" sz="1350" dirty="0"/>
          </a:p>
          <a:p>
            <a:endParaRPr lang="ar-SA" sz="1350" dirty="0"/>
          </a:p>
          <a:p>
            <a:endParaRPr lang="ar-SA" sz="1350" dirty="0"/>
          </a:p>
          <a:p>
            <a:r>
              <a:rPr lang="ar-SA" sz="1350" dirty="0"/>
              <a:t> </a:t>
            </a:r>
          </a:p>
        </p:txBody>
      </p:sp>
      <p:sp>
        <p:nvSpPr>
          <p:cNvPr id="11" name="مربع نص 10">
            <a:extLst>
              <a:ext uri="{FF2B5EF4-FFF2-40B4-BE49-F238E27FC236}">
                <a16:creationId xmlns:a16="http://schemas.microsoft.com/office/drawing/2014/main" id="{F07820E9-65C1-415E-B40A-B836518A82B4}"/>
              </a:ext>
            </a:extLst>
          </p:cNvPr>
          <p:cNvSpPr txBox="1"/>
          <p:nvPr/>
        </p:nvSpPr>
        <p:spPr>
          <a:xfrm>
            <a:off x="4761761" y="2487837"/>
            <a:ext cx="4140323" cy="3624069"/>
          </a:xfrm>
          <a:prstGeom prst="rect">
            <a:avLst/>
          </a:prstGeom>
          <a:solidFill>
            <a:schemeClr val="bg1"/>
          </a:solidFill>
          <a:ln w="19050">
            <a:solidFill>
              <a:schemeClr val="accent1">
                <a:lumMod val="60000"/>
                <a:lumOff val="40000"/>
              </a:schemeClr>
            </a:solidFill>
          </a:ln>
        </p:spPr>
        <p:txBody>
          <a:bodyPr wrap="square" rtlCol="1">
            <a:spAutoFit/>
          </a:bodyPr>
          <a:lstStyle/>
          <a:p>
            <a:pPr algn="r"/>
            <a:r>
              <a:rPr lang="ar-SA" sz="1350" b="1" dirty="0">
                <a:solidFill>
                  <a:schemeClr val="accent6">
                    <a:lumMod val="75000"/>
                  </a:schemeClr>
                </a:solidFill>
              </a:rPr>
              <a:t>ثالثاً : إيجاد مقطع المحور     باستعمال احدى النقطتين (       ،      ) </a:t>
            </a:r>
            <a:endParaRPr lang="ar-SA" sz="1350" dirty="0"/>
          </a:p>
          <a:p>
            <a:endParaRPr lang="ar-SA" sz="1350" dirty="0"/>
          </a:p>
          <a:p>
            <a:endParaRPr lang="ar-SA" sz="1350" dirty="0"/>
          </a:p>
          <a:p>
            <a:endParaRPr lang="ar-SA" sz="1350" dirty="0"/>
          </a:p>
          <a:p>
            <a:endParaRPr lang="ar-SA" sz="1350" dirty="0"/>
          </a:p>
          <a:p>
            <a:endParaRPr lang="ar-SA" sz="1350" dirty="0"/>
          </a:p>
          <a:p>
            <a:endParaRPr lang="ar-SA" sz="1350" dirty="0"/>
          </a:p>
          <a:p>
            <a:endParaRPr lang="ar-SA" sz="1350" dirty="0"/>
          </a:p>
          <a:p>
            <a:endParaRPr lang="ar-SA" sz="1350" dirty="0"/>
          </a:p>
          <a:p>
            <a:endParaRPr lang="ar-SA" sz="1350" dirty="0"/>
          </a:p>
          <a:p>
            <a:r>
              <a:rPr lang="ar-SA" sz="1350" dirty="0"/>
              <a:t> </a:t>
            </a:r>
            <a:endParaRPr lang="en-US" sz="1350" dirty="0"/>
          </a:p>
          <a:p>
            <a:endParaRPr lang="en-US" sz="1350" dirty="0"/>
          </a:p>
          <a:p>
            <a:endParaRPr lang="en-US" sz="1350" dirty="0"/>
          </a:p>
          <a:p>
            <a:endParaRPr lang="en-US" sz="1350" dirty="0"/>
          </a:p>
          <a:p>
            <a:endParaRPr lang="en-US" sz="1350" dirty="0"/>
          </a:p>
          <a:p>
            <a:endParaRPr lang="ar-SA" sz="1350" dirty="0"/>
          </a:p>
          <a:p>
            <a:endParaRPr lang="ar-SA" sz="1350" dirty="0"/>
          </a:p>
        </p:txBody>
      </p:sp>
      <p:sp>
        <p:nvSpPr>
          <p:cNvPr id="12" name="مربع نص 11">
            <a:extLst>
              <a:ext uri="{FF2B5EF4-FFF2-40B4-BE49-F238E27FC236}">
                <a16:creationId xmlns:a16="http://schemas.microsoft.com/office/drawing/2014/main" id="{C2916F9D-8613-4D24-8D71-DA411506C040}"/>
              </a:ext>
            </a:extLst>
          </p:cNvPr>
          <p:cNvSpPr txBox="1"/>
          <p:nvPr/>
        </p:nvSpPr>
        <p:spPr>
          <a:xfrm>
            <a:off x="7213864" y="2426803"/>
            <a:ext cx="372863" cy="415498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2100" dirty="0">
                <a:solidFill>
                  <a:schemeClr val="accent6">
                    <a:lumMod val="75000"/>
                  </a:schemeClr>
                </a:solidFill>
              </a:rPr>
              <a:t>y</a:t>
            </a:r>
            <a:endParaRPr lang="ar-SA" sz="2100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13" name="صورة 12">
            <a:extLst>
              <a:ext uri="{FF2B5EF4-FFF2-40B4-BE49-F238E27FC236}">
                <a16:creationId xmlns:a16="http://schemas.microsoft.com/office/drawing/2014/main" id="{4D20F706-FDA1-46D8-AE2C-494C3B2F384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lum bright="-20000" contrast="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063" t="-3024" b="-2"/>
          <a:stretch/>
        </p:blipFill>
        <p:spPr bwMode="auto">
          <a:xfrm>
            <a:off x="719091" y="2819218"/>
            <a:ext cx="1291701" cy="5854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مستطيل: زوايا مستديرة 13">
            <a:extLst>
              <a:ext uri="{FF2B5EF4-FFF2-40B4-BE49-F238E27FC236}">
                <a16:creationId xmlns:a16="http://schemas.microsoft.com/office/drawing/2014/main" id="{FBA1067B-99EC-459B-935D-458886E266BF}"/>
              </a:ext>
            </a:extLst>
          </p:cNvPr>
          <p:cNvSpPr/>
          <p:nvPr/>
        </p:nvSpPr>
        <p:spPr>
          <a:xfrm>
            <a:off x="2168922" y="6202024"/>
            <a:ext cx="5612907" cy="544163"/>
          </a:xfrm>
          <a:prstGeom prst="roundRect">
            <a:avLst/>
          </a:prstGeom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1" anchor="ctr"/>
          <a:lstStyle/>
          <a:p>
            <a:pPr algn="r"/>
            <a:r>
              <a:rPr lang="ar-SA" sz="1500" b="1" dirty="0">
                <a:solidFill>
                  <a:srgbClr val="0070C0"/>
                </a:solidFill>
              </a:rPr>
              <a:t>المعادلة هي :                                                                                       </a:t>
            </a:r>
          </a:p>
        </p:txBody>
      </p:sp>
      <p:cxnSp>
        <p:nvCxnSpPr>
          <p:cNvPr id="16" name="رابط كسهم مستقيم 15">
            <a:extLst>
              <a:ext uri="{FF2B5EF4-FFF2-40B4-BE49-F238E27FC236}">
                <a16:creationId xmlns:a16="http://schemas.microsoft.com/office/drawing/2014/main" id="{62C5BB0C-8F26-479B-A9B5-DED551BEE393}"/>
              </a:ext>
            </a:extLst>
          </p:cNvPr>
          <p:cNvCxnSpPr/>
          <p:nvPr/>
        </p:nvCxnSpPr>
        <p:spPr>
          <a:xfrm flipH="1">
            <a:off x="2716567" y="2288774"/>
            <a:ext cx="679142" cy="199062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رابط كسهم مستقيم 16">
            <a:extLst>
              <a:ext uri="{FF2B5EF4-FFF2-40B4-BE49-F238E27FC236}">
                <a16:creationId xmlns:a16="http://schemas.microsoft.com/office/drawing/2014/main" id="{8F98F067-7C31-4D6E-B1D6-59B573075BC1}"/>
              </a:ext>
            </a:extLst>
          </p:cNvPr>
          <p:cNvCxnSpPr>
            <a:cxnSpLocks/>
          </p:cNvCxnSpPr>
          <p:nvPr/>
        </p:nvCxnSpPr>
        <p:spPr>
          <a:xfrm>
            <a:off x="4299743" y="2315339"/>
            <a:ext cx="2721386" cy="172497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250135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صورة 3">
            <a:extLst>
              <a:ext uri="{FF2B5EF4-FFF2-40B4-BE49-F238E27FC236}">
                <a16:creationId xmlns:a16="http://schemas.microsoft.com/office/drawing/2014/main" id="{70121BAA-6F78-40F2-9013-B2DFC5F10B8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08920" y="1029007"/>
            <a:ext cx="5412209" cy="391559"/>
          </a:xfrm>
          <a:prstGeom prst="rect">
            <a:avLst/>
          </a:prstGeom>
          <a:ln w="12700">
            <a:solidFill>
              <a:schemeClr val="accent1">
                <a:lumMod val="60000"/>
                <a:lumOff val="40000"/>
              </a:schemeClr>
            </a:solidFill>
          </a:ln>
        </p:spPr>
      </p:pic>
      <p:pic>
        <p:nvPicPr>
          <p:cNvPr id="5" name="Image" descr="Image">
            <a:extLst>
              <a:ext uri="{FF2B5EF4-FFF2-40B4-BE49-F238E27FC236}">
                <a16:creationId xmlns:a16="http://schemas.microsoft.com/office/drawing/2014/main" id="{F274DCA6-0199-4C82-B82F-08D32CB07BF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68676" b="55510"/>
          <a:stretch/>
        </p:blipFill>
        <p:spPr>
          <a:xfrm>
            <a:off x="7037773" y="1015690"/>
            <a:ext cx="1804032" cy="391559"/>
          </a:xfrm>
          <a:prstGeom prst="rect">
            <a:avLst/>
          </a:prstGeom>
          <a:ln w="12700" cap="sq">
            <a:solidFill>
              <a:schemeClr val="accent1">
                <a:lumMod val="60000"/>
                <a:lumOff val="40000"/>
              </a:schemeClr>
            </a:solidFill>
            <a:prstDash val="solid"/>
            <a:miter lim="800000"/>
          </a:ln>
          <a:effectLst/>
        </p:spPr>
      </p:pic>
      <p:sp>
        <p:nvSpPr>
          <p:cNvPr id="7" name="مربع نص 6">
            <a:extLst>
              <a:ext uri="{FF2B5EF4-FFF2-40B4-BE49-F238E27FC236}">
                <a16:creationId xmlns:a16="http://schemas.microsoft.com/office/drawing/2014/main" id="{9322E49C-B059-426A-90BF-99991D9EDEAF}"/>
              </a:ext>
            </a:extLst>
          </p:cNvPr>
          <p:cNvSpPr txBox="1"/>
          <p:nvPr/>
        </p:nvSpPr>
        <p:spPr>
          <a:xfrm>
            <a:off x="1751120" y="1536392"/>
            <a:ext cx="4334523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dirty="0">
                <a:solidFill>
                  <a:srgbClr val="FF0000"/>
                </a:solidFill>
              </a:rPr>
              <a:t>الحل :           </a:t>
            </a:r>
            <a:r>
              <a:rPr lang="ar-SA" dirty="0"/>
              <a:t>أولاً : نكتب صيغة معادلة الميل والمقطع </a:t>
            </a:r>
          </a:p>
        </p:txBody>
      </p:sp>
      <p:sp>
        <p:nvSpPr>
          <p:cNvPr id="8" name="مستطيل: زوايا مستديرة 7">
            <a:extLst>
              <a:ext uri="{FF2B5EF4-FFF2-40B4-BE49-F238E27FC236}">
                <a16:creationId xmlns:a16="http://schemas.microsoft.com/office/drawing/2014/main" id="{5FBF381D-0DEC-48DA-8542-12E9A18A8580}"/>
              </a:ext>
            </a:extLst>
          </p:cNvPr>
          <p:cNvSpPr/>
          <p:nvPr/>
        </p:nvSpPr>
        <p:spPr>
          <a:xfrm>
            <a:off x="1917577" y="1923806"/>
            <a:ext cx="3342443" cy="459419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en-US" sz="2700" dirty="0">
                <a:solidFill>
                  <a:schemeClr val="accent1">
                    <a:lumMod val="50000"/>
                  </a:schemeClr>
                </a:solidFill>
              </a:rPr>
              <a:t>y = m x + b</a:t>
            </a:r>
            <a:endParaRPr lang="ar-SA" sz="27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0" name="مربع نص 9">
            <a:extLst>
              <a:ext uri="{FF2B5EF4-FFF2-40B4-BE49-F238E27FC236}">
                <a16:creationId xmlns:a16="http://schemas.microsoft.com/office/drawing/2014/main" id="{B6CEED93-B281-42F6-ACD5-87C7720E8C3C}"/>
              </a:ext>
            </a:extLst>
          </p:cNvPr>
          <p:cNvSpPr txBox="1"/>
          <p:nvPr/>
        </p:nvSpPr>
        <p:spPr>
          <a:xfrm>
            <a:off x="372863" y="2426803"/>
            <a:ext cx="3608772" cy="3624069"/>
          </a:xfrm>
          <a:prstGeom prst="rect">
            <a:avLst/>
          </a:prstGeom>
          <a:solidFill>
            <a:schemeClr val="bg1"/>
          </a:solidFill>
          <a:ln w="19050">
            <a:solidFill>
              <a:schemeClr val="accent1">
                <a:lumMod val="60000"/>
                <a:lumOff val="40000"/>
              </a:schemeClr>
            </a:solidFill>
          </a:ln>
        </p:spPr>
        <p:txBody>
          <a:bodyPr wrap="square" rtlCol="1">
            <a:spAutoFit/>
          </a:bodyPr>
          <a:lstStyle/>
          <a:p>
            <a:pPr algn="r"/>
            <a:r>
              <a:rPr lang="ar-SA" sz="1350" b="1" dirty="0">
                <a:solidFill>
                  <a:schemeClr val="accent6">
                    <a:lumMod val="75000"/>
                  </a:schemeClr>
                </a:solidFill>
              </a:rPr>
              <a:t>ثانياً : إيجاد الميل بين النقطتين :</a:t>
            </a:r>
          </a:p>
          <a:p>
            <a:endParaRPr lang="ar-SA" sz="1350" dirty="0"/>
          </a:p>
          <a:p>
            <a:endParaRPr lang="ar-SA" sz="1350" dirty="0"/>
          </a:p>
          <a:p>
            <a:endParaRPr lang="ar-SA" sz="1350" dirty="0"/>
          </a:p>
          <a:p>
            <a:endParaRPr lang="ar-SA" sz="1350" dirty="0"/>
          </a:p>
          <a:p>
            <a:endParaRPr lang="ar-SA" sz="1350" dirty="0"/>
          </a:p>
          <a:p>
            <a:endParaRPr lang="ar-SA" sz="1350" dirty="0"/>
          </a:p>
          <a:p>
            <a:endParaRPr lang="ar-SA" sz="1350" dirty="0"/>
          </a:p>
          <a:p>
            <a:endParaRPr lang="ar-SA" sz="1350" dirty="0"/>
          </a:p>
          <a:p>
            <a:endParaRPr lang="ar-SA" sz="1350" dirty="0"/>
          </a:p>
          <a:p>
            <a:endParaRPr lang="en-US" sz="1350" dirty="0"/>
          </a:p>
          <a:p>
            <a:endParaRPr lang="en-US" sz="1350" dirty="0"/>
          </a:p>
          <a:p>
            <a:endParaRPr lang="en-US" sz="1350" dirty="0"/>
          </a:p>
          <a:p>
            <a:endParaRPr lang="en-US" sz="1350" dirty="0"/>
          </a:p>
          <a:p>
            <a:endParaRPr lang="ar-SA" sz="1350" dirty="0"/>
          </a:p>
          <a:p>
            <a:endParaRPr lang="ar-SA" sz="1350" dirty="0"/>
          </a:p>
          <a:p>
            <a:r>
              <a:rPr lang="ar-SA" sz="1350" dirty="0"/>
              <a:t> </a:t>
            </a:r>
          </a:p>
        </p:txBody>
      </p:sp>
      <p:sp>
        <p:nvSpPr>
          <p:cNvPr id="11" name="مربع نص 10">
            <a:extLst>
              <a:ext uri="{FF2B5EF4-FFF2-40B4-BE49-F238E27FC236}">
                <a16:creationId xmlns:a16="http://schemas.microsoft.com/office/drawing/2014/main" id="{F07820E9-65C1-415E-B40A-B836518A82B4}"/>
              </a:ext>
            </a:extLst>
          </p:cNvPr>
          <p:cNvSpPr txBox="1"/>
          <p:nvPr/>
        </p:nvSpPr>
        <p:spPr>
          <a:xfrm>
            <a:off x="4761761" y="2487837"/>
            <a:ext cx="4140323" cy="3624069"/>
          </a:xfrm>
          <a:prstGeom prst="rect">
            <a:avLst/>
          </a:prstGeom>
          <a:solidFill>
            <a:schemeClr val="bg1"/>
          </a:solidFill>
          <a:ln w="19050">
            <a:solidFill>
              <a:schemeClr val="accent1">
                <a:lumMod val="60000"/>
                <a:lumOff val="40000"/>
              </a:schemeClr>
            </a:solidFill>
          </a:ln>
        </p:spPr>
        <p:txBody>
          <a:bodyPr wrap="square" rtlCol="1">
            <a:spAutoFit/>
          </a:bodyPr>
          <a:lstStyle/>
          <a:p>
            <a:pPr algn="r"/>
            <a:r>
              <a:rPr lang="ar-SA" sz="1350" b="1" dirty="0">
                <a:solidFill>
                  <a:schemeClr val="accent6">
                    <a:lumMod val="75000"/>
                  </a:schemeClr>
                </a:solidFill>
              </a:rPr>
              <a:t>ثالثاً : إيجاد مقطع المحور     باستعمال احدى النقطتين (       ،      ) </a:t>
            </a:r>
            <a:endParaRPr lang="ar-SA" sz="1350" dirty="0"/>
          </a:p>
          <a:p>
            <a:endParaRPr lang="ar-SA" sz="1350" dirty="0"/>
          </a:p>
          <a:p>
            <a:endParaRPr lang="ar-SA" sz="1350" dirty="0"/>
          </a:p>
          <a:p>
            <a:endParaRPr lang="ar-SA" sz="1350" dirty="0"/>
          </a:p>
          <a:p>
            <a:endParaRPr lang="ar-SA" sz="1350" dirty="0"/>
          </a:p>
          <a:p>
            <a:endParaRPr lang="ar-SA" sz="1350" dirty="0"/>
          </a:p>
          <a:p>
            <a:endParaRPr lang="ar-SA" sz="1350" dirty="0"/>
          </a:p>
          <a:p>
            <a:endParaRPr lang="ar-SA" sz="1350" dirty="0"/>
          </a:p>
          <a:p>
            <a:endParaRPr lang="ar-SA" sz="1350" dirty="0"/>
          </a:p>
          <a:p>
            <a:endParaRPr lang="ar-SA" sz="1350" dirty="0"/>
          </a:p>
          <a:p>
            <a:r>
              <a:rPr lang="ar-SA" sz="1350" dirty="0"/>
              <a:t> </a:t>
            </a:r>
            <a:endParaRPr lang="en-US" sz="1350" dirty="0"/>
          </a:p>
          <a:p>
            <a:endParaRPr lang="en-US" sz="1350" dirty="0"/>
          </a:p>
          <a:p>
            <a:endParaRPr lang="en-US" sz="1350" dirty="0"/>
          </a:p>
          <a:p>
            <a:endParaRPr lang="en-US" sz="1350" dirty="0"/>
          </a:p>
          <a:p>
            <a:endParaRPr lang="en-US" sz="1350" dirty="0"/>
          </a:p>
          <a:p>
            <a:endParaRPr lang="ar-SA" sz="1350" dirty="0"/>
          </a:p>
          <a:p>
            <a:endParaRPr lang="ar-SA" sz="1350" dirty="0"/>
          </a:p>
        </p:txBody>
      </p:sp>
      <p:sp>
        <p:nvSpPr>
          <p:cNvPr id="12" name="مربع نص 11">
            <a:extLst>
              <a:ext uri="{FF2B5EF4-FFF2-40B4-BE49-F238E27FC236}">
                <a16:creationId xmlns:a16="http://schemas.microsoft.com/office/drawing/2014/main" id="{C2916F9D-8613-4D24-8D71-DA411506C040}"/>
              </a:ext>
            </a:extLst>
          </p:cNvPr>
          <p:cNvSpPr txBox="1"/>
          <p:nvPr/>
        </p:nvSpPr>
        <p:spPr>
          <a:xfrm>
            <a:off x="7213864" y="2426803"/>
            <a:ext cx="372863" cy="415498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2100" dirty="0">
                <a:solidFill>
                  <a:schemeClr val="accent6">
                    <a:lumMod val="75000"/>
                  </a:schemeClr>
                </a:solidFill>
              </a:rPr>
              <a:t>y</a:t>
            </a:r>
            <a:endParaRPr lang="ar-SA" sz="2100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13" name="صورة 12">
            <a:extLst>
              <a:ext uri="{FF2B5EF4-FFF2-40B4-BE49-F238E27FC236}">
                <a16:creationId xmlns:a16="http://schemas.microsoft.com/office/drawing/2014/main" id="{4D20F706-FDA1-46D8-AE2C-494C3B2F384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lum bright="-20000" contrast="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063" t="-3024" b="-2"/>
          <a:stretch/>
        </p:blipFill>
        <p:spPr bwMode="auto">
          <a:xfrm>
            <a:off x="719091" y="2819218"/>
            <a:ext cx="1291701" cy="5854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مستطيل: زوايا مستديرة 13">
            <a:extLst>
              <a:ext uri="{FF2B5EF4-FFF2-40B4-BE49-F238E27FC236}">
                <a16:creationId xmlns:a16="http://schemas.microsoft.com/office/drawing/2014/main" id="{FBA1067B-99EC-459B-935D-458886E266BF}"/>
              </a:ext>
            </a:extLst>
          </p:cNvPr>
          <p:cNvSpPr/>
          <p:nvPr/>
        </p:nvSpPr>
        <p:spPr>
          <a:xfrm>
            <a:off x="2177249" y="6152743"/>
            <a:ext cx="5612907" cy="544163"/>
          </a:xfrm>
          <a:prstGeom prst="roundRect">
            <a:avLst/>
          </a:prstGeom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1" anchor="ctr"/>
          <a:lstStyle/>
          <a:p>
            <a:pPr algn="r"/>
            <a:r>
              <a:rPr lang="ar-SA" sz="1500" b="1" dirty="0">
                <a:solidFill>
                  <a:srgbClr val="0070C0"/>
                </a:solidFill>
              </a:rPr>
              <a:t>المعادلة هي :                                                                                       </a:t>
            </a:r>
          </a:p>
        </p:txBody>
      </p:sp>
      <p:pic>
        <p:nvPicPr>
          <p:cNvPr id="15" name="صورة 14">
            <a:extLst>
              <a:ext uri="{FF2B5EF4-FFF2-40B4-BE49-F238E27FC236}">
                <a16:creationId xmlns:a16="http://schemas.microsoft.com/office/drawing/2014/main" id="{E5DC7677-92FF-4852-95A7-9720387785F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29699" y="1518079"/>
            <a:ext cx="2189259" cy="547315"/>
          </a:xfrm>
          <a:prstGeom prst="rect">
            <a:avLst/>
          </a:prstGeom>
        </p:spPr>
      </p:pic>
      <p:cxnSp>
        <p:nvCxnSpPr>
          <p:cNvPr id="16" name="رابط كسهم مستقيم 15">
            <a:extLst>
              <a:ext uri="{FF2B5EF4-FFF2-40B4-BE49-F238E27FC236}">
                <a16:creationId xmlns:a16="http://schemas.microsoft.com/office/drawing/2014/main" id="{D376D1F4-597E-4B2A-A5E8-90E3ACA56066}"/>
              </a:ext>
            </a:extLst>
          </p:cNvPr>
          <p:cNvCxnSpPr>
            <a:cxnSpLocks/>
          </p:cNvCxnSpPr>
          <p:nvPr/>
        </p:nvCxnSpPr>
        <p:spPr>
          <a:xfrm>
            <a:off x="4299743" y="2315339"/>
            <a:ext cx="2329956" cy="172497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رابط كسهم مستقيم 16">
            <a:extLst>
              <a:ext uri="{FF2B5EF4-FFF2-40B4-BE49-F238E27FC236}">
                <a16:creationId xmlns:a16="http://schemas.microsoft.com/office/drawing/2014/main" id="{72F602B6-68DD-4AE5-A88D-E13546D316BF}"/>
              </a:ext>
            </a:extLst>
          </p:cNvPr>
          <p:cNvCxnSpPr/>
          <p:nvPr/>
        </p:nvCxnSpPr>
        <p:spPr>
          <a:xfrm flipH="1">
            <a:off x="2734122" y="2293401"/>
            <a:ext cx="679142" cy="199062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751417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صورة 3">
            <a:extLst>
              <a:ext uri="{FF2B5EF4-FFF2-40B4-BE49-F238E27FC236}">
                <a16:creationId xmlns:a16="http://schemas.microsoft.com/office/drawing/2014/main" id="{70121BAA-6F78-40F2-9013-B2DFC5F10B8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08920" y="1029007"/>
            <a:ext cx="5412209" cy="391559"/>
          </a:xfrm>
          <a:prstGeom prst="rect">
            <a:avLst/>
          </a:prstGeom>
          <a:ln w="12700">
            <a:solidFill>
              <a:schemeClr val="accent1">
                <a:lumMod val="60000"/>
                <a:lumOff val="40000"/>
              </a:schemeClr>
            </a:solidFill>
          </a:ln>
        </p:spPr>
      </p:pic>
      <p:sp>
        <p:nvSpPr>
          <p:cNvPr id="7" name="مربع نص 6">
            <a:extLst>
              <a:ext uri="{FF2B5EF4-FFF2-40B4-BE49-F238E27FC236}">
                <a16:creationId xmlns:a16="http://schemas.microsoft.com/office/drawing/2014/main" id="{9322E49C-B059-426A-90BF-99991D9EDEAF}"/>
              </a:ext>
            </a:extLst>
          </p:cNvPr>
          <p:cNvSpPr txBox="1"/>
          <p:nvPr/>
        </p:nvSpPr>
        <p:spPr>
          <a:xfrm>
            <a:off x="1751120" y="1536392"/>
            <a:ext cx="4334523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dirty="0">
                <a:solidFill>
                  <a:srgbClr val="FF0000"/>
                </a:solidFill>
              </a:rPr>
              <a:t>الحل :           </a:t>
            </a:r>
            <a:r>
              <a:rPr lang="ar-SA" dirty="0"/>
              <a:t>أولاً : نكتب صيغة معادلة الميل والمقطع </a:t>
            </a:r>
          </a:p>
        </p:txBody>
      </p:sp>
      <p:sp>
        <p:nvSpPr>
          <p:cNvPr id="8" name="مستطيل: زوايا مستديرة 7">
            <a:extLst>
              <a:ext uri="{FF2B5EF4-FFF2-40B4-BE49-F238E27FC236}">
                <a16:creationId xmlns:a16="http://schemas.microsoft.com/office/drawing/2014/main" id="{5FBF381D-0DEC-48DA-8542-12E9A18A8580}"/>
              </a:ext>
            </a:extLst>
          </p:cNvPr>
          <p:cNvSpPr/>
          <p:nvPr/>
        </p:nvSpPr>
        <p:spPr>
          <a:xfrm>
            <a:off x="1917577" y="1923806"/>
            <a:ext cx="3342443" cy="459419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en-US" sz="2700" dirty="0">
                <a:solidFill>
                  <a:schemeClr val="accent1">
                    <a:lumMod val="50000"/>
                  </a:schemeClr>
                </a:solidFill>
              </a:rPr>
              <a:t>y = m x + b</a:t>
            </a:r>
            <a:endParaRPr lang="ar-SA" sz="27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0" name="مربع نص 9">
            <a:extLst>
              <a:ext uri="{FF2B5EF4-FFF2-40B4-BE49-F238E27FC236}">
                <a16:creationId xmlns:a16="http://schemas.microsoft.com/office/drawing/2014/main" id="{B6CEED93-B281-42F6-ACD5-87C7720E8C3C}"/>
              </a:ext>
            </a:extLst>
          </p:cNvPr>
          <p:cNvSpPr txBox="1"/>
          <p:nvPr/>
        </p:nvSpPr>
        <p:spPr>
          <a:xfrm>
            <a:off x="372863" y="2426803"/>
            <a:ext cx="3608772" cy="3416320"/>
          </a:xfrm>
          <a:prstGeom prst="rect">
            <a:avLst/>
          </a:prstGeom>
          <a:solidFill>
            <a:schemeClr val="bg1"/>
          </a:solidFill>
          <a:ln w="19050">
            <a:solidFill>
              <a:schemeClr val="accent1">
                <a:lumMod val="60000"/>
                <a:lumOff val="40000"/>
              </a:schemeClr>
            </a:solidFill>
          </a:ln>
        </p:spPr>
        <p:txBody>
          <a:bodyPr wrap="square" rtlCol="1">
            <a:spAutoFit/>
          </a:bodyPr>
          <a:lstStyle/>
          <a:p>
            <a:pPr algn="r"/>
            <a:r>
              <a:rPr lang="ar-SA" sz="1350" b="1" dirty="0">
                <a:solidFill>
                  <a:schemeClr val="accent6">
                    <a:lumMod val="75000"/>
                  </a:schemeClr>
                </a:solidFill>
              </a:rPr>
              <a:t>ثانياً : إيجاد الميل بين النقطتين :</a:t>
            </a:r>
          </a:p>
          <a:p>
            <a:endParaRPr lang="ar-SA" sz="1350" dirty="0"/>
          </a:p>
          <a:p>
            <a:endParaRPr lang="ar-SA" sz="1350" dirty="0"/>
          </a:p>
          <a:p>
            <a:endParaRPr lang="ar-SA" sz="1350" dirty="0"/>
          </a:p>
          <a:p>
            <a:endParaRPr lang="ar-SA" sz="1350" dirty="0"/>
          </a:p>
          <a:p>
            <a:endParaRPr lang="ar-SA" sz="1350" dirty="0"/>
          </a:p>
          <a:p>
            <a:endParaRPr lang="ar-SA" sz="1350" dirty="0"/>
          </a:p>
          <a:p>
            <a:endParaRPr lang="ar-SA" sz="1350" dirty="0"/>
          </a:p>
          <a:p>
            <a:endParaRPr lang="ar-SA" sz="1350" dirty="0"/>
          </a:p>
          <a:p>
            <a:endParaRPr lang="ar-SA" sz="1350" dirty="0"/>
          </a:p>
          <a:p>
            <a:endParaRPr lang="ar-SA" sz="1350" dirty="0"/>
          </a:p>
          <a:p>
            <a:endParaRPr lang="ar-SA" sz="1350" dirty="0"/>
          </a:p>
          <a:p>
            <a:r>
              <a:rPr lang="ar-SA" sz="1350" dirty="0"/>
              <a:t> </a:t>
            </a:r>
            <a:endParaRPr lang="en-US" sz="1350" dirty="0"/>
          </a:p>
          <a:p>
            <a:endParaRPr lang="en-US" sz="1350" dirty="0"/>
          </a:p>
          <a:p>
            <a:endParaRPr lang="en-US" sz="1350" dirty="0"/>
          </a:p>
          <a:p>
            <a:endParaRPr lang="ar-SA" sz="1350" dirty="0"/>
          </a:p>
        </p:txBody>
      </p:sp>
      <p:sp>
        <p:nvSpPr>
          <p:cNvPr id="11" name="مربع نص 10">
            <a:extLst>
              <a:ext uri="{FF2B5EF4-FFF2-40B4-BE49-F238E27FC236}">
                <a16:creationId xmlns:a16="http://schemas.microsoft.com/office/drawing/2014/main" id="{F07820E9-65C1-415E-B40A-B836518A82B4}"/>
              </a:ext>
            </a:extLst>
          </p:cNvPr>
          <p:cNvSpPr txBox="1"/>
          <p:nvPr/>
        </p:nvSpPr>
        <p:spPr>
          <a:xfrm>
            <a:off x="4761761" y="2487837"/>
            <a:ext cx="4140323" cy="3624069"/>
          </a:xfrm>
          <a:prstGeom prst="rect">
            <a:avLst/>
          </a:prstGeom>
          <a:solidFill>
            <a:schemeClr val="bg1"/>
          </a:solidFill>
          <a:ln w="19050">
            <a:solidFill>
              <a:schemeClr val="accent1">
                <a:lumMod val="60000"/>
                <a:lumOff val="40000"/>
              </a:schemeClr>
            </a:solidFill>
          </a:ln>
        </p:spPr>
        <p:txBody>
          <a:bodyPr wrap="square" rtlCol="1">
            <a:spAutoFit/>
          </a:bodyPr>
          <a:lstStyle/>
          <a:p>
            <a:pPr algn="r"/>
            <a:r>
              <a:rPr lang="ar-SA" sz="1350" b="1" dirty="0">
                <a:solidFill>
                  <a:schemeClr val="accent6">
                    <a:lumMod val="75000"/>
                  </a:schemeClr>
                </a:solidFill>
              </a:rPr>
              <a:t>ثالثاً : إيجاد مقطع المحور     باستعمال احدى النقطتين (       ،      ) </a:t>
            </a:r>
            <a:endParaRPr lang="ar-SA" sz="1350" dirty="0"/>
          </a:p>
          <a:p>
            <a:endParaRPr lang="ar-SA" sz="1350" dirty="0"/>
          </a:p>
          <a:p>
            <a:endParaRPr lang="ar-SA" sz="1350" dirty="0"/>
          </a:p>
          <a:p>
            <a:endParaRPr lang="ar-SA" sz="1350" dirty="0"/>
          </a:p>
          <a:p>
            <a:endParaRPr lang="ar-SA" sz="1350" dirty="0"/>
          </a:p>
          <a:p>
            <a:endParaRPr lang="ar-SA" sz="1350" dirty="0"/>
          </a:p>
          <a:p>
            <a:endParaRPr lang="ar-SA" sz="1350" dirty="0"/>
          </a:p>
          <a:p>
            <a:endParaRPr lang="ar-SA" sz="1350" dirty="0"/>
          </a:p>
          <a:p>
            <a:endParaRPr lang="ar-SA" sz="1350" dirty="0"/>
          </a:p>
          <a:p>
            <a:endParaRPr lang="ar-SA" sz="1350" dirty="0"/>
          </a:p>
          <a:p>
            <a:r>
              <a:rPr lang="ar-SA" sz="1350" dirty="0"/>
              <a:t> </a:t>
            </a:r>
          </a:p>
          <a:p>
            <a:endParaRPr lang="en-US" sz="1350" dirty="0"/>
          </a:p>
          <a:p>
            <a:endParaRPr lang="en-US" sz="1350" dirty="0"/>
          </a:p>
          <a:p>
            <a:endParaRPr lang="en-US" sz="1350" dirty="0"/>
          </a:p>
          <a:p>
            <a:endParaRPr lang="en-US" sz="1350" dirty="0"/>
          </a:p>
          <a:p>
            <a:endParaRPr lang="en-US" sz="1350" dirty="0"/>
          </a:p>
          <a:p>
            <a:endParaRPr lang="ar-SA" sz="1350" dirty="0"/>
          </a:p>
        </p:txBody>
      </p:sp>
      <p:sp>
        <p:nvSpPr>
          <p:cNvPr id="12" name="مربع نص 11">
            <a:extLst>
              <a:ext uri="{FF2B5EF4-FFF2-40B4-BE49-F238E27FC236}">
                <a16:creationId xmlns:a16="http://schemas.microsoft.com/office/drawing/2014/main" id="{C2916F9D-8613-4D24-8D71-DA411506C040}"/>
              </a:ext>
            </a:extLst>
          </p:cNvPr>
          <p:cNvSpPr txBox="1"/>
          <p:nvPr/>
        </p:nvSpPr>
        <p:spPr>
          <a:xfrm>
            <a:off x="7213864" y="2426803"/>
            <a:ext cx="372863" cy="415498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2100" dirty="0">
                <a:solidFill>
                  <a:schemeClr val="accent6">
                    <a:lumMod val="75000"/>
                  </a:schemeClr>
                </a:solidFill>
              </a:rPr>
              <a:t>y</a:t>
            </a:r>
            <a:endParaRPr lang="ar-SA" sz="2100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13" name="صورة 12">
            <a:extLst>
              <a:ext uri="{FF2B5EF4-FFF2-40B4-BE49-F238E27FC236}">
                <a16:creationId xmlns:a16="http://schemas.microsoft.com/office/drawing/2014/main" id="{4D20F706-FDA1-46D8-AE2C-494C3B2F384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lum bright="-20000" contrast="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063" t="-3024" b="-2"/>
          <a:stretch/>
        </p:blipFill>
        <p:spPr bwMode="auto">
          <a:xfrm>
            <a:off x="719091" y="2819218"/>
            <a:ext cx="1291701" cy="5854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مستطيل: زوايا مستديرة 13">
            <a:extLst>
              <a:ext uri="{FF2B5EF4-FFF2-40B4-BE49-F238E27FC236}">
                <a16:creationId xmlns:a16="http://schemas.microsoft.com/office/drawing/2014/main" id="{FBA1067B-99EC-459B-935D-458886E266BF}"/>
              </a:ext>
            </a:extLst>
          </p:cNvPr>
          <p:cNvSpPr/>
          <p:nvPr/>
        </p:nvSpPr>
        <p:spPr>
          <a:xfrm>
            <a:off x="2104008" y="6054150"/>
            <a:ext cx="5612907" cy="544163"/>
          </a:xfrm>
          <a:prstGeom prst="roundRect">
            <a:avLst/>
          </a:prstGeom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1" anchor="ctr"/>
          <a:lstStyle/>
          <a:p>
            <a:pPr algn="r"/>
            <a:r>
              <a:rPr lang="ar-SA" sz="1500" b="1" dirty="0">
                <a:solidFill>
                  <a:srgbClr val="0070C0"/>
                </a:solidFill>
              </a:rPr>
              <a:t>المعادلة هي :                                                                                       </a:t>
            </a:r>
          </a:p>
        </p:txBody>
      </p:sp>
      <p:cxnSp>
        <p:nvCxnSpPr>
          <p:cNvPr id="16" name="رابط كسهم مستقيم 15">
            <a:extLst>
              <a:ext uri="{FF2B5EF4-FFF2-40B4-BE49-F238E27FC236}">
                <a16:creationId xmlns:a16="http://schemas.microsoft.com/office/drawing/2014/main" id="{D376D1F4-597E-4B2A-A5E8-90E3ACA56066}"/>
              </a:ext>
            </a:extLst>
          </p:cNvPr>
          <p:cNvCxnSpPr>
            <a:cxnSpLocks/>
          </p:cNvCxnSpPr>
          <p:nvPr/>
        </p:nvCxnSpPr>
        <p:spPr>
          <a:xfrm>
            <a:off x="4299743" y="2315339"/>
            <a:ext cx="2329956" cy="172497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رابط كسهم مستقيم 16">
            <a:extLst>
              <a:ext uri="{FF2B5EF4-FFF2-40B4-BE49-F238E27FC236}">
                <a16:creationId xmlns:a16="http://schemas.microsoft.com/office/drawing/2014/main" id="{72F602B6-68DD-4AE5-A88D-E13546D316BF}"/>
              </a:ext>
            </a:extLst>
          </p:cNvPr>
          <p:cNvCxnSpPr/>
          <p:nvPr/>
        </p:nvCxnSpPr>
        <p:spPr>
          <a:xfrm flipH="1">
            <a:off x="2734122" y="2293401"/>
            <a:ext cx="679142" cy="199062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مربع نص 1">
            <a:extLst>
              <a:ext uri="{FF2B5EF4-FFF2-40B4-BE49-F238E27FC236}">
                <a16:creationId xmlns:a16="http://schemas.microsoft.com/office/drawing/2014/main" id="{F87731A4-AB82-4E18-870B-2C9B9862C7AB}"/>
              </a:ext>
            </a:extLst>
          </p:cNvPr>
          <p:cNvSpPr txBox="1"/>
          <p:nvPr/>
        </p:nvSpPr>
        <p:spPr>
          <a:xfrm>
            <a:off x="7213864" y="934968"/>
            <a:ext cx="1688220" cy="30008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1350" dirty="0">
                <a:solidFill>
                  <a:srgbClr val="FF0000"/>
                </a:solidFill>
                <a:cs typeface="PT Bold Heading" panose="02010400000000000000" pitchFamily="2" charset="-78"/>
              </a:rPr>
              <a:t>تدرب وحل المسائل : </a:t>
            </a:r>
          </a:p>
        </p:txBody>
      </p:sp>
      <p:sp>
        <p:nvSpPr>
          <p:cNvPr id="3" name="مربع نص 2">
            <a:extLst>
              <a:ext uri="{FF2B5EF4-FFF2-40B4-BE49-F238E27FC236}">
                <a16:creationId xmlns:a16="http://schemas.microsoft.com/office/drawing/2014/main" id="{7E985D4C-C2F5-49EE-BF3B-AEC1FE6327F2}"/>
              </a:ext>
            </a:extLst>
          </p:cNvPr>
          <p:cNvSpPr txBox="1"/>
          <p:nvPr/>
        </p:nvSpPr>
        <p:spPr>
          <a:xfrm>
            <a:off x="6398581" y="1494201"/>
            <a:ext cx="2636668" cy="369332"/>
          </a:xfrm>
          <a:prstGeom prst="rect">
            <a:avLst/>
          </a:prstGeom>
          <a:solidFill>
            <a:schemeClr val="bg1"/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txBody>
          <a:bodyPr wrap="square" rtlCol="1">
            <a:spAutoFit/>
          </a:bodyPr>
          <a:lstStyle/>
          <a:p>
            <a:r>
              <a:rPr lang="en-US" b="1" dirty="0"/>
              <a:t>( 0 , 5 )  ,  ( 3 , 3 )     </a:t>
            </a:r>
            <a:r>
              <a:rPr lang="en-US" b="1" dirty="0">
                <a:solidFill>
                  <a:schemeClr val="accent6">
                    <a:lumMod val="75000"/>
                  </a:schemeClr>
                </a:solidFill>
              </a:rPr>
              <a:t>/ 28</a:t>
            </a:r>
            <a:endParaRPr lang="ar-SA" b="1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24225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صورة 4">
            <a:extLst>
              <a:ext uri="{FF2B5EF4-FFF2-40B4-BE49-F238E27FC236}">
                <a16:creationId xmlns:a16="http://schemas.microsoft.com/office/drawing/2014/main" id="{C8A7C86A-03F4-4305-B79A-E1E07785A60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7015" t="19935" r="19539" b="39677"/>
          <a:stretch/>
        </p:blipFill>
        <p:spPr>
          <a:xfrm>
            <a:off x="620886" y="1063655"/>
            <a:ext cx="7941627" cy="4201358"/>
          </a:xfrm>
          <a:prstGeom prst="rect">
            <a:avLst/>
          </a:prstGeom>
          <a:ln w="19050">
            <a:solidFill>
              <a:schemeClr val="accent1">
                <a:lumMod val="60000"/>
                <a:lumOff val="4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248309849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عنصر نائب للمحتوى 4">
            <a:extLst>
              <a:ext uri="{FF2B5EF4-FFF2-40B4-BE49-F238E27FC236}">
                <a16:creationId xmlns:a16="http://schemas.microsoft.com/office/drawing/2014/main" id="{ECABA30B-8856-4CFD-82A6-C08CBDFA96B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418" y="1111120"/>
            <a:ext cx="8627165" cy="4765295"/>
          </a:xfrm>
          <a:ln w="19050">
            <a:solidFill>
              <a:schemeClr val="accent1">
                <a:lumMod val="60000"/>
                <a:lumOff val="4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35327631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مربع نص 6">
            <a:extLst>
              <a:ext uri="{FF2B5EF4-FFF2-40B4-BE49-F238E27FC236}">
                <a16:creationId xmlns:a16="http://schemas.microsoft.com/office/drawing/2014/main" id="{9322E49C-B059-426A-90BF-99991D9EDEAF}"/>
              </a:ext>
            </a:extLst>
          </p:cNvPr>
          <p:cNvSpPr txBox="1"/>
          <p:nvPr/>
        </p:nvSpPr>
        <p:spPr>
          <a:xfrm>
            <a:off x="1751120" y="1536392"/>
            <a:ext cx="4334523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dirty="0">
                <a:solidFill>
                  <a:srgbClr val="FF0000"/>
                </a:solidFill>
              </a:rPr>
              <a:t>الحل :           </a:t>
            </a:r>
            <a:r>
              <a:rPr lang="ar-SA" dirty="0"/>
              <a:t>أولاً : نكتب صيغة معادلة الميل والمقطع </a:t>
            </a:r>
          </a:p>
        </p:txBody>
      </p:sp>
      <p:sp>
        <p:nvSpPr>
          <p:cNvPr id="8" name="مستطيل: زوايا مستديرة 7">
            <a:extLst>
              <a:ext uri="{FF2B5EF4-FFF2-40B4-BE49-F238E27FC236}">
                <a16:creationId xmlns:a16="http://schemas.microsoft.com/office/drawing/2014/main" id="{5FBF381D-0DEC-48DA-8542-12E9A18A8580}"/>
              </a:ext>
            </a:extLst>
          </p:cNvPr>
          <p:cNvSpPr/>
          <p:nvPr/>
        </p:nvSpPr>
        <p:spPr>
          <a:xfrm>
            <a:off x="1917577" y="1923806"/>
            <a:ext cx="3342443" cy="459419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en-US" sz="2700" dirty="0">
                <a:solidFill>
                  <a:schemeClr val="accent1">
                    <a:lumMod val="50000"/>
                  </a:schemeClr>
                </a:solidFill>
              </a:rPr>
              <a:t>y = m x + b</a:t>
            </a:r>
            <a:endParaRPr lang="ar-SA" sz="27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0" name="مربع نص 9">
            <a:extLst>
              <a:ext uri="{FF2B5EF4-FFF2-40B4-BE49-F238E27FC236}">
                <a16:creationId xmlns:a16="http://schemas.microsoft.com/office/drawing/2014/main" id="{B6CEED93-B281-42F6-ACD5-87C7720E8C3C}"/>
              </a:ext>
            </a:extLst>
          </p:cNvPr>
          <p:cNvSpPr txBox="1"/>
          <p:nvPr/>
        </p:nvSpPr>
        <p:spPr>
          <a:xfrm>
            <a:off x="372863" y="2426803"/>
            <a:ext cx="3608772" cy="2793072"/>
          </a:xfrm>
          <a:prstGeom prst="rect">
            <a:avLst/>
          </a:prstGeom>
          <a:solidFill>
            <a:schemeClr val="bg1"/>
          </a:solidFill>
          <a:ln w="19050">
            <a:solidFill>
              <a:schemeClr val="accent1">
                <a:lumMod val="60000"/>
                <a:lumOff val="40000"/>
              </a:schemeClr>
            </a:solidFill>
          </a:ln>
        </p:spPr>
        <p:txBody>
          <a:bodyPr wrap="square" rtlCol="1">
            <a:spAutoFit/>
          </a:bodyPr>
          <a:lstStyle/>
          <a:p>
            <a:pPr algn="r"/>
            <a:r>
              <a:rPr lang="ar-SA" sz="1350" b="1" dirty="0">
                <a:solidFill>
                  <a:schemeClr val="accent6">
                    <a:lumMod val="75000"/>
                  </a:schemeClr>
                </a:solidFill>
              </a:rPr>
              <a:t>ثانياً : بما انهما متوازيان  اذا الميل يكون :</a:t>
            </a:r>
          </a:p>
          <a:p>
            <a:endParaRPr lang="ar-SA" sz="1350" dirty="0"/>
          </a:p>
          <a:p>
            <a:endParaRPr lang="ar-SA" sz="1350" dirty="0"/>
          </a:p>
          <a:p>
            <a:endParaRPr lang="ar-SA" sz="1350" dirty="0"/>
          </a:p>
          <a:p>
            <a:endParaRPr lang="ar-SA" sz="1350" dirty="0"/>
          </a:p>
          <a:p>
            <a:endParaRPr lang="ar-SA" sz="1350" dirty="0"/>
          </a:p>
          <a:p>
            <a:endParaRPr lang="ar-SA" sz="1350" dirty="0"/>
          </a:p>
          <a:p>
            <a:endParaRPr lang="ar-SA" sz="1350" dirty="0"/>
          </a:p>
          <a:p>
            <a:endParaRPr lang="ar-SA" sz="1350" dirty="0"/>
          </a:p>
          <a:p>
            <a:endParaRPr lang="ar-SA" sz="1350" dirty="0"/>
          </a:p>
          <a:p>
            <a:endParaRPr lang="ar-SA" sz="1350" dirty="0"/>
          </a:p>
          <a:p>
            <a:endParaRPr lang="ar-SA" sz="1350" dirty="0"/>
          </a:p>
          <a:p>
            <a:r>
              <a:rPr lang="ar-SA" sz="1350" dirty="0"/>
              <a:t> </a:t>
            </a:r>
          </a:p>
        </p:txBody>
      </p:sp>
      <p:sp>
        <p:nvSpPr>
          <p:cNvPr id="11" name="مربع نص 10">
            <a:extLst>
              <a:ext uri="{FF2B5EF4-FFF2-40B4-BE49-F238E27FC236}">
                <a16:creationId xmlns:a16="http://schemas.microsoft.com/office/drawing/2014/main" id="{F07820E9-65C1-415E-B40A-B836518A82B4}"/>
              </a:ext>
            </a:extLst>
          </p:cNvPr>
          <p:cNvSpPr txBox="1"/>
          <p:nvPr/>
        </p:nvSpPr>
        <p:spPr>
          <a:xfrm>
            <a:off x="4761761" y="2487837"/>
            <a:ext cx="4140323" cy="3416320"/>
          </a:xfrm>
          <a:prstGeom prst="rect">
            <a:avLst/>
          </a:prstGeom>
          <a:solidFill>
            <a:schemeClr val="bg1"/>
          </a:solidFill>
          <a:ln w="19050">
            <a:solidFill>
              <a:schemeClr val="accent1">
                <a:lumMod val="60000"/>
                <a:lumOff val="40000"/>
              </a:schemeClr>
            </a:solidFill>
          </a:ln>
        </p:spPr>
        <p:txBody>
          <a:bodyPr wrap="square" rtlCol="1">
            <a:spAutoFit/>
          </a:bodyPr>
          <a:lstStyle/>
          <a:p>
            <a:pPr algn="r"/>
            <a:r>
              <a:rPr lang="ar-SA" sz="1350" b="1" dirty="0">
                <a:solidFill>
                  <a:schemeClr val="accent6">
                    <a:lumMod val="75000"/>
                  </a:schemeClr>
                </a:solidFill>
              </a:rPr>
              <a:t>ثالثاً : إيجاد مقطع المحور     باستعمال </a:t>
            </a:r>
            <a:r>
              <a:rPr lang="ar-SA" sz="1350" b="1" dirty="0" err="1">
                <a:solidFill>
                  <a:schemeClr val="accent6">
                    <a:lumMod val="75000"/>
                  </a:schemeClr>
                </a:solidFill>
              </a:rPr>
              <a:t>النقطه</a:t>
            </a:r>
            <a:r>
              <a:rPr lang="ar-SA" sz="1350" b="1" dirty="0">
                <a:solidFill>
                  <a:schemeClr val="accent6">
                    <a:lumMod val="75000"/>
                  </a:schemeClr>
                </a:solidFill>
              </a:rPr>
              <a:t> (       ،      ) </a:t>
            </a:r>
            <a:endParaRPr lang="ar-SA" sz="1350" dirty="0"/>
          </a:p>
          <a:p>
            <a:endParaRPr lang="ar-SA" sz="1350" dirty="0"/>
          </a:p>
          <a:p>
            <a:endParaRPr lang="ar-SA" sz="1350" dirty="0"/>
          </a:p>
          <a:p>
            <a:endParaRPr lang="ar-SA" sz="1350" dirty="0"/>
          </a:p>
          <a:p>
            <a:endParaRPr lang="ar-SA" sz="1350" dirty="0"/>
          </a:p>
          <a:p>
            <a:endParaRPr lang="ar-SA" sz="1350" dirty="0"/>
          </a:p>
          <a:p>
            <a:endParaRPr lang="ar-SA" sz="1350" dirty="0"/>
          </a:p>
          <a:p>
            <a:endParaRPr lang="ar-SA" sz="1350" dirty="0"/>
          </a:p>
          <a:p>
            <a:endParaRPr lang="ar-SA" sz="1350" dirty="0"/>
          </a:p>
          <a:p>
            <a:endParaRPr lang="ar-SA" sz="1350" dirty="0"/>
          </a:p>
          <a:p>
            <a:r>
              <a:rPr lang="ar-SA" sz="1350" dirty="0"/>
              <a:t> </a:t>
            </a:r>
          </a:p>
          <a:p>
            <a:endParaRPr lang="ar-SA" sz="1350" dirty="0"/>
          </a:p>
          <a:p>
            <a:endParaRPr lang="ar-SA" sz="1350" dirty="0"/>
          </a:p>
          <a:p>
            <a:endParaRPr lang="ar-SA" sz="1350" dirty="0"/>
          </a:p>
          <a:p>
            <a:endParaRPr lang="ar-SA" sz="1350" dirty="0"/>
          </a:p>
          <a:p>
            <a:endParaRPr lang="ar-SA" sz="1350" dirty="0"/>
          </a:p>
        </p:txBody>
      </p:sp>
      <p:sp>
        <p:nvSpPr>
          <p:cNvPr id="12" name="مربع نص 11">
            <a:extLst>
              <a:ext uri="{FF2B5EF4-FFF2-40B4-BE49-F238E27FC236}">
                <a16:creationId xmlns:a16="http://schemas.microsoft.com/office/drawing/2014/main" id="{C2916F9D-8613-4D24-8D71-DA411506C040}"/>
              </a:ext>
            </a:extLst>
          </p:cNvPr>
          <p:cNvSpPr txBox="1"/>
          <p:nvPr/>
        </p:nvSpPr>
        <p:spPr>
          <a:xfrm>
            <a:off x="7213864" y="2426803"/>
            <a:ext cx="372863" cy="415498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2100" dirty="0">
                <a:solidFill>
                  <a:schemeClr val="accent6">
                    <a:lumMod val="75000"/>
                  </a:schemeClr>
                </a:solidFill>
              </a:rPr>
              <a:t>y</a:t>
            </a:r>
            <a:endParaRPr lang="ar-SA" sz="21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4" name="مستطيل: زوايا مستديرة 13">
            <a:extLst>
              <a:ext uri="{FF2B5EF4-FFF2-40B4-BE49-F238E27FC236}">
                <a16:creationId xmlns:a16="http://schemas.microsoft.com/office/drawing/2014/main" id="{FBA1067B-99EC-459B-935D-458886E266BF}"/>
              </a:ext>
            </a:extLst>
          </p:cNvPr>
          <p:cNvSpPr/>
          <p:nvPr/>
        </p:nvSpPr>
        <p:spPr>
          <a:xfrm>
            <a:off x="1973820" y="6010749"/>
            <a:ext cx="5612907" cy="544163"/>
          </a:xfrm>
          <a:prstGeom prst="roundRect">
            <a:avLst/>
          </a:prstGeom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1" anchor="ctr"/>
          <a:lstStyle/>
          <a:p>
            <a:pPr algn="r"/>
            <a:r>
              <a:rPr lang="ar-SA" sz="1500" b="1" dirty="0">
                <a:solidFill>
                  <a:srgbClr val="0070C0"/>
                </a:solidFill>
              </a:rPr>
              <a:t>معادلة المستقيم الموازي هي:                                                                                       </a:t>
            </a:r>
          </a:p>
        </p:txBody>
      </p:sp>
      <p:cxnSp>
        <p:nvCxnSpPr>
          <p:cNvPr id="16" name="رابط كسهم مستقيم 15">
            <a:extLst>
              <a:ext uri="{FF2B5EF4-FFF2-40B4-BE49-F238E27FC236}">
                <a16:creationId xmlns:a16="http://schemas.microsoft.com/office/drawing/2014/main" id="{D376D1F4-597E-4B2A-A5E8-90E3ACA56066}"/>
              </a:ext>
            </a:extLst>
          </p:cNvPr>
          <p:cNvCxnSpPr>
            <a:cxnSpLocks/>
          </p:cNvCxnSpPr>
          <p:nvPr/>
        </p:nvCxnSpPr>
        <p:spPr>
          <a:xfrm>
            <a:off x="4299743" y="2315339"/>
            <a:ext cx="2329956" cy="172497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رابط كسهم مستقيم 16">
            <a:extLst>
              <a:ext uri="{FF2B5EF4-FFF2-40B4-BE49-F238E27FC236}">
                <a16:creationId xmlns:a16="http://schemas.microsoft.com/office/drawing/2014/main" id="{72F602B6-68DD-4AE5-A88D-E13546D316BF}"/>
              </a:ext>
            </a:extLst>
          </p:cNvPr>
          <p:cNvCxnSpPr/>
          <p:nvPr/>
        </p:nvCxnSpPr>
        <p:spPr>
          <a:xfrm flipH="1">
            <a:off x="2734122" y="2293401"/>
            <a:ext cx="679142" cy="199062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صورة 14">
            <a:extLst>
              <a:ext uri="{FF2B5EF4-FFF2-40B4-BE49-F238E27FC236}">
                <a16:creationId xmlns:a16="http://schemas.microsoft.com/office/drawing/2014/main" id="{49CA2292-BBF1-4217-A463-56C003DEF11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8814" y="893005"/>
            <a:ext cx="7963270" cy="80395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60421526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مربع نص 6">
            <a:extLst>
              <a:ext uri="{FF2B5EF4-FFF2-40B4-BE49-F238E27FC236}">
                <a16:creationId xmlns:a16="http://schemas.microsoft.com/office/drawing/2014/main" id="{9322E49C-B059-426A-90BF-99991D9EDEAF}"/>
              </a:ext>
            </a:extLst>
          </p:cNvPr>
          <p:cNvSpPr txBox="1"/>
          <p:nvPr/>
        </p:nvSpPr>
        <p:spPr>
          <a:xfrm>
            <a:off x="1751120" y="1536392"/>
            <a:ext cx="4334523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dirty="0">
                <a:solidFill>
                  <a:srgbClr val="FF0000"/>
                </a:solidFill>
              </a:rPr>
              <a:t>الحل :           </a:t>
            </a:r>
            <a:r>
              <a:rPr lang="ar-SA" dirty="0"/>
              <a:t>أولاً : نكتب صيغة معادلة الميل والمقطع </a:t>
            </a:r>
          </a:p>
        </p:txBody>
      </p:sp>
      <p:sp>
        <p:nvSpPr>
          <p:cNvPr id="8" name="مستطيل: زوايا مستديرة 7">
            <a:extLst>
              <a:ext uri="{FF2B5EF4-FFF2-40B4-BE49-F238E27FC236}">
                <a16:creationId xmlns:a16="http://schemas.microsoft.com/office/drawing/2014/main" id="{5FBF381D-0DEC-48DA-8542-12E9A18A8580}"/>
              </a:ext>
            </a:extLst>
          </p:cNvPr>
          <p:cNvSpPr/>
          <p:nvPr/>
        </p:nvSpPr>
        <p:spPr>
          <a:xfrm>
            <a:off x="1917577" y="1923806"/>
            <a:ext cx="3342443" cy="459419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en-US" sz="2700" dirty="0">
                <a:solidFill>
                  <a:schemeClr val="accent1">
                    <a:lumMod val="50000"/>
                  </a:schemeClr>
                </a:solidFill>
              </a:rPr>
              <a:t>y = m x + b</a:t>
            </a:r>
            <a:endParaRPr lang="ar-SA" sz="27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0" name="مربع نص 9">
            <a:extLst>
              <a:ext uri="{FF2B5EF4-FFF2-40B4-BE49-F238E27FC236}">
                <a16:creationId xmlns:a16="http://schemas.microsoft.com/office/drawing/2014/main" id="{B6CEED93-B281-42F6-ACD5-87C7720E8C3C}"/>
              </a:ext>
            </a:extLst>
          </p:cNvPr>
          <p:cNvSpPr txBox="1"/>
          <p:nvPr/>
        </p:nvSpPr>
        <p:spPr>
          <a:xfrm>
            <a:off x="372863" y="2426803"/>
            <a:ext cx="3608772" cy="3000821"/>
          </a:xfrm>
          <a:prstGeom prst="rect">
            <a:avLst/>
          </a:prstGeom>
          <a:solidFill>
            <a:schemeClr val="bg1"/>
          </a:solidFill>
          <a:ln w="19050">
            <a:solidFill>
              <a:schemeClr val="accent1">
                <a:lumMod val="60000"/>
                <a:lumOff val="40000"/>
              </a:schemeClr>
            </a:solidFill>
          </a:ln>
        </p:spPr>
        <p:txBody>
          <a:bodyPr wrap="square" rtlCol="1">
            <a:spAutoFit/>
          </a:bodyPr>
          <a:lstStyle/>
          <a:p>
            <a:pPr algn="r"/>
            <a:r>
              <a:rPr lang="ar-SA" sz="1350" b="1" dirty="0">
                <a:solidFill>
                  <a:schemeClr val="accent6">
                    <a:lumMod val="75000"/>
                  </a:schemeClr>
                </a:solidFill>
              </a:rPr>
              <a:t>ثانياً : بما انهما متعامدان اذا الميل يكون :</a:t>
            </a:r>
          </a:p>
          <a:p>
            <a:endParaRPr lang="ar-SA" sz="1350" dirty="0"/>
          </a:p>
          <a:p>
            <a:endParaRPr lang="ar-SA" sz="1350" dirty="0"/>
          </a:p>
          <a:p>
            <a:endParaRPr lang="ar-SA" sz="1350" dirty="0"/>
          </a:p>
          <a:p>
            <a:endParaRPr lang="ar-SA" sz="1350" dirty="0"/>
          </a:p>
          <a:p>
            <a:endParaRPr lang="ar-SA" sz="1350" dirty="0"/>
          </a:p>
          <a:p>
            <a:endParaRPr lang="ar-SA" sz="1350" dirty="0"/>
          </a:p>
          <a:p>
            <a:endParaRPr lang="ar-SA" sz="1350" dirty="0"/>
          </a:p>
          <a:p>
            <a:endParaRPr lang="ar-SA" sz="1350" dirty="0"/>
          </a:p>
          <a:p>
            <a:endParaRPr lang="ar-SA" sz="1350" dirty="0"/>
          </a:p>
          <a:p>
            <a:endParaRPr lang="ar-SA" sz="1350" dirty="0"/>
          </a:p>
          <a:p>
            <a:endParaRPr lang="ar-SA" sz="1350" dirty="0"/>
          </a:p>
          <a:p>
            <a:r>
              <a:rPr lang="ar-SA" sz="1350" dirty="0"/>
              <a:t> </a:t>
            </a:r>
          </a:p>
          <a:p>
            <a:endParaRPr lang="ar-SA" sz="1350" dirty="0"/>
          </a:p>
        </p:txBody>
      </p:sp>
      <p:sp>
        <p:nvSpPr>
          <p:cNvPr id="11" name="مربع نص 10">
            <a:extLst>
              <a:ext uri="{FF2B5EF4-FFF2-40B4-BE49-F238E27FC236}">
                <a16:creationId xmlns:a16="http://schemas.microsoft.com/office/drawing/2014/main" id="{F07820E9-65C1-415E-B40A-B836518A82B4}"/>
              </a:ext>
            </a:extLst>
          </p:cNvPr>
          <p:cNvSpPr txBox="1"/>
          <p:nvPr/>
        </p:nvSpPr>
        <p:spPr>
          <a:xfrm>
            <a:off x="4761761" y="2487837"/>
            <a:ext cx="4140323" cy="3416320"/>
          </a:xfrm>
          <a:prstGeom prst="rect">
            <a:avLst/>
          </a:prstGeom>
          <a:solidFill>
            <a:schemeClr val="bg1"/>
          </a:solidFill>
          <a:ln w="19050">
            <a:solidFill>
              <a:schemeClr val="accent1">
                <a:lumMod val="60000"/>
                <a:lumOff val="40000"/>
              </a:schemeClr>
            </a:solidFill>
          </a:ln>
        </p:spPr>
        <p:txBody>
          <a:bodyPr wrap="square" rtlCol="1">
            <a:spAutoFit/>
          </a:bodyPr>
          <a:lstStyle/>
          <a:p>
            <a:pPr algn="r"/>
            <a:r>
              <a:rPr lang="ar-SA" sz="1350" b="1" dirty="0">
                <a:solidFill>
                  <a:schemeClr val="accent6">
                    <a:lumMod val="75000"/>
                  </a:schemeClr>
                </a:solidFill>
              </a:rPr>
              <a:t>ثالثاً : إيجاد مقطع المحور     باستعمال </a:t>
            </a:r>
            <a:r>
              <a:rPr lang="ar-SA" sz="1350" b="1" dirty="0" err="1">
                <a:solidFill>
                  <a:schemeClr val="accent6">
                    <a:lumMod val="75000"/>
                  </a:schemeClr>
                </a:solidFill>
              </a:rPr>
              <a:t>النقطه</a:t>
            </a:r>
            <a:r>
              <a:rPr lang="ar-SA" sz="1350" b="1" dirty="0">
                <a:solidFill>
                  <a:schemeClr val="accent6">
                    <a:lumMod val="75000"/>
                  </a:schemeClr>
                </a:solidFill>
              </a:rPr>
              <a:t> (       ،      ) </a:t>
            </a:r>
            <a:endParaRPr lang="ar-SA" sz="1350" dirty="0"/>
          </a:p>
          <a:p>
            <a:endParaRPr lang="ar-SA" sz="1350" dirty="0"/>
          </a:p>
          <a:p>
            <a:endParaRPr lang="ar-SA" sz="1350" dirty="0"/>
          </a:p>
          <a:p>
            <a:endParaRPr lang="ar-SA" sz="1350" dirty="0"/>
          </a:p>
          <a:p>
            <a:endParaRPr lang="ar-SA" sz="1350" dirty="0"/>
          </a:p>
          <a:p>
            <a:endParaRPr lang="ar-SA" sz="1350" dirty="0"/>
          </a:p>
          <a:p>
            <a:endParaRPr lang="ar-SA" sz="1350" dirty="0"/>
          </a:p>
          <a:p>
            <a:endParaRPr lang="ar-SA" sz="1350" dirty="0"/>
          </a:p>
          <a:p>
            <a:endParaRPr lang="ar-SA" sz="1350" dirty="0"/>
          </a:p>
          <a:p>
            <a:endParaRPr lang="en-US" sz="1350" dirty="0"/>
          </a:p>
          <a:p>
            <a:endParaRPr lang="en-US" sz="1350" dirty="0"/>
          </a:p>
          <a:p>
            <a:endParaRPr lang="en-US" sz="1350" dirty="0"/>
          </a:p>
          <a:p>
            <a:endParaRPr lang="en-US" sz="1350" dirty="0"/>
          </a:p>
          <a:p>
            <a:endParaRPr lang="ar-SA" sz="1350" dirty="0"/>
          </a:p>
          <a:p>
            <a:r>
              <a:rPr lang="ar-SA" sz="1350" dirty="0"/>
              <a:t> </a:t>
            </a:r>
          </a:p>
          <a:p>
            <a:endParaRPr lang="ar-SA" sz="1350" dirty="0"/>
          </a:p>
        </p:txBody>
      </p:sp>
      <p:sp>
        <p:nvSpPr>
          <p:cNvPr id="12" name="مربع نص 11">
            <a:extLst>
              <a:ext uri="{FF2B5EF4-FFF2-40B4-BE49-F238E27FC236}">
                <a16:creationId xmlns:a16="http://schemas.microsoft.com/office/drawing/2014/main" id="{C2916F9D-8613-4D24-8D71-DA411506C040}"/>
              </a:ext>
            </a:extLst>
          </p:cNvPr>
          <p:cNvSpPr txBox="1"/>
          <p:nvPr/>
        </p:nvSpPr>
        <p:spPr>
          <a:xfrm>
            <a:off x="7213864" y="2426803"/>
            <a:ext cx="372863" cy="415498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2100" dirty="0">
                <a:solidFill>
                  <a:schemeClr val="accent6">
                    <a:lumMod val="75000"/>
                  </a:schemeClr>
                </a:solidFill>
              </a:rPr>
              <a:t>y</a:t>
            </a:r>
            <a:endParaRPr lang="ar-SA" sz="21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4" name="مستطيل: زوايا مستديرة 13">
            <a:extLst>
              <a:ext uri="{FF2B5EF4-FFF2-40B4-BE49-F238E27FC236}">
                <a16:creationId xmlns:a16="http://schemas.microsoft.com/office/drawing/2014/main" id="{FBA1067B-99EC-459B-935D-458886E266BF}"/>
              </a:ext>
            </a:extLst>
          </p:cNvPr>
          <p:cNvSpPr/>
          <p:nvPr/>
        </p:nvSpPr>
        <p:spPr>
          <a:xfrm>
            <a:off x="2177249" y="6018902"/>
            <a:ext cx="5612907" cy="544163"/>
          </a:xfrm>
          <a:prstGeom prst="roundRect">
            <a:avLst/>
          </a:prstGeom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1" anchor="ctr"/>
          <a:lstStyle/>
          <a:p>
            <a:pPr algn="r"/>
            <a:r>
              <a:rPr lang="ar-SA" sz="1500" b="1" dirty="0">
                <a:solidFill>
                  <a:srgbClr val="0070C0"/>
                </a:solidFill>
              </a:rPr>
              <a:t>معادلة المستقيم العمودي هي:                                                                                       </a:t>
            </a:r>
          </a:p>
        </p:txBody>
      </p:sp>
      <p:cxnSp>
        <p:nvCxnSpPr>
          <p:cNvPr id="16" name="رابط كسهم مستقيم 15">
            <a:extLst>
              <a:ext uri="{FF2B5EF4-FFF2-40B4-BE49-F238E27FC236}">
                <a16:creationId xmlns:a16="http://schemas.microsoft.com/office/drawing/2014/main" id="{D376D1F4-597E-4B2A-A5E8-90E3ACA56066}"/>
              </a:ext>
            </a:extLst>
          </p:cNvPr>
          <p:cNvCxnSpPr>
            <a:cxnSpLocks/>
          </p:cNvCxnSpPr>
          <p:nvPr/>
        </p:nvCxnSpPr>
        <p:spPr>
          <a:xfrm>
            <a:off x="4299743" y="2315339"/>
            <a:ext cx="2329956" cy="172497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رابط كسهم مستقيم 16">
            <a:extLst>
              <a:ext uri="{FF2B5EF4-FFF2-40B4-BE49-F238E27FC236}">
                <a16:creationId xmlns:a16="http://schemas.microsoft.com/office/drawing/2014/main" id="{72F602B6-68DD-4AE5-A88D-E13546D316BF}"/>
              </a:ext>
            </a:extLst>
          </p:cNvPr>
          <p:cNvCxnSpPr/>
          <p:nvPr/>
        </p:nvCxnSpPr>
        <p:spPr>
          <a:xfrm flipH="1">
            <a:off x="2734122" y="2293401"/>
            <a:ext cx="679142" cy="199062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صورة 2">
            <a:extLst>
              <a:ext uri="{FF2B5EF4-FFF2-40B4-BE49-F238E27FC236}">
                <a16:creationId xmlns:a16="http://schemas.microsoft.com/office/drawing/2014/main" id="{9CA38034-7855-43AE-870A-4DAB2C58DBE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6898" y="947330"/>
            <a:ext cx="6798076" cy="616113"/>
          </a:xfrm>
          <a:prstGeom prst="rect">
            <a:avLst/>
          </a:prstGeom>
          <a:ln>
            <a:solidFill>
              <a:schemeClr val="accent6">
                <a:lumMod val="75000"/>
              </a:schemeClr>
            </a:solidFill>
          </a:ln>
        </p:spPr>
      </p:pic>
      <p:sp>
        <p:nvSpPr>
          <p:cNvPr id="13" name="مربع نص 12">
            <a:extLst>
              <a:ext uri="{FF2B5EF4-FFF2-40B4-BE49-F238E27FC236}">
                <a16:creationId xmlns:a16="http://schemas.microsoft.com/office/drawing/2014/main" id="{54439015-BBDC-4C89-B05C-0C3774DA578C}"/>
              </a:ext>
            </a:extLst>
          </p:cNvPr>
          <p:cNvSpPr txBox="1"/>
          <p:nvPr/>
        </p:nvSpPr>
        <p:spPr>
          <a:xfrm>
            <a:off x="7400295" y="978388"/>
            <a:ext cx="1688220" cy="30008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1350" dirty="0">
                <a:solidFill>
                  <a:srgbClr val="FF0000"/>
                </a:solidFill>
                <a:cs typeface="PT Bold Heading" panose="02010400000000000000" pitchFamily="2" charset="-78"/>
              </a:rPr>
              <a:t>تدرب وحل المسائل : </a:t>
            </a:r>
          </a:p>
        </p:txBody>
      </p:sp>
    </p:spTree>
    <p:extLst>
      <p:ext uri="{BB962C8B-B14F-4D97-AF65-F5344CB8AC3E}">
        <p14:creationId xmlns:p14="http://schemas.microsoft.com/office/powerpoint/2010/main" val="234877134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صورة 4">
            <a:extLst>
              <a:ext uri="{FF2B5EF4-FFF2-40B4-BE49-F238E27FC236}">
                <a16:creationId xmlns:a16="http://schemas.microsoft.com/office/drawing/2014/main" id="{F53BE6C2-DF08-4B98-B82B-C7AC4692CCF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65402" y="1076972"/>
            <a:ext cx="2465534" cy="450058"/>
          </a:xfrm>
          <a:prstGeom prst="rect">
            <a:avLst/>
          </a:prstGeom>
        </p:spPr>
      </p:pic>
      <p:pic>
        <p:nvPicPr>
          <p:cNvPr id="7" name="صورة 6">
            <a:extLst>
              <a:ext uri="{FF2B5EF4-FFF2-40B4-BE49-F238E27FC236}">
                <a16:creationId xmlns:a16="http://schemas.microsoft.com/office/drawing/2014/main" id="{E3301F02-799D-4AF8-B3B6-F896BA44321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2281" y="1687312"/>
            <a:ext cx="7594847" cy="3238130"/>
          </a:xfrm>
          <a:prstGeom prst="rect">
            <a:avLst/>
          </a:prstGeom>
          <a:ln w="28575">
            <a:solidFill>
              <a:schemeClr val="accent1">
                <a:lumMod val="60000"/>
                <a:lumOff val="4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235183434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صورة 3">
            <a:extLst>
              <a:ext uri="{FF2B5EF4-FFF2-40B4-BE49-F238E27FC236}">
                <a16:creationId xmlns:a16="http://schemas.microsoft.com/office/drawing/2014/main" id="{2AFB29E0-5100-49B0-B92B-ABB8257A7FFC}"/>
              </a:ext>
            </a:extLst>
          </p:cNvPr>
          <p:cNvPicPr>
            <a:picLocks noChangeAspect="1"/>
          </p:cNvPicPr>
          <p:nvPr/>
        </p:nvPicPr>
        <p:blipFill>
          <a:blip r:embed="rId2">
            <a:lum bright="-20000" contrast="40000"/>
          </a:blip>
          <a:stretch>
            <a:fillRect/>
          </a:stretch>
        </p:blipFill>
        <p:spPr>
          <a:xfrm>
            <a:off x="896928" y="1159931"/>
            <a:ext cx="7772117" cy="365232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45598854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صورة 3">
            <a:extLst>
              <a:ext uri="{FF2B5EF4-FFF2-40B4-BE49-F238E27FC236}">
                <a16:creationId xmlns:a16="http://schemas.microsoft.com/office/drawing/2014/main" id="{8F15E551-FADA-4F6F-8156-E3DFB013308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4319" y="2654979"/>
            <a:ext cx="3778013" cy="2966251"/>
          </a:xfrm>
          <a:prstGeom prst="rect">
            <a:avLst/>
          </a:prstGeom>
        </p:spPr>
      </p:pic>
      <p:sp>
        <p:nvSpPr>
          <p:cNvPr id="5" name="مستطيل 4">
            <a:extLst>
              <a:ext uri="{FF2B5EF4-FFF2-40B4-BE49-F238E27FC236}">
                <a16:creationId xmlns:a16="http://schemas.microsoft.com/office/drawing/2014/main" id="{C0A51B7D-545E-45EF-8FCD-5F332052EEBF}"/>
              </a:ext>
            </a:extLst>
          </p:cNvPr>
          <p:cNvSpPr/>
          <p:nvPr/>
        </p:nvSpPr>
        <p:spPr>
          <a:xfrm>
            <a:off x="3423923" y="1091933"/>
            <a:ext cx="4852932" cy="1315745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</a:bodyPr>
          <a:lstStyle/>
          <a:p>
            <a:pPr algn="ctr"/>
            <a:r>
              <a:rPr lang="ar-SA" sz="405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انتهى الدرس</a:t>
            </a:r>
          </a:p>
          <a:p>
            <a:pPr algn="ctr"/>
            <a:r>
              <a:rPr lang="ar-SA" sz="405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الواجب في منصة مدرستي </a:t>
            </a:r>
          </a:p>
        </p:txBody>
      </p:sp>
    </p:spTree>
    <p:extLst>
      <p:ext uri="{BB962C8B-B14F-4D97-AF65-F5344CB8AC3E}">
        <p14:creationId xmlns:p14="http://schemas.microsoft.com/office/powerpoint/2010/main" val="144069654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صورة 1">
            <a:extLst>
              <a:ext uri="{FF2B5EF4-FFF2-40B4-BE49-F238E27FC236}">
                <a16:creationId xmlns:a16="http://schemas.microsoft.com/office/drawing/2014/main" id="{D865FC18-3682-4BE4-AB42-2EC93154EBD5}"/>
              </a:ext>
            </a:extLst>
          </p:cNvPr>
          <p:cNvGrpSpPr/>
          <p:nvPr/>
        </p:nvGrpSpPr>
        <p:grpSpPr>
          <a:xfrm>
            <a:off x="7483002" y="1319153"/>
            <a:ext cx="1195256" cy="499920"/>
            <a:chOff x="-1" y="0"/>
            <a:chExt cx="1461952" cy="540003"/>
          </a:xfrm>
        </p:grpSpPr>
        <p:sp>
          <p:nvSpPr>
            <p:cNvPr id="5" name="Shape">
              <a:extLst>
                <a:ext uri="{FF2B5EF4-FFF2-40B4-BE49-F238E27FC236}">
                  <a16:creationId xmlns:a16="http://schemas.microsoft.com/office/drawing/2014/main" id="{318AD131-C9C7-464F-8203-84B6F253EDF4}"/>
                </a:ext>
              </a:extLst>
            </p:cNvPr>
            <p:cNvSpPr/>
            <p:nvPr/>
          </p:nvSpPr>
          <p:spPr>
            <a:xfrm>
              <a:off x="-2" y="-1"/>
              <a:ext cx="1461954" cy="54000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900"/>
                  </a:moveTo>
                  <a:cubicBezTo>
                    <a:pt x="0" y="403"/>
                    <a:pt x="149" y="0"/>
                    <a:pt x="332" y="0"/>
                  </a:cubicBezTo>
                  <a:lnTo>
                    <a:pt x="21268" y="0"/>
                  </a:lnTo>
                  <a:cubicBezTo>
                    <a:pt x="21451" y="0"/>
                    <a:pt x="21600" y="403"/>
                    <a:pt x="21600" y="900"/>
                  </a:cubicBezTo>
                  <a:lnTo>
                    <a:pt x="21600" y="20700"/>
                  </a:lnTo>
                  <a:cubicBezTo>
                    <a:pt x="21600" y="21197"/>
                    <a:pt x="21451" y="21600"/>
                    <a:pt x="21268" y="21600"/>
                  </a:cubicBezTo>
                  <a:lnTo>
                    <a:pt x="332" y="21600"/>
                  </a:lnTo>
                  <a:cubicBezTo>
                    <a:pt x="149" y="21600"/>
                    <a:pt x="0" y="21197"/>
                    <a:pt x="0" y="20700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solidFill>
                <a:schemeClr val="tx1">
                  <a:lumMod val="85000"/>
                  <a:lumOff val="15000"/>
                </a:schemeClr>
              </a:solidFill>
              <a:miter lim="400000"/>
            </a:ln>
            <a:effectLst/>
          </p:spPr>
          <p:txBody>
            <a:bodyPr wrap="square" lIns="34289" tIns="34289" rIns="34289" bIns="34289" numCol="1" anchor="ctr">
              <a:noAutofit/>
            </a:bodyPr>
            <a:lstStyle/>
            <a:p>
              <a:endParaRPr sz="1350"/>
            </a:p>
          </p:txBody>
        </p:sp>
        <p:pic>
          <p:nvPicPr>
            <p:cNvPr id="6" name="image5.png" descr="image5.png">
              <a:extLst>
                <a:ext uri="{FF2B5EF4-FFF2-40B4-BE49-F238E27FC236}">
                  <a16:creationId xmlns:a16="http://schemas.microsoft.com/office/drawing/2014/main" id="{17EBB2E4-9C07-43D0-8DA3-3A9E90B20D0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>
            <a:xfrm>
              <a:off x="0" y="-1"/>
              <a:ext cx="1461952" cy="540004"/>
            </a:xfrm>
            <a:prstGeom prst="rect">
              <a:avLst/>
            </a:prstGeom>
            <a:ln w="127000" cap="rnd">
              <a:solidFill>
                <a:srgbClr val="FFFFFF"/>
              </a:solidFill>
            </a:ln>
            <a:effectLst>
              <a:outerShdw blurRad="76200" dist="95250" dir="10500000" sx="97000" sy="23000" kx="900000" algn="br" rotWithShape="0">
                <a:srgbClr val="000000">
                  <a:alpha val="20000"/>
                </a:srgbClr>
              </a:outerShdw>
            </a:effectLst>
            <a:scene3d>
              <a:camera prst="orthographicFront"/>
              <a:lightRig rig="twoPt" dir="t">
                <a:rot lat="0" lon="0" rev="7800000"/>
              </a:lightRig>
            </a:scene3d>
            <a:sp3d contourW="6350">
              <a:bevelT w="50800" h="16510"/>
              <a:contourClr>
                <a:srgbClr val="C0C0C0"/>
              </a:contourClr>
            </a:sp3d>
          </p:spPr>
        </p:pic>
      </p:grpSp>
      <p:sp>
        <p:nvSpPr>
          <p:cNvPr id="7" name="مستطيل 2">
            <a:extLst>
              <a:ext uri="{FF2B5EF4-FFF2-40B4-BE49-F238E27FC236}">
                <a16:creationId xmlns:a16="http://schemas.microsoft.com/office/drawing/2014/main" id="{398E62D9-1C51-4A33-B6AF-BD5A858BEB6C}"/>
              </a:ext>
            </a:extLst>
          </p:cNvPr>
          <p:cNvSpPr txBox="1"/>
          <p:nvPr/>
        </p:nvSpPr>
        <p:spPr>
          <a:xfrm>
            <a:off x="4553006" y="1990613"/>
            <a:ext cx="3770582" cy="53091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34289" tIns="34289" rIns="34289" bIns="34289">
            <a:spAutoFit/>
          </a:bodyPr>
          <a:lstStyle>
            <a:lvl1pPr algn="ctr">
              <a:defRPr sz="4400" b="1">
                <a:solidFill>
                  <a:srgbClr val="2F5597"/>
                </a:solidFill>
                <a:latin typeface="Abdo Free"/>
                <a:ea typeface="Abdo Free"/>
                <a:cs typeface="Abdo Free"/>
                <a:sym typeface="Abdo Free"/>
              </a:defRPr>
            </a:lvl1pPr>
          </a:lstStyle>
          <a:p>
            <a:r>
              <a:rPr sz="3000" b="0" dirty="0" err="1">
                <a:solidFill>
                  <a:schemeClr val="accent1">
                    <a:lumMod val="50000"/>
                  </a:schemeClr>
                </a:solidFill>
                <a:latin typeface="+mn-lt"/>
                <a:cs typeface="PT Bold Heading" panose="02010400000000000000" pitchFamily="2" charset="-78"/>
              </a:rPr>
              <a:t>درست</a:t>
            </a:r>
            <a:r>
              <a:rPr sz="3000" b="0" dirty="0">
                <a:solidFill>
                  <a:schemeClr val="accent1">
                    <a:lumMod val="50000"/>
                  </a:schemeClr>
                </a:solidFill>
                <a:latin typeface="+mn-lt"/>
                <a:cs typeface="PT Bold Heading" panose="02010400000000000000" pitchFamily="2" charset="-78"/>
              </a:rPr>
              <a:t> </a:t>
            </a:r>
            <a:r>
              <a:rPr sz="3000" b="0" dirty="0" err="1">
                <a:solidFill>
                  <a:schemeClr val="accent1">
                    <a:lumMod val="50000"/>
                  </a:schemeClr>
                </a:solidFill>
                <a:latin typeface="+mn-lt"/>
                <a:cs typeface="PT Bold Heading" panose="02010400000000000000" pitchFamily="2" charset="-78"/>
              </a:rPr>
              <a:t>ايجاد</a:t>
            </a:r>
            <a:r>
              <a:rPr sz="3000" b="0" dirty="0">
                <a:solidFill>
                  <a:schemeClr val="accent1">
                    <a:lumMod val="50000"/>
                  </a:schemeClr>
                </a:solidFill>
                <a:latin typeface="+mn-lt"/>
                <a:cs typeface="PT Bold Heading" panose="02010400000000000000" pitchFamily="2" charset="-78"/>
              </a:rPr>
              <a:t> </a:t>
            </a:r>
            <a:r>
              <a:rPr sz="3000" b="0" dirty="0" err="1">
                <a:solidFill>
                  <a:schemeClr val="accent1">
                    <a:lumMod val="50000"/>
                  </a:schemeClr>
                </a:solidFill>
                <a:latin typeface="+mn-lt"/>
                <a:cs typeface="PT Bold Heading" panose="02010400000000000000" pitchFamily="2" charset="-78"/>
              </a:rPr>
              <a:t>ميل</a:t>
            </a:r>
            <a:r>
              <a:rPr sz="3000" b="0" dirty="0">
                <a:solidFill>
                  <a:schemeClr val="accent1">
                    <a:lumMod val="50000"/>
                  </a:schemeClr>
                </a:solidFill>
                <a:latin typeface="+mn-lt"/>
                <a:cs typeface="PT Bold Heading" panose="02010400000000000000" pitchFamily="2" charset="-78"/>
              </a:rPr>
              <a:t> </a:t>
            </a:r>
            <a:r>
              <a:rPr sz="3000" b="0" dirty="0" err="1">
                <a:solidFill>
                  <a:schemeClr val="accent1">
                    <a:lumMod val="50000"/>
                  </a:schemeClr>
                </a:solidFill>
                <a:latin typeface="+mn-lt"/>
                <a:cs typeface="PT Bold Heading" panose="02010400000000000000" pitchFamily="2" charset="-78"/>
              </a:rPr>
              <a:t>المستقيم</a:t>
            </a:r>
            <a:endParaRPr sz="3000" b="0" dirty="0">
              <a:solidFill>
                <a:schemeClr val="accent1">
                  <a:lumMod val="50000"/>
                </a:schemeClr>
              </a:solidFill>
              <a:latin typeface="+mn-lt"/>
              <a:cs typeface="PT Bold Heading" panose="02010400000000000000" pitchFamily="2" charset="-78"/>
            </a:endParaRPr>
          </a:p>
        </p:txBody>
      </p:sp>
      <p:sp>
        <p:nvSpPr>
          <p:cNvPr id="8" name="مستطيل 59">
            <a:extLst>
              <a:ext uri="{FF2B5EF4-FFF2-40B4-BE49-F238E27FC236}">
                <a16:creationId xmlns:a16="http://schemas.microsoft.com/office/drawing/2014/main" id="{B49FD5AD-831B-450F-9A6F-6AF316B83C67}"/>
              </a:ext>
            </a:extLst>
          </p:cNvPr>
          <p:cNvSpPr txBox="1"/>
          <p:nvPr/>
        </p:nvSpPr>
        <p:spPr>
          <a:xfrm>
            <a:off x="1171853" y="3380400"/>
            <a:ext cx="7772737" cy="43858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34289" tIns="34289" rIns="34289" bIns="34289">
            <a:spAutoFit/>
          </a:bodyPr>
          <a:lstStyle>
            <a:lvl1pPr marL="414337" indent="-414337">
              <a:buSzPct val="100000"/>
              <a:buFont typeface="Helvetica"/>
              <a:buChar char="➢"/>
              <a:defRPr sz="2900" b="1">
                <a:solidFill>
                  <a:srgbClr val="00A238"/>
                </a:solidFill>
                <a:latin typeface="Abdo Free"/>
                <a:ea typeface="Abdo Free"/>
                <a:cs typeface="Abdo Free"/>
                <a:sym typeface="Abdo Free"/>
              </a:defRPr>
            </a:lvl1pPr>
          </a:lstStyle>
          <a:p>
            <a:pPr marL="0" indent="0" rtl="1">
              <a:buNone/>
            </a:pPr>
            <a:r>
              <a:rPr lang="ar-SA" sz="2400" dirty="0">
                <a:solidFill>
                  <a:schemeClr val="accent1">
                    <a:lumMod val="50000"/>
                  </a:schemeClr>
                </a:solidFill>
                <a:cs typeface="PT Bold Heading" panose="02010400000000000000" pitchFamily="2" charset="-78"/>
              </a:rPr>
              <a:t>- </a:t>
            </a:r>
            <a:r>
              <a:rPr sz="2400" dirty="0" err="1">
                <a:solidFill>
                  <a:schemeClr val="accent1">
                    <a:lumMod val="50000"/>
                  </a:schemeClr>
                </a:solidFill>
                <a:cs typeface="PT Bold Heading" panose="02010400000000000000" pitchFamily="2" charset="-78"/>
              </a:rPr>
              <a:t>أكتب</a:t>
            </a:r>
            <a:r>
              <a:rPr sz="2400" dirty="0">
                <a:solidFill>
                  <a:schemeClr val="accent1">
                    <a:lumMod val="50000"/>
                  </a:schemeClr>
                </a:solidFill>
                <a:cs typeface="PT Bold Heading" panose="02010400000000000000" pitchFamily="2" charset="-78"/>
              </a:rPr>
              <a:t> </a:t>
            </a:r>
            <a:r>
              <a:rPr sz="2400" dirty="0" err="1">
                <a:solidFill>
                  <a:schemeClr val="accent1">
                    <a:lumMod val="50000"/>
                  </a:schemeClr>
                </a:solidFill>
                <a:cs typeface="PT Bold Heading" panose="02010400000000000000" pitchFamily="2" charset="-78"/>
              </a:rPr>
              <a:t>معادلة</a:t>
            </a:r>
            <a:r>
              <a:rPr sz="2400" dirty="0">
                <a:solidFill>
                  <a:schemeClr val="accent1">
                    <a:lumMod val="50000"/>
                  </a:schemeClr>
                </a:solidFill>
                <a:cs typeface="PT Bold Heading" panose="02010400000000000000" pitchFamily="2" charset="-78"/>
              </a:rPr>
              <a:t> </a:t>
            </a:r>
            <a:r>
              <a:rPr sz="2400" dirty="0" err="1">
                <a:solidFill>
                  <a:schemeClr val="accent1">
                    <a:lumMod val="50000"/>
                  </a:schemeClr>
                </a:solidFill>
                <a:cs typeface="PT Bold Heading" panose="02010400000000000000" pitchFamily="2" charset="-78"/>
              </a:rPr>
              <a:t>مستقيم</a:t>
            </a:r>
            <a:r>
              <a:rPr sz="2400" dirty="0">
                <a:solidFill>
                  <a:schemeClr val="accent1">
                    <a:lumMod val="50000"/>
                  </a:schemeClr>
                </a:solidFill>
                <a:cs typeface="PT Bold Heading" panose="02010400000000000000" pitchFamily="2" charset="-78"/>
              </a:rPr>
              <a:t> </a:t>
            </a:r>
            <a:r>
              <a:rPr sz="2400" dirty="0" err="1">
                <a:solidFill>
                  <a:schemeClr val="accent1">
                    <a:lumMod val="50000"/>
                  </a:schemeClr>
                </a:solidFill>
                <a:cs typeface="PT Bold Heading" panose="02010400000000000000" pitchFamily="2" charset="-78"/>
              </a:rPr>
              <a:t>إذا</a:t>
            </a:r>
            <a:r>
              <a:rPr sz="2400" dirty="0">
                <a:solidFill>
                  <a:schemeClr val="accent1">
                    <a:lumMod val="50000"/>
                  </a:schemeClr>
                </a:solidFill>
                <a:cs typeface="PT Bold Heading" panose="02010400000000000000" pitchFamily="2" charset="-78"/>
              </a:rPr>
              <a:t> </a:t>
            </a:r>
            <a:r>
              <a:rPr sz="2400" dirty="0" err="1">
                <a:solidFill>
                  <a:schemeClr val="accent1">
                    <a:lumMod val="50000"/>
                  </a:schemeClr>
                </a:solidFill>
                <a:cs typeface="PT Bold Heading" panose="02010400000000000000" pitchFamily="2" charset="-78"/>
              </a:rPr>
              <a:t>عرفت</a:t>
            </a:r>
            <a:r>
              <a:rPr sz="2400" dirty="0">
                <a:solidFill>
                  <a:schemeClr val="accent1">
                    <a:lumMod val="50000"/>
                  </a:schemeClr>
                </a:solidFill>
                <a:cs typeface="PT Bold Heading" panose="02010400000000000000" pitchFamily="2" charset="-78"/>
              </a:rPr>
              <a:t> </a:t>
            </a:r>
            <a:r>
              <a:rPr sz="2400" dirty="0" err="1">
                <a:solidFill>
                  <a:schemeClr val="accent1">
                    <a:lumMod val="50000"/>
                  </a:schemeClr>
                </a:solidFill>
                <a:cs typeface="PT Bold Heading" panose="02010400000000000000" pitchFamily="2" charset="-78"/>
              </a:rPr>
              <a:t>معلومات</a:t>
            </a:r>
            <a:r>
              <a:rPr sz="2400" dirty="0">
                <a:solidFill>
                  <a:schemeClr val="accent1">
                    <a:lumMod val="50000"/>
                  </a:schemeClr>
                </a:solidFill>
                <a:cs typeface="PT Bold Heading" panose="02010400000000000000" pitchFamily="2" charset="-78"/>
              </a:rPr>
              <a:t> </a:t>
            </a:r>
            <a:r>
              <a:rPr sz="2400" dirty="0" err="1">
                <a:solidFill>
                  <a:schemeClr val="accent1">
                    <a:lumMod val="50000"/>
                  </a:schemeClr>
                </a:solidFill>
                <a:cs typeface="PT Bold Heading" panose="02010400000000000000" pitchFamily="2" charset="-78"/>
              </a:rPr>
              <a:t>حول</a:t>
            </a:r>
            <a:r>
              <a:rPr sz="2400" dirty="0">
                <a:solidFill>
                  <a:schemeClr val="accent1">
                    <a:lumMod val="50000"/>
                  </a:schemeClr>
                </a:solidFill>
                <a:cs typeface="PT Bold Heading" panose="02010400000000000000" pitchFamily="2" charset="-78"/>
              </a:rPr>
              <a:t> </a:t>
            </a:r>
            <a:r>
              <a:rPr sz="2400" dirty="0" err="1">
                <a:solidFill>
                  <a:schemeClr val="accent1">
                    <a:lumMod val="50000"/>
                  </a:schemeClr>
                </a:solidFill>
                <a:cs typeface="PT Bold Heading" panose="02010400000000000000" pitchFamily="2" charset="-78"/>
              </a:rPr>
              <a:t>تمثيله</a:t>
            </a:r>
            <a:r>
              <a:rPr lang="ar-SA" sz="2400" dirty="0">
                <a:solidFill>
                  <a:schemeClr val="accent1">
                    <a:lumMod val="50000"/>
                  </a:schemeClr>
                </a:solidFill>
                <a:cs typeface="PT Bold Heading" panose="02010400000000000000" pitchFamily="2" charset="-78"/>
              </a:rPr>
              <a:t> </a:t>
            </a:r>
            <a:r>
              <a:rPr sz="2400" dirty="0" err="1">
                <a:solidFill>
                  <a:schemeClr val="accent1">
                    <a:lumMod val="50000"/>
                  </a:schemeClr>
                </a:solidFill>
                <a:cs typeface="PT Bold Heading" panose="02010400000000000000" pitchFamily="2" charset="-78"/>
              </a:rPr>
              <a:t>البياني</a:t>
            </a:r>
            <a:r>
              <a:rPr sz="2400" dirty="0">
                <a:solidFill>
                  <a:schemeClr val="accent1">
                    <a:lumMod val="50000"/>
                  </a:schemeClr>
                </a:solidFill>
                <a:cs typeface="PT Bold Heading" panose="02010400000000000000" pitchFamily="2" charset="-78"/>
              </a:rPr>
              <a:t> </a:t>
            </a:r>
          </a:p>
        </p:txBody>
      </p:sp>
      <p:sp>
        <p:nvSpPr>
          <p:cNvPr id="9" name="مستطيل 60">
            <a:extLst>
              <a:ext uri="{FF2B5EF4-FFF2-40B4-BE49-F238E27FC236}">
                <a16:creationId xmlns:a16="http://schemas.microsoft.com/office/drawing/2014/main" id="{9A077AE1-7C32-4565-91D5-0A404D61FA72}"/>
              </a:ext>
            </a:extLst>
          </p:cNvPr>
          <p:cNvSpPr txBox="1"/>
          <p:nvPr/>
        </p:nvSpPr>
        <p:spPr>
          <a:xfrm>
            <a:off x="4377567" y="4022012"/>
            <a:ext cx="4121459" cy="43858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34289" tIns="34289" rIns="34289" bIns="34289">
            <a:spAutoFit/>
          </a:bodyPr>
          <a:lstStyle>
            <a:lvl1pPr marL="414337" indent="-414337">
              <a:buSzPct val="100000"/>
              <a:buFont typeface="Helvetica"/>
              <a:buChar char="➢"/>
              <a:defRPr sz="2900" b="1">
                <a:solidFill>
                  <a:srgbClr val="D38301"/>
                </a:solidFill>
                <a:latin typeface="Abdo Free"/>
                <a:ea typeface="Abdo Free"/>
                <a:cs typeface="Abdo Free"/>
                <a:sym typeface="Abdo Free"/>
              </a:defRPr>
            </a:lvl1pPr>
          </a:lstStyle>
          <a:p>
            <a:pPr marL="0" indent="0" rtl="1">
              <a:buNone/>
            </a:pPr>
            <a:r>
              <a:rPr lang="ar-SA" sz="2400" b="0" dirty="0">
                <a:solidFill>
                  <a:schemeClr val="accent1">
                    <a:lumMod val="50000"/>
                  </a:schemeClr>
                </a:solidFill>
                <a:cs typeface="PT Bold Heading" panose="02010400000000000000" pitchFamily="2" charset="-78"/>
              </a:rPr>
              <a:t>- </a:t>
            </a:r>
            <a:r>
              <a:rPr sz="2400" b="0" dirty="0" err="1">
                <a:solidFill>
                  <a:schemeClr val="accent1">
                    <a:lumMod val="50000"/>
                  </a:schemeClr>
                </a:solidFill>
                <a:cs typeface="PT Bold Heading" panose="02010400000000000000" pitchFamily="2" charset="-78"/>
              </a:rPr>
              <a:t>أحل</a:t>
            </a:r>
            <a:r>
              <a:rPr sz="2400" b="0" dirty="0">
                <a:solidFill>
                  <a:schemeClr val="accent1">
                    <a:lumMod val="50000"/>
                  </a:schemeClr>
                </a:solidFill>
                <a:cs typeface="PT Bold Heading" panose="02010400000000000000" pitchFamily="2" charset="-78"/>
              </a:rPr>
              <a:t> </a:t>
            </a:r>
            <a:r>
              <a:rPr sz="2400" b="0" dirty="0" err="1">
                <a:solidFill>
                  <a:schemeClr val="accent1">
                    <a:lumMod val="50000"/>
                  </a:schemeClr>
                </a:solidFill>
                <a:cs typeface="PT Bold Heading" panose="02010400000000000000" pitchFamily="2" charset="-78"/>
              </a:rPr>
              <a:t>مسأله</a:t>
            </a:r>
            <a:r>
              <a:rPr sz="2400" b="0" dirty="0">
                <a:solidFill>
                  <a:schemeClr val="accent1">
                    <a:lumMod val="50000"/>
                  </a:schemeClr>
                </a:solidFill>
                <a:cs typeface="PT Bold Heading" panose="02010400000000000000" pitchFamily="2" charset="-78"/>
              </a:rPr>
              <a:t> </a:t>
            </a:r>
            <a:r>
              <a:rPr sz="2400" b="0" dirty="0" err="1">
                <a:solidFill>
                  <a:schemeClr val="accent1">
                    <a:lumMod val="50000"/>
                  </a:schemeClr>
                </a:solidFill>
                <a:cs typeface="PT Bold Heading" panose="02010400000000000000" pitchFamily="2" charset="-78"/>
              </a:rPr>
              <a:t>بكتابة</a:t>
            </a:r>
            <a:r>
              <a:rPr sz="2400" b="0" dirty="0">
                <a:solidFill>
                  <a:schemeClr val="accent1">
                    <a:lumMod val="50000"/>
                  </a:schemeClr>
                </a:solidFill>
                <a:cs typeface="PT Bold Heading" panose="02010400000000000000" pitchFamily="2" charset="-78"/>
              </a:rPr>
              <a:t> </a:t>
            </a:r>
            <a:r>
              <a:rPr sz="2400" b="0" dirty="0" err="1">
                <a:solidFill>
                  <a:schemeClr val="accent1">
                    <a:lumMod val="50000"/>
                  </a:schemeClr>
                </a:solidFill>
                <a:cs typeface="PT Bold Heading" panose="02010400000000000000" pitchFamily="2" charset="-78"/>
              </a:rPr>
              <a:t>معادلة</a:t>
            </a:r>
            <a:r>
              <a:rPr sz="2400" b="0" dirty="0">
                <a:solidFill>
                  <a:schemeClr val="accent1">
                    <a:lumMod val="50000"/>
                  </a:schemeClr>
                </a:solidFill>
                <a:cs typeface="PT Bold Heading" panose="02010400000000000000" pitchFamily="2" charset="-78"/>
              </a:rPr>
              <a:t> </a:t>
            </a:r>
            <a:r>
              <a:rPr sz="2400" b="0" dirty="0" err="1">
                <a:solidFill>
                  <a:schemeClr val="accent1">
                    <a:lumMod val="50000"/>
                  </a:schemeClr>
                </a:solidFill>
                <a:cs typeface="PT Bold Heading" panose="02010400000000000000" pitchFamily="2" charset="-78"/>
              </a:rPr>
              <a:t>مستقيم</a:t>
            </a:r>
            <a:endParaRPr sz="2400" b="0" dirty="0">
              <a:solidFill>
                <a:schemeClr val="accent1">
                  <a:lumMod val="50000"/>
                </a:schemeClr>
              </a:solidFill>
              <a:cs typeface="PT Bold Heading" panose="02010400000000000000" pitchFamily="2" charset="-78"/>
            </a:endParaRPr>
          </a:p>
        </p:txBody>
      </p:sp>
      <p:grpSp>
        <p:nvGrpSpPr>
          <p:cNvPr id="10" name="صورة 58">
            <a:extLst>
              <a:ext uri="{FF2B5EF4-FFF2-40B4-BE49-F238E27FC236}">
                <a16:creationId xmlns:a16="http://schemas.microsoft.com/office/drawing/2014/main" id="{BD407BBF-D731-4EBB-BDB7-F27787F5EB2D}"/>
              </a:ext>
            </a:extLst>
          </p:cNvPr>
          <p:cNvGrpSpPr/>
          <p:nvPr/>
        </p:nvGrpSpPr>
        <p:grpSpPr>
          <a:xfrm>
            <a:off x="7662072" y="2605565"/>
            <a:ext cx="837116" cy="512311"/>
            <a:chOff x="0" y="0"/>
            <a:chExt cx="952105" cy="540003"/>
          </a:xfrm>
        </p:grpSpPr>
        <p:sp>
          <p:nvSpPr>
            <p:cNvPr id="11" name="Shape">
              <a:extLst>
                <a:ext uri="{FF2B5EF4-FFF2-40B4-BE49-F238E27FC236}">
                  <a16:creationId xmlns:a16="http://schemas.microsoft.com/office/drawing/2014/main" id="{2404F2EE-5905-41E6-827E-48FB2ACC8D45}"/>
                </a:ext>
              </a:extLst>
            </p:cNvPr>
            <p:cNvSpPr/>
            <p:nvPr/>
          </p:nvSpPr>
          <p:spPr>
            <a:xfrm>
              <a:off x="0" y="-1"/>
              <a:ext cx="952106" cy="54000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900"/>
                  </a:moveTo>
                  <a:cubicBezTo>
                    <a:pt x="0" y="403"/>
                    <a:pt x="229" y="0"/>
                    <a:pt x="510" y="0"/>
                  </a:cubicBezTo>
                  <a:lnTo>
                    <a:pt x="21090" y="0"/>
                  </a:lnTo>
                  <a:cubicBezTo>
                    <a:pt x="21371" y="0"/>
                    <a:pt x="21600" y="403"/>
                    <a:pt x="21600" y="900"/>
                  </a:cubicBezTo>
                  <a:lnTo>
                    <a:pt x="21600" y="20700"/>
                  </a:lnTo>
                  <a:cubicBezTo>
                    <a:pt x="21600" y="21197"/>
                    <a:pt x="21371" y="21600"/>
                    <a:pt x="21090" y="21600"/>
                  </a:cubicBezTo>
                  <a:lnTo>
                    <a:pt x="510" y="21600"/>
                  </a:lnTo>
                  <a:cubicBezTo>
                    <a:pt x="229" y="21600"/>
                    <a:pt x="0" y="21197"/>
                    <a:pt x="0" y="20700"/>
                  </a:cubicBezTo>
                  <a:close/>
                </a:path>
              </a:pathLst>
            </a:custGeom>
            <a:solidFill>
              <a:srgbClr val="FFFFFF"/>
            </a:solidFill>
            <a:ln w="19050" cap="flat">
              <a:solidFill>
                <a:schemeClr val="tx1"/>
              </a:solidFill>
              <a:miter lim="400000"/>
            </a:ln>
            <a:effectLst/>
          </p:spPr>
          <p:txBody>
            <a:bodyPr wrap="square" lIns="34289" tIns="34289" rIns="34289" bIns="34289" numCol="1" anchor="ctr">
              <a:noAutofit/>
            </a:bodyPr>
            <a:lstStyle/>
            <a:p>
              <a:endParaRPr sz="1350"/>
            </a:p>
          </p:txBody>
        </p:sp>
        <p:pic>
          <p:nvPicPr>
            <p:cNvPr id="12" name="image7.png" descr="image7.png">
              <a:extLst>
                <a:ext uri="{FF2B5EF4-FFF2-40B4-BE49-F238E27FC236}">
                  <a16:creationId xmlns:a16="http://schemas.microsoft.com/office/drawing/2014/main" id="{086F9D04-CBE7-4C4E-887C-3381B1BABE2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>
            <a:xfrm>
              <a:off x="0" y="-1"/>
              <a:ext cx="952104" cy="540004"/>
            </a:xfrm>
            <a:prstGeom prst="rect">
              <a:avLst/>
            </a:prstGeom>
            <a:ln w="19050" cap="rnd">
              <a:solidFill>
                <a:srgbClr val="FFFFFF"/>
              </a:solidFill>
            </a:ln>
            <a:effectLst>
              <a:outerShdw blurRad="76200" dist="95250" dir="10500000" sx="97000" sy="23000" kx="900000" algn="br" rotWithShape="0">
                <a:srgbClr val="000000">
                  <a:alpha val="20000"/>
                </a:srgbClr>
              </a:outerShdw>
            </a:effectLst>
            <a:scene3d>
              <a:camera prst="orthographicFront"/>
              <a:lightRig rig="twoPt" dir="t">
                <a:rot lat="0" lon="0" rev="7800000"/>
              </a:lightRig>
            </a:scene3d>
            <a:sp3d contourW="6350">
              <a:bevelT w="50800" h="16510"/>
              <a:contourClr>
                <a:srgbClr val="C0C0C0"/>
              </a:contourClr>
            </a:sp3d>
          </p:spPr>
        </p:pic>
      </p:grpSp>
    </p:spTree>
    <p:extLst>
      <p:ext uri="{BB962C8B-B14F-4D97-AF65-F5344CB8AC3E}">
        <p14:creationId xmlns:p14="http://schemas.microsoft.com/office/powerpoint/2010/main" val="28148968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 advAuto="0"/>
      <p:bldP spid="9" grpId="0" animBg="1" advAuto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صورة 3">
            <a:extLst>
              <a:ext uri="{FF2B5EF4-FFF2-40B4-BE49-F238E27FC236}">
                <a16:creationId xmlns:a16="http://schemas.microsoft.com/office/drawing/2014/main" id="{436DEB42-0D2D-4682-90FA-D0D8136E048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122" y="1263331"/>
            <a:ext cx="8275757" cy="433133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78957819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عنصر نائب للمحتوى 4">
            <a:extLst>
              <a:ext uri="{FF2B5EF4-FFF2-40B4-BE49-F238E27FC236}">
                <a16:creationId xmlns:a16="http://schemas.microsoft.com/office/drawing/2014/main" id="{ED746D0B-2910-4EC2-9657-0F5AC31A804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591" y="1056226"/>
            <a:ext cx="8636449" cy="4568333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42709311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" descr="Image">
            <a:extLst>
              <a:ext uri="{FF2B5EF4-FFF2-40B4-BE49-F238E27FC236}">
                <a16:creationId xmlns:a16="http://schemas.microsoft.com/office/drawing/2014/main" id="{BD6FF55B-C6EA-422A-B8C9-79E8EC7F262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0761" t="22629" r="25787" b="51597"/>
          <a:stretch/>
        </p:blipFill>
        <p:spPr>
          <a:xfrm>
            <a:off x="2431372" y="1036688"/>
            <a:ext cx="4520954" cy="40138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6" name="Image" descr="Image">
            <a:extLst>
              <a:ext uri="{FF2B5EF4-FFF2-40B4-BE49-F238E27FC236}">
                <a16:creationId xmlns:a16="http://schemas.microsoft.com/office/drawing/2014/main" id="{AFFDB5A1-3D6C-41BB-91BF-3F297B571CB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43548" y="1079864"/>
            <a:ext cx="1208334" cy="361275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7" name="Image" descr="Image">
            <a:extLst>
              <a:ext uri="{FF2B5EF4-FFF2-40B4-BE49-F238E27FC236}">
                <a16:creationId xmlns:a16="http://schemas.microsoft.com/office/drawing/2014/main" id="{53922977-E98A-4335-B479-7762F1DAE7B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5881" y="1548723"/>
            <a:ext cx="7554416" cy="533645"/>
          </a:xfrm>
          <a:prstGeom prst="rect">
            <a:avLst/>
          </a:prstGeom>
          <a:ln w="12700">
            <a:solidFill>
              <a:schemeClr val="accent1">
                <a:lumMod val="60000"/>
                <a:lumOff val="40000"/>
              </a:schemeClr>
            </a:solidFill>
            <a:miter lim="400000"/>
          </a:ln>
        </p:spPr>
      </p:pic>
      <p:pic>
        <p:nvPicPr>
          <p:cNvPr id="8" name="صورة 7">
            <a:extLst>
              <a:ext uri="{FF2B5EF4-FFF2-40B4-BE49-F238E27FC236}">
                <a16:creationId xmlns:a16="http://schemas.microsoft.com/office/drawing/2014/main" id="{18E555DA-F97A-482C-A097-F65F7956141C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221" t="18136" r="28391" b="41674"/>
          <a:stretch/>
        </p:blipFill>
        <p:spPr>
          <a:xfrm>
            <a:off x="616642" y="2235508"/>
            <a:ext cx="2919883" cy="34326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888110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صورة 4">
            <a:extLst>
              <a:ext uri="{FF2B5EF4-FFF2-40B4-BE49-F238E27FC236}">
                <a16:creationId xmlns:a16="http://schemas.microsoft.com/office/drawing/2014/main" id="{DEEC809D-5A45-491B-A133-514480FF16D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2996" y="1134019"/>
            <a:ext cx="8498008" cy="1307897"/>
          </a:xfrm>
          <a:prstGeom prst="rect">
            <a:avLst/>
          </a:prstGeom>
          <a:ln w="28575">
            <a:solidFill>
              <a:schemeClr val="accent1">
                <a:lumMod val="60000"/>
                <a:lumOff val="4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114266775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عنصر نائب للمحتوى 4">
            <a:extLst>
              <a:ext uri="{FF2B5EF4-FFF2-40B4-BE49-F238E27FC236}">
                <a16:creationId xmlns:a16="http://schemas.microsoft.com/office/drawing/2014/main" id="{B2B1D9A2-92F1-4379-8B5A-F6369625CC2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27"/>
          <a:stretch/>
        </p:blipFill>
        <p:spPr>
          <a:xfrm>
            <a:off x="628650" y="1021705"/>
            <a:ext cx="8167481" cy="4814591"/>
          </a:xfrm>
          <a:ln w="19050">
            <a:solidFill>
              <a:schemeClr val="accent1">
                <a:lumMod val="60000"/>
                <a:lumOff val="40000"/>
              </a:schemeClr>
            </a:solidFill>
          </a:ln>
        </p:spPr>
      </p:pic>
      <p:sp>
        <p:nvSpPr>
          <p:cNvPr id="5" name="مربع نص 4">
            <a:extLst>
              <a:ext uri="{FF2B5EF4-FFF2-40B4-BE49-F238E27FC236}">
                <a16:creationId xmlns:a16="http://schemas.microsoft.com/office/drawing/2014/main" id="{6113C454-215D-48B9-B82D-6950D5076839}"/>
              </a:ext>
            </a:extLst>
          </p:cNvPr>
          <p:cNvSpPr txBox="1"/>
          <p:nvPr/>
        </p:nvSpPr>
        <p:spPr>
          <a:xfrm>
            <a:off x="3329127" y="4818910"/>
            <a:ext cx="3442316" cy="300082"/>
          </a:xfrm>
          <a:prstGeom prst="rect">
            <a:avLst/>
          </a:prstGeom>
          <a:solidFill>
            <a:schemeClr val="bg1"/>
          </a:solidFill>
        </p:spPr>
        <p:txBody>
          <a:bodyPr wrap="square" rtlCol="1">
            <a:spAutoFit/>
          </a:bodyPr>
          <a:lstStyle/>
          <a:p>
            <a:endParaRPr lang="ar-SA" sz="1350" dirty="0"/>
          </a:p>
        </p:txBody>
      </p:sp>
    </p:spTree>
    <p:extLst>
      <p:ext uri="{BB962C8B-B14F-4D97-AF65-F5344CB8AC3E}">
        <p14:creationId xmlns:p14="http://schemas.microsoft.com/office/powerpoint/2010/main" val="18534416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" descr="Image">
            <a:extLst>
              <a:ext uri="{FF2B5EF4-FFF2-40B4-BE49-F238E27FC236}">
                <a16:creationId xmlns:a16="http://schemas.microsoft.com/office/drawing/2014/main" id="{05D1991F-6093-40C0-A974-AA47AFE07E8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40000"/>
                    </a14:imgEffect>
                  </a14:imgLayer>
                </a14:imgProps>
              </a:ext>
            </a:extLst>
          </a:blip>
          <a:srcRect l="59526" b="63388"/>
          <a:stretch/>
        </p:blipFill>
        <p:spPr>
          <a:xfrm>
            <a:off x="6838025" y="1026602"/>
            <a:ext cx="2094344" cy="449865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5" name="Image" descr="Image">
            <a:extLst>
              <a:ext uri="{FF2B5EF4-FFF2-40B4-BE49-F238E27FC236}">
                <a16:creationId xmlns:a16="http://schemas.microsoft.com/office/drawing/2014/main" id="{AE83916B-3640-4A39-961D-C9FC1641377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40000"/>
                    </a14:imgEffect>
                  </a14:imgLayer>
                </a14:imgProps>
              </a:ext>
            </a:extLst>
          </a:blip>
          <a:srcRect l="766" t="43114" r="8820"/>
          <a:stretch/>
        </p:blipFill>
        <p:spPr>
          <a:xfrm>
            <a:off x="1071979" y="1062647"/>
            <a:ext cx="5539667" cy="827639"/>
          </a:xfrm>
          <a:prstGeom prst="rect">
            <a:avLst/>
          </a:prstGeom>
          <a:ln w="28575">
            <a:solidFill>
              <a:schemeClr val="accent1">
                <a:lumMod val="60000"/>
                <a:lumOff val="40000"/>
              </a:schemeClr>
            </a:solidFill>
            <a:miter lim="400000"/>
          </a:ln>
        </p:spPr>
      </p:pic>
      <p:pic>
        <p:nvPicPr>
          <p:cNvPr id="6" name="44FC5464-02CA-48C9-B5C2-66466A1A2848-L0-001.png" descr="44FC5464-02CA-48C9-B5C2-66466A1A2848-L0-001.png">
            <a:extLst>
              <a:ext uri="{FF2B5EF4-FFF2-40B4-BE49-F238E27FC236}">
                <a16:creationId xmlns:a16="http://schemas.microsoft.com/office/drawing/2014/main" id="{DDF457F2-9533-4707-A9CA-83C1914B821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1945" y="1997352"/>
            <a:ext cx="3339868" cy="3847528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26424162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عنصر نائب للمحتوى 4">
            <a:extLst>
              <a:ext uri="{FF2B5EF4-FFF2-40B4-BE49-F238E27FC236}">
                <a16:creationId xmlns:a16="http://schemas.microsoft.com/office/drawing/2014/main" id="{E2B93C99-334C-4B4D-B81E-0E8FD7F383C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24" r="2270" b="12132"/>
          <a:stretch/>
        </p:blipFill>
        <p:spPr>
          <a:xfrm>
            <a:off x="798991" y="953264"/>
            <a:ext cx="7570433" cy="4924309"/>
          </a:xfrm>
          <a:ln w="38100">
            <a:solidFill>
              <a:schemeClr val="accent1">
                <a:lumMod val="60000"/>
                <a:lumOff val="4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3643418142"/>
      </p:ext>
    </p:extLst>
  </p:cSld>
  <p:clrMapOvr>
    <a:masterClrMapping/>
  </p:clrMapOvr>
</p:sld>
</file>

<file path=ppt/theme/theme1.xml><?xml version="1.0" encoding="utf-8"?>
<a:theme xmlns:a="http://schemas.openxmlformats.org/drawingml/2006/main" name="HDOfficeLightV0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TM02900720[[fn=متكامل]]</Template>
  <TotalTime>98</TotalTime>
  <Words>257</Words>
  <Application>Microsoft Office PowerPoint</Application>
  <PresentationFormat>عرض على الشاشة (4:3)</PresentationFormat>
  <Paragraphs>179</Paragraphs>
  <Slides>19</Slides>
  <Notes>0</Notes>
  <HiddenSlides>0</HiddenSlides>
  <MMClips>0</MMClips>
  <ScaleCrop>false</ScaleCrop>
  <HeadingPairs>
    <vt:vector size="6" baseType="variant">
      <vt:variant>
        <vt:lpstr>الخطوط المستخدمة</vt:lpstr>
      </vt:variant>
      <vt:variant>
        <vt:i4>7</vt:i4>
      </vt:variant>
      <vt:variant>
        <vt:lpstr>نسق</vt:lpstr>
      </vt:variant>
      <vt:variant>
        <vt:i4>1</vt:i4>
      </vt:variant>
      <vt:variant>
        <vt:lpstr>عناوين الشرائح</vt:lpstr>
      </vt:variant>
      <vt:variant>
        <vt:i4>19</vt:i4>
      </vt:variant>
    </vt:vector>
  </HeadingPairs>
  <TitlesOfParts>
    <vt:vector size="27" baseType="lpstr">
      <vt:lpstr>Abdo Free</vt:lpstr>
      <vt:lpstr>Al-Hadith1</vt:lpstr>
      <vt:lpstr>Calibri</vt:lpstr>
      <vt:lpstr>Calibri Light</vt:lpstr>
      <vt:lpstr>DecoType Thuluth</vt:lpstr>
      <vt:lpstr>Helvetica</vt:lpstr>
      <vt:lpstr>Wingdings 2</vt:lpstr>
      <vt:lpstr>HDOfficeLightV0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عرض تقديمي في PowerPoint</dc:title>
  <dc:creator>Raa dxdy</dc:creator>
  <cp:lastModifiedBy>Raa dxdy</cp:lastModifiedBy>
  <cp:revision>2</cp:revision>
  <dcterms:created xsi:type="dcterms:W3CDTF">2021-10-18T19:01:41Z</dcterms:created>
  <dcterms:modified xsi:type="dcterms:W3CDTF">2021-10-18T20:40:29Z</dcterms:modified>
</cp:coreProperties>
</file>