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.png" descr="1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44"/>
            <a:ext cx="13004800" cy="965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51" y="-31666"/>
            <a:ext cx="1754609" cy="135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7.png" descr="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420" y="-103787"/>
            <a:ext cx="1936672" cy="149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14.png" descr="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60514"/>
            <a:ext cx="1728727" cy="13357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6.png" descr="1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2"/>
            <a:ext cx="13004800" cy="97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89363"/>
            <a:ext cx="2055926" cy="158852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png" descr="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02" y="-2818"/>
            <a:ext cx="1938516" cy="149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5pUvy_sFVg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xnS7N27XL-0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gbU0SrO2xP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0NH788RxGV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3jF9ZIpArR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20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تجميع"/>
          <p:cNvGrpSpPr/>
          <p:nvPr/>
        </p:nvGrpSpPr>
        <p:grpSpPr>
          <a:xfrm>
            <a:off x="608291" y="1251292"/>
            <a:ext cx="12504194" cy="7073818"/>
            <a:chOff x="0" y="0"/>
            <a:chExt cx="12504193" cy="7073816"/>
          </a:xfrm>
        </p:grpSpPr>
        <p:pic>
          <p:nvPicPr>
            <p:cNvPr id="158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2" t="69534" r="28225" b="10828"/>
            <a:stretch>
              <a:fillRect/>
            </a:stretch>
          </p:blipFill>
          <p:spPr>
            <a:xfrm>
              <a:off x="0" y="0"/>
              <a:ext cx="12395788" cy="473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0" t="89706" r="27454" b="0"/>
            <a:stretch>
              <a:fillRect/>
            </a:stretch>
          </p:blipFill>
          <p:spPr>
            <a:xfrm>
              <a:off x="4189265" y="4698144"/>
              <a:ext cx="8314929" cy="2375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8312" t="0" r="20047" b="52758"/>
          <a:stretch>
            <a:fillRect/>
          </a:stretch>
        </p:blipFill>
        <p:spPr>
          <a:xfrm>
            <a:off x="2247378" y="492720"/>
            <a:ext cx="9694083" cy="8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0143" t="23357" r="23951" b="33182"/>
          <a:stretch>
            <a:fillRect/>
          </a:stretch>
        </p:blipFill>
        <p:spPr>
          <a:xfrm>
            <a:off x="2074289" y="378740"/>
            <a:ext cx="9492231" cy="858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3067" t="67445" r="0" b="21738"/>
          <a:stretch>
            <a:fillRect/>
          </a:stretch>
        </p:blipFill>
        <p:spPr>
          <a:xfrm>
            <a:off x="1107299" y="23935"/>
            <a:ext cx="11768427" cy="180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79624" r="0" b="15511"/>
          <a:stretch>
            <a:fillRect/>
          </a:stretch>
        </p:blipFill>
        <p:spPr>
          <a:xfrm>
            <a:off x="499606" y="2072162"/>
            <a:ext cx="12515790" cy="91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84199" r="0" b="7205"/>
          <a:stretch>
            <a:fillRect/>
          </a:stretch>
        </p:blipFill>
        <p:spPr>
          <a:xfrm>
            <a:off x="382910" y="3738255"/>
            <a:ext cx="12509116" cy="162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615" t="93266" r="193" b="2060"/>
          <a:stretch>
            <a:fillRect/>
          </a:stretch>
        </p:blipFill>
        <p:spPr>
          <a:xfrm>
            <a:off x="1008676" y="7478636"/>
            <a:ext cx="11965724" cy="781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060" t="0" r="0" b="88291"/>
          <a:stretch>
            <a:fillRect/>
          </a:stretch>
        </p:blipFill>
        <p:spPr>
          <a:xfrm>
            <a:off x="1922883" y="28848"/>
            <a:ext cx="10935364" cy="17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1" t="11736" r="2125" b="80075"/>
          <a:stretch>
            <a:fillRect/>
          </a:stretch>
        </p:blipFill>
        <p:spPr>
          <a:xfrm>
            <a:off x="985450" y="2037987"/>
            <a:ext cx="11808375" cy="151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7864" t="20295" r="1030" b="67500"/>
          <a:stretch>
            <a:fillRect/>
          </a:stretch>
        </p:blipFill>
        <p:spPr>
          <a:xfrm>
            <a:off x="797331" y="4107851"/>
            <a:ext cx="12184398" cy="22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9" t="32655" r="2200" b="60536"/>
          <a:stretch>
            <a:fillRect/>
          </a:stretch>
        </p:blipFill>
        <p:spPr>
          <a:xfrm>
            <a:off x="79573" y="7015816"/>
            <a:ext cx="12845617" cy="123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" t="40490" r="1030" b="48466"/>
          <a:stretch>
            <a:fillRect/>
          </a:stretch>
        </p:blipFill>
        <p:spPr>
          <a:xfrm>
            <a:off x="1047938" y="523453"/>
            <a:ext cx="11850036" cy="182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0" t="53320" r="896" b="24872"/>
          <a:stretch>
            <a:fillRect/>
          </a:stretch>
        </p:blipFill>
        <p:spPr>
          <a:xfrm>
            <a:off x="1341906" y="3062101"/>
            <a:ext cx="10838862" cy="326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  <p:pic>
        <p:nvPicPr>
          <p:cNvPr id="184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5968" t="74990" r="25968" b="11475"/>
          <a:stretch>
            <a:fillRect/>
          </a:stretch>
        </p:blipFill>
        <p:spPr>
          <a:xfrm>
            <a:off x="2935084" y="6599331"/>
            <a:ext cx="7652537" cy="294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واجب"/>
          <p:cNvSpPr txBox="1"/>
          <p:nvPr/>
        </p:nvSpPr>
        <p:spPr>
          <a:xfrm>
            <a:off x="5635603" y="1556059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89" name="تقدير المجموع والفرق"/>
          <p:cNvSpPr txBox="1"/>
          <p:nvPr/>
        </p:nvSpPr>
        <p:spPr>
          <a:xfrm>
            <a:off x="3838444" y="4305300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190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92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أقدر المجموع…"/>
          <p:cNvSpPr txBox="1"/>
          <p:nvPr/>
        </p:nvSpPr>
        <p:spPr>
          <a:xfrm>
            <a:off x="8941902" y="4115265"/>
            <a:ext cx="305427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أقدر المجموع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والفرق</a:t>
            </a:r>
          </a:p>
        </p:txBody>
      </p:sp>
      <p:sp>
        <p:nvSpPr>
          <p:cNvPr id="197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98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pic>
        <p:nvPicPr>
          <p:cNvPr id="199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88617" t="37935" r="4404" b="56895"/>
          <a:stretch>
            <a:fillRect/>
          </a:stretch>
        </p:blipFill>
        <p:spPr>
          <a:xfrm>
            <a:off x="3617154" y="4512338"/>
            <a:ext cx="1780692" cy="105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11192" r="11959" b="65458"/>
          <a:stretch>
            <a:fillRect/>
          </a:stretch>
        </p:blipFill>
        <p:spPr>
          <a:xfrm>
            <a:off x="1037366" y="468784"/>
            <a:ext cx="11478323" cy="271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33820" r="11959" b="58574"/>
          <a:stretch>
            <a:fillRect/>
          </a:stretch>
        </p:blipFill>
        <p:spPr>
          <a:xfrm>
            <a:off x="-91100" y="4319103"/>
            <a:ext cx="12639021" cy="97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586" t="41776" r="12213" b="34874"/>
          <a:stretch>
            <a:fillRect/>
          </a:stretch>
        </p:blipFill>
        <p:spPr>
          <a:xfrm>
            <a:off x="-91100" y="6041659"/>
            <a:ext cx="12639021" cy="298426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71472" t="6087" r="0" b="50186"/>
          <a:stretch>
            <a:fillRect/>
          </a:stretch>
        </p:blipFill>
        <p:spPr>
          <a:xfrm>
            <a:off x="9852501" y="3116278"/>
            <a:ext cx="3168070" cy="390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تجميع"/>
          <p:cNvGrpSpPr/>
          <p:nvPr/>
        </p:nvGrpSpPr>
        <p:grpSpPr>
          <a:xfrm>
            <a:off x="631994" y="2901094"/>
            <a:ext cx="9571715" cy="5399212"/>
            <a:chOff x="0" y="0"/>
            <a:chExt cx="9571713" cy="5399211"/>
          </a:xfrm>
        </p:grpSpPr>
        <p:pic>
          <p:nvPicPr>
            <p:cNvPr id="206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1" t="7704" r="27675" b="48180"/>
            <a:stretch>
              <a:fillRect/>
            </a:stretch>
          </p:blipFill>
          <p:spPr>
            <a:xfrm>
              <a:off x="0" y="655977"/>
              <a:ext cx="9571714" cy="474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335" t="1172" r="27675" b="89239"/>
            <a:stretch>
              <a:fillRect/>
            </a:stretch>
          </p:blipFill>
          <p:spPr>
            <a:xfrm>
              <a:off x="5563263" y="0"/>
              <a:ext cx="4002828" cy="10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تقدير المجموع والفرق"/>
          <p:cNvSpPr txBox="1"/>
          <p:nvPr/>
        </p:nvSpPr>
        <p:spPr>
          <a:xfrm>
            <a:off x="3838444" y="1340828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210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974208" y="1708751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385.png" descr="IMG_138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35" y="475996"/>
            <a:ext cx="11109530" cy="9012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386.png" descr="IMG_1386.png"/>
          <p:cNvPicPr>
            <a:picLocks noChangeAspect="0"/>
          </p:cNvPicPr>
          <p:nvPr/>
        </p:nvPicPr>
        <p:blipFill>
          <a:blip r:embed="rId2">
            <a:extLst/>
          </a:blip>
          <a:srcRect l="0" t="0" r="1651" b="55791"/>
          <a:stretch>
            <a:fillRect/>
          </a:stretch>
        </p:blipFill>
        <p:spPr>
          <a:xfrm>
            <a:off x="177431" y="959204"/>
            <a:ext cx="12322992" cy="757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0" t="43925" r="3275" b="40327"/>
          <a:stretch>
            <a:fillRect/>
          </a:stretch>
        </p:blipFill>
        <p:spPr>
          <a:xfrm>
            <a:off x="929252" y="259634"/>
            <a:ext cx="11977925" cy="181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9003" t="59776" r="2643" b="33386"/>
          <a:stretch>
            <a:fillRect/>
          </a:stretch>
        </p:blipFill>
        <p:spPr>
          <a:xfrm>
            <a:off x="-155763" y="2156407"/>
            <a:ext cx="13011179" cy="93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7681" t="66507" r="3964" b="26656"/>
          <a:stretch>
            <a:fillRect/>
          </a:stretch>
        </p:blipFill>
        <p:spPr>
          <a:xfrm>
            <a:off x="246657" y="4200319"/>
            <a:ext cx="12511506" cy="90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2147" t="74034" r="3303" b="1859"/>
          <a:stretch>
            <a:fillRect/>
          </a:stretch>
        </p:blipFill>
        <p:spPr>
          <a:xfrm>
            <a:off x="909905" y="5789814"/>
            <a:ext cx="12016385" cy="28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0" t="15758" r="7513" b="56230"/>
          <a:stretch>
            <a:fillRect/>
          </a:stretch>
        </p:blipFill>
        <p:spPr>
          <a:xfrm>
            <a:off x="867633" y="24521"/>
            <a:ext cx="12126994" cy="183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509" t="46211" r="7153" b="40456"/>
          <a:stretch>
            <a:fillRect/>
          </a:stretch>
        </p:blipFill>
        <p:spPr>
          <a:xfrm>
            <a:off x="-150416" y="2216146"/>
            <a:ext cx="13305584" cy="109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269" t="59639" r="7393" b="27028"/>
          <a:stretch>
            <a:fillRect/>
          </a:stretch>
        </p:blipFill>
        <p:spPr>
          <a:xfrm>
            <a:off x="69651" y="4434123"/>
            <a:ext cx="12865560" cy="105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33750" t="71869" r="6674" b="14080"/>
          <a:stretch>
            <a:fillRect/>
          </a:stretch>
        </p:blipFill>
        <p:spPr>
          <a:xfrm>
            <a:off x="3045737" y="6919287"/>
            <a:ext cx="10041921" cy="11841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388.png" descr="IMG_1388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6751"/>
          <a:stretch>
            <a:fillRect/>
          </a:stretch>
        </p:blipFill>
        <p:spPr>
          <a:xfrm>
            <a:off x="506832" y="1016517"/>
            <a:ext cx="12827545" cy="71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1389.png" descr="IMG_13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634" y="173089"/>
            <a:ext cx="1137553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1391.png" descr="IMG_13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810" y="359602"/>
            <a:ext cx="12024473" cy="90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٥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624.png" descr="IMG_1624.png"/>
          <p:cNvPicPr>
            <a:picLocks noChangeAspect="1"/>
          </p:cNvPicPr>
          <p:nvPr/>
        </p:nvPicPr>
        <p:blipFill>
          <a:blip r:embed="rId2">
            <a:extLst/>
          </a:blip>
          <a:srcRect l="14457" t="19467" r="12515" b="18500"/>
          <a:stretch>
            <a:fillRect/>
          </a:stretch>
        </p:blipFill>
        <p:spPr>
          <a:xfrm>
            <a:off x="595" y="530891"/>
            <a:ext cx="13003460" cy="828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43" name="مهارة حل المسألة"/>
          <p:cNvSpPr txBox="1"/>
          <p:nvPr/>
        </p:nvSpPr>
        <p:spPr>
          <a:xfrm>
            <a:off x="4174306" y="4081413"/>
            <a:ext cx="46561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المسألة </a:t>
            </a:r>
          </a:p>
        </p:txBody>
      </p:sp>
      <p:sp>
        <p:nvSpPr>
          <p:cNvPr id="244" name="التقدير أو الاجابة الدقيقة"/>
          <p:cNvSpPr txBox="1"/>
          <p:nvPr/>
        </p:nvSpPr>
        <p:spPr>
          <a:xfrm>
            <a:off x="4159436" y="5115409"/>
            <a:ext cx="4685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6000">
                <a:solidFill>
                  <a:srgbClr val="4E7A2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التقدير أو الاجابة الدقيقة </a:t>
            </a:r>
          </a:p>
        </p:txBody>
      </p:sp>
      <p:sp>
        <p:nvSpPr>
          <p:cNvPr id="245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1395.png" descr="IMG_1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76" y="-452681"/>
            <a:ext cx="11838646" cy="1011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96.png" descr="IMG_13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13" y="1053182"/>
            <a:ext cx="11426307" cy="7647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74"/>
          <a:stretch>
            <a:fillRect/>
          </a:stretch>
        </p:blipFill>
        <p:spPr>
          <a:xfrm>
            <a:off x="-605394" y="1226051"/>
            <a:ext cx="13840560" cy="404164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061" t="33882" r="1922" b="36700"/>
          <a:stretch>
            <a:fillRect/>
          </a:stretch>
        </p:blipFill>
        <p:spPr>
          <a:xfrm>
            <a:off x="7134818" y="2022330"/>
            <a:ext cx="5839187" cy="473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674" t="62058" r="3341" b="17984"/>
          <a:stretch>
            <a:fillRect/>
          </a:stretch>
        </p:blipFill>
        <p:spPr>
          <a:xfrm>
            <a:off x="138768" y="1755484"/>
            <a:ext cx="5875935" cy="3306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431" t="81486" r="3409" b="0"/>
          <a:stretch>
            <a:fillRect/>
          </a:stretch>
        </p:blipFill>
        <p:spPr>
          <a:xfrm>
            <a:off x="6817528" y="1884225"/>
            <a:ext cx="6086455" cy="323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10170" t="32939" r="50325" b="56901"/>
          <a:stretch>
            <a:fillRect/>
          </a:stretch>
        </p:blipFill>
        <p:spPr>
          <a:xfrm>
            <a:off x="387613" y="2108140"/>
            <a:ext cx="6306708" cy="205692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70" t="43535" r="50261" b="46022"/>
          <a:stretch>
            <a:fillRect/>
          </a:stretch>
        </p:blipFill>
        <p:spPr>
          <a:xfrm>
            <a:off x="6780921" y="2176186"/>
            <a:ext cx="6239735" cy="185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6303" t="54117" r="51172" b="18026"/>
          <a:stretch>
            <a:fillRect/>
          </a:stretch>
        </p:blipFill>
        <p:spPr>
          <a:xfrm>
            <a:off x="522644" y="2249606"/>
            <a:ext cx="5754560" cy="478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77" name="الجمع"/>
          <p:cNvSpPr txBox="1"/>
          <p:nvPr/>
        </p:nvSpPr>
        <p:spPr>
          <a:xfrm>
            <a:off x="5537075" y="4305300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78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280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خصائص الجمع…"/>
          <p:cNvSpPr txBox="1"/>
          <p:nvPr/>
        </p:nvSpPr>
        <p:spPr>
          <a:xfrm>
            <a:off x="4307023" y="3784599"/>
            <a:ext cx="439075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وقواعد الطرح </a:t>
            </a:r>
          </a:p>
        </p:txBody>
      </p:sp>
      <p:sp>
        <p:nvSpPr>
          <p:cNvPr id="13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33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8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403.png" descr="IMG_1403.png"/>
          <p:cNvPicPr>
            <a:picLocks noChangeAspect="1"/>
          </p:cNvPicPr>
          <p:nvPr/>
        </p:nvPicPr>
        <p:blipFill>
          <a:blip r:embed="rId2">
            <a:extLst/>
          </a:blip>
          <a:srcRect l="74664" t="18319" r="0" b="59119"/>
          <a:stretch>
            <a:fillRect/>
          </a:stretch>
        </p:blipFill>
        <p:spPr>
          <a:xfrm>
            <a:off x="9612084" y="3653829"/>
            <a:ext cx="3202984" cy="389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1019014" y="2452968"/>
            <a:ext cx="8703446" cy="6648509"/>
            <a:chOff x="0" y="0"/>
            <a:chExt cx="8703445" cy="6648508"/>
          </a:xfrm>
        </p:grpSpPr>
        <p:pic>
          <p:nvPicPr>
            <p:cNvPr id="289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96" t="16726" r="26192" b="51891"/>
            <a:stretch>
              <a:fillRect/>
            </a:stretch>
          </p:blipFill>
          <p:spPr>
            <a:xfrm>
              <a:off x="0" y="886219"/>
              <a:ext cx="8703446" cy="57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76" t="11922" r="27185" b="83191"/>
            <a:stretch>
              <a:fillRect/>
            </a:stretch>
          </p:blipFill>
          <p:spPr>
            <a:xfrm>
              <a:off x="4548442" y="0"/>
              <a:ext cx="4029026" cy="93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الجمع"/>
          <p:cNvSpPr txBox="1"/>
          <p:nvPr/>
        </p:nvSpPr>
        <p:spPr>
          <a:xfrm>
            <a:off x="5537075" y="655993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93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0878010" y="2169696"/>
            <a:ext cx="1307176" cy="261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1403.png" descr="IMG_1403.png"/>
          <p:cNvPicPr>
            <a:picLocks noChangeAspect="0"/>
          </p:cNvPicPr>
          <p:nvPr/>
        </p:nvPicPr>
        <p:blipFill>
          <a:blip r:embed="rId2">
            <a:extLst/>
          </a:blip>
          <a:srcRect l="8367" t="48639" r="27800" b="869"/>
          <a:stretch>
            <a:fillRect/>
          </a:stretch>
        </p:blipFill>
        <p:spPr>
          <a:xfrm>
            <a:off x="1650974" y="713995"/>
            <a:ext cx="10085739" cy="863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404.png" descr="IMG_1404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552"/>
          <a:stretch>
            <a:fillRect/>
          </a:stretch>
        </p:blipFill>
        <p:spPr>
          <a:xfrm>
            <a:off x="257065" y="-66197"/>
            <a:ext cx="12324792" cy="973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صفحة ٥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287"/>
          <a:stretch>
            <a:fillRect/>
          </a:stretch>
        </p:blipFill>
        <p:spPr>
          <a:xfrm>
            <a:off x="496095" y="-43273"/>
            <a:ext cx="12474183" cy="18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8141" t="11640" r="2625" b="80368"/>
          <a:stretch>
            <a:fillRect/>
          </a:stretch>
        </p:blipFill>
        <p:spPr>
          <a:xfrm>
            <a:off x="18212" y="2058391"/>
            <a:ext cx="12968509" cy="149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4910" t="18018" r="2492" b="70268"/>
          <a:stretch>
            <a:fillRect/>
          </a:stretch>
        </p:blipFill>
        <p:spPr>
          <a:xfrm>
            <a:off x="669529" y="4452798"/>
            <a:ext cx="12127364" cy="197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2719" t="28606" r="1503" b="62650"/>
          <a:stretch>
            <a:fillRect/>
          </a:stretch>
        </p:blipFill>
        <p:spPr>
          <a:xfrm>
            <a:off x="2198210" y="7712652"/>
            <a:ext cx="10700015" cy="14020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5870" t="39085" r="1899" b="49201"/>
          <a:stretch>
            <a:fillRect/>
          </a:stretch>
        </p:blipFill>
        <p:spPr>
          <a:xfrm>
            <a:off x="1917315" y="-80134"/>
            <a:ext cx="10886471" cy="177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23820" t="50825" r="2312" b="42769"/>
          <a:stretch>
            <a:fillRect/>
          </a:stretch>
        </p:blipFill>
        <p:spPr>
          <a:xfrm>
            <a:off x="260065" y="1990530"/>
            <a:ext cx="12773234" cy="142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9539" t="60872" r="1357" b="29862"/>
          <a:stretch>
            <a:fillRect/>
          </a:stretch>
        </p:blipFill>
        <p:spPr>
          <a:xfrm>
            <a:off x="28092" y="4080608"/>
            <a:ext cx="13237219" cy="19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6494" t="82334" r="3194" b="8852"/>
          <a:stretch>
            <a:fillRect/>
          </a:stretch>
        </p:blipFill>
        <p:spPr>
          <a:xfrm>
            <a:off x="425959" y="6739806"/>
            <a:ext cx="12441611" cy="156069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1406.png" descr="IMG_14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753" y="371421"/>
            <a:ext cx="10836563" cy="9010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صفحة ٥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20" name="الطرح"/>
          <p:cNvSpPr txBox="1"/>
          <p:nvPr/>
        </p:nvSpPr>
        <p:spPr>
          <a:xfrm>
            <a:off x="5561992" y="4305300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23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35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28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1413.png" descr="IMG_1413.png"/>
          <p:cNvPicPr>
            <a:picLocks noChangeAspect="1"/>
          </p:cNvPicPr>
          <p:nvPr/>
        </p:nvPicPr>
        <p:blipFill>
          <a:blip r:embed="rId2">
            <a:extLst/>
          </a:blip>
          <a:srcRect l="70068" t="20197" r="1840" b="38027"/>
          <a:stretch>
            <a:fillRect/>
          </a:stretch>
        </p:blipFill>
        <p:spPr>
          <a:xfrm>
            <a:off x="10078036" y="3895328"/>
            <a:ext cx="3059572" cy="3410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تجميع"/>
          <p:cNvGrpSpPr/>
          <p:nvPr/>
        </p:nvGrpSpPr>
        <p:grpSpPr>
          <a:xfrm>
            <a:off x="720623" y="2917580"/>
            <a:ext cx="9768104" cy="4917703"/>
            <a:chOff x="0" y="0"/>
            <a:chExt cx="9768102" cy="4917702"/>
          </a:xfrm>
        </p:grpSpPr>
        <p:pic>
          <p:nvPicPr>
            <p:cNvPr id="332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47" r="29492" b="37799"/>
            <a:stretch>
              <a:fillRect/>
            </a:stretch>
          </p:blipFill>
          <p:spPr>
            <a:xfrm>
              <a:off x="0" y="768545"/>
              <a:ext cx="9768103" cy="4149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830" t="13366" r="30175" b="76282"/>
            <a:stretch>
              <a:fillRect/>
            </a:stretch>
          </p:blipFill>
          <p:spPr>
            <a:xfrm>
              <a:off x="6876122" y="0"/>
              <a:ext cx="2758849" cy="89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الطرح"/>
          <p:cNvSpPr txBox="1"/>
          <p:nvPr/>
        </p:nvSpPr>
        <p:spPr>
          <a:xfrm>
            <a:off x="5561992" y="1160838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36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  <p:pic>
        <p:nvPicPr>
          <p:cNvPr id="3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1132873" y="2444382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414.png" descr="IMG_1414.png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1235504" y="333437"/>
            <a:ext cx="10846089" cy="923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1415.png" descr="IMG_14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58" y="-346179"/>
            <a:ext cx="11559885" cy="104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884" t="20444" r="0" b="54331"/>
          <a:stretch>
            <a:fillRect/>
          </a:stretch>
        </p:blipFill>
        <p:spPr>
          <a:xfrm>
            <a:off x="1733011" y="181240"/>
            <a:ext cx="11356218" cy="15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7664" t="46249" r="2942" b="36052"/>
          <a:stretch>
            <a:fillRect/>
          </a:stretch>
        </p:blipFill>
        <p:spPr>
          <a:xfrm>
            <a:off x="400970" y="2416328"/>
            <a:ext cx="12606787" cy="124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2133" t="61302" r="2583" b="13472"/>
          <a:stretch>
            <a:fillRect/>
          </a:stretch>
        </p:blipFill>
        <p:spPr>
          <a:xfrm>
            <a:off x="5678086" y="5213774"/>
            <a:ext cx="7223692" cy="201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313" t="0" r="0" b="79636"/>
          <a:stretch>
            <a:fillRect/>
          </a:stretch>
        </p:blipFill>
        <p:spPr>
          <a:xfrm>
            <a:off x="1505237" y="-15555"/>
            <a:ext cx="11443952" cy="21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313" t="20934" r="1502" b="66972"/>
          <a:stretch>
            <a:fillRect/>
          </a:stretch>
        </p:blipFill>
        <p:spPr>
          <a:xfrm>
            <a:off x="175815" y="2327714"/>
            <a:ext cx="12652982" cy="143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008" t="35474" r="1807" b="52432"/>
          <a:stretch>
            <a:fillRect/>
          </a:stretch>
        </p:blipFill>
        <p:spPr>
          <a:xfrm>
            <a:off x="175815" y="5018200"/>
            <a:ext cx="12652982" cy="143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805" t="47227" r="2010" b="43405"/>
          <a:stretch>
            <a:fillRect/>
          </a:stretch>
        </p:blipFill>
        <p:spPr>
          <a:xfrm>
            <a:off x="175815" y="7362121"/>
            <a:ext cx="12652982" cy="11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212" t="55042" r="1603" b="37044"/>
          <a:stretch>
            <a:fillRect/>
          </a:stretch>
        </p:blipFill>
        <p:spPr>
          <a:xfrm>
            <a:off x="1120183" y="55462"/>
            <a:ext cx="11997097" cy="89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42666" t="63477" r="4606" b="28865"/>
          <a:stretch>
            <a:fillRect/>
          </a:stretch>
        </p:blipFill>
        <p:spPr>
          <a:xfrm>
            <a:off x="5711032" y="1137278"/>
            <a:ext cx="7092891" cy="86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35138" t="71978" r="243" b="4254"/>
          <a:stretch>
            <a:fillRect/>
          </a:stretch>
        </p:blipFill>
        <p:spPr>
          <a:xfrm>
            <a:off x="3925210" y="3449439"/>
            <a:ext cx="9250233" cy="285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10291" t="63937" r="66614" b="287"/>
          <a:stretch>
            <a:fillRect/>
          </a:stretch>
        </p:blipFill>
        <p:spPr>
          <a:xfrm>
            <a:off x="1230965" y="3488413"/>
            <a:ext cx="3006394" cy="39077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1418.png" descr="IMG_1418.png"/>
          <p:cNvPicPr>
            <a:picLocks noChangeAspect="1"/>
          </p:cNvPicPr>
          <p:nvPr/>
        </p:nvPicPr>
        <p:blipFill>
          <a:blip r:embed="rId2">
            <a:extLst/>
          </a:blip>
          <a:srcRect l="5280" t="3325" r="2606" b="34168"/>
          <a:stretch>
            <a:fillRect/>
          </a:stretch>
        </p:blipFill>
        <p:spPr>
          <a:xfrm>
            <a:off x="452291" y="1984287"/>
            <a:ext cx="12446491" cy="42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68" name="الطرح مع وجود أصفار"/>
          <p:cNvSpPr txBox="1"/>
          <p:nvPr/>
        </p:nvSpPr>
        <p:spPr>
          <a:xfrm>
            <a:off x="3455293" y="4305300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69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40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1" name="أستخدم خصائص…"/>
          <p:cNvSpPr txBox="1"/>
          <p:nvPr/>
        </p:nvSpPr>
        <p:spPr>
          <a:xfrm>
            <a:off x="8867009" y="4101638"/>
            <a:ext cx="318097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أستخدم خصائص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وقواعد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الطرح لأجمع 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 أطرح أعدادًا </a:t>
            </a:r>
          </a:p>
        </p:txBody>
      </p:sp>
      <p:pic>
        <p:nvPicPr>
          <p:cNvPr id="142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4593" t="36534" r="4362" b="45680"/>
          <a:stretch>
            <a:fillRect/>
          </a:stretch>
        </p:blipFill>
        <p:spPr>
          <a:xfrm>
            <a:off x="3254452" y="4328774"/>
            <a:ext cx="2302866" cy="2656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71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تشويقه"/>
          <p:cNvSpPr txBox="1"/>
          <p:nvPr/>
        </p:nvSpPr>
        <p:spPr>
          <a:xfrm>
            <a:off x="9119044" y="1931087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7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246" t="0" r="27521" b="67642"/>
          <a:stretch>
            <a:fillRect/>
          </a:stretch>
        </p:blipFill>
        <p:spPr>
          <a:xfrm>
            <a:off x="272733" y="3204851"/>
            <a:ext cx="9616914" cy="507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9514410" y="3611959"/>
            <a:ext cx="3487600" cy="3977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طرح مع وجود أصفار"/>
          <p:cNvSpPr txBox="1"/>
          <p:nvPr/>
        </p:nvSpPr>
        <p:spPr>
          <a:xfrm>
            <a:off x="3455293" y="1002173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82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844391" y="2155899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451" t="33821" r="26908" b="3245"/>
          <a:stretch>
            <a:fillRect/>
          </a:stretch>
        </p:blipFill>
        <p:spPr>
          <a:xfrm>
            <a:off x="1492788" y="565234"/>
            <a:ext cx="8692188" cy="886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10029973" y="3327995"/>
            <a:ext cx="2716109" cy="3097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6"/>
          <a:stretch>
            <a:fillRect/>
          </a:stretch>
        </p:blipFill>
        <p:spPr>
          <a:xfrm>
            <a:off x="947347" y="303410"/>
            <a:ext cx="11110274" cy="937739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901" t="66110" r="0" b="24022"/>
          <a:stretch>
            <a:fillRect/>
          </a:stretch>
        </p:blipFill>
        <p:spPr>
          <a:xfrm>
            <a:off x="1730114" y="122604"/>
            <a:ext cx="11015834" cy="146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6456" t="76237" r="1108" b="16037"/>
          <a:stretch>
            <a:fillRect/>
          </a:stretch>
        </p:blipFill>
        <p:spPr>
          <a:xfrm>
            <a:off x="205184" y="1732956"/>
            <a:ext cx="12594528" cy="133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3769" t="82859" r="369" b="214"/>
          <a:stretch>
            <a:fillRect/>
          </a:stretch>
        </p:blipFill>
        <p:spPr>
          <a:xfrm>
            <a:off x="6630134" y="4112617"/>
            <a:ext cx="6372592" cy="29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10214" t="83930" r="48052" b="5229"/>
          <a:stretch>
            <a:fillRect/>
          </a:stretch>
        </p:blipFill>
        <p:spPr>
          <a:xfrm>
            <a:off x="292295" y="4324408"/>
            <a:ext cx="5785243" cy="190144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6583" t="0" r="5857" b="86351"/>
          <a:stretch>
            <a:fillRect/>
          </a:stretch>
        </p:blipFill>
        <p:spPr>
          <a:xfrm>
            <a:off x="2423439" y="-14425"/>
            <a:ext cx="10501843" cy="18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4515" t="13444" r="6220" b="78876"/>
          <a:stretch>
            <a:fillRect/>
          </a:stretch>
        </p:blipFill>
        <p:spPr>
          <a:xfrm>
            <a:off x="5837551" y="1787938"/>
            <a:ext cx="7193555" cy="12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3164" t="22567" r="7571" b="69753"/>
          <a:stretch>
            <a:fillRect/>
          </a:stretch>
        </p:blipFill>
        <p:spPr>
          <a:xfrm>
            <a:off x="5857792" y="4249538"/>
            <a:ext cx="7152824" cy="1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35195" t="31090" r="7031" b="61230"/>
          <a:stretch>
            <a:fillRect/>
          </a:stretch>
        </p:blipFill>
        <p:spPr>
          <a:xfrm>
            <a:off x="4325568" y="6988695"/>
            <a:ext cx="8628978" cy="1290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7166" t="39373" r="4869" b="5711"/>
          <a:stretch>
            <a:fillRect/>
          </a:stretch>
        </p:blipFill>
        <p:spPr>
          <a:xfrm>
            <a:off x="1158198" y="331101"/>
            <a:ext cx="11611462" cy="8156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5645" t="5888" r="4634" b="72362"/>
          <a:stretch>
            <a:fillRect/>
          </a:stretch>
        </p:blipFill>
        <p:spPr>
          <a:xfrm>
            <a:off x="934210" y="416747"/>
            <a:ext cx="12037888" cy="20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صفحة ٧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٧٠ </a:t>
            </a:r>
          </a:p>
        </p:txBody>
      </p:sp>
      <p:pic>
        <p:nvPicPr>
          <p:cNvPr id="409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25223" t="27650" r="25223" b="49534"/>
          <a:stretch>
            <a:fillRect/>
          </a:stretch>
        </p:blipFill>
        <p:spPr>
          <a:xfrm>
            <a:off x="2819565" y="2583625"/>
            <a:ext cx="8267330" cy="26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7613" t="50685" r="4171" b="3766"/>
          <a:stretch>
            <a:fillRect/>
          </a:stretch>
        </p:blipFill>
        <p:spPr>
          <a:xfrm>
            <a:off x="1042756" y="5046208"/>
            <a:ext cx="11820874" cy="431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4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خصائص الجمع وقواعد الطرح"/>
          <p:cNvSpPr txBox="1"/>
          <p:nvPr/>
        </p:nvSpPr>
        <p:spPr>
          <a:xfrm>
            <a:off x="2387196" y="1124466"/>
            <a:ext cx="823040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 وقواعد الطرح </a:t>
            </a:r>
          </a:p>
        </p:txBody>
      </p:sp>
      <p:pic>
        <p:nvPicPr>
          <p:cNvPr id="149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0" t="9851" r="28893" b="72520"/>
          <a:stretch>
            <a:fillRect/>
          </a:stretch>
        </p:blipFill>
        <p:spPr>
          <a:xfrm>
            <a:off x="974141" y="4064000"/>
            <a:ext cx="9083432" cy="307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0968" t="12539" r="370" b="40203"/>
          <a:stretch>
            <a:fillRect/>
          </a:stretch>
        </p:blipFill>
        <p:spPr>
          <a:xfrm>
            <a:off x="10076681" y="2248801"/>
            <a:ext cx="2754501" cy="6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 مستدير الزوايا"/>
          <p:cNvSpPr/>
          <p:nvPr/>
        </p:nvSpPr>
        <p:spPr>
          <a:xfrm>
            <a:off x="1987138" y="4018057"/>
            <a:ext cx="1955486" cy="3544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2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76808">
            <a:off x="11083073" y="1002070"/>
            <a:ext cx="1163465" cy="232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67.png" descr="IMG_1367.png"/>
          <p:cNvPicPr>
            <a:picLocks noChangeAspect="0"/>
          </p:cNvPicPr>
          <p:nvPr/>
        </p:nvPicPr>
        <p:blipFill>
          <a:blip r:embed="rId2">
            <a:extLst/>
          </a:blip>
          <a:srcRect l="4359" t="26995" r="30468" b="30105"/>
          <a:stretch>
            <a:fillRect/>
          </a:stretch>
        </p:blipFill>
        <p:spPr>
          <a:xfrm>
            <a:off x="1314450" y="492160"/>
            <a:ext cx="10375830" cy="856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