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92" r:id="rId1"/>
  </p:sldMasterIdLst>
  <p:notesMasterIdLst>
    <p:notesMasterId r:id="rId76"/>
  </p:notesMasterIdLst>
  <p:sldIdLst>
    <p:sldId id="36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9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36" r:id="rId31"/>
    <p:sldId id="338" r:id="rId32"/>
    <p:sldId id="339" r:id="rId33"/>
    <p:sldId id="340" r:id="rId34"/>
    <p:sldId id="341" r:id="rId35"/>
    <p:sldId id="342" r:id="rId36"/>
    <p:sldId id="343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3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58" r:id="rId63"/>
    <p:sldId id="319" r:id="rId64"/>
    <p:sldId id="321" r:id="rId65"/>
    <p:sldId id="322" r:id="rId66"/>
    <p:sldId id="359" r:id="rId67"/>
    <p:sldId id="360" r:id="rId68"/>
    <p:sldId id="361" r:id="rId69"/>
    <p:sldId id="362" r:id="rId70"/>
    <p:sldId id="363" r:id="rId71"/>
    <p:sldId id="370" r:id="rId72"/>
    <p:sldId id="364" r:id="rId73"/>
    <p:sldId id="365" r:id="rId74"/>
    <p:sldId id="373" r:id="rId7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1" autoAdjust="0"/>
    <p:restoredTop sz="76543" autoAdjust="0"/>
  </p:normalViewPr>
  <p:slideViewPr>
    <p:cSldViewPr>
      <p:cViewPr>
        <p:scale>
          <a:sx n="81" d="100"/>
          <a:sy n="81" d="100"/>
        </p:scale>
        <p:origin x="-10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C048F2-8CE9-4685-856D-44780C10C78C}" type="datetimeFigureOut">
              <a:rPr lang="ar-SA" smtClean="0"/>
              <a:pPr/>
              <a:t>3 صفر،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E1F472-2435-44A9-A409-0173F4D87E7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968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72-2435-44A9-A409-0173F4D87E74}" type="slidenum">
              <a:rPr lang="ar-SA" smtClean="0"/>
              <a:pPr/>
              <a:t>2</a:t>
            </a:fld>
            <a:endParaRPr lang="ar-S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F472-2435-44A9-A409-0173F4D87E74}" type="slidenum">
              <a:rPr lang="ar-SA" smtClean="0"/>
              <a:pPr/>
              <a:t>5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017D47-25A6-4857-B092-A1BD0268A444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8FAA-9D04-437E-90CC-CF275DC6856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8DD264-D475-429B-8885-15DEC527A6A2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2252F-C30F-499B-974E-CC5FCBA12DD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07741-3BF7-4CB5-9F31-8B3B36B27EFD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879E0-C64B-4601-9674-56843D22D207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5DF367-B396-4DDC-B4A6-07A790E6DB4D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4BCD49-F8BB-4BC2-8540-3119564406A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شكل حر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7F7D-7CCC-472B-AFEB-32199AA72102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50EC6-B604-4593-9192-E597F92E5BE2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DC54A0-4A8F-4496-9947-9244E9F6BE3D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D3367-1D34-4731-88D4-81871DB78ECE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CA1915-4B46-4FA7-9510-6A4CCDB2DF4A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150EB2-690A-4767-BF6E-9CCCBCFF4A1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B9BE6F-E3F7-4666-A5E3-2E7C73FA94E5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EED1DE-55C4-4D71-8348-C23D395D5EF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1F439-7C67-485A-8DF0-F9264BA44EEC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2EE15-208E-436D-9AE0-70322170DE9E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0DC9E-A612-41A1-A44D-D10D90CA5F7C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>
              <a:defRPr/>
            </a:pPr>
            <a:fld id="{67C2361F-7F02-42EC-98FA-F91322C96ACE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>
              <a:defRPr/>
            </a:pPr>
            <a:fld id="{326AA103-7F17-46B4-A4CA-27288537DCBB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DD41E-C434-4B5E-9D40-4A7E4CEA54D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شكل حر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شكل حر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C77E9DC-6ED2-4156-8BB5-917D9CA904CD}" type="datetimeFigureOut">
              <a:rPr lang="ar-SA" smtClean="0"/>
              <a:pPr>
                <a:defRPr/>
              </a:pPr>
              <a:t>3 صفر، 1444</a:t>
            </a:fld>
            <a:endParaRPr lang="ar-SA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DB4FF0C-2D77-412E-8EEE-F2840C940A5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41.xml"/><Relationship Id="rId18" Type="http://schemas.openxmlformats.org/officeDocument/2006/relationships/slide" Target="slide63.xml"/><Relationship Id="rId26" Type="http://schemas.openxmlformats.org/officeDocument/2006/relationships/audio" Target="../media/audio5.wav"/><Relationship Id="rId3" Type="http://schemas.openxmlformats.org/officeDocument/2006/relationships/image" Target="../media/image2.jpe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slide" Target="slide37.xml"/><Relationship Id="rId17" Type="http://schemas.openxmlformats.org/officeDocument/2006/relationships/slide" Target="slide59.xml"/><Relationship Id="rId25" Type="http://schemas.openxmlformats.org/officeDocument/2006/relationships/audio" Target="../media/audio4.wav"/><Relationship Id="rId2" Type="http://schemas.openxmlformats.org/officeDocument/2006/relationships/image" Target="../media/image1.jpeg"/><Relationship Id="rId16" Type="http://schemas.openxmlformats.org/officeDocument/2006/relationships/slide" Target="slide53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11" Type="http://schemas.openxmlformats.org/officeDocument/2006/relationships/slide" Target="slide28.xml"/><Relationship Id="rId24" Type="http://schemas.openxmlformats.org/officeDocument/2006/relationships/audio" Target="../media/audio3.wav"/><Relationship Id="rId5" Type="http://schemas.openxmlformats.org/officeDocument/2006/relationships/image" Target="../media/image4.png"/><Relationship Id="rId15" Type="http://schemas.openxmlformats.org/officeDocument/2006/relationships/slide" Target="slide49.xml"/><Relationship Id="rId23" Type="http://schemas.openxmlformats.org/officeDocument/2006/relationships/image" Target="../media/image6.png"/><Relationship Id="rId28" Type="http://schemas.openxmlformats.org/officeDocument/2006/relationships/image" Target="../media/image8.png"/><Relationship Id="rId10" Type="http://schemas.openxmlformats.org/officeDocument/2006/relationships/slide" Target="slide24.xml"/><Relationship Id="rId19" Type="http://schemas.openxmlformats.org/officeDocument/2006/relationships/slide" Target="slide66.xml"/><Relationship Id="rId4" Type="http://schemas.openxmlformats.org/officeDocument/2006/relationships/image" Target="../media/image3.jpeg"/><Relationship Id="rId9" Type="http://schemas.openxmlformats.org/officeDocument/2006/relationships/slide" Target="slide18.xml"/><Relationship Id="rId14" Type="http://schemas.openxmlformats.org/officeDocument/2006/relationships/slide" Target="slide46.xml"/><Relationship Id="rId22" Type="http://schemas.openxmlformats.org/officeDocument/2006/relationships/audio" Target="../media/audio2.wav"/><Relationship Id="rId27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audio" Target="../media/audio2.wav"/><Relationship Id="rId3" Type="http://schemas.openxmlformats.org/officeDocument/2006/relationships/image" Target="../media/image2.jpeg"/><Relationship Id="rId21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audio" Target="../media/audio1.wav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23" Type="http://schemas.openxmlformats.org/officeDocument/2006/relationships/image" Target="../media/image7.png"/><Relationship Id="rId10" Type="http://schemas.openxmlformats.org/officeDocument/2006/relationships/image" Target="../media/image30.png"/><Relationship Id="rId19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40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3.wav"/><Relationship Id="rId3" Type="http://schemas.openxmlformats.org/officeDocument/2006/relationships/image" Target="../media/image2.jpeg"/><Relationship Id="rId7" Type="http://schemas.openxmlformats.org/officeDocument/2006/relationships/image" Target="../media/image46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audio" Target="../media/audio2.wav"/><Relationship Id="rId5" Type="http://schemas.openxmlformats.org/officeDocument/2006/relationships/image" Target="../media/image4.png"/><Relationship Id="rId1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audio" Target="../media/audio1.wav"/><Relationship Id="rId1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jpe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50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audio" Target="../media/audio2.wav"/><Relationship Id="rId1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17" Type="http://schemas.openxmlformats.org/officeDocument/2006/relationships/audio" Target="../media/audio5.wav"/><Relationship Id="rId2" Type="http://schemas.openxmlformats.org/officeDocument/2006/relationships/image" Target="../media/image1.jpeg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5" Type="http://schemas.openxmlformats.org/officeDocument/2006/relationships/audio" Target="../media/audio3.wav"/><Relationship Id="rId10" Type="http://schemas.openxmlformats.org/officeDocument/2006/relationships/image" Target="../media/image57.png"/><Relationship Id="rId4" Type="http://schemas.openxmlformats.org/officeDocument/2006/relationships/image" Target="../media/image3.jpeg"/><Relationship Id="rId9" Type="http://schemas.openxmlformats.org/officeDocument/2006/relationships/image" Target="../media/image56.png"/><Relationship Id="rId1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4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12" Type="http://schemas.openxmlformats.org/officeDocument/2006/relationships/audio" Target="../media/audio2.wav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61.png"/><Relationship Id="rId1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63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64.png"/><Relationship Id="rId12" Type="http://schemas.openxmlformats.org/officeDocument/2006/relationships/audio" Target="../media/audio2.wav"/><Relationship Id="rId2" Type="http://schemas.openxmlformats.org/officeDocument/2006/relationships/audio" Target="../media/audio3.wav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3.jpeg"/><Relationship Id="rId15" Type="http://schemas.openxmlformats.org/officeDocument/2006/relationships/audio" Target="../media/audio5.wav"/><Relationship Id="rId10" Type="http://schemas.openxmlformats.org/officeDocument/2006/relationships/audio" Target="../media/audio1.wav"/><Relationship Id="rId4" Type="http://schemas.openxmlformats.org/officeDocument/2006/relationships/image" Target="../media/image1.jpeg"/><Relationship Id="rId9" Type="http://schemas.openxmlformats.org/officeDocument/2006/relationships/image" Target="../media/image66.png"/><Relationship Id="rId1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audio" Target="../media/audio1.wav"/><Relationship Id="rId3" Type="http://schemas.openxmlformats.org/officeDocument/2006/relationships/image" Target="../media/image2.jpeg"/><Relationship Id="rId21" Type="http://schemas.openxmlformats.org/officeDocument/2006/relationships/image" Target="../media/image6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image" Target="../media/image77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audio" Target="../media/audio5.wav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audio" Target="../media/audio4.wav"/><Relationship Id="rId10" Type="http://schemas.openxmlformats.org/officeDocument/2006/relationships/image" Target="../media/image71.png"/><Relationship Id="rId19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audio" Target="../media/audio3.wav"/><Relationship Id="rId3" Type="http://schemas.openxmlformats.org/officeDocument/2006/relationships/image" Target="../media/image2.jpeg"/><Relationship Id="rId7" Type="http://schemas.openxmlformats.org/officeDocument/2006/relationships/image" Target="../media/image80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audio" Target="../media/audio2.wav"/><Relationship Id="rId5" Type="http://schemas.openxmlformats.org/officeDocument/2006/relationships/image" Target="../media/image4.png"/><Relationship Id="rId1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audio" Target="../media/audio1.wav"/><Relationship Id="rId1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86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3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2.jpeg"/><Relationship Id="rId12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1.jpeg"/><Relationship Id="rId5" Type="http://schemas.openxmlformats.org/officeDocument/2006/relationships/image" Target="../media/image6.png"/><Relationship Id="rId15" Type="http://schemas.openxmlformats.org/officeDocument/2006/relationships/image" Target="../media/image89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4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91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4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94.png"/><Relationship Id="rId12" Type="http://schemas.openxmlformats.org/officeDocument/2006/relationships/audio" Target="../media/audio2.wav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96.png"/><Relationship Id="rId1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4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4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100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5.png"/><Relationship Id="rId18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image" Target="../media/image102.png"/><Relationship Id="rId12" Type="http://schemas.openxmlformats.org/officeDocument/2006/relationships/audio" Target="../media/audio1.wav"/><Relationship Id="rId17" Type="http://schemas.openxmlformats.org/officeDocument/2006/relationships/audio" Target="../media/audio4.wav"/><Relationship Id="rId2" Type="http://schemas.openxmlformats.org/officeDocument/2006/relationships/image" Target="../media/image1.jpeg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105.png"/><Relationship Id="rId19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104.png"/><Relationship Id="rId1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108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jpeg"/><Relationship Id="rId18" Type="http://schemas.openxmlformats.org/officeDocument/2006/relationships/image" Target="../media/image6.png"/><Relationship Id="rId3" Type="http://schemas.openxmlformats.org/officeDocument/2006/relationships/image" Target="../media/image2.jpeg"/><Relationship Id="rId21" Type="http://schemas.openxmlformats.org/officeDocument/2006/relationships/audio" Target="../media/audio5.wav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audio" Target="../media/audio2.wav"/><Relationship Id="rId2" Type="http://schemas.openxmlformats.org/officeDocument/2006/relationships/image" Target="../media/image1.jpeg"/><Relationship Id="rId16" Type="http://schemas.openxmlformats.org/officeDocument/2006/relationships/image" Target="../media/image5.png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4.png"/><Relationship Id="rId15" Type="http://schemas.openxmlformats.org/officeDocument/2006/relationships/audio" Target="../media/audio1.wav"/><Relationship Id="rId10" Type="http://schemas.openxmlformats.org/officeDocument/2006/relationships/image" Target="../media/image113.png"/><Relationship Id="rId19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4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12" Type="http://schemas.openxmlformats.org/officeDocument/2006/relationships/audio" Target="../media/audio2.wav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3.jpeg"/><Relationship Id="rId1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image" Target="../media/image2.jpeg"/><Relationship Id="rId9" Type="http://schemas.openxmlformats.org/officeDocument/2006/relationships/image" Target="../media/image14.png"/><Relationship Id="rId1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audio" Target="../media/audio2.wav"/><Relationship Id="rId1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119.png"/><Relationship Id="rId12" Type="http://schemas.openxmlformats.org/officeDocument/2006/relationships/image" Target="../media/image5.png"/><Relationship Id="rId17" Type="http://schemas.openxmlformats.org/officeDocument/2006/relationships/audio" Target="../media/audio5.wav"/><Relationship Id="rId2" Type="http://schemas.openxmlformats.org/officeDocument/2006/relationships/image" Target="../media/image1.jpeg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5" Type="http://schemas.openxmlformats.org/officeDocument/2006/relationships/audio" Target="../media/audio3.wav"/><Relationship Id="rId10" Type="http://schemas.openxmlformats.org/officeDocument/2006/relationships/image" Target="../media/image122.png"/><Relationship Id="rId4" Type="http://schemas.openxmlformats.org/officeDocument/2006/relationships/image" Target="../media/image3.jpeg"/><Relationship Id="rId9" Type="http://schemas.openxmlformats.org/officeDocument/2006/relationships/image" Target="../media/image121.png"/><Relationship Id="rId1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audio" Target="../media/audio3.wav"/><Relationship Id="rId3" Type="http://schemas.openxmlformats.org/officeDocument/2006/relationships/image" Target="../media/image2.jpeg"/><Relationship Id="rId7" Type="http://schemas.openxmlformats.org/officeDocument/2006/relationships/image" Target="../media/image127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audio" Target="../media/audio2.wav"/><Relationship Id="rId5" Type="http://schemas.openxmlformats.org/officeDocument/2006/relationships/image" Target="../media/image4.png"/><Relationship Id="rId1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audio" Target="../media/audio1.wav"/><Relationship Id="rId1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audio" Target="../media/audio3.wav"/><Relationship Id="rId3" Type="http://schemas.openxmlformats.org/officeDocument/2006/relationships/image" Target="../media/image2.jpeg"/><Relationship Id="rId7" Type="http://schemas.openxmlformats.org/officeDocument/2006/relationships/image" Target="../media/image131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audio" Target="../media/audio2.wav"/><Relationship Id="rId5" Type="http://schemas.openxmlformats.org/officeDocument/2006/relationships/image" Target="../media/image4.png"/><Relationship Id="rId1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audio" Target="../media/audio1.wav"/><Relationship Id="rId1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2.jpeg"/><Relationship Id="rId12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1.jpe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36.png"/><Relationship Id="rId12" Type="http://schemas.openxmlformats.org/officeDocument/2006/relationships/audio" Target="../media/audio2.wav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138.png"/><Relationship Id="rId1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12" Type="http://schemas.openxmlformats.org/officeDocument/2006/relationships/audio" Target="../media/audio2.wav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18.png"/><Relationship Id="rId1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4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144.jpe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46.png"/><Relationship Id="rId12" Type="http://schemas.openxmlformats.org/officeDocument/2006/relationships/audio" Target="../media/audio2.wav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148.png"/><Relationship Id="rId1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12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image" Target="../media/image3.jpeg"/><Relationship Id="rId9" Type="http://schemas.openxmlformats.org/officeDocument/2006/relationships/image" Target="../media/image5.png"/><Relationship Id="rId14" Type="http://schemas.openxmlformats.org/officeDocument/2006/relationships/audio" Target="../media/audio5.wav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54.png"/><Relationship Id="rId12" Type="http://schemas.openxmlformats.org/officeDocument/2006/relationships/audio" Target="../media/audio2.wav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156.png"/><Relationship Id="rId14" Type="http://schemas.openxmlformats.org/officeDocument/2006/relationships/audio" Target="../media/audio3.wav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5.png"/><Relationship Id="rId18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image" Target="../media/image158.png"/><Relationship Id="rId12" Type="http://schemas.openxmlformats.org/officeDocument/2006/relationships/audio" Target="../media/audio1.wav"/><Relationship Id="rId17" Type="http://schemas.openxmlformats.org/officeDocument/2006/relationships/audio" Target="../media/audio4.wav"/><Relationship Id="rId2" Type="http://schemas.openxmlformats.org/officeDocument/2006/relationships/image" Target="../media/image1.jpeg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161.png"/><Relationship Id="rId19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160.png"/><Relationship Id="rId1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gif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audio" Target="../media/audio5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4.png"/><Relationship Id="rId10" Type="http://schemas.openxmlformats.org/officeDocument/2006/relationships/audio" Target="../media/audio3.wav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5.wav"/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3.wav"/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audio" Target="../media/audio2.wav"/><Relationship Id="rId5" Type="http://schemas.openxmlformats.org/officeDocument/2006/relationships/image" Target="../media/image4.png"/><Relationship Id="rId1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audio" Target="../media/audio1.wav"/><Relationship Id="rId1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مستطيل مستدير الزوايا 17"/>
          <p:cNvSpPr/>
          <p:nvPr/>
        </p:nvSpPr>
        <p:spPr>
          <a:xfrm>
            <a:off x="4429124" y="1022908"/>
            <a:ext cx="2071702" cy="135732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/>
              <a:t>الوحدة الأولى </a:t>
            </a: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3143240" y="1094346"/>
            <a:ext cx="1285884" cy="6429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dirty="0"/>
              <a:t>الفصل </a:t>
            </a:r>
          </a:p>
          <a:p>
            <a:pPr algn="ctr"/>
            <a:r>
              <a:rPr lang="ar-EG" sz="2000" dirty="0"/>
              <a:t>الأول </a:t>
            </a: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3143240" y="1737288"/>
            <a:ext cx="1285884" cy="6429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/>
              <a:t>الفصل </a:t>
            </a:r>
          </a:p>
          <a:p>
            <a:pPr algn="ctr"/>
            <a:r>
              <a:rPr lang="ar-EG" dirty="0"/>
              <a:t>الثاني </a:t>
            </a:r>
          </a:p>
        </p:txBody>
      </p:sp>
      <p:sp>
        <p:nvSpPr>
          <p:cNvPr id="21" name="مستطيل مستدير الزوايا 20">
            <a:hlinkClick r:id="rId6" action="ppaction://hlinksldjump"/>
          </p:cNvPr>
          <p:cNvSpPr/>
          <p:nvPr/>
        </p:nvSpPr>
        <p:spPr>
          <a:xfrm>
            <a:off x="1285852" y="5952130"/>
            <a:ext cx="4071966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/>
              <a:t>الخاتمة </a:t>
            </a: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357158" y="1022908"/>
            <a:ext cx="2786082" cy="3571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7" action="ppaction://hlinksldjump"/>
              </a:rPr>
              <a:t>الدرس الأول </a:t>
            </a:r>
            <a:endParaRPr lang="ar-EG" dirty="0"/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57158" y="1380098"/>
            <a:ext cx="2786082" cy="3571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8" action="ppaction://hlinksldjump"/>
              </a:rPr>
              <a:t>الدرس الثاني </a:t>
            </a:r>
            <a:endParaRPr lang="ar-EG" dirty="0"/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357158" y="1737288"/>
            <a:ext cx="2786082" cy="3571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9" action="ppaction://hlinksldjump"/>
              </a:rPr>
              <a:t>الدرس الأول </a:t>
            </a:r>
            <a:endParaRPr lang="ar-EG" dirty="0"/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357158" y="2094478"/>
            <a:ext cx="2786082" cy="3571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0" action="ppaction://hlinksldjump"/>
              </a:rPr>
              <a:t>الدرس الثاني </a:t>
            </a:r>
            <a:endParaRPr lang="ar-EG" dirty="0"/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5429256" y="3308924"/>
            <a:ext cx="2071702" cy="135732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/>
              <a:t>الوحدة الثانية </a:t>
            </a:r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4071934" y="2665982"/>
            <a:ext cx="1285884" cy="6429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dirty="0"/>
              <a:t>الفصل </a:t>
            </a:r>
          </a:p>
          <a:p>
            <a:pPr algn="ctr"/>
            <a:r>
              <a:rPr lang="ar-EG" sz="2000" dirty="0"/>
              <a:t>الثالث </a:t>
            </a: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4071934" y="3380362"/>
            <a:ext cx="1285884" cy="6429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/>
              <a:t>الفصل </a:t>
            </a:r>
          </a:p>
          <a:p>
            <a:pPr algn="ctr"/>
            <a:r>
              <a:rPr lang="ar-EG" dirty="0"/>
              <a:t>الرابع </a:t>
            </a:r>
          </a:p>
        </p:txBody>
      </p:sp>
      <p:sp>
        <p:nvSpPr>
          <p:cNvPr id="29" name="مستطيل مستدير الزوايا 28"/>
          <p:cNvSpPr/>
          <p:nvPr/>
        </p:nvSpPr>
        <p:spPr>
          <a:xfrm>
            <a:off x="1285852" y="2594544"/>
            <a:ext cx="278608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1" action="ppaction://hlinksldjump"/>
              </a:rPr>
              <a:t>الدرس الأول </a:t>
            </a:r>
            <a:endParaRPr lang="ar-EG" dirty="0"/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1285852" y="2951734"/>
            <a:ext cx="278608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2" action="ppaction://hlinksldjump"/>
              </a:rPr>
              <a:t>الدرس الثاني </a:t>
            </a:r>
            <a:endParaRPr lang="ar-EG" dirty="0"/>
          </a:p>
        </p:txBody>
      </p:sp>
      <p:sp>
        <p:nvSpPr>
          <p:cNvPr id="31" name="مستطيل مستدير الزوايا 30"/>
          <p:cNvSpPr/>
          <p:nvPr/>
        </p:nvSpPr>
        <p:spPr>
          <a:xfrm>
            <a:off x="1285852" y="3308924"/>
            <a:ext cx="278608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3" action="ppaction://hlinksldjump"/>
              </a:rPr>
              <a:t>الدرس الأول </a:t>
            </a:r>
            <a:endParaRPr lang="ar-EG" dirty="0"/>
          </a:p>
        </p:txBody>
      </p:sp>
      <p:sp>
        <p:nvSpPr>
          <p:cNvPr id="32" name="مستطيل مستدير الزوايا 31"/>
          <p:cNvSpPr/>
          <p:nvPr/>
        </p:nvSpPr>
        <p:spPr>
          <a:xfrm>
            <a:off x="1285852" y="3666114"/>
            <a:ext cx="278608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4" action="ppaction://hlinksldjump"/>
              </a:rPr>
              <a:t>الدرس الثاني </a:t>
            </a:r>
            <a:endParaRPr lang="ar-EG" dirty="0"/>
          </a:p>
        </p:txBody>
      </p:sp>
      <p:sp>
        <p:nvSpPr>
          <p:cNvPr id="33" name="مستطيل مستدير الزوايا 32"/>
          <p:cNvSpPr/>
          <p:nvPr/>
        </p:nvSpPr>
        <p:spPr>
          <a:xfrm>
            <a:off x="4071934" y="4094742"/>
            <a:ext cx="1285884" cy="6429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/>
              <a:t>الفصل </a:t>
            </a:r>
          </a:p>
          <a:p>
            <a:pPr algn="ctr"/>
            <a:r>
              <a:rPr lang="ar-EG" dirty="0"/>
              <a:t>الخامس </a:t>
            </a:r>
          </a:p>
        </p:txBody>
      </p:sp>
      <p:sp>
        <p:nvSpPr>
          <p:cNvPr id="34" name="مستطيل مستدير الزوايا 33"/>
          <p:cNvSpPr/>
          <p:nvPr/>
        </p:nvSpPr>
        <p:spPr>
          <a:xfrm>
            <a:off x="4071934" y="4809122"/>
            <a:ext cx="1285884" cy="6429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/>
              <a:t>الفصل </a:t>
            </a:r>
          </a:p>
          <a:p>
            <a:pPr algn="ctr"/>
            <a:r>
              <a:rPr lang="ar-EG" dirty="0"/>
              <a:t>السادس </a:t>
            </a:r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1285852" y="4023304"/>
            <a:ext cx="278608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5" action="ppaction://hlinksldjump"/>
              </a:rPr>
              <a:t>الدرس الأول </a:t>
            </a:r>
            <a:endParaRPr lang="ar-EG" dirty="0"/>
          </a:p>
        </p:txBody>
      </p:sp>
      <p:sp>
        <p:nvSpPr>
          <p:cNvPr id="36" name="مستطيل مستدير الزوايا 35"/>
          <p:cNvSpPr/>
          <p:nvPr/>
        </p:nvSpPr>
        <p:spPr>
          <a:xfrm>
            <a:off x="1285852" y="4380494"/>
            <a:ext cx="278608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6" action="ppaction://hlinksldjump"/>
              </a:rPr>
              <a:t>الدرس الثاني </a:t>
            </a:r>
            <a:endParaRPr lang="ar-EG" dirty="0"/>
          </a:p>
        </p:txBody>
      </p:sp>
      <p:sp>
        <p:nvSpPr>
          <p:cNvPr id="37" name="مستطيل مستدير الزوايا 36"/>
          <p:cNvSpPr/>
          <p:nvPr/>
        </p:nvSpPr>
        <p:spPr>
          <a:xfrm>
            <a:off x="1285852" y="4737684"/>
            <a:ext cx="278608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7" action="ppaction://hlinksldjump"/>
              </a:rPr>
              <a:t>الدرس الأول </a:t>
            </a:r>
            <a:endParaRPr lang="ar-EG" dirty="0"/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1285852" y="5094874"/>
            <a:ext cx="278608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hlinkClick r:id="rId18" action="ppaction://hlinksldjump"/>
              </a:rPr>
              <a:t>الدرس الثاني </a:t>
            </a:r>
            <a:endParaRPr lang="ar-EG" dirty="0"/>
          </a:p>
        </p:txBody>
      </p:sp>
      <p:sp>
        <p:nvSpPr>
          <p:cNvPr id="39" name="مستطيل مستدير الزوايا 38">
            <a:hlinkClick r:id="rId19" action="ppaction://hlinksldjump"/>
          </p:cNvPr>
          <p:cNvSpPr/>
          <p:nvPr/>
        </p:nvSpPr>
        <p:spPr>
          <a:xfrm>
            <a:off x="1285852" y="5523502"/>
            <a:ext cx="4071966" cy="35719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/>
              <a:t>مرجعيات التلميذ </a:t>
            </a:r>
          </a:p>
        </p:txBody>
      </p:sp>
      <p:pic>
        <p:nvPicPr>
          <p:cNvPr id="4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2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2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شكل بيضاوي 6">
            <a:hlinkClick r:id="" action="ppaction://hlinkshowjump?jump=firstslide"/>
            <a:hlinkHover r:id="" action="ppaction://noaction" highlightClick="1">
              <a:snd r:embed="rId24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44" name="Picture 6" descr="http://www.gp4arab.com/jm/modules/fisheye_menu/images/exit.png">
            <a:hlinkClick r:id="" action="ppaction://hlinkshowjump?jump=endshow" highlightClick="1">
              <a:snd r:embed="rId25" name="الترجمة من Google#en-ar-lu hgsgh.wav"/>
            </a:hlinkClick>
            <a:hlinkHover r:id="" action="ppaction://noaction" highlightClick="1">
              <a:snd r:embed="rId2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99392"/>
            <a:ext cx="2062002" cy="1043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dirty="0">
                <a:cs typeface="MCS Khaybar S_U normal." pitchFamily="2" charset="-78"/>
              </a:rPr>
              <a:t>الخلية النباتية والخلية الحيوانية </a:t>
            </a:r>
            <a:endParaRPr lang="ar-SA" sz="28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8383" y="928670"/>
            <a:ext cx="7228261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تتكون كل خلية من مجموعة من الأجزاء ورغم أنه يوجد مجموعة </a:t>
            </a:r>
          </a:p>
          <a:p>
            <a:r>
              <a:rPr lang="ar-EG" sz="2400" dirty="0">
                <a:cs typeface="MCS RedSea S_U normal." pitchFamily="2" charset="-78"/>
              </a:rPr>
              <a:t>مشتركة بين الخلية النباتية والحيوانية ألا أنه هناك بعض الاختلافات </a:t>
            </a:r>
          </a:p>
          <a:p>
            <a:r>
              <a:rPr lang="ar-EG" sz="2400" dirty="0">
                <a:cs typeface="MCS RedSea S_U normal." pitchFamily="2" charset="-78"/>
              </a:rPr>
              <a:t>بينهما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4282" y="2214554"/>
            <a:ext cx="707236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1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dirty="0">
                <a:cs typeface="MCS Khaybar S_U normal." pitchFamily="2" charset="-78"/>
              </a:rPr>
              <a:t>الخلية النباتية والخلية الحيوانية </a:t>
            </a:r>
            <a:endParaRPr lang="ar-SA" sz="28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000108"/>
            <a:ext cx="6572296" cy="46434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4530" y="1071546"/>
            <a:ext cx="153747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2066" y="1428736"/>
            <a:ext cx="1071570" cy="36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43570" y="1928802"/>
            <a:ext cx="1138242" cy="27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29322" y="2928934"/>
            <a:ext cx="928694" cy="57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1"/>
          <a:srcRect r="8654" b="14286"/>
          <a:stretch>
            <a:fillRect/>
          </a:stretch>
        </p:blipFill>
        <p:spPr bwMode="auto">
          <a:xfrm>
            <a:off x="5357818" y="4786322"/>
            <a:ext cx="135732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00562" y="5271756"/>
            <a:ext cx="1143008" cy="37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28794" y="5214950"/>
            <a:ext cx="1360377" cy="40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7158" y="2786058"/>
            <a:ext cx="857256" cy="5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785918" y="1000108"/>
            <a:ext cx="885828" cy="51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شكل بيضاوي 6">
            <a:hlinkClick r:id="" action="ppaction://hlinkshowjump?jump=firstslide"/>
            <a:hlinkHover r:id="" action="ppaction://noaction" highlightClick="1">
              <a:snd r:embed="rId2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9" name="Picture 6" descr="http://www.gp4arab.com/jm/modules/fisheye_menu/images/exit.png">
            <a:hlinkClick r:id="" action="ppaction://hlinkshowjump?jump=endshow" highlightClick="1">
              <a:snd r:embed="rId21" name="الترجمة من Google#en-ar-lu hgsgh.wav"/>
            </a:hlinkClick>
            <a:hlinkHover r:id="" action="ppaction://noaction" highlightClick="1">
              <a:snd r:embed="rId2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857232"/>
            <a:ext cx="6715172" cy="528641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9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57703" y="857232"/>
            <a:ext cx="2428875" cy="52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00034" y="1357298"/>
            <a:ext cx="6643734" cy="122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ربع نص 15"/>
          <p:cNvSpPr txBox="1"/>
          <p:nvPr/>
        </p:nvSpPr>
        <p:spPr>
          <a:xfrm>
            <a:off x="1096" y="2743138"/>
            <a:ext cx="592822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هو حركة المواد عبر أغشية دون أن تستخدم طاقة الخلية وهو نوعان </a:t>
            </a:r>
            <a:endParaRPr lang="ar-SA" sz="2000" dirty="0">
              <a:cs typeface="MCS RedSea S_U normal.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857488" y="4181781"/>
            <a:ext cx="2549096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والخاصية الاسموزية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072198" y="3286124"/>
            <a:ext cx="1441141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 الانتشار </a:t>
            </a:r>
            <a:endParaRPr lang="ar-SA" sz="2000" dirty="0">
              <a:cs typeface="MCS Khaybar S_U normal." pitchFamily="2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142844" y="3286124"/>
            <a:ext cx="589456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هو عملية انتقال المواد مثل السكر والأكسجين وثاني أكسيد الكربون </a:t>
            </a:r>
            <a:endParaRPr lang="ar-SA" sz="2000" dirty="0">
              <a:cs typeface="MCS RedSea S_U normal." pitchFamily="2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057750" y="4857760"/>
            <a:ext cx="615745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هو عملية انتقال جزيئات الماء عبر غشاء وينتقل الماء مثل باقي المواد </a:t>
            </a:r>
          </a:p>
          <a:p>
            <a:r>
              <a:rPr lang="ar-EG" sz="2000" dirty="0">
                <a:cs typeface="MCS RedSea S_U normal." pitchFamily="2" charset="-78"/>
              </a:rPr>
              <a:t>التي يكون فيها تركيزه اكبر التي يكون فيها تركيزه أقل </a:t>
            </a:r>
            <a:endParaRPr lang="ar-SA" sz="2000" dirty="0">
              <a:cs typeface="MCS RedSea S_U normal." pitchFamily="2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034076" y="2786058"/>
            <a:ext cx="1508746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النقل السلبي </a:t>
            </a:r>
          </a:p>
        </p:txBody>
      </p:sp>
      <p:pic>
        <p:nvPicPr>
          <p:cNvPr id="2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7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1" grpId="0"/>
      <p:bldP spid="22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النقل السلبي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6" y="1247794"/>
            <a:ext cx="3714744" cy="489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ربع نص 15"/>
          <p:cNvSpPr txBox="1"/>
          <p:nvPr/>
        </p:nvSpPr>
        <p:spPr>
          <a:xfrm>
            <a:off x="795198" y="714356"/>
            <a:ext cx="151996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dirty="0">
                <a:cs typeface="MCS RedSea S_U normal." pitchFamily="2" charset="-78"/>
              </a:rPr>
              <a:t>الانتشار </a:t>
            </a:r>
            <a:endParaRPr lang="ar-SA" sz="3600" dirty="0">
              <a:cs typeface="MCS RedSea S_U normal." pitchFamily="2" charset="-78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1285860"/>
            <a:ext cx="3576633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مربع نص 17"/>
          <p:cNvSpPr txBox="1"/>
          <p:nvPr/>
        </p:nvSpPr>
        <p:spPr>
          <a:xfrm>
            <a:off x="4071934" y="824195"/>
            <a:ext cx="244329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و الخاصية الاسموزية </a:t>
            </a:r>
            <a:endParaRPr lang="ar-SA" sz="2400" dirty="0">
              <a:cs typeface="MCS RedSea S_U normal." pitchFamily="2" charset="-78"/>
            </a:endParaRPr>
          </a:p>
        </p:txBody>
      </p:sp>
      <p:pic>
        <p:nvPicPr>
          <p:cNvPr id="22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5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البناء الضوئي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1142984"/>
            <a:ext cx="3313043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1428736"/>
            <a:ext cx="34194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سهم منحني إلى اليسار 15"/>
          <p:cNvSpPr/>
          <p:nvPr/>
        </p:nvSpPr>
        <p:spPr>
          <a:xfrm rot="6314023">
            <a:off x="2986678" y="4610700"/>
            <a:ext cx="792184" cy="24494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2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dirty="0">
                <a:cs typeface="MCS Khaybar S_U normal." pitchFamily="2" charset="-78"/>
              </a:rPr>
              <a:t>البناء الضوئي والتنفس الخلوي </a:t>
            </a:r>
            <a:endParaRPr lang="ar-SA" sz="28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الوحدة الأولى 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019378" y="785794"/>
            <a:ext cx="184217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البناء الضوئي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741822" y="1292354"/>
            <a:ext cx="5830442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عملية استخدام الطاقة الشمسية لإنتاج الغذاء النباتي على شكل </a:t>
            </a:r>
          </a:p>
          <a:p>
            <a:r>
              <a:rPr lang="ar-EG" sz="2000" dirty="0">
                <a:cs typeface="MCS RedSea S_U normal." pitchFamily="2" charset="-78"/>
              </a:rPr>
              <a:t>سكر الجلوكوز </a:t>
            </a:r>
            <a:endParaRPr lang="ar-SA" sz="2000" dirty="0">
              <a:cs typeface="MCS RedSea S_U normal." pitchFamily="2" charset="-7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2357430"/>
            <a:ext cx="6271459" cy="37147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4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633563" y="3622711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أعمل كالعلماء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 l="5813" r="12763" b="2777"/>
          <a:stretch>
            <a:fillRect/>
          </a:stretch>
        </p:blipFill>
        <p:spPr bwMode="auto">
          <a:xfrm>
            <a:off x="928662" y="2571744"/>
            <a:ext cx="6286544" cy="335758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ربع نص 15"/>
          <p:cNvSpPr txBox="1"/>
          <p:nvPr/>
        </p:nvSpPr>
        <p:spPr>
          <a:xfrm>
            <a:off x="2965027" y="928670"/>
            <a:ext cx="366959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عملية التنفس الخلوي والتخمر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0" y="1643050"/>
            <a:ext cx="728917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عملية تقوم فيها النباتات والحيوانات بتحويل سكر الجلوكوز إلى طاقة  </a:t>
            </a:r>
            <a:endParaRPr lang="ar-SA" sz="2400" dirty="0">
              <a:cs typeface="MCS RedSea S_U normal." pitchFamily="2" charset="-78"/>
            </a:endParaRPr>
          </a:p>
        </p:txBody>
      </p:sp>
      <p:pic>
        <p:nvPicPr>
          <p:cNvPr id="1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3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والوراثة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857232"/>
            <a:ext cx="2166942" cy="5000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مربع نص 15"/>
          <p:cNvSpPr txBox="1"/>
          <p:nvPr/>
        </p:nvSpPr>
        <p:spPr>
          <a:xfrm>
            <a:off x="6143636" y="1571612"/>
            <a:ext cx="1598517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دورة</a:t>
            </a:r>
          </a:p>
          <a:p>
            <a:r>
              <a:rPr lang="ar-EG" sz="2400" dirty="0">
                <a:cs typeface="MCS Khaybar S_U normal." pitchFamily="2" charset="-78"/>
              </a:rPr>
              <a:t> الخلية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714480" y="1500174"/>
            <a:ext cx="414340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عملية مستمرة لنقل الخلايا وانقسامها </a:t>
            </a:r>
          </a:p>
          <a:p>
            <a:r>
              <a:rPr lang="ar-EG" sz="2400" dirty="0">
                <a:cs typeface="MCS RedSea S_U normal." pitchFamily="2" charset="-78"/>
              </a:rPr>
              <a:t>وتعويض التالف فيها </a:t>
            </a:r>
            <a:endParaRPr lang="ar-SA" sz="2400" dirty="0">
              <a:cs typeface="MCS RedSea S_U normal." pitchFamily="2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857760"/>
            <a:ext cx="1514475" cy="1323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مربع نص 18"/>
          <p:cNvSpPr txBox="1"/>
          <p:nvPr/>
        </p:nvSpPr>
        <p:spPr>
          <a:xfrm>
            <a:off x="6143636" y="2428868"/>
            <a:ext cx="1609456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الانقسام</a:t>
            </a:r>
          </a:p>
          <a:p>
            <a:r>
              <a:rPr lang="ar-EG" sz="2000" dirty="0">
                <a:cs typeface="MCS Khaybar S_U normal." pitchFamily="2" charset="-78"/>
              </a:rPr>
              <a:t> المتساوي </a:t>
            </a:r>
            <a:endParaRPr lang="ar-SA" sz="2000" dirty="0">
              <a:cs typeface="MCS Khaybar S_U normal." pitchFamily="2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143636" y="3211297"/>
            <a:ext cx="1611269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3600" dirty="0">
                <a:cs typeface="MCS Khaybar S_U normal." pitchFamily="2" charset="-78"/>
              </a:rPr>
              <a:t>الوراثة</a:t>
            </a:r>
            <a:r>
              <a:rPr lang="ar-EG" sz="3600" dirty="0">
                <a:cs typeface="MCS Quds S_U normal." pitchFamily="2" charset="-78"/>
              </a:rPr>
              <a:t> </a:t>
            </a:r>
            <a:endParaRPr lang="ar-SA" sz="2400" dirty="0">
              <a:cs typeface="MCS Quds S_U normal." pitchFamily="2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714480" y="2285992"/>
            <a:ext cx="414340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هو انقسام الخلية إلى خليتين متساويين </a:t>
            </a:r>
            <a:endParaRPr lang="ar-SA" sz="2400" dirty="0">
              <a:cs typeface="MCS RedSea S_U normal." pitchFamily="2" charset="-7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4546" y="5072074"/>
            <a:ext cx="167163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مربع نص 22"/>
          <p:cNvSpPr txBox="1"/>
          <p:nvPr/>
        </p:nvSpPr>
        <p:spPr>
          <a:xfrm>
            <a:off x="1714480" y="3071810"/>
            <a:ext cx="419479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عملية انتقال الصفات والخصائص </a:t>
            </a:r>
          </a:p>
          <a:p>
            <a:r>
              <a:rPr lang="ar-EG" sz="2400" dirty="0">
                <a:cs typeface="MCS RedSea S_U normal." pitchFamily="2" charset="-78"/>
              </a:rPr>
              <a:t>من الآباء </a:t>
            </a:r>
            <a:r>
              <a:rPr lang="ar-EG" sz="2400" dirty="0" err="1">
                <a:cs typeface="MCS RedSea S_U normal." pitchFamily="2" charset="-78"/>
              </a:rPr>
              <a:t>الى</a:t>
            </a:r>
            <a:r>
              <a:rPr lang="ar-EG" sz="2400" dirty="0">
                <a:cs typeface="MCS RedSea S_U normal." pitchFamily="2" charset="-78"/>
              </a:rPr>
              <a:t> </a:t>
            </a:r>
            <a:r>
              <a:rPr lang="ar-EG" sz="2400" dirty="0" err="1">
                <a:cs typeface="MCS RedSea S_U normal." pitchFamily="2" charset="-78"/>
              </a:rPr>
              <a:t>الابناء</a:t>
            </a:r>
            <a:r>
              <a:rPr lang="ar-EG" sz="2400" dirty="0">
                <a:cs typeface="MCS RedSea S_U normal." pitchFamily="2" charset="-78"/>
              </a:rPr>
              <a:t> </a:t>
            </a:r>
            <a:endParaRPr lang="ar-SA" sz="2400" dirty="0">
              <a:cs typeface="MCS RedSea S_U normal." pitchFamily="2" charset="-78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6143636" y="3883887"/>
            <a:ext cx="1623024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الصفة</a:t>
            </a:r>
            <a:r>
              <a:rPr lang="ar-EG" sz="2400" b="1" dirty="0"/>
              <a:t> </a:t>
            </a:r>
            <a:r>
              <a:rPr lang="ar-EG" sz="2400" dirty="0">
                <a:cs typeface="MCS Khaybar S_U normal." pitchFamily="2" charset="-78"/>
              </a:rPr>
              <a:t>السائدة</a:t>
            </a:r>
            <a:r>
              <a:rPr lang="ar-EG" sz="2400" b="1" dirty="0"/>
              <a:t> </a:t>
            </a:r>
            <a:endParaRPr lang="ar-SA" sz="24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1714480" y="3883887"/>
            <a:ext cx="419479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صفة وراثية </a:t>
            </a:r>
            <a:r>
              <a:rPr lang="ar-EG" sz="2400" dirty="0" err="1">
                <a:cs typeface="MCS RedSea S_U normal." pitchFamily="2" charset="-78"/>
              </a:rPr>
              <a:t>فى</a:t>
            </a:r>
            <a:r>
              <a:rPr lang="ar-EG" sz="2400" dirty="0">
                <a:cs typeface="MCS RedSea S_U normal." pitchFamily="2" charset="-78"/>
              </a:rPr>
              <a:t> الكائنات الحية تمنع صفات أخرى من الظهور </a:t>
            </a:r>
            <a:endParaRPr lang="ar-SA" sz="2400" dirty="0">
              <a:cs typeface="MCS RedSea S_U normal." pitchFamily="2" charset="-78"/>
            </a:endParaRPr>
          </a:p>
        </p:txBody>
      </p:sp>
      <p:pic>
        <p:nvPicPr>
          <p:cNvPr id="30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9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1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شكل بيضاوي 6">
            <a:hlinkClick r:id="" action="ppaction://hlinkshowjump?jump=firstslide"/>
            <a:hlinkHover r:id="" action="ppaction://noaction" highlightClick="1">
              <a:snd r:embed="rId13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3" name="Picture 6" descr="http://www.gp4arab.com/jm/modules/fisheye_menu/images/exit.png">
            <a:hlinkClick r:id="" action="ppaction://hlinkshowjump?jump=endshow" highlightClick="1">
              <a:snd r:embed="rId14" name="الترجمة من Google#en-ar-lu hgsgh.wav"/>
            </a:hlinkClick>
            <a:hlinkHover r:id="" action="ppaction://noaction" highlightClick="1">
              <a:snd r:embed="rId1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1925" y="1571612"/>
            <a:ext cx="1362075" cy="928694"/>
          </a:xfrm>
        </p:spPr>
      </p:pic>
      <p:pic>
        <p:nvPicPr>
          <p:cNvPr id="6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500306"/>
            <a:ext cx="1285852" cy="121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97710" flipH="1">
            <a:off x="7562093" y="3622710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79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ستطيل مستدير الزوايا 12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دورة الخلية </a:t>
            </a:r>
            <a:endParaRPr lang="ar-SA" sz="4400" dirty="0">
              <a:cs typeface="MCS Khaybar S_U normal." pitchFamily="2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714876" y="1000108"/>
            <a:ext cx="1774846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800" dirty="0">
                <a:cs typeface="MCS Khaybar S_U normal." pitchFamily="2" charset="-78"/>
              </a:rPr>
              <a:t>دورة الخلية </a:t>
            </a:r>
            <a:endParaRPr lang="ar-SA" sz="2800" dirty="0">
              <a:cs typeface="MCS Khaybar S_U normal.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571868" y="1500174"/>
            <a:ext cx="3833726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dirty="0" err="1">
                <a:cs typeface="MCS RedSea S_U normal." pitchFamily="2" charset="-78"/>
              </a:rPr>
              <a:t>هى</a:t>
            </a:r>
            <a:r>
              <a:rPr lang="ar-EG" sz="2400" dirty="0">
                <a:cs typeface="MCS RedSea S_U normal." pitchFamily="2" charset="-78"/>
              </a:rPr>
              <a:t> عملية نمو الخلية الحية لفترة زمنية  محددة ثم تتوقف عن النمو وتموت وتنتج مكانها خلايا أخرى لتعويض النقص الذي حدث في الخلايا ويعتمد العمر الزمني على نوع الخلية فالبكتريا تستطيع </a:t>
            </a:r>
          </a:p>
          <a:p>
            <a:r>
              <a:rPr lang="ar-EG" sz="2400" dirty="0" err="1">
                <a:cs typeface="MCS RedSea S_U normal." pitchFamily="2" charset="-78"/>
              </a:rPr>
              <a:t>انتاج</a:t>
            </a:r>
            <a:r>
              <a:rPr lang="ar-EG" sz="2400" dirty="0">
                <a:cs typeface="MCS RedSea S_U normal." pitchFamily="2" charset="-78"/>
              </a:rPr>
              <a:t> خليتين كل 20 دقيقة </a:t>
            </a:r>
          </a:p>
          <a:p>
            <a:r>
              <a:rPr lang="ar-EG" sz="2400" dirty="0" err="1">
                <a:cs typeface="MCS RedSea S_U normal." pitchFamily="2" charset="-78"/>
              </a:rPr>
              <a:t>ولاكن</a:t>
            </a:r>
            <a:r>
              <a:rPr lang="ar-EG" sz="2400" dirty="0">
                <a:cs typeface="MCS RedSea S_U normal." pitchFamily="2" charset="-78"/>
              </a:rPr>
              <a:t> جسم </a:t>
            </a:r>
            <a:r>
              <a:rPr lang="ar-EG" sz="2400" dirty="0" err="1">
                <a:cs typeface="MCS RedSea S_U normal." pitchFamily="2" charset="-78"/>
              </a:rPr>
              <a:t>الانسان</a:t>
            </a:r>
            <a:r>
              <a:rPr lang="ar-EG" sz="2400" dirty="0">
                <a:cs typeface="MCS RedSea S_U normal." pitchFamily="2" charset="-78"/>
              </a:rPr>
              <a:t> يستطيع تبديل </a:t>
            </a:r>
          </a:p>
          <a:p>
            <a:r>
              <a:rPr lang="ar-EG" sz="2400" dirty="0">
                <a:cs typeface="MCS RedSea S_U normal." pitchFamily="2" charset="-78"/>
              </a:rPr>
              <a:t>جميع خلايا كرات الدم الحمراء كل 120 يوم </a:t>
            </a:r>
            <a:endParaRPr lang="ar-SA" sz="2400" dirty="0">
              <a:cs typeface="MCS RedSea S_U normal.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42984"/>
            <a:ext cx="335758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4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أعمل كالعلماء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مقدمة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714744" y="1000108"/>
            <a:ext cx="2571768" cy="8572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dirty="0">
                <a:cs typeface="MCS RedSea S_U normal." pitchFamily="2" charset="-78"/>
              </a:rPr>
              <a:t>الطريقة العلمية </a:t>
            </a:r>
            <a:endParaRPr lang="ar-SA" sz="3200" dirty="0">
              <a:cs typeface="MCS RedSea S_U normal." pitchFamily="2" charset="-78"/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2714612" y="3357562"/>
            <a:ext cx="4000528" cy="5715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dirty="0">
                <a:cs typeface="MCS RedSea S_U normal." pitchFamily="2" charset="-78"/>
              </a:rPr>
              <a:t>أكون</a:t>
            </a:r>
            <a:r>
              <a:rPr lang="ar-EG" dirty="0">
                <a:cs typeface="SC_TARABLUS" pitchFamily="2" charset="-78"/>
              </a:rPr>
              <a:t> </a:t>
            </a:r>
            <a:r>
              <a:rPr lang="ar-EG" sz="3200" dirty="0">
                <a:cs typeface="MCS RedSea S_U normal." pitchFamily="2" charset="-78"/>
              </a:rPr>
              <a:t>فرضية </a:t>
            </a:r>
            <a:endParaRPr lang="ar-SA" sz="3200" dirty="0">
              <a:cs typeface="MCS RedSea S_U normal." pitchFamily="2" charset="-78"/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2214546" y="3929066"/>
            <a:ext cx="4071966" cy="7143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dirty="0">
                <a:cs typeface="MCS RedSea S_U normal." pitchFamily="2" charset="-78"/>
              </a:rPr>
              <a:t>النتائج تنقض الفرضية </a:t>
            </a:r>
            <a:endParaRPr lang="ar-SA" sz="3200" dirty="0">
              <a:cs typeface="MCS RedSea S_U normal." pitchFamily="2" charset="-78"/>
            </a:endParaRPr>
          </a:p>
          <a:p>
            <a:pPr algn="ctr"/>
            <a:endParaRPr lang="ar-SA" dirty="0">
              <a:cs typeface="SC_TARABLUS" pitchFamily="2" charset="-78"/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1714480" y="4643446"/>
            <a:ext cx="4071966" cy="5715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dirty="0">
                <a:cs typeface="MCS RedSea S_U normal." pitchFamily="2" charset="-78"/>
              </a:rPr>
              <a:t>النتائج تدعم الفرضية </a:t>
            </a:r>
            <a:endParaRPr lang="ar-SA" sz="2800" dirty="0">
              <a:cs typeface="MCS RedSea S_U normal." pitchFamily="2" charset="-78"/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1285852" y="5214950"/>
            <a:ext cx="4071966" cy="5715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dirty="0">
                <a:cs typeface="MCS RedSea S_U normal." pitchFamily="2" charset="-78"/>
              </a:rPr>
              <a:t>أستنتج وأطرح أسئلة </a:t>
            </a:r>
            <a:endParaRPr lang="ar-SA" sz="3200" dirty="0">
              <a:cs typeface="MCS RedSea S_U normal." pitchFamily="2" charset="-78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143240" y="2786058"/>
            <a:ext cx="4000528" cy="5715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dirty="0">
                <a:cs typeface="MCS RedSea S_U normal." pitchFamily="2" charset="-78"/>
              </a:rPr>
              <a:t>أسأل </a:t>
            </a:r>
            <a:endParaRPr lang="ar-SA" sz="3200" dirty="0">
              <a:cs typeface="MCS RedSea S_U normal." pitchFamily="2" charset="-78"/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3643306" y="2214554"/>
            <a:ext cx="4000528" cy="5715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dirty="0">
                <a:cs typeface="MCS RedSea S_U normal." pitchFamily="2" charset="-78"/>
              </a:rPr>
              <a:t>ألاحظ </a:t>
            </a:r>
            <a:endParaRPr lang="ar-SA" sz="3200" dirty="0">
              <a:cs typeface="MCS RedSea S_U normal.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47100" y="785794"/>
            <a:ext cx="31045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0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500694" y="1214422"/>
            <a:ext cx="1762021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800" dirty="0">
                <a:cs typeface="MCS Khaybar S_U normal." pitchFamily="2" charset="-78"/>
              </a:rPr>
              <a:t>محددات </a:t>
            </a:r>
          </a:p>
          <a:p>
            <a:r>
              <a:rPr lang="ar-EG" sz="2800" dirty="0">
                <a:cs typeface="MCS Khaybar S_U normal." pitchFamily="2" charset="-78"/>
              </a:rPr>
              <a:t>حجم الخلية </a:t>
            </a:r>
            <a:endParaRPr lang="ar-SA" sz="2800" dirty="0">
              <a:cs typeface="MCS Khaybar S_U normal.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57355" y="1022978"/>
            <a:ext cx="5200463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تنمو الخلايا صغيرة جداً لا يمكن رؤيتها </a:t>
            </a:r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بالمجهر وتحتاج إلى</a:t>
            </a:r>
          </a:p>
          <a:p>
            <a:r>
              <a:rPr lang="ar-EG" dirty="0">
                <a:cs typeface="MCS RedSea S_U normal." pitchFamily="2" charset="-78"/>
              </a:rPr>
              <a:t>السكر  والأكسجين حتى تنموا وتتخلص من الفضلات </a:t>
            </a:r>
          </a:p>
          <a:p>
            <a:r>
              <a:rPr lang="ar-EG" dirty="0">
                <a:cs typeface="MCS RedSea S_U normal." pitchFamily="2" charset="-78"/>
              </a:rPr>
              <a:t>وتنموا الخلية كلما زاد حجمها ول زيادة يصاحبها زيادة في الغشاء </a:t>
            </a:r>
          </a:p>
          <a:p>
            <a:r>
              <a:rPr lang="ar-EG" dirty="0">
                <a:cs typeface="MCS RedSea S_U normal." pitchFamily="2" charset="-78"/>
              </a:rPr>
              <a:t>البلازمي  </a:t>
            </a:r>
            <a:r>
              <a:rPr lang="ar-EG" dirty="0" err="1">
                <a:cs typeface="MCS RedSea S_U normal." pitchFamily="2" charset="-78"/>
              </a:rPr>
              <a:t>ولاكن</a:t>
            </a:r>
            <a:r>
              <a:rPr lang="ar-EG" dirty="0">
                <a:cs typeface="MCS RedSea S_U normal." pitchFamily="2" charset="-78"/>
              </a:rPr>
              <a:t> بمعدل اقل  </a:t>
            </a:r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أن تصبح الخلية غير متوافقة مع </a:t>
            </a:r>
          </a:p>
          <a:p>
            <a:r>
              <a:rPr lang="ar-EG" dirty="0">
                <a:cs typeface="MCS RedSea S_U normal." pitchFamily="2" charset="-78"/>
              </a:rPr>
              <a:t>الغلاف فتتوقف عن النمو </a:t>
            </a:r>
            <a:endParaRPr lang="ar-SA" dirty="0">
              <a:cs typeface="MCS RedSea S_U normal.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1084" y="2671762"/>
            <a:ext cx="2952750" cy="68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ربع نص 15"/>
          <p:cNvSpPr txBox="1"/>
          <p:nvPr/>
        </p:nvSpPr>
        <p:spPr>
          <a:xfrm>
            <a:off x="4786314" y="3571876"/>
            <a:ext cx="292895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/>
              <a:t>ا</a:t>
            </a:r>
            <a:r>
              <a:rPr lang="ar-EG" dirty="0">
                <a:cs typeface="MCS RedSea S_U normal." pitchFamily="2" charset="-78"/>
              </a:rPr>
              <a:t>لخلايا تصاب بالعديد من الأمراض مثل السرطان ويحدث ذلك عند </a:t>
            </a:r>
          </a:p>
          <a:p>
            <a:r>
              <a:rPr lang="ar-EG" dirty="0">
                <a:cs typeface="MCS RedSea S_U normal." pitchFamily="2" charset="-78"/>
              </a:rPr>
              <a:t>عدم قدرة الخلية على التغلب على المرض </a:t>
            </a:r>
            <a:endParaRPr lang="ar-SA" dirty="0">
              <a:cs typeface="MCS RedSea S_U normal." pitchFamily="2" charset="-7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2643182"/>
            <a:ext cx="3429024" cy="25215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مربع نص 17"/>
          <p:cNvSpPr txBox="1"/>
          <p:nvPr/>
        </p:nvSpPr>
        <p:spPr>
          <a:xfrm>
            <a:off x="714348" y="5286388"/>
            <a:ext cx="292895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الخلية ارجوا نية الشكل تحاول السيطرة على الخلية السرطانية الصفراء </a:t>
            </a:r>
            <a:endParaRPr lang="ar-SA" dirty="0">
              <a:cs typeface="MCS RedSea S_U normal." pitchFamily="2" charset="-78"/>
            </a:endParaRPr>
          </a:p>
        </p:txBody>
      </p:sp>
      <p:pic>
        <p:nvPicPr>
          <p:cNvPr id="1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3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والوراثة 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500562" y="1000108"/>
            <a:ext cx="2403014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الانقسام المتساوي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76687" y="967071"/>
            <a:ext cx="4423875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هو انقسام الخلية إلى  خليتين متساويين </a:t>
            </a:r>
            <a:endParaRPr lang="ar-SA" sz="2400" dirty="0">
              <a:cs typeface="MCS RedSea S_U normal.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1643050"/>
            <a:ext cx="657229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1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solidFill>
                  <a:schemeClr val="tx1"/>
                </a:solidFill>
                <a:cs typeface="MCS Khaybar S_U normal." pitchFamily="2" charset="-78"/>
              </a:rPr>
              <a:t>الانقسام المتساوي </a:t>
            </a:r>
            <a:endParaRPr lang="ar-SA" sz="36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928670"/>
            <a:ext cx="6572296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9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انقسام الخلايا 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الأول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928670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/>
          <p:cNvSpPr txBox="1"/>
          <p:nvPr/>
        </p:nvSpPr>
        <p:spPr>
          <a:xfrm>
            <a:off x="4098159" y="1657167"/>
            <a:ext cx="3331361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عملية ينتج عنها أربع خلايا كل خلية</a:t>
            </a:r>
          </a:p>
          <a:p>
            <a:r>
              <a:rPr lang="ar-EG" dirty="0">
                <a:cs typeface="MCS RedSea S_U normal." pitchFamily="2" charset="-78"/>
              </a:rPr>
              <a:t> تعتمد  على نصف عدد </a:t>
            </a:r>
            <a:r>
              <a:rPr lang="ar-EG" dirty="0" err="1">
                <a:cs typeface="MCS RedSea S_U normal." pitchFamily="2" charset="-78"/>
              </a:rPr>
              <a:t>الكروموسومات</a:t>
            </a:r>
            <a:r>
              <a:rPr lang="ar-EG" dirty="0">
                <a:cs typeface="MCS RedSea S_U normal." pitchFamily="2" charset="-78"/>
              </a:rPr>
              <a:t> </a:t>
            </a:r>
          </a:p>
          <a:p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الخلية </a:t>
            </a:r>
            <a:r>
              <a:rPr lang="ar-EG" dirty="0" err="1">
                <a:cs typeface="MCS RedSea S_U normal." pitchFamily="2" charset="-78"/>
              </a:rPr>
              <a:t>الاصل</a:t>
            </a:r>
            <a:r>
              <a:rPr lang="ar-EG" dirty="0">
                <a:cs typeface="MCS RedSea S_U normal." pitchFamily="2" charset="-78"/>
              </a:rPr>
              <a:t>  مثل </a:t>
            </a:r>
            <a:r>
              <a:rPr lang="ar-EG" dirty="0" err="1">
                <a:cs typeface="MCS RedSea S_U normal." pitchFamily="2" charset="-78"/>
              </a:rPr>
              <a:t>النقسام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الذى</a:t>
            </a:r>
            <a:endParaRPr lang="ar-EG" dirty="0">
              <a:cs typeface="MCS RedSea S_U normal." pitchFamily="2" charset="-78"/>
            </a:endParaRPr>
          </a:p>
          <a:p>
            <a:r>
              <a:rPr lang="ar-EG" dirty="0">
                <a:cs typeface="MCS RedSea S_U normal." pitchFamily="2" charset="-78"/>
              </a:rPr>
              <a:t> يحدث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جسم </a:t>
            </a:r>
            <a:r>
              <a:rPr lang="ar-EG" dirty="0" err="1">
                <a:cs typeface="MCS RedSea S_U normal." pitchFamily="2" charset="-78"/>
              </a:rPr>
              <a:t>الانسان</a:t>
            </a:r>
            <a:r>
              <a:rPr lang="ar-EG" dirty="0">
                <a:cs typeface="MCS RedSea S_U normal." pitchFamily="2" charset="-78"/>
              </a:rPr>
              <a:t> </a:t>
            </a:r>
            <a:endParaRPr lang="ar-SA" dirty="0">
              <a:cs typeface="MCS RedSea S_U normal." pitchFamily="2" charset="-78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071546"/>
            <a:ext cx="4143404" cy="18192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8926" y="3357562"/>
            <a:ext cx="4286280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382" y="3357562"/>
            <a:ext cx="2666668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14480" y="5329254"/>
            <a:ext cx="914400" cy="457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1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15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3" name="Picture 6" descr="http://www.gp4arab.com/jm/modules/fisheye_menu/images/exit.png">
            <a:hlinkClick r:id="" action="ppaction://hlinkshowjump?jump=endshow" highlightClick="1">
              <a:snd r:embed="rId16" name="الترجمة من Google#en-ar-lu hgsgh.wav"/>
            </a:hlinkClick>
            <a:hlinkHover r:id="" action="ppaction://noaction" highlightClick="1">
              <a:snd r:embed="rId1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الوراثة والصفات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953573" y="1071546"/>
            <a:ext cx="80342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الوراثة </a:t>
            </a:r>
            <a:endParaRPr lang="ar-SA" dirty="0">
              <a:cs typeface="MCS Khaybar S_U normal.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714349" y="1059404"/>
            <a:ext cx="51139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عملية انتقال الصفات الوراثية من الآباء </a:t>
            </a:r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الابناء</a:t>
            </a:r>
            <a:r>
              <a:rPr lang="ar-EG" dirty="0">
                <a:cs typeface="MCS RedSea S_U normal." pitchFamily="2" charset="-78"/>
              </a:rPr>
              <a:t>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775598" y="1643050"/>
            <a:ext cx="1582484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الصفة الموروثة </a:t>
            </a:r>
            <a:endParaRPr lang="ar-SA" dirty="0">
              <a:cs typeface="MCS Khaybar S_U normal.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00034" y="1571612"/>
            <a:ext cx="49621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الصفة المنتقلة من الآباء إلى الأبناء مثل لون الشعر </a:t>
            </a:r>
          </a:p>
          <a:p>
            <a:r>
              <a:rPr lang="ar-EG" dirty="0">
                <a:cs typeface="MCS RedSea S_U normal." pitchFamily="2" charset="-78"/>
              </a:rPr>
              <a:t>والعينين وملامح الوجه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321991" y="2428868"/>
            <a:ext cx="854722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الغريزة</a:t>
            </a:r>
            <a:r>
              <a:rPr lang="ar-EG" dirty="0"/>
              <a:t> </a:t>
            </a:r>
            <a:endParaRPr lang="ar-SA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9862" y="2428868"/>
            <a:ext cx="56124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هي صفات غير مكتسبة تولد مع الإنسان ولا يمكن اكتسابها من المحيط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874495" y="3214686"/>
            <a:ext cx="1697901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الصفة المكتسبة </a:t>
            </a:r>
            <a:endParaRPr lang="ar-SA" dirty="0">
              <a:cs typeface="MCS Khaybar S_U normal." pitchFamily="2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206978" y="3143248"/>
            <a:ext cx="56124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صفة غير موجودة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الاباء</a:t>
            </a:r>
            <a:r>
              <a:rPr lang="ar-EG" dirty="0">
                <a:cs typeface="MCS RedSea S_U normal." pitchFamily="2" charset="-78"/>
              </a:rPr>
              <a:t>  </a:t>
            </a:r>
            <a:r>
              <a:rPr lang="ar-EG" dirty="0" err="1">
                <a:cs typeface="MCS RedSea S_U normal." pitchFamily="2" charset="-78"/>
              </a:rPr>
              <a:t>ولاكن</a:t>
            </a:r>
            <a:r>
              <a:rPr lang="ar-EG" dirty="0">
                <a:cs typeface="MCS RedSea S_U normal." pitchFamily="2" charset="-78"/>
              </a:rPr>
              <a:t> يتم اكتسابها بالتعلم من المحيط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-103111" y="3714752"/>
            <a:ext cx="781015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تو</a:t>
            </a:r>
            <a:r>
              <a:rPr lang="ar-EG" dirty="0" err="1">
                <a:cs typeface="MCS RedSea S_U normal." pitchFamily="2" charset="-78"/>
              </a:rPr>
              <a:t>ر</a:t>
            </a:r>
            <a:r>
              <a:rPr lang="ar-EG" dirty="0">
                <a:cs typeface="MCS RedSea S_U normal." pitchFamily="2" charset="-78"/>
              </a:rPr>
              <a:t>ث الصفات عن طريق الجينات  حيث أن </a:t>
            </a:r>
            <a:r>
              <a:rPr lang="ar-EG" dirty="0" err="1">
                <a:cs typeface="MCS RedSea S_U normal." pitchFamily="2" charset="-78"/>
              </a:rPr>
              <a:t>الجين</a:t>
            </a:r>
            <a:r>
              <a:rPr lang="ar-EG" dirty="0">
                <a:cs typeface="MCS RedSea S_U normal." pitchFamily="2" charset="-78"/>
              </a:rPr>
              <a:t> يحتوى على المعلومات الكيميائية للصفة الموروثة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5857884" y="4143380"/>
            <a:ext cx="1837338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000" b="1" dirty="0">
                <a:cs typeface="MCS Khaybar S_U normal." pitchFamily="2" charset="-78"/>
              </a:rPr>
              <a:t>الصفة السائدة </a:t>
            </a:r>
            <a:endParaRPr lang="ar-SA" sz="2000" b="1" dirty="0">
              <a:cs typeface="MCS Khaybar S_U normal." pitchFamily="2" charset="-78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285720" y="4143380"/>
            <a:ext cx="55521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صفة وراثية </a:t>
            </a:r>
            <a:r>
              <a:rPr lang="ar-EG" sz="2000" dirty="0" err="1">
                <a:cs typeface="MCS RedSea S_U normal." pitchFamily="2" charset="-78"/>
              </a:rPr>
              <a:t>فى</a:t>
            </a:r>
            <a:r>
              <a:rPr lang="ar-EG" sz="2000" dirty="0">
                <a:cs typeface="MCS RedSea S_U normal." pitchFamily="2" charset="-78"/>
              </a:rPr>
              <a:t> الكائنات الحية تمنع صفات أخرى من الظهور </a:t>
            </a:r>
            <a:endParaRPr lang="ar-SA" sz="2000" dirty="0">
              <a:cs typeface="MCS RedSea S_U normal." pitchFamily="2" charset="-78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5861462" y="5000636"/>
            <a:ext cx="156805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الصفة المتنحية </a:t>
            </a:r>
            <a:endParaRPr lang="ar-SA" dirty="0">
              <a:cs typeface="MCS Khaybar S_U normal." pitchFamily="2" charset="-78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285720" y="4857760"/>
            <a:ext cx="55521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صفة وراثية </a:t>
            </a:r>
            <a:r>
              <a:rPr lang="ar-EG" sz="2000" dirty="0" err="1">
                <a:cs typeface="MCS RedSea S_U normal." pitchFamily="2" charset="-78"/>
              </a:rPr>
              <a:t>فى</a:t>
            </a:r>
            <a:r>
              <a:rPr lang="ar-EG" sz="2000" dirty="0">
                <a:cs typeface="MCS RedSea S_U normal." pitchFamily="2" charset="-78"/>
              </a:rPr>
              <a:t> الكائنات الحية يمكن أن تمنعها صفات أخرى من الظهور </a:t>
            </a:r>
            <a:endParaRPr lang="ar-SA" sz="2000" dirty="0">
              <a:cs typeface="MCS RedSea S_U normal." pitchFamily="2" charset="-78"/>
            </a:endParaRPr>
          </a:p>
        </p:txBody>
      </p:sp>
      <p:pic>
        <p:nvPicPr>
          <p:cNvPr id="2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شكل بيضاوي 6">
            <a:hlinkClick r:id="" action="ppaction://hlinkshowjump?jump=firstslide"/>
            <a:hlinkHover r:id="" action="ppaction://noaction" highlightClick="1">
              <a:snd r:embed="rId1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2" name="Picture 6" descr="http://www.gp4arab.com/jm/modules/fisheye_menu/images/exit.png">
            <a:hlinkClick r:id="" action="ppaction://hlinkshowjump?jump=endshow" highlightClick="1">
              <a:snd r:embed="rId11" name="الترجمة من Google#en-ar-lu hgsgh.wav"/>
            </a:hlinkClick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8" grpId="0"/>
      <p:bldP spid="19" grpId="0" animBg="1"/>
      <p:bldP spid="21" grpId="0"/>
      <p:bldP spid="22" grpId="0" animBg="1"/>
      <p:bldP spid="23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مثال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289934" y="814312"/>
            <a:ext cx="146706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تلقيح البازلاء </a:t>
            </a:r>
            <a:endParaRPr lang="ar-SA" sz="2000" dirty="0">
              <a:cs typeface="MCS Khaybar S_U normal.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857232"/>
            <a:ext cx="4143404" cy="17145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714620"/>
            <a:ext cx="5715040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4643446"/>
            <a:ext cx="5786478" cy="138112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6380" y="1285860"/>
            <a:ext cx="2071702" cy="12708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شكل بيضاوي 6">
            <a:hlinkClick r:id="" action="ppaction://hlinkshowjump?jump=firstslide"/>
            <a:hlinkHover r:id="" action="ppaction://noaction" highlightClick="1">
              <a:snd r:embed="rId14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4" name="Picture 6" descr="http://www.gp4arab.com/jm/modules/fisheye_menu/images/exit.png">
            <a:hlinkClick r:id="" action="ppaction://hlinkshowjump?jump=endshow" highlightClick="1">
              <a:snd r:embed="rId15" name="الترجمة من Google#en-ar-lu hgsgh.wav"/>
            </a:hlinkClick>
            <a:hlinkHover r:id="" action="ppaction://noaction" highlightClick="1">
              <a:snd r:embed="rId1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مربع باينت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000108"/>
            <a:ext cx="3714776" cy="4838719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lum contrast="31000"/>
          </a:blip>
          <a:srcRect/>
          <a:stretch>
            <a:fillRect/>
          </a:stretch>
        </p:blipFill>
        <p:spPr bwMode="auto">
          <a:xfrm>
            <a:off x="4071934" y="1071546"/>
            <a:ext cx="2995607" cy="47149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1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الوحدة الأولى 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500694" y="857232"/>
            <a:ext cx="1492716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1600" dirty="0"/>
              <a:t>مخطط السلالة </a:t>
            </a:r>
            <a:endParaRPr lang="ar-SA" sz="1600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410071" y="1214422"/>
            <a:ext cx="566212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هو مخطط يستعمل لتتبع الصفات في العائلة ودراسة الأنماط الوراثية </a:t>
            </a:r>
            <a:endParaRPr lang="ar-SA" dirty="0">
              <a:cs typeface="MCS RedSea S_U normal." pitchFamily="2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1643050"/>
            <a:ext cx="5072098" cy="322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3214686"/>
            <a:ext cx="106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16" y="4857760"/>
            <a:ext cx="1704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سهم منحني 17"/>
          <p:cNvSpPr/>
          <p:nvPr/>
        </p:nvSpPr>
        <p:spPr>
          <a:xfrm rot="10800000">
            <a:off x="6000760" y="1643050"/>
            <a:ext cx="1214446" cy="2714644"/>
          </a:xfrm>
          <a:prstGeom prst="ben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3" name="Picture 6" descr="http://www.gp4arab.com/jm/modules/fisheye_menu/images/exit.png">
            <a:hlinkClick r:id="" action="ppaction://hlinkshowjump?jump=endshow" highlightClick="1">
              <a:snd r:embed="rId14" name="الترجمة من Google#en-ar-lu hgsgh.wav"/>
            </a:hlinkClick>
            <a:hlinkHover r:id="" action="ppaction://noaction" highlightClick="1">
              <a:snd r:embed="rId1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>
                <a:cs typeface="MCS Khaybar S_U normal." pitchFamily="2" charset="-78"/>
              </a:rPr>
              <a:t>عملية الحيات </a:t>
            </a:r>
            <a:r>
              <a:rPr lang="ar-EG" sz="2000" dirty="0" err="1">
                <a:cs typeface="MCS Khaybar S_U normal." pitchFamily="2" charset="-78"/>
              </a:rPr>
              <a:t>فى</a:t>
            </a:r>
            <a:r>
              <a:rPr lang="ar-EG" sz="2000" dirty="0">
                <a:cs typeface="MCS Khaybar S_U normal." pitchFamily="2" charset="-78"/>
              </a:rPr>
              <a:t> النباتات والمخلوقات الحية الدقيقة </a:t>
            </a:r>
            <a:endParaRPr lang="ar-SA" sz="20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الثالث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686"/>
              </a:clrFrom>
              <a:clrTo>
                <a:srgbClr val="FDF686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643570" y="1571612"/>
            <a:ext cx="1295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1670" y="857232"/>
            <a:ext cx="333376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1" y="857232"/>
            <a:ext cx="1742851" cy="17859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15140" y="2643182"/>
            <a:ext cx="971553" cy="54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43306" y="2786058"/>
            <a:ext cx="2300297" cy="124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282" y="2786058"/>
            <a:ext cx="3048009" cy="11430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29388" y="4143380"/>
            <a:ext cx="119538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43306" y="4143380"/>
            <a:ext cx="2209803" cy="83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663330">
            <a:off x="1929561" y="4080400"/>
            <a:ext cx="1666875" cy="9144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929322" y="5286388"/>
            <a:ext cx="12382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00364" y="5143512"/>
            <a:ext cx="2076452" cy="112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5785" y="5000636"/>
            <a:ext cx="1924445" cy="11382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2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شكل بيضاوي 6">
            <a:hlinkClick r:id="" action="ppaction://hlinkshowjump?jump=firstslide"/>
            <a:hlinkHover r:id="" action="ppaction://noaction" highlightClick="1">
              <a:snd r:embed="rId2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0" name="Picture 6" descr="http://www.gp4arab.com/jm/modules/fisheye_menu/images/exit.png">
            <a:hlinkClick r:id="" action="ppaction://hlinkshowjump?jump=endshow" highlightClick="1">
              <a:snd r:embed="rId23" name="الترجمة من Google#en-ar-lu hgsgh.wav"/>
            </a:hlinkClick>
            <a:hlinkHover r:id="" action="ppaction://noaction" highlightClick="1">
              <a:snd r:embed="rId2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cs typeface="MCS Khaybar S_U normal." pitchFamily="2" charset="-78"/>
              </a:rPr>
              <a:t>عملية الحيات في النباتات</a:t>
            </a:r>
            <a:endParaRPr lang="ar-SA" sz="36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785794"/>
            <a:ext cx="36861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/>
          <p:cNvSpPr txBox="1"/>
          <p:nvPr/>
        </p:nvSpPr>
        <p:spPr>
          <a:xfrm>
            <a:off x="-85190" y="1312119"/>
            <a:ext cx="730039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تقوم الجذور بامتصاص الغذاء من التربة الزراعية </a:t>
            </a:r>
            <a:r>
              <a:rPr lang="ar-EG" sz="2400" dirty="0" err="1">
                <a:cs typeface="MCS RedSea S_U normal." pitchFamily="2" charset="-78"/>
              </a:rPr>
              <a:t>الى</a:t>
            </a:r>
            <a:r>
              <a:rPr lang="ar-EG" sz="2400" dirty="0">
                <a:cs typeface="MCS RedSea S_U normal." pitchFamily="2" charset="-78"/>
              </a:rPr>
              <a:t> سيقان النباتات </a:t>
            </a:r>
          </a:p>
          <a:p>
            <a:r>
              <a:rPr lang="ar-EG" sz="2400" dirty="0">
                <a:cs typeface="MCS RedSea S_U normal." pitchFamily="2" charset="-78"/>
              </a:rPr>
              <a:t>وتوم السيقان بحملها إلى الأوراق والى باقي أجزاء النبات </a:t>
            </a:r>
            <a:endParaRPr lang="ar-SA" sz="2400" dirty="0">
              <a:cs typeface="MCS RedSea S_U normal.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637745" y="2214554"/>
            <a:ext cx="293465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dirty="0"/>
              <a:t>كيف تنتقل المواد إلى النباتات </a:t>
            </a:r>
            <a:endParaRPr lang="ar-S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2643182"/>
            <a:ext cx="4055155" cy="333375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324127"/>
            <a:ext cx="3428991" cy="36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9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1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شكل بيضاوي 6">
            <a:hlinkClick r:id="" action="ppaction://hlinkshowjump?jump=firstslide"/>
            <a:hlinkHover r:id="" action="ppaction://noaction" highlightClick="1">
              <a:snd r:embed="rId13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2" name="Picture 6" descr="http://www.gp4arab.com/jm/modules/fisheye_menu/images/exit.png">
            <a:hlinkClick r:id="" action="ppaction://hlinkshowjump?jump=endshow" highlightClick="1">
              <a:snd r:embed="rId14" name="الترجمة من Google#en-ar-lu hgsgh.wav"/>
            </a:hlinkClick>
            <a:hlinkHover r:id="" action="ppaction://noaction" highlightClick="1">
              <a:snd r:embed="rId1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أعمل كالعلماء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مقدمة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000108"/>
            <a:ext cx="5500726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مربع نص 13"/>
          <p:cNvSpPr txBox="1"/>
          <p:nvPr/>
        </p:nvSpPr>
        <p:spPr>
          <a:xfrm>
            <a:off x="5715008" y="1785926"/>
            <a:ext cx="1837361" cy="255454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/>
            <a:r>
              <a:rPr lang="ar-EG" sz="4000" b="1" dirty="0">
                <a:latin typeface="Segoe UI" pitchFamily="34" charset="0"/>
                <a:cs typeface="Segoe UI" pitchFamily="34" charset="0"/>
              </a:rPr>
              <a:t>أجزاء </a:t>
            </a:r>
          </a:p>
          <a:p>
            <a:pPr algn="ctr"/>
            <a:r>
              <a:rPr lang="ar-EG" sz="4000" b="1" dirty="0">
                <a:latin typeface="Segoe UI" pitchFamily="34" charset="0"/>
                <a:cs typeface="Segoe UI" pitchFamily="34" charset="0"/>
              </a:rPr>
              <a:t>المذنب </a:t>
            </a:r>
          </a:p>
          <a:p>
            <a:pPr algn="ctr"/>
            <a:r>
              <a:rPr lang="ar-EG" sz="4000" b="1" dirty="0">
                <a:latin typeface="Segoe UI" pitchFamily="34" charset="0"/>
                <a:cs typeface="Segoe UI" pitchFamily="34" charset="0"/>
              </a:rPr>
              <a:t>بالطريقة</a:t>
            </a:r>
          </a:p>
          <a:p>
            <a:pPr algn="ctr"/>
            <a:r>
              <a:rPr lang="ar-EG" sz="4000" b="1" dirty="0">
                <a:latin typeface="Segoe UI" pitchFamily="34" charset="0"/>
                <a:cs typeface="Segoe UI" pitchFamily="34" charset="0"/>
              </a:rPr>
              <a:t> العلمية </a:t>
            </a:r>
            <a:endParaRPr lang="ar-SA" sz="4000" b="1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1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solidFill>
                  <a:schemeClr val="tx1"/>
                </a:solidFill>
                <a:cs typeface="MCS Khaybar S_U normal." pitchFamily="2" charset="-78"/>
              </a:rPr>
              <a:t>كيف تعمل أوراق النبات </a:t>
            </a:r>
            <a:endParaRPr lang="ar-SA" sz="36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785794"/>
            <a:ext cx="7215206" cy="55721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6194851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30836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9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71470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كيف تتكاثر النباتات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الوحدة الأولى 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026618" y="1142984"/>
            <a:ext cx="83067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bg1"/>
                </a:solidFill>
                <a:cs typeface="MCS Khaybar S_U normal." pitchFamily="2" charset="-78"/>
              </a:rPr>
              <a:t>التكاثر </a:t>
            </a:r>
            <a:endParaRPr lang="ar-SA" dirty="0">
              <a:solidFill>
                <a:schemeClr val="bg1"/>
              </a:solidFill>
              <a:cs typeface="MCS Khaybar S_U normal.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28596" y="1000108"/>
            <a:ext cx="536535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هو عملية إنتاج أفراد جديدة من النوع نفسه عن طريق العديد من الطرق  على حسب نوع النبات 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786182" y="1897038"/>
            <a:ext cx="36927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</a:t>
            </a:r>
            <a:endParaRPr lang="ar-S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351153" y="2967335"/>
            <a:ext cx="2723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</a:t>
            </a:r>
            <a:endParaRPr lang="ar-S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785786" y="1643051"/>
            <a:ext cx="650085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ar-EG" cap="none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Khaybar S_U normal." pitchFamily="2" charset="-78"/>
              </a:rPr>
              <a:t>البذرة</a:t>
            </a:r>
            <a:r>
              <a:rPr lang="ar-EG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Khaybar S_U normal." pitchFamily="2" charset="-78"/>
              </a:rPr>
              <a:t>     </a:t>
            </a:r>
            <a:r>
              <a:rPr lang="ar-EG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EG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هى</a:t>
            </a:r>
            <a:r>
              <a:rPr lang="ar-EG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تركيب نبات صغير غير مكتمل النمو وعند توفر الظروف             المناسبة تنمو البذرة وينتج نبات جديد </a:t>
            </a:r>
            <a:r>
              <a:rPr lang="ar-EG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اى</a:t>
            </a:r>
            <a:r>
              <a:rPr lang="ar-EG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تتكون البذرة </a:t>
            </a:r>
          </a:p>
          <a:p>
            <a:endParaRPr lang="ar-EG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ar-EG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Khaybar S_U normal." pitchFamily="2" charset="-78"/>
              </a:rPr>
              <a:t>التلقيح</a:t>
            </a:r>
            <a:r>
              <a:rPr lang="ar-EG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ar-EG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هو نتيجة لعملية انتقال يحدث اندماج </a:t>
            </a:r>
            <a:r>
              <a:rPr lang="ar-EG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المشيج</a:t>
            </a:r>
            <a:r>
              <a:rPr lang="ar-EG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المذكر مع </a:t>
            </a:r>
            <a:r>
              <a:rPr lang="ar-EG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المشيج</a:t>
            </a:r>
            <a:r>
              <a:rPr lang="ar-EG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  <a:r>
              <a:rPr lang="ar-EG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الموئث</a:t>
            </a:r>
            <a:endParaRPr lang="ar-EG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3357562"/>
            <a:ext cx="685804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8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الوحدة الأولى 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929058" y="857232"/>
            <a:ext cx="277474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2400" b="1" dirty="0"/>
              <a:t>النباتاتُ </a:t>
            </a:r>
            <a:r>
              <a:rPr lang="ar-EG" sz="2400" b="1" dirty="0" err="1"/>
              <a:t>اللابذرية</a:t>
            </a:r>
            <a:r>
              <a:rPr lang="ar-EG" sz="2400" b="1" dirty="0"/>
              <a:t> </a:t>
            </a:r>
            <a:endParaRPr lang="ar-SA" sz="2400" b="1" dirty="0"/>
          </a:p>
        </p:txBody>
      </p:sp>
      <p:sp>
        <p:nvSpPr>
          <p:cNvPr id="19" name="مستطيل 18"/>
          <p:cNvSpPr/>
          <p:nvPr/>
        </p:nvSpPr>
        <p:spPr>
          <a:xfrm>
            <a:off x="928662" y="1285860"/>
            <a:ext cx="5900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بعض النباتات لا بذور لها وتنمو هذه النباتات من </a:t>
            </a:r>
            <a:r>
              <a:rPr lang="ar-EG" sz="2000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انواغ</a:t>
            </a:r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</a:p>
          <a:p>
            <a:pPr algn="ctr"/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وهى  خلايا </a:t>
            </a:r>
            <a:r>
              <a:rPr lang="ar-EG" sz="2000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يامكنها</a:t>
            </a:r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أن تنمو فتصبح نباتات جديدة </a:t>
            </a:r>
            <a:endParaRPr lang="ar-SA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t="5172" r="2150" b="6896"/>
          <a:stretch>
            <a:fillRect/>
          </a:stretch>
        </p:blipFill>
        <p:spPr bwMode="auto">
          <a:xfrm>
            <a:off x="642910" y="2285992"/>
            <a:ext cx="6500858" cy="36433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6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الوحدة الأولى 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928670"/>
            <a:ext cx="28860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ستطيل 15"/>
          <p:cNvSpPr/>
          <p:nvPr/>
        </p:nvSpPr>
        <p:spPr>
          <a:xfrm>
            <a:off x="1643042" y="1500174"/>
            <a:ext cx="436209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EG" dirty="0" err="1">
                <a:cs typeface="MCS RedSea S_U normal." pitchFamily="2" charset="-78"/>
              </a:rPr>
              <a:t>الحزرات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والسرخسات</a:t>
            </a:r>
            <a:r>
              <a:rPr lang="ar-EG" dirty="0">
                <a:cs typeface="MCS RedSea S_U normal." pitchFamily="2" charset="-78"/>
              </a:rPr>
              <a:t> نباتات </a:t>
            </a:r>
            <a:r>
              <a:rPr lang="ar-EG" dirty="0" err="1">
                <a:cs typeface="MCS RedSea S_U normal." pitchFamily="2" charset="-78"/>
              </a:rPr>
              <a:t>لابذرية</a:t>
            </a:r>
            <a:r>
              <a:rPr lang="ar-EG" dirty="0">
                <a:cs typeface="MCS RedSea S_U normal." pitchFamily="2" charset="-78"/>
              </a:rPr>
              <a:t> تتكاثر </a:t>
            </a:r>
            <a:r>
              <a:rPr lang="ar-EG" dirty="0" err="1">
                <a:cs typeface="MCS RedSea S_U normal." pitchFamily="2" charset="-78"/>
              </a:rPr>
              <a:t>بالاواغ</a:t>
            </a:r>
            <a:r>
              <a:rPr lang="ar-EG" dirty="0">
                <a:cs typeface="MCS RedSea S_U normal." pitchFamily="2" charset="-78"/>
              </a:rPr>
              <a:t>   </a:t>
            </a:r>
          </a:p>
          <a:p>
            <a:pPr algn="ctr"/>
            <a:r>
              <a:rPr lang="ar-EG" dirty="0" err="1">
                <a:cs typeface="MCS RedSea S_U normal." pitchFamily="2" charset="-78"/>
              </a:rPr>
              <a:t>الحزرايات</a:t>
            </a:r>
            <a:r>
              <a:rPr lang="ar-EG" dirty="0">
                <a:cs typeface="MCS RedSea S_U normal." pitchFamily="2" charset="-78"/>
              </a:rPr>
              <a:t> ليس لها جذور حقيقية ومع ذلك </a:t>
            </a:r>
            <a:r>
              <a:rPr lang="ar-EG" dirty="0" err="1">
                <a:cs typeface="MCS RedSea S_U normal." pitchFamily="2" charset="-78"/>
              </a:rPr>
              <a:t>فانها</a:t>
            </a:r>
            <a:r>
              <a:rPr lang="ar-EG" dirty="0">
                <a:cs typeface="MCS RedSea S_U normal." pitchFamily="2" charset="-78"/>
              </a:rPr>
              <a:t> تثبت </a:t>
            </a:r>
          </a:p>
          <a:p>
            <a:pPr algn="ctr"/>
            <a:r>
              <a:rPr lang="ar-EG" dirty="0">
                <a:cs typeface="MCS RedSea S_U normal." pitchFamily="2" charset="-78"/>
              </a:rPr>
              <a:t>نفسها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مكان واحد باستخدام تركيب تشبه الشعر     </a:t>
            </a:r>
            <a:endParaRPr lang="ar-SA" dirty="0">
              <a:cs typeface="MCS RedSea S_U normal." pitchFamily="2" charset="-78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2500306"/>
            <a:ext cx="5943987" cy="37147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6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</a:t>
            </a:r>
            <a:r>
              <a:rPr lang="ar-EG" sz="2400" dirty="0" err="1">
                <a:solidFill>
                  <a:schemeClr val="tx1"/>
                </a:solidFill>
                <a:cs typeface="MCS Khaybar S_U normal." pitchFamily="2" charset="-78"/>
              </a:rPr>
              <a:t>الثانى</a:t>
            </a: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928670"/>
            <a:ext cx="16192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مستطيل 17"/>
          <p:cNvSpPr/>
          <p:nvPr/>
        </p:nvSpPr>
        <p:spPr>
          <a:xfrm>
            <a:off x="214282" y="1643050"/>
            <a:ext cx="735329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النباتات المغطاة البذور والنباتات المعراة البذور                     </a:t>
            </a:r>
          </a:p>
          <a:p>
            <a:pPr algn="ctr"/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نوعان من النباتات </a:t>
            </a:r>
            <a:r>
              <a:rPr lang="ar-EG" sz="2000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الوعائبة</a:t>
            </a:r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البذرية تتكاثر النباتات المغطاة البذور  </a:t>
            </a:r>
          </a:p>
          <a:p>
            <a:pPr algn="ctr"/>
            <a:endParaRPr lang="ar-EG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  <a:p>
            <a:pPr algn="ctr"/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عن طريق </a:t>
            </a:r>
            <a:r>
              <a:rPr lang="ar-EG" sz="2000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ازهارها</a:t>
            </a:r>
            <a:r>
              <a:rPr lang="ar-EG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وتختلف النباتات المعراة البذور عن المغطاة       </a:t>
            </a:r>
          </a:p>
          <a:p>
            <a:pPr algn="ctr"/>
            <a:endParaRPr lang="ar-EG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  <a:p>
            <a:pPr algn="ctr"/>
            <a:r>
              <a:rPr lang="ar-EG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البذور </a:t>
            </a:r>
            <a:r>
              <a:rPr lang="ar-EG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فى</a:t>
            </a:r>
            <a:r>
              <a:rPr lang="ar-EG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  <a:r>
              <a:rPr lang="ar-EG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ان</a:t>
            </a:r>
            <a:r>
              <a:rPr lang="ar-EG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بذورها تنتج </a:t>
            </a:r>
            <a:r>
              <a:rPr lang="ar-EG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فى</a:t>
            </a:r>
            <a:r>
              <a:rPr lang="ar-EG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  <a:r>
              <a:rPr lang="ar-EG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مخاريط</a:t>
            </a:r>
            <a:r>
              <a:rPr lang="ar-EG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ومنها </a:t>
            </a:r>
            <a:r>
              <a:rPr lang="ar-EG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مخاريط</a:t>
            </a:r>
            <a:r>
              <a:rPr lang="ar-EG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نبات الصنوبر  </a:t>
            </a:r>
            <a:endParaRPr lang="ar-EG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  <a:p>
            <a:pPr algn="ctr"/>
            <a:endParaRPr lang="ar-SA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428728" y="3940924"/>
            <a:ext cx="552747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2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النباتات المعراة البذور </a:t>
            </a:r>
            <a:r>
              <a:rPr lang="ar-EG" sz="20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هى</a:t>
            </a:r>
            <a:r>
              <a:rPr lang="ar-EG" sz="2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من </a:t>
            </a:r>
            <a:r>
              <a:rPr lang="ar-EG" sz="20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اقدم</a:t>
            </a:r>
            <a:r>
              <a:rPr lang="ar-EG" sz="2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النباتات على سطح </a:t>
            </a:r>
            <a:r>
              <a:rPr lang="ar-EG" sz="20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الارض</a:t>
            </a:r>
            <a:endParaRPr lang="ar-EG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MCS RedSea S_U normal." pitchFamily="2" charset="-78"/>
            </a:endParaRPr>
          </a:p>
          <a:p>
            <a:pPr algn="ctr"/>
            <a:endParaRPr lang="ar-EG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MCS RedSea S_U normal." pitchFamily="2" charset="-78"/>
            </a:endParaRPr>
          </a:p>
          <a:p>
            <a:pPr algn="ctr"/>
            <a:r>
              <a:rPr lang="ar-EG" sz="2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حيث ظهرت قبل  250 مليون سنة وانتشرت عندما كانت       </a:t>
            </a:r>
          </a:p>
          <a:p>
            <a:pPr algn="ctr"/>
            <a:endParaRPr lang="ar-EG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MCS RedSea S_U normal." pitchFamily="2" charset="-78"/>
            </a:endParaRPr>
          </a:p>
          <a:p>
            <a:pPr algn="ctr"/>
            <a:r>
              <a:rPr lang="ar-EG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الدنياصورات</a:t>
            </a:r>
            <a:r>
              <a:rPr lang="ar-EG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منتشرة </a:t>
            </a:r>
            <a:endParaRPr lang="ar-SA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MCS RedSea S_U normal." pitchFamily="2" charset="-78"/>
            </a:endParaRPr>
          </a:p>
        </p:txBody>
      </p:sp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2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4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6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7173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</a:t>
            </a:r>
            <a:r>
              <a:rPr lang="ar-EG" sz="2400" dirty="0" err="1">
                <a:solidFill>
                  <a:schemeClr val="tx1"/>
                </a:solidFill>
                <a:cs typeface="MCS Khaybar S_U normal." pitchFamily="2" charset="-78"/>
              </a:rPr>
              <a:t>الثانى</a:t>
            </a: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1538" y="1285860"/>
            <a:ext cx="7143800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428992" y="4714884"/>
            <a:ext cx="410528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4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1607" y="623731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02022">
            <a:off x="5559394" y="597537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شكل بيضاوي 6">
            <a:hlinkClick r:id="" action="ppaction://hlinkshowjump?jump=firstslide"/>
            <a:hlinkHover r:id="" action="ppaction://noaction" highlightClick="1">
              <a:snd r:embed="rId6" name="الترجمة من Google#en-ar-ط§ظ„طھظ„_3.wav"/>
            </a:hlinkHover>
          </p:cNvPr>
          <p:cNvSpPr/>
          <p:nvPr/>
        </p:nvSpPr>
        <p:spPr>
          <a:xfrm rot="4932427">
            <a:off x="7797407" y="5285128"/>
            <a:ext cx="755576" cy="1944216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2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282" y="599442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8587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الوحدة الأولى 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85720" y="1571612"/>
            <a:ext cx="734207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EG" sz="24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ان</a:t>
            </a:r>
            <a:r>
              <a:rPr lang="ar-EG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جميع الفواكه والخضروات </a:t>
            </a:r>
            <a:r>
              <a:rPr lang="ar-EG" sz="24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تاتى</a:t>
            </a:r>
            <a:r>
              <a:rPr lang="ar-EG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من النباتات </a:t>
            </a:r>
            <a:r>
              <a:rPr lang="ar-EG" sz="24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التى</a:t>
            </a:r>
            <a:r>
              <a:rPr lang="ar-EG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تلتقط الطاقة الشمسية </a:t>
            </a:r>
          </a:p>
          <a:p>
            <a:r>
              <a:rPr lang="ar-EG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وتخزنها </a:t>
            </a:r>
            <a:r>
              <a:rPr lang="ar-EG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على هيئة غذاء فالبطاطا والفجل والجزر جميعها  </a:t>
            </a:r>
            <a:r>
              <a:rPr lang="ar-EG" sz="24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تنتحها</a:t>
            </a:r>
            <a:r>
              <a:rPr lang="ar-EG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      </a:t>
            </a:r>
          </a:p>
          <a:p>
            <a:r>
              <a:rPr lang="ar-EG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     نباتات تخزن الغذاء </a:t>
            </a:r>
            <a:r>
              <a:rPr lang="ar-EG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فى</a:t>
            </a:r>
            <a:r>
              <a:rPr lang="ar-EG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</a:t>
            </a:r>
            <a:r>
              <a:rPr lang="ar-EG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جزورها</a:t>
            </a:r>
            <a:r>
              <a:rPr lang="ar-EG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</a:t>
            </a:r>
            <a:r>
              <a:rPr lang="ar-EG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اما</a:t>
            </a:r>
            <a:r>
              <a:rPr lang="ar-EG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البطاطس والزنجبيل           </a:t>
            </a:r>
          </a:p>
          <a:p>
            <a:r>
              <a:rPr lang="ar-EG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  تخزن الغذاء </a:t>
            </a:r>
            <a:r>
              <a:rPr lang="ar-EG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فى</a:t>
            </a:r>
            <a:r>
              <a:rPr lang="ar-EG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سيقانها        </a:t>
            </a:r>
            <a:endParaRPr lang="ar-EG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MCS RedSea S_U normal.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14282" y="3786190"/>
            <a:ext cx="72854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EG" sz="2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ومن البذور </a:t>
            </a:r>
            <a:r>
              <a:rPr lang="ar-EG" sz="22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التىياكلها</a:t>
            </a:r>
            <a:r>
              <a:rPr lang="ar-EG" sz="2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الناس الفاصوليا </a:t>
            </a:r>
            <a:r>
              <a:rPr lang="ar-EG" sz="22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والارز</a:t>
            </a:r>
            <a:r>
              <a:rPr lang="ar-EG" sz="2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والعدس والحمص</a:t>
            </a:r>
          </a:p>
          <a:p>
            <a:r>
              <a:rPr lang="ar-EG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والقمح والقهوة </a:t>
            </a:r>
            <a:r>
              <a:rPr lang="ar-EG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والشوكولاته</a:t>
            </a:r>
            <a:r>
              <a:rPr lang="ar-EG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 وتمتاز بذور النباتات </a:t>
            </a:r>
            <a:r>
              <a:rPr lang="ar-EG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فى</a:t>
            </a:r>
            <a:r>
              <a:rPr lang="ar-EG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العادة     </a:t>
            </a:r>
            <a:r>
              <a:rPr lang="ar-EG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بانها</a:t>
            </a:r>
            <a:r>
              <a:rPr lang="ar-EG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 </a:t>
            </a:r>
          </a:p>
          <a:p>
            <a:r>
              <a:rPr lang="ar-EG" sz="2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مغذية جدا  </a:t>
            </a:r>
            <a:r>
              <a:rPr lang="ar-EG" sz="22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لانهاتحتوى</a:t>
            </a:r>
            <a:r>
              <a:rPr lang="ar-EG" sz="2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MCS RedSea S_U normal." pitchFamily="2" charset="-78"/>
              </a:rPr>
              <a:t> على نبات غير مكتمل النمو وغذائه المخزن </a:t>
            </a:r>
          </a:p>
          <a:p>
            <a:pPr algn="ctr"/>
            <a:endParaRPr lang="ar-SA" sz="2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MCS RedSea S_U normal.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143240" y="928670"/>
            <a:ext cx="371768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800" dirty="0">
                <a:cs typeface="MCS Khaybar S_U normal." pitchFamily="2" charset="-78"/>
              </a:rPr>
              <a:t>كيف تخزن النباتات الغذاء </a:t>
            </a:r>
          </a:p>
        </p:txBody>
      </p:sp>
      <p:pic>
        <p:nvPicPr>
          <p:cNvPr id="22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6">
            <a:hlinkClick r:id="" action="ppaction://hlinkshowjump?jump=firstslide"/>
            <a:hlinkHover r:id="" action="ppaction://noaction" highlightClick="1">
              <a:snd r:embed="rId1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6" name="Picture 6" descr="http://www.gp4arab.com/jm/modules/fisheye_menu/images/exit.png">
            <a:hlinkClick r:id="" action="ppaction://hlinkshowjump?jump=endshow" highlightClick="1">
              <a:snd r:embed="rId11" name="الترجمة من Google#en-ar-lu hgsgh.wav"/>
            </a:hlinkClick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الثالث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00034" y="1714488"/>
            <a:ext cx="68996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EG" sz="2400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هو مخلوق </a:t>
            </a:r>
            <a:r>
              <a:rPr lang="ar-EG" sz="2400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مجهى</a:t>
            </a:r>
            <a:r>
              <a:rPr lang="ar-EG" sz="2400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  <a:r>
              <a:rPr lang="ar-EG" sz="2400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لاير</a:t>
            </a:r>
            <a:r>
              <a:rPr lang="ar-EG" sz="24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ى</a:t>
            </a:r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بالعين المجردة ويستخدم مصطلح</a:t>
            </a:r>
          </a:p>
          <a:p>
            <a:pPr algn="ctr"/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الجراثيم لوصف المخلوقات الحية الدقيقة يمكن </a:t>
            </a:r>
            <a:r>
              <a:rPr lang="ar-EG" sz="24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ان</a:t>
            </a:r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تكون  </a:t>
            </a:r>
          </a:p>
          <a:p>
            <a:pPr algn="ctr"/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وحيدة الخلية </a:t>
            </a:r>
            <a:r>
              <a:rPr lang="ar-EG" sz="24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اى</a:t>
            </a:r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تكون </a:t>
            </a:r>
            <a:r>
              <a:rPr lang="ar-EG" sz="24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اجسامها</a:t>
            </a:r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من خلية واحدة  </a:t>
            </a:r>
            <a:endParaRPr lang="ar-SA" sz="2400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3214686"/>
            <a:ext cx="19240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3857628"/>
            <a:ext cx="666751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مربع نص 17"/>
          <p:cNvSpPr txBox="1"/>
          <p:nvPr/>
        </p:nvSpPr>
        <p:spPr>
          <a:xfrm>
            <a:off x="4502167" y="1071546"/>
            <a:ext cx="23262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المخلوق </a:t>
            </a:r>
            <a:r>
              <a:rPr lang="ar-EG" sz="2000" dirty="0" err="1">
                <a:cs typeface="MCS Khaybar S_U normal." pitchFamily="2" charset="-78"/>
              </a:rPr>
              <a:t>الحى</a:t>
            </a:r>
            <a:r>
              <a:rPr lang="ar-EG" sz="2000" dirty="0">
                <a:cs typeface="MCS Khaybar S_U normal." pitchFamily="2" charset="-78"/>
              </a:rPr>
              <a:t> الدقيق </a:t>
            </a:r>
          </a:p>
        </p:txBody>
      </p:sp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4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الثالث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286248" y="1071546"/>
            <a:ext cx="252428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EG" sz="2400" b="1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Khaybar S_U normal." pitchFamily="2" charset="-78"/>
              </a:rPr>
              <a:t>انواع</a:t>
            </a:r>
            <a:r>
              <a:rPr lang="ar-EG" sz="2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Khaybar S_U normal." pitchFamily="2" charset="-78"/>
              </a:rPr>
              <a:t> الفطريات</a:t>
            </a:r>
            <a:endParaRPr lang="ar-SA" sz="2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Khaybar S_U normal.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96202" y="1643050"/>
            <a:ext cx="744763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من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انواع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الفطريات (الانتهازية تعيش على سطح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الانسان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وفى</a:t>
            </a:r>
          </a:p>
          <a:p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داخله دون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ان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تسبب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اذى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ولكن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اذا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توافرت ظروف مناسبة     </a:t>
            </a:r>
          </a:p>
          <a:p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    ومنها الحرارة والرطوبة تتكاثر بسرعة وتسبب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امراض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والتهبات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</a:p>
          <a:p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معدية تصيب الجلد ومناطق ما بين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الاصابع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  <a:r>
              <a:rPr lang="ar-EG" sz="2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والاقدام</a:t>
            </a:r>
            <a:r>
              <a:rPr lang="ar-EG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</a:t>
            </a:r>
          </a:p>
          <a:p>
            <a:pPr algn="ctr"/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 </a:t>
            </a:r>
            <a:endParaRPr lang="ar-SA" sz="2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142844" y="3643314"/>
            <a:ext cx="60356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إن معظم </a:t>
            </a:r>
            <a:r>
              <a:rPr lang="ar-EG" sz="24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الطلائعيات</a:t>
            </a:r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  مخلوقات حية دقيقة واحدة </a:t>
            </a:r>
          </a:p>
          <a:p>
            <a:pPr algn="ctr"/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يصعب تصنيفها إلى نباتات أو حيوانات  </a:t>
            </a:r>
            <a:endParaRPr lang="ar-SA" sz="2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MCS RedSea S_U normal.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6072198" y="5286388"/>
            <a:ext cx="109517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البكتريا</a:t>
            </a:r>
            <a:endParaRPr lang="ar-EG" dirty="0">
              <a:cs typeface="MCS Khaybar S_U normal." pitchFamily="2" charset="-78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000100" y="5000636"/>
            <a:ext cx="448071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كائنات حية وحيدة الخلية ومعظمها </a:t>
            </a:r>
          </a:p>
          <a:p>
            <a:pPr algn="ctr"/>
            <a:r>
              <a:rPr lang="ar-EG" sz="2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MCS RedSea S_U normal." pitchFamily="2" charset="-78"/>
              </a:rPr>
              <a:t>ضار والقليل منها غير ضار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6187290" y="3714752"/>
            <a:ext cx="15279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400" dirty="0" err="1">
                <a:cs typeface="MCS Khaybar S_U normal." pitchFamily="2" charset="-78"/>
              </a:rPr>
              <a:t>الطلائعيات</a:t>
            </a:r>
            <a:r>
              <a:rPr lang="ar-EG" sz="2400" dirty="0">
                <a:cs typeface="MCS Khaybar S_U normal." pitchFamily="2" charset="-78"/>
              </a:rPr>
              <a:t> </a:t>
            </a:r>
          </a:p>
          <a:p>
            <a:r>
              <a:rPr lang="ar-EG" sz="2400" dirty="0">
                <a:cs typeface="MCS Khaybar S_U normal." pitchFamily="2" charset="-78"/>
              </a:rPr>
              <a:t>الدقيقة </a:t>
            </a:r>
            <a:endParaRPr lang="ar-EG" dirty="0">
              <a:cs typeface="MCS Khaybar S_U normal." pitchFamily="2" charset="-78"/>
            </a:endParaRPr>
          </a:p>
        </p:txBody>
      </p:sp>
      <p:pic>
        <p:nvPicPr>
          <p:cNvPr id="2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شكل بيضاوي 6">
            <a:hlinkClick r:id="" action="ppaction://hlinkshowjump?jump=firstslide"/>
            <a:hlinkHover r:id="" action="ppaction://noaction" highlightClick="1">
              <a:snd r:embed="rId1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9" name="Picture 6" descr="http://www.gp4arab.com/jm/modules/fisheye_menu/images/exit.png">
            <a:hlinkClick r:id="" action="ppaction://hlinkshowjump?jump=endshow" highlightClick="1">
              <a:snd r:embed="rId11" name="الترجمة من Google#en-ar-lu hgsgh.wav"/>
            </a:hlinkClick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5" grpId="0"/>
      <p:bldP spid="23" grpId="0" animBg="1"/>
      <p:bldP spid="24" grpId="0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الوحدة الأولى 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382792" y="928670"/>
            <a:ext cx="5434501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EG" sz="2800" b="1" dirty="0">
                <a:cs typeface="MCS Khaybar S_I normal." pitchFamily="2" charset="-78"/>
              </a:rPr>
              <a:t>كيفَ تتكاثَرُ المخلوقاتُ الحيّةُ الدقيقةُ؟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523742" y="1500174"/>
            <a:ext cx="654858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b="1" dirty="0"/>
              <a:t>تستطيع المخلوقات الحية التكاثر بسرعة ليصبح عددها بالملايين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5984242" y="2143116"/>
            <a:ext cx="147027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الطَّلاِئعِيَّاتُ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95545" y="2071678"/>
            <a:ext cx="5569153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200" dirty="0">
                <a:cs typeface="MCS RedSea S_U normal." pitchFamily="2" charset="-78"/>
              </a:rPr>
              <a:t>التكاثر بواسطة الانتشار </a:t>
            </a:r>
            <a:r>
              <a:rPr lang="ar-EG" sz="2200" dirty="0" err="1">
                <a:cs typeface="MCS RedSea S_U normal." pitchFamily="2" charset="-78"/>
              </a:rPr>
              <a:t>الثنائى</a:t>
            </a:r>
            <a:r>
              <a:rPr lang="ar-EG" sz="2200" dirty="0">
                <a:cs typeface="MCS RedSea S_U normal." pitchFamily="2" charset="-78"/>
              </a:rPr>
              <a:t>  ومنها بواسطة الاقتران</a:t>
            </a:r>
          </a:p>
          <a:p>
            <a:r>
              <a:rPr lang="ar-EG" sz="2200" dirty="0">
                <a:cs typeface="MCS RedSea S_U normal." pitchFamily="2" charset="-78"/>
              </a:rPr>
              <a:t> ومنها بواسطة  </a:t>
            </a:r>
            <a:r>
              <a:rPr lang="ar-EG" sz="2200" dirty="0" err="1">
                <a:cs typeface="MCS RedSea S_U normal." pitchFamily="2" charset="-78"/>
              </a:rPr>
              <a:t>البويغيات</a:t>
            </a:r>
            <a:r>
              <a:rPr lang="ar-EG" sz="2200" dirty="0">
                <a:cs typeface="MCS RedSea S_U normal." pitchFamily="2" charset="-78"/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500438"/>
            <a:ext cx="6991350" cy="23336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مربع نص 20"/>
          <p:cNvSpPr txBox="1"/>
          <p:nvPr/>
        </p:nvSpPr>
        <p:spPr>
          <a:xfrm>
            <a:off x="3500430" y="2857496"/>
            <a:ext cx="230223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800" dirty="0">
                <a:cs typeface="MCS Khaybar S_U normal." pitchFamily="2" charset="-78"/>
              </a:rPr>
              <a:t>الانتشار الثنائي </a:t>
            </a:r>
          </a:p>
        </p:txBody>
      </p:sp>
      <p:pic>
        <p:nvPicPr>
          <p:cNvPr id="22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5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8" grpId="0" animBg="1"/>
      <p:bldP spid="19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تنوع الحياة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الوحدة الأولى 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004637" y="1285860"/>
            <a:ext cx="6160661" cy="255454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dirty="0">
                <a:cs typeface="MCS RedSea S_U normal." pitchFamily="2" charset="-78"/>
              </a:rPr>
              <a:t>يقدر العلماء عدد المخلوقات على </a:t>
            </a:r>
          </a:p>
          <a:p>
            <a:r>
              <a:rPr lang="ar-EG" sz="4000" dirty="0">
                <a:cs typeface="MCS RedSea S_U normal." pitchFamily="2" charset="-78"/>
              </a:rPr>
              <a:t>سطح </a:t>
            </a:r>
            <a:r>
              <a:rPr lang="ar-EG" sz="4000" dirty="0" err="1">
                <a:cs typeface="MCS RedSea S_U normal." pitchFamily="2" charset="-78"/>
              </a:rPr>
              <a:t>الارض</a:t>
            </a:r>
            <a:r>
              <a:rPr lang="ar-EG" sz="4000" dirty="0">
                <a:cs typeface="MCS RedSea S_U normal." pitchFamily="2" charset="-78"/>
              </a:rPr>
              <a:t> </a:t>
            </a:r>
            <a:r>
              <a:rPr lang="ar-EG" sz="4000" dirty="0">
                <a:latin typeface="+mn-lt"/>
                <a:cs typeface="MCS RedSea S_U normal." pitchFamily="2" charset="-78"/>
              </a:rPr>
              <a:t>2.5 </a:t>
            </a:r>
            <a:r>
              <a:rPr lang="ar-EG" sz="4000" dirty="0">
                <a:cs typeface="MCS RedSea S_U normal." pitchFamily="2" charset="-78"/>
              </a:rPr>
              <a:t>مليون </a:t>
            </a:r>
          </a:p>
          <a:p>
            <a:r>
              <a:rPr lang="ar-EG" sz="4000" dirty="0">
                <a:cs typeface="MCS RedSea S_U normal." pitchFamily="2" charset="-78"/>
              </a:rPr>
              <a:t>مخلوق </a:t>
            </a:r>
            <a:r>
              <a:rPr lang="ar-EG" sz="4000" dirty="0" err="1">
                <a:cs typeface="MCS RedSea S_U normal." pitchFamily="2" charset="-78"/>
              </a:rPr>
              <a:t>الا</a:t>
            </a:r>
            <a:r>
              <a:rPr lang="ar-EG" sz="4000" dirty="0">
                <a:cs typeface="MCS RedSea S_U normal." pitchFamily="2" charset="-78"/>
              </a:rPr>
              <a:t>  </a:t>
            </a:r>
            <a:r>
              <a:rPr lang="ar-EG" sz="4000" dirty="0" err="1">
                <a:cs typeface="MCS RedSea S_U normal." pitchFamily="2" charset="-78"/>
              </a:rPr>
              <a:t>انهم</a:t>
            </a:r>
            <a:r>
              <a:rPr lang="ar-EG" sz="4000" dirty="0">
                <a:cs typeface="MCS RedSea S_U normal." pitchFamily="2" charset="-78"/>
              </a:rPr>
              <a:t> يشتركون جميعاً </a:t>
            </a:r>
          </a:p>
          <a:p>
            <a:r>
              <a:rPr lang="ar-EG" sz="4000" dirty="0" err="1">
                <a:cs typeface="MCS RedSea S_U normal." pitchFamily="2" charset="-78"/>
              </a:rPr>
              <a:t>فى</a:t>
            </a:r>
            <a:r>
              <a:rPr lang="ar-EG" sz="4000" dirty="0">
                <a:cs typeface="MCS RedSea S_U normal." pitchFamily="2" charset="-78"/>
              </a:rPr>
              <a:t> </a:t>
            </a:r>
            <a:r>
              <a:rPr lang="ar-EG" sz="4000" dirty="0" err="1">
                <a:cs typeface="MCS RedSea S_U normal." pitchFamily="2" charset="-78"/>
              </a:rPr>
              <a:t>شىء</a:t>
            </a:r>
            <a:r>
              <a:rPr lang="ar-EG" sz="4000" dirty="0">
                <a:cs typeface="MCS RedSea S_U normal." pitchFamily="2" charset="-78"/>
              </a:rPr>
              <a:t> واحد </a:t>
            </a:r>
            <a:r>
              <a:rPr lang="ar-EG" sz="4000" dirty="0" err="1">
                <a:cs typeface="MCS RedSea S_U normal." pitchFamily="2" charset="-78"/>
              </a:rPr>
              <a:t>الا</a:t>
            </a:r>
            <a:r>
              <a:rPr lang="ar-EG" sz="4000" dirty="0">
                <a:cs typeface="MCS RedSea S_U normal." pitchFamily="2" charset="-78"/>
              </a:rPr>
              <a:t> وهو الخلية الحية  </a:t>
            </a:r>
            <a:endParaRPr lang="ar-SA" sz="4000" dirty="0">
              <a:cs typeface="MCS RedSea S_U normal." pitchFamily="2" charset="-78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143380"/>
            <a:ext cx="5434022" cy="169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سهم منحني إلى اليسار 15"/>
          <p:cNvSpPr/>
          <p:nvPr/>
        </p:nvSpPr>
        <p:spPr>
          <a:xfrm rot="1657262">
            <a:off x="6072198" y="4272326"/>
            <a:ext cx="1285884" cy="17145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dirty="0">
                <a:solidFill>
                  <a:schemeClr val="tx1"/>
                </a:solidFill>
                <a:cs typeface="MCS RedSea S_U normal." pitchFamily="2" charset="-78"/>
              </a:rPr>
              <a:t>الخلية </a:t>
            </a:r>
          </a:p>
          <a:p>
            <a:pPr algn="ctr"/>
            <a:r>
              <a:rPr lang="ar-EG" sz="2400" dirty="0">
                <a:solidFill>
                  <a:schemeClr val="tx1"/>
                </a:solidFill>
                <a:cs typeface="MCS RedSea S_U normal." pitchFamily="2" charset="-78"/>
              </a:rPr>
              <a:t>الحية </a:t>
            </a:r>
            <a:endParaRPr lang="ar-SA" sz="2400" dirty="0">
              <a:solidFill>
                <a:schemeClr val="tx1"/>
              </a:solidFill>
              <a:cs typeface="MCS RedSea S_U normal." pitchFamily="2" charset="-78"/>
            </a:endParaRPr>
          </a:p>
        </p:txBody>
      </p:sp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4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</a:t>
            </a:r>
            <a:r>
              <a:rPr lang="ar-EG" sz="2400" dirty="0" err="1">
                <a:solidFill>
                  <a:schemeClr val="tx1"/>
                </a:solidFill>
                <a:cs typeface="MCS Khaybar S_U normal." pitchFamily="2" charset="-78"/>
              </a:rPr>
              <a:t>الثانى</a:t>
            </a: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463337" y="1000108"/>
            <a:ext cx="1114408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الفُطرياتُ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071546"/>
            <a:ext cx="30289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3429000"/>
            <a:ext cx="300039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مربع نص 17"/>
          <p:cNvSpPr txBox="1"/>
          <p:nvPr/>
        </p:nvSpPr>
        <p:spPr>
          <a:xfrm>
            <a:off x="3714744" y="1428736"/>
            <a:ext cx="355578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تتكاثر </a:t>
            </a:r>
            <a:r>
              <a:rPr lang="ar-EG" sz="2400" dirty="0" err="1">
                <a:cs typeface="MCS RedSea S_U normal." pitchFamily="2" charset="-78"/>
              </a:rPr>
              <a:t>هذة</a:t>
            </a:r>
            <a:r>
              <a:rPr lang="ar-EG" sz="2400" dirty="0">
                <a:cs typeface="MCS RedSea S_U normal." pitchFamily="2" charset="-78"/>
              </a:rPr>
              <a:t> الخلايا ومنها الفطريات </a:t>
            </a:r>
          </a:p>
          <a:p>
            <a:r>
              <a:rPr lang="ar-EG" sz="2400" dirty="0">
                <a:cs typeface="MCS RedSea S_U normal." pitchFamily="2" charset="-78"/>
              </a:rPr>
              <a:t>لا جنسياً عن طريق التبرعم </a:t>
            </a:r>
          </a:p>
          <a:p>
            <a:r>
              <a:rPr lang="ar-EG" sz="2400" dirty="0">
                <a:cs typeface="MCS RedSea S_U normal." pitchFamily="2" charset="-78"/>
              </a:rPr>
              <a:t>ويتكون البر عوم </a:t>
            </a:r>
          </a:p>
          <a:p>
            <a:r>
              <a:rPr lang="ar-EG" sz="2400" dirty="0">
                <a:cs typeface="MCS RedSea S_U normal." pitchFamily="2" charset="-78"/>
              </a:rPr>
              <a:t>بنمو خلايا صغيرة على الأم 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6879089" y="3345420"/>
            <a:ext cx="90762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البكتريا 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4143372" y="3714752"/>
            <a:ext cx="35557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تتكاثر البكتريا عن طريق الانشطار </a:t>
            </a:r>
            <a:r>
              <a:rPr lang="ar-EG" sz="2400" dirty="0" err="1">
                <a:cs typeface="MCS RedSea S_U normal." pitchFamily="2" charset="-78"/>
              </a:rPr>
              <a:t>الثنائى</a:t>
            </a:r>
            <a:r>
              <a:rPr lang="ar-EG" sz="2400" dirty="0">
                <a:cs typeface="MCS RedSea S_U normal." pitchFamily="2" charset="-78"/>
              </a:rPr>
              <a:t>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62" y="3795733"/>
            <a:ext cx="32385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0" y="4714884"/>
            <a:ext cx="3357586" cy="82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شكل بيضاوي 6">
            <a:hlinkClick r:id="" action="ppaction://hlinkshowjump?jump=firstslide"/>
            <a:hlinkHover r:id="" action="ppaction://noaction" highlightClick="1">
              <a:snd r:embed="rId14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5" name="Picture 6" descr="http://www.gp4arab.com/jm/modules/fisheye_menu/images/exit.png">
            <a:hlinkClick r:id="" action="ppaction://hlinkshowjump?jump=endshow" highlightClick="1">
              <a:snd r:embed="rId15" name="الترجمة من Google#en-ar-lu hgsgh.wav"/>
            </a:hlinkClick>
            <a:hlinkHover r:id="" action="ppaction://noaction" highlightClick="1">
              <a:snd r:embed="rId1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 animBg="1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>
                <a:cs typeface="MCS Khaybar S_U normal." pitchFamily="2" charset="-78"/>
              </a:rPr>
              <a:t>عمليات الحياة في النباتات </a:t>
            </a:r>
            <a:endParaRPr lang="ar-SA" sz="32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الرابع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481278" y="928670"/>
            <a:ext cx="407355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Khaybar S_I normal." pitchFamily="2" charset="-78"/>
              </a:rPr>
              <a:t>عملية الهضم والإخراج والتنفس والدوران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6341484" y="1571612"/>
            <a:ext cx="912429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الهضم </a:t>
            </a:r>
            <a:endParaRPr lang="ar-EG" dirty="0">
              <a:cs typeface="MCS Khaybar S_U normal.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9098" y="1571612"/>
            <a:ext cx="641233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b="1" dirty="0"/>
              <a:t>عملية يتم فيها ابتلاع الطعام </a:t>
            </a:r>
            <a:r>
              <a:rPr lang="ar-EG" b="1" dirty="0" err="1"/>
              <a:t>وتفكيكة</a:t>
            </a:r>
            <a:r>
              <a:rPr lang="ar-EG" b="1" dirty="0"/>
              <a:t> </a:t>
            </a:r>
            <a:r>
              <a:rPr lang="ar-EG" b="1" dirty="0" err="1"/>
              <a:t>الى</a:t>
            </a:r>
            <a:r>
              <a:rPr lang="ar-EG" b="1" dirty="0"/>
              <a:t> أجزاء صغيرة يمكن للجسم أن يستفيد منها 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6413593" y="2214554"/>
            <a:ext cx="888385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الإخراج</a:t>
            </a:r>
            <a:r>
              <a:rPr lang="ar-EG" dirty="0"/>
              <a:t> 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-11502" y="2428868"/>
            <a:ext cx="657583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b="1" dirty="0"/>
              <a:t>عملية يتم فيها </a:t>
            </a:r>
            <a:r>
              <a:rPr lang="ar-EG" b="1" dirty="0" err="1"/>
              <a:t>اخراج</a:t>
            </a:r>
            <a:r>
              <a:rPr lang="ar-EG" b="1" dirty="0"/>
              <a:t> الفضلات  الغير نافعة من جسم الإنسان </a:t>
            </a:r>
            <a:r>
              <a:rPr lang="ar-EG" b="1" dirty="0" err="1"/>
              <a:t>التى</a:t>
            </a:r>
            <a:r>
              <a:rPr lang="ar-EG" b="1" dirty="0"/>
              <a:t> قد تؤدى </a:t>
            </a:r>
            <a:r>
              <a:rPr lang="ar-EG" b="1" dirty="0" err="1"/>
              <a:t>الى</a:t>
            </a:r>
            <a:r>
              <a:rPr lang="ar-EG" b="1" dirty="0"/>
              <a:t> تسمم 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6357950" y="3214686"/>
            <a:ext cx="1214445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EG" sz="2000" dirty="0" err="1">
                <a:cs typeface="MCS Khaybar S_U normal." pitchFamily="2" charset="-78"/>
              </a:rPr>
              <a:t>اللفقارياتُ</a:t>
            </a:r>
            <a:endParaRPr lang="ar-EG" sz="2000" dirty="0">
              <a:cs typeface="MCS Khaybar S_U normal." pitchFamily="2" charset="-78"/>
            </a:endParaRPr>
          </a:p>
        </p:txBody>
      </p:sp>
      <p:cxnSp>
        <p:nvCxnSpPr>
          <p:cNvPr id="24" name="رابط مستقيم 23"/>
          <p:cNvCxnSpPr/>
          <p:nvPr/>
        </p:nvCxnSpPr>
        <p:spPr>
          <a:xfrm rot="10800000" flipV="1">
            <a:off x="214282" y="3000372"/>
            <a:ext cx="7072362" cy="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مستطيل 27"/>
          <p:cNvSpPr/>
          <p:nvPr/>
        </p:nvSpPr>
        <p:spPr>
          <a:xfrm>
            <a:off x="309777" y="3214686"/>
            <a:ext cx="5886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b="1" dirty="0"/>
              <a:t>تستخدم اللافقاريات طرائق عدة </a:t>
            </a:r>
            <a:r>
              <a:rPr lang="ar-EG" b="1" dirty="0" err="1"/>
              <a:t>فى</a:t>
            </a:r>
            <a:r>
              <a:rPr lang="ar-EG" b="1" dirty="0"/>
              <a:t> عملية الهضم والتخلص من الفضلات </a:t>
            </a:r>
          </a:p>
          <a:p>
            <a:r>
              <a:rPr lang="ar-EG" b="1" dirty="0"/>
              <a:t>تستخدم </a:t>
            </a:r>
            <a:r>
              <a:rPr lang="ar-EG" b="1" dirty="0" err="1"/>
              <a:t>الاسفنجيات</a:t>
            </a:r>
            <a:r>
              <a:rPr lang="ar-EG" b="1" dirty="0"/>
              <a:t> طرائق عدة لاستخلاص الغذاء من الطرائق العالقة بالماء </a:t>
            </a:r>
          </a:p>
          <a:p>
            <a:r>
              <a:rPr lang="ar-EG" b="1" dirty="0"/>
              <a:t>وتصفية مما </a:t>
            </a:r>
            <a:r>
              <a:rPr lang="ar-EG" b="1" dirty="0" err="1"/>
              <a:t>فية</a:t>
            </a:r>
            <a:r>
              <a:rPr lang="ar-EG" b="1" dirty="0"/>
              <a:t> عند </a:t>
            </a:r>
            <a:r>
              <a:rPr lang="ar-EG" b="1" dirty="0" err="1"/>
              <a:t>مرورة</a:t>
            </a:r>
            <a:r>
              <a:rPr lang="ar-EG" b="1" dirty="0"/>
              <a:t> خلال الثقوب </a:t>
            </a:r>
            <a:r>
              <a:rPr lang="ar-EG" b="1" dirty="0" err="1"/>
              <a:t>فى</a:t>
            </a:r>
            <a:r>
              <a:rPr lang="ar-EG" b="1" dirty="0"/>
              <a:t> أجسامها </a:t>
            </a:r>
          </a:p>
        </p:txBody>
      </p:sp>
      <p:sp>
        <p:nvSpPr>
          <p:cNvPr id="29" name="مستطيل 28"/>
          <p:cNvSpPr/>
          <p:nvPr/>
        </p:nvSpPr>
        <p:spPr>
          <a:xfrm>
            <a:off x="6643702" y="4786322"/>
            <a:ext cx="1214446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الفقارياتُ</a:t>
            </a:r>
          </a:p>
        </p:txBody>
      </p:sp>
      <p:cxnSp>
        <p:nvCxnSpPr>
          <p:cNvPr id="30" name="رابط مستقيم 29"/>
          <p:cNvCxnSpPr/>
          <p:nvPr/>
        </p:nvCxnSpPr>
        <p:spPr>
          <a:xfrm rot="10800000" flipV="1">
            <a:off x="357158" y="4429132"/>
            <a:ext cx="7072362" cy="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مستطيل 30"/>
          <p:cNvSpPr/>
          <p:nvPr/>
        </p:nvSpPr>
        <p:spPr>
          <a:xfrm>
            <a:off x="-163793" y="4643446"/>
            <a:ext cx="67714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b="1" dirty="0"/>
              <a:t>الحيوانات </a:t>
            </a:r>
            <a:r>
              <a:rPr lang="ar-EG" b="1" dirty="0" err="1"/>
              <a:t>الاكثر</a:t>
            </a:r>
            <a:r>
              <a:rPr lang="ar-EG" b="1" dirty="0"/>
              <a:t> تعقيداً تحتاج </a:t>
            </a:r>
            <a:r>
              <a:rPr lang="ar-EG" b="1" dirty="0" err="1"/>
              <a:t>الى</a:t>
            </a:r>
            <a:r>
              <a:rPr lang="ar-EG" b="1" dirty="0"/>
              <a:t> أن يكون جهازها </a:t>
            </a:r>
            <a:r>
              <a:rPr lang="ar-EG" b="1" dirty="0" err="1"/>
              <a:t>الهضمى</a:t>
            </a:r>
            <a:r>
              <a:rPr lang="ar-EG" b="1" dirty="0"/>
              <a:t> أكثر </a:t>
            </a:r>
            <a:r>
              <a:rPr lang="ar-EG" b="1" dirty="0" err="1"/>
              <a:t>تعقيدأ</a:t>
            </a:r>
            <a:r>
              <a:rPr lang="ar-EG" b="1" dirty="0"/>
              <a:t> حتى تتمكن </a:t>
            </a:r>
          </a:p>
          <a:p>
            <a:r>
              <a:rPr lang="ar-EG" b="1" dirty="0"/>
              <a:t>من هضم أنواع الطعام المختلفة مثل الفرق بين الجهاز </a:t>
            </a:r>
            <a:r>
              <a:rPr lang="ar-EG" b="1" dirty="0" err="1"/>
              <a:t>الهضمى</a:t>
            </a:r>
            <a:r>
              <a:rPr lang="ar-EG" b="1" dirty="0"/>
              <a:t> </a:t>
            </a:r>
            <a:r>
              <a:rPr lang="ar-EG" b="1" dirty="0" err="1"/>
              <a:t>للارنب</a:t>
            </a:r>
            <a:r>
              <a:rPr lang="ar-EG" b="1" dirty="0"/>
              <a:t> والجهاز </a:t>
            </a:r>
            <a:r>
              <a:rPr lang="ar-EG" b="1" dirty="0" err="1"/>
              <a:t>الهضمى</a:t>
            </a:r>
            <a:r>
              <a:rPr lang="ar-EG" b="1" dirty="0"/>
              <a:t> </a:t>
            </a:r>
          </a:p>
          <a:p>
            <a:r>
              <a:rPr lang="ar-EG" b="1" dirty="0"/>
              <a:t>للحيوانات </a:t>
            </a:r>
            <a:r>
              <a:rPr lang="ar-EG" b="1" dirty="0" err="1"/>
              <a:t>الاخرى</a:t>
            </a:r>
            <a:r>
              <a:rPr lang="ar-EG" b="1" dirty="0"/>
              <a:t>  </a:t>
            </a:r>
          </a:p>
        </p:txBody>
      </p:sp>
      <p:pic>
        <p:nvPicPr>
          <p:cNvPr id="25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شكل بيضاوي 6">
            <a:hlinkClick r:id="" action="ppaction://hlinkshowjump?jump=firstslide"/>
            <a:hlinkHover r:id="" action="ppaction://noaction" highlightClick="1">
              <a:snd r:embed="rId1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2" name="Picture 6" descr="http://www.gp4arab.com/jm/modules/fisheye_menu/images/exit.png">
            <a:hlinkClick r:id="" action="ppaction://hlinkshowjump?jump=endshow" highlightClick="1">
              <a:snd r:embed="rId11" name="الترجمة من Google#en-ar-lu hgsgh.wav"/>
            </a:hlinkClick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/>
      <p:bldP spid="19" grpId="0" animBg="1"/>
      <p:bldP spid="21" grpId="0"/>
      <p:bldP spid="22" grpId="0" animBg="1"/>
      <p:bldP spid="28" grpId="0"/>
      <p:bldP spid="29" grpId="0" animBg="1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الجهاز الهضمي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الرابع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857232"/>
            <a:ext cx="693018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9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الرابع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090529" y="1142984"/>
            <a:ext cx="102463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التنفس</a:t>
            </a:r>
            <a:r>
              <a:rPr lang="ar-EG" sz="3200" dirty="0"/>
              <a:t> </a:t>
            </a:r>
            <a:endParaRPr lang="ar-EG" dirty="0"/>
          </a:p>
        </p:txBody>
      </p:sp>
      <p:sp>
        <p:nvSpPr>
          <p:cNvPr id="14" name="مستطيل 13"/>
          <p:cNvSpPr/>
          <p:nvPr/>
        </p:nvSpPr>
        <p:spPr>
          <a:xfrm>
            <a:off x="733001" y="1000108"/>
            <a:ext cx="5315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000" b="1" dirty="0"/>
              <a:t>هو عملية </a:t>
            </a:r>
            <a:r>
              <a:rPr lang="ar-EG" sz="2000" b="1" dirty="0" err="1"/>
              <a:t>اطلاق</a:t>
            </a:r>
            <a:r>
              <a:rPr lang="ar-EG" sz="2000" b="1" dirty="0"/>
              <a:t> الطاقة المختزنة </a:t>
            </a:r>
            <a:r>
              <a:rPr lang="ar-EG" sz="2000" b="1" dirty="0" err="1"/>
              <a:t>فى</a:t>
            </a:r>
            <a:r>
              <a:rPr lang="ar-EG" sz="2000" b="1" dirty="0"/>
              <a:t> جزيئات الجلوكوز وتحدث</a:t>
            </a:r>
          </a:p>
          <a:p>
            <a:r>
              <a:rPr lang="ar-EG" sz="2000" b="1" dirty="0"/>
              <a:t> </a:t>
            </a:r>
            <a:r>
              <a:rPr lang="ar-EG" sz="2000" b="1" dirty="0" err="1"/>
              <a:t>هذة</a:t>
            </a:r>
            <a:r>
              <a:rPr lang="ar-EG" sz="2000" b="1" dirty="0"/>
              <a:t> العملية </a:t>
            </a:r>
            <a:r>
              <a:rPr lang="ar-EG" sz="2000" b="1" dirty="0" err="1"/>
              <a:t>فى</a:t>
            </a:r>
            <a:r>
              <a:rPr lang="ar-EG" sz="2000" b="1" dirty="0"/>
              <a:t> الخلايا </a:t>
            </a:r>
            <a:r>
              <a:rPr lang="ar-EG" sz="2000" b="1" dirty="0" err="1"/>
              <a:t>فى</a:t>
            </a:r>
            <a:r>
              <a:rPr lang="ar-EG" sz="2000" b="1" dirty="0"/>
              <a:t> وجود </a:t>
            </a:r>
            <a:r>
              <a:rPr lang="ar-EG" sz="2000" b="1" dirty="0" err="1"/>
              <a:t>الاكسجين</a:t>
            </a:r>
            <a:r>
              <a:rPr lang="ar-EG" sz="2000" b="1" dirty="0"/>
              <a:t> وهو خاص بجميع </a:t>
            </a:r>
          </a:p>
          <a:p>
            <a:r>
              <a:rPr lang="ar-EG" sz="2000" b="1" dirty="0"/>
              <a:t>المخلوقات الحية 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6527660" y="2214554"/>
            <a:ext cx="97334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الدوران</a:t>
            </a:r>
            <a:r>
              <a:rPr lang="ar-EG" sz="3200" dirty="0"/>
              <a:t> </a:t>
            </a:r>
            <a:endParaRPr lang="ar-EG" dirty="0"/>
          </a:p>
        </p:txBody>
      </p:sp>
      <p:cxnSp>
        <p:nvCxnSpPr>
          <p:cNvPr id="21" name="رابط مستقيم 20"/>
          <p:cNvCxnSpPr/>
          <p:nvPr/>
        </p:nvCxnSpPr>
        <p:spPr>
          <a:xfrm rot="10800000">
            <a:off x="571472" y="2071678"/>
            <a:ext cx="671517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ستطيل 21"/>
          <p:cNvSpPr/>
          <p:nvPr/>
        </p:nvSpPr>
        <p:spPr>
          <a:xfrm>
            <a:off x="113868" y="2292486"/>
            <a:ext cx="6244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000" b="1" dirty="0"/>
              <a:t>هو حركة المواد المهمة ومنها </a:t>
            </a:r>
            <a:r>
              <a:rPr lang="ar-EG" sz="2000" b="1" dirty="0" err="1"/>
              <a:t>الاكسجين</a:t>
            </a:r>
            <a:r>
              <a:rPr lang="ar-EG" sz="2000" b="1" dirty="0"/>
              <a:t> والجلوكوز والفضلات </a:t>
            </a:r>
            <a:r>
              <a:rPr lang="ar-EG" sz="2000" b="1" dirty="0" err="1"/>
              <a:t>فى</a:t>
            </a:r>
            <a:r>
              <a:rPr lang="ar-EG" sz="2000" b="1" dirty="0"/>
              <a:t> الجسم </a:t>
            </a:r>
          </a:p>
          <a:p>
            <a:r>
              <a:rPr lang="ar-EG" sz="2000" b="1" dirty="0"/>
              <a:t>وهى أجهزة دوران مفتوحة </a:t>
            </a:r>
            <a:r>
              <a:rPr lang="ar-EG" sz="2000" b="1" dirty="0" err="1"/>
              <a:t>وأجهوة</a:t>
            </a:r>
            <a:r>
              <a:rPr lang="ar-EG" sz="2000" b="1" dirty="0"/>
              <a:t> دوران مغلقة </a:t>
            </a:r>
          </a:p>
        </p:txBody>
      </p:sp>
      <p:cxnSp>
        <p:nvCxnSpPr>
          <p:cNvPr id="23" name="رابط مستقيم 22"/>
          <p:cNvCxnSpPr/>
          <p:nvPr/>
        </p:nvCxnSpPr>
        <p:spPr>
          <a:xfrm rot="10800000">
            <a:off x="785786" y="3357562"/>
            <a:ext cx="671517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مستطيل 23"/>
          <p:cNvSpPr/>
          <p:nvPr/>
        </p:nvSpPr>
        <p:spPr>
          <a:xfrm>
            <a:off x="5600706" y="3571876"/>
            <a:ext cx="1919115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درجةُ حرارةِ الجسمِ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140422" y="3714752"/>
            <a:ext cx="542648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/>
              <a:t>هناك بعض الأنشطة الحيوية لا تقوم </a:t>
            </a:r>
            <a:r>
              <a:rPr lang="ar-EG" dirty="0" err="1"/>
              <a:t>الا</a:t>
            </a:r>
            <a:r>
              <a:rPr lang="ar-EG" dirty="0"/>
              <a:t> </a:t>
            </a:r>
            <a:r>
              <a:rPr lang="ar-EG" dirty="0" err="1"/>
              <a:t>فى</a:t>
            </a:r>
            <a:r>
              <a:rPr lang="ar-EG" dirty="0"/>
              <a:t> درجة حرارة محددة </a:t>
            </a:r>
          </a:p>
          <a:p>
            <a:r>
              <a:rPr lang="ar-EG" dirty="0" err="1"/>
              <a:t>فهتاك</a:t>
            </a:r>
            <a:r>
              <a:rPr lang="ar-EG" dirty="0"/>
              <a:t> بعض الحيوانات </a:t>
            </a:r>
            <a:r>
              <a:rPr lang="ar-EG" dirty="0" err="1"/>
              <a:t>التى</a:t>
            </a:r>
            <a:r>
              <a:rPr lang="ar-EG" dirty="0"/>
              <a:t> تكون درجة حرارتها متغيرة طبقاً </a:t>
            </a:r>
          </a:p>
          <a:p>
            <a:r>
              <a:rPr lang="ar-EG" dirty="0"/>
              <a:t>للجو المحيط ويتغير معها النشاط المصاحب </a:t>
            </a:r>
          </a:p>
          <a:p>
            <a:r>
              <a:rPr lang="ar-EG" dirty="0"/>
              <a:t>وهناك أجسام درجة حرارتها ثابتة حتى لو تغيرت درجات حرارة المناخ </a:t>
            </a:r>
          </a:p>
          <a:p>
            <a:r>
              <a:rPr lang="ar-EG" dirty="0"/>
              <a:t>المحيط </a:t>
            </a:r>
            <a:r>
              <a:rPr lang="ar-EG" dirty="0" err="1"/>
              <a:t>بها</a:t>
            </a:r>
            <a:r>
              <a:rPr lang="ar-EG" dirty="0"/>
              <a:t>  </a:t>
            </a:r>
          </a:p>
        </p:txBody>
      </p:sp>
      <p:pic>
        <p:nvPicPr>
          <p:cNvPr id="2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شكل بيضاوي 6">
            <a:hlinkClick r:id="" action="ppaction://hlinkshowjump?jump=firstslide"/>
            <a:hlinkHover r:id="" action="ppaction://noaction" highlightClick="1">
              <a:snd r:embed="rId1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9" name="Picture 6" descr="http://www.gp4arab.com/jm/modules/fisheye_menu/images/exit.png">
            <a:hlinkClick r:id="" action="ppaction://hlinkshowjump?jump=endshow" highlightClick="1">
              <a:snd r:embed="rId11" name="الترجمة من Google#en-ar-lu hgsgh.wav"/>
            </a:hlinkClick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 animBg="1"/>
      <p:bldP spid="22" grpId="0"/>
      <p:bldP spid="24" grpId="0" animBg="1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cs typeface="MCS Khaybar S_U normal." pitchFamily="2" charset="-78"/>
              </a:rPr>
              <a:t>الدوران والتنفس </a:t>
            </a:r>
            <a:endParaRPr lang="ar-SA" sz="36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الرابع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57232"/>
            <a:ext cx="7286644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9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الدورةُ الدمويةُ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الرابع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8" y="857232"/>
            <a:ext cx="700089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143380"/>
            <a:ext cx="692469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3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الحركة والإحساس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الرابع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515005" y="1314378"/>
            <a:ext cx="177163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الجهاز</a:t>
            </a:r>
            <a:r>
              <a:rPr lang="ar-EG" dirty="0"/>
              <a:t> </a:t>
            </a:r>
            <a:r>
              <a:rPr lang="ar-EG" sz="2000" dirty="0">
                <a:cs typeface="MCS Khaybar S_U normal." pitchFamily="2" charset="-78"/>
              </a:rPr>
              <a:t>الهيكلي</a:t>
            </a:r>
            <a:r>
              <a:rPr lang="ar-EG" dirty="0"/>
              <a:t>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-17091" y="1000108"/>
            <a:ext cx="5538697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b="1" dirty="0"/>
              <a:t>الجهاز الهيكلي هو جهاز يتكون من العظام والأربطة ووظيفته </a:t>
            </a:r>
          </a:p>
          <a:p>
            <a:r>
              <a:rPr lang="ar-EG" b="1" dirty="0"/>
              <a:t>1- حماية الأعضاء الطرية </a:t>
            </a:r>
            <a:r>
              <a:rPr lang="ar-EG" b="1" dirty="0" err="1"/>
              <a:t>فى</a:t>
            </a:r>
            <a:r>
              <a:rPr lang="ar-EG" b="1" dirty="0"/>
              <a:t> الجسم </a:t>
            </a:r>
          </a:p>
          <a:p>
            <a:r>
              <a:rPr lang="ar-EG" b="1" dirty="0"/>
              <a:t>2- توفير هيكل صلب للجسم ليعطى الجسم شكله وليساعده على الحركة  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5604773" y="2171634"/>
            <a:ext cx="1681871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الجهاز</a:t>
            </a:r>
            <a:r>
              <a:rPr lang="ar-EG" dirty="0"/>
              <a:t> </a:t>
            </a:r>
            <a:r>
              <a:rPr lang="ar-EG" sz="2000" dirty="0" err="1">
                <a:cs typeface="MCS Khaybar S_U normal." pitchFamily="2" charset="-78"/>
              </a:rPr>
              <a:t>الحركى</a:t>
            </a:r>
            <a:r>
              <a:rPr lang="ar-EG" dirty="0"/>
              <a:t>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881554" y="2214554"/>
            <a:ext cx="356860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b="1" dirty="0"/>
              <a:t>الجهاز الهيكلي  هو الجهاز الذي ينتج الحركة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2571744"/>
            <a:ext cx="621510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3071810"/>
            <a:ext cx="704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3504" y="414338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4876" y="4714884"/>
            <a:ext cx="6381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28" y="5000636"/>
            <a:ext cx="666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57422" y="2833686"/>
            <a:ext cx="8667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2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4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6">
            <a:hlinkClick r:id="" action="ppaction://hlinkshowjump?jump=firstslide"/>
            <a:hlinkHover r:id="" action="ppaction://noaction" highlightClick="1">
              <a:snd r:embed="rId16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6" name="Picture 6" descr="http://www.gp4arab.com/jm/modules/fisheye_menu/images/exit.png">
            <a:hlinkClick r:id="" action="ppaction://hlinkshowjump?jump=endshow" highlightClick="1">
              <a:snd r:embed="rId17" name="الترجمة من Google#en-ar-lu hgsgh.wav"/>
            </a:hlinkClick>
            <a:hlinkHover r:id="" action="ppaction://noaction" highlightClick="1">
              <a:snd r:embed="rId1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 animBg="1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الرابع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143108" y="8572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ما الأجهزةُ العصبيةُ؟</a:t>
            </a:r>
          </a:p>
          <a:p>
            <a:r>
              <a:rPr lang="ar-EG" sz="2000" dirty="0">
                <a:cs typeface="MCS Khaybar S_U normal." pitchFamily="2" charset="-78"/>
              </a:rPr>
              <a:t>وما </a:t>
            </a:r>
            <a:r>
              <a:rPr lang="ar-EG" sz="2000" dirty="0" err="1">
                <a:cs typeface="MCS Khaybar S_U normal." pitchFamily="2" charset="-78"/>
              </a:rPr>
              <a:t>اجهزةُ</a:t>
            </a:r>
            <a:r>
              <a:rPr lang="ar-EG" sz="2000" dirty="0">
                <a:cs typeface="MCS Khaybar S_U normal." pitchFamily="2" charset="-78"/>
              </a:rPr>
              <a:t> الغددِ الصماء ؟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799" y="1643050"/>
            <a:ext cx="6464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5000636"/>
            <a:ext cx="6286544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1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الخلية النباتية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الرابع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928670"/>
            <a:ext cx="3124204" cy="68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1785926"/>
            <a:ext cx="377190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00496" y="2428868"/>
            <a:ext cx="2028829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0298" y="2428868"/>
            <a:ext cx="1323979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2198" y="2928934"/>
            <a:ext cx="1785950" cy="20836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1"/>
          <a:srcRect b="3408"/>
          <a:stretch>
            <a:fillRect/>
          </a:stretch>
        </p:blipFill>
        <p:spPr bwMode="auto">
          <a:xfrm>
            <a:off x="1071538" y="3929066"/>
            <a:ext cx="1785932" cy="21431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714488"/>
            <a:ext cx="1714512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 descr="C:\Documents and Settings\sasa\Desktop\image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28926" y="3929066"/>
            <a:ext cx="1500198" cy="2214578"/>
          </a:xfrm>
          <a:prstGeom prst="roundRect">
            <a:avLst/>
          </a:prstGeom>
          <a:noFill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00562" y="3929066"/>
            <a:ext cx="1533524" cy="220027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7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شكل بيضاوي 6">
            <a:hlinkClick r:id="" action="ppaction://hlinkshowjump?jump=firstslide"/>
            <a:hlinkHover r:id="" action="ppaction://noaction" highlightClick="1">
              <a:snd r:embed="rId19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5" name="Picture 6" descr="http://www.gp4arab.com/jm/modules/fisheye_menu/images/exit.png">
            <a:hlinkClick r:id="" action="ppaction://hlinkshowjump?jump=endshow" highlightClick="1">
              <a:snd r:embed="rId20" name="الترجمة من Google#en-ar-lu hgsgh.wav"/>
            </a:hlinkClick>
            <a:hlinkHover r:id="" action="ppaction://noaction" highlightClick="1">
              <a:snd r:embed="rId2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cs typeface="MCS Khaybar S_U normal." pitchFamily="2" charset="-78"/>
              </a:rPr>
              <a:t>الأنظمة البيئية ومواردها </a:t>
            </a:r>
            <a:endParaRPr lang="ar-SA" sz="36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326547" y="1528692"/>
            <a:ext cx="1888659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السلسلة</a:t>
            </a:r>
            <a:r>
              <a:rPr lang="ar-EG" dirty="0"/>
              <a:t> </a:t>
            </a:r>
            <a:r>
              <a:rPr lang="ar-EG" sz="2000" dirty="0">
                <a:cs typeface="MCS Khaybar S_U normal." pitchFamily="2" charset="-78"/>
              </a:rPr>
              <a:t>الغذائية</a:t>
            </a:r>
            <a:r>
              <a:rPr lang="ar-EG" dirty="0"/>
              <a:t>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571472" y="1357298"/>
            <a:ext cx="474841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نموذج يبين كيف تنتقل الطاقة </a:t>
            </a:r>
            <a:r>
              <a:rPr lang="ar-EG" sz="2400" dirty="0" err="1">
                <a:cs typeface="MCS RedSea S_U normal." pitchFamily="2" charset="-78"/>
              </a:rPr>
              <a:t>فى</a:t>
            </a:r>
            <a:r>
              <a:rPr lang="ar-EG" sz="2400" dirty="0">
                <a:cs typeface="MCS RedSea S_U normal." pitchFamily="2" charset="-78"/>
              </a:rPr>
              <a:t> الغذاء من </a:t>
            </a:r>
          </a:p>
          <a:p>
            <a:r>
              <a:rPr lang="ar-EG" sz="2400" dirty="0">
                <a:cs typeface="MCS RedSea S_U normal." pitchFamily="2" charset="-78"/>
              </a:rPr>
              <a:t>مخلوق </a:t>
            </a:r>
            <a:r>
              <a:rPr lang="ar-EG" sz="2400" dirty="0" err="1">
                <a:cs typeface="MCS RedSea S_U normal." pitchFamily="2" charset="-78"/>
              </a:rPr>
              <a:t>خى</a:t>
            </a:r>
            <a:r>
              <a:rPr lang="ar-EG" sz="2400" dirty="0">
                <a:cs typeface="MCS RedSea S_U normal." pitchFamily="2" charset="-78"/>
              </a:rPr>
              <a:t> </a:t>
            </a:r>
            <a:r>
              <a:rPr lang="ar-EG" sz="2400" dirty="0" err="1">
                <a:cs typeface="MCS RedSea S_U normal." pitchFamily="2" charset="-78"/>
              </a:rPr>
              <a:t>الى</a:t>
            </a:r>
            <a:r>
              <a:rPr lang="ar-EG" sz="2400" dirty="0">
                <a:cs typeface="MCS RedSea S_U normal." pitchFamily="2" charset="-78"/>
              </a:rPr>
              <a:t> آخر  </a:t>
            </a:r>
            <a:r>
              <a:rPr lang="ar-EG" sz="2400" dirty="0" err="1">
                <a:cs typeface="MCS RedSea S_U normal." pitchFamily="2" charset="-78"/>
              </a:rPr>
              <a:t>فى</a:t>
            </a:r>
            <a:r>
              <a:rPr lang="ar-EG" sz="2400" dirty="0">
                <a:cs typeface="MCS RedSea S_U normal." pitchFamily="2" charset="-78"/>
              </a:rPr>
              <a:t> نظام </a:t>
            </a:r>
            <a:r>
              <a:rPr lang="ar-EG" sz="2400" dirty="0" err="1">
                <a:cs typeface="MCS RedSea S_U normal." pitchFamily="2" charset="-78"/>
              </a:rPr>
              <a:t>بيئى</a:t>
            </a:r>
            <a:r>
              <a:rPr lang="ar-EG" sz="2400" dirty="0">
                <a:cs typeface="MCS RedSea S_U normal." pitchFamily="2" charset="-78"/>
              </a:rPr>
              <a:t> 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5786446" y="2643182"/>
            <a:ext cx="1382110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هرم</a:t>
            </a:r>
            <a:r>
              <a:rPr lang="ar-EG" dirty="0"/>
              <a:t> </a:t>
            </a:r>
            <a:r>
              <a:rPr lang="ar-EG" sz="2000" dirty="0">
                <a:cs typeface="MCS Khaybar S_U normal." pitchFamily="2" charset="-78"/>
              </a:rPr>
              <a:t>الطاقة</a:t>
            </a:r>
            <a:r>
              <a:rPr lang="ar-EG" dirty="0"/>
              <a:t>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000100" y="2428868"/>
            <a:ext cx="4472698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800" dirty="0">
                <a:cs typeface="MCS RedSea S_U normal." pitchFamily="2" charset="-78"/>
              </a:rPr>
              <a:t>نموذج يوضح كيف </a:t>
            </a:r>
            <a:r>
              <a:rPr lang="ar-EG" sz="2800" dirty="0" err="1">
                <a:cs typeface="MCS RedSea S_U normal." pitchFamily="2" charset="-78"/>
              </a:rPr>
              <a:t>تنتثل</a:t>
            </a:r>
            <a:r>
              <a:rPr lang="ar-EG" sz="2800" dirty="0">
                <a:cs typeface="MCS RedSea S_U normal." pitchFamily="2" charset="-78"/>
              </a:rPr>
              <a:t> الطاقة </a:t>
            </a:r>
            <a:r>
              <a:rPr lang="ar-EG" sz="2800" dirty="0" err="1">
                <a:cs typeface="MCS RedSea S_U normal." pitchFamily="2" charset="-78"/>
              </a:rPr>
              <a:t>فى</a:t>
            </a:r>
            <a:r>
              <a:rPr lang="ar-EG" sz="2800" dirty="0">
                <a:cs typeface="MCS RedSea S_U normal." pitchFamily="2" charset="-78"/>
              </a:rPr>
              <a:t> </a:t>
            </a:r>
          </a:p>
          <a:p>
            <a:r>
              <a:rPr lang="ar-EG" sz="2800" dirty="0">
                <a:cs typeface="MCS RedSea S_U normal." pitchFamily="2" charset="-78"/>
              </a:rPr>
              <a:t>سلسلة غذائية 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6500826" y="3571876"/>
            <a:ext cx="837089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المناخ</a:t>
            </a:r>
            <a:r>
              <a:rPr lang="ar-EG" dirty="0"/>
              <a:t> 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142844" y="3500438"/>
            <a:ext cx="5279009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متوسط الحالة الجوية </a:t>
            </a:r>
            <a:r>
              <a:rPr lang="ar-EG" sz="2400" dirty="0" err="1">
                <a:cs typeface="MCS RedSea S_U normal." pitchFamily="2" charset="-78"/>
              </a:rPr>
              <a:t>فى</a:t>
            </a:r>
            <a:r>
              <a:rPr lang="ar-EG" sz="2400" dirty="0">
                <a:cs typeface="MCS RedSea S_U normal." pitchFamily="2" charset="-78"/>
              </a:rPr>
              <a:t> منطقة جغرافية معينة </a:t>
            </a:r>
          </a:p>
          <a:p>
            <a:r>
              <a:rPr lang="ar-EG" sz="2400" dirty="0">
                <a:cs typeface="MCS RedSea S_U normal." pitchFamily="2" charset="-78"/>
              </a:rPr>
              <a:t>خلال فترة زمنية طويلة 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715008" y="4429132"/>
            <a:ext cx="1872629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المناطق</a:t>
            </a:r>
            <a:r>
              <a:rPr lang="ar-EG" dirty="0"/>
              <a:t> </a:t>
            </a:r>
            <a:r>
              <a:rPr lang="ar-EG" sz="2000" dirty="0">
                <a:cs typeface="MCS Khaybar S_U normal." pitchFamily="2" charset="-78"/>
              </a:rPr>
              <a:t>الحيوية</a:t>
            </a:r>
            <a:r>
              <a:rPr lang="ar-EG" dirty="0"/>
              <a:t> 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0" y="4786322"/>
            <a:ext cx="5495415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منطقة جغرافية يسود فيها مناخ معين وتعيش فيها </a:t>
            </a:r>
          </a:p>
          <a:p>
            <a:r>
              <a:rPr lang="ar-EG" sz="2400" dirty="0">
                <a:cs typeface="MCS RedSea S_U normal." pitchFamily="2" charset="-78"/>
              </a:rPr>
              <a:t>أنواع معينة من الحيوانات والنباتات </a:t>
            </a:r>
          </a:p>
        </p:txBody>
      </p:sp>
      <p:pic>
        <p:nvPicPr>
          <p:cNvPr id="25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شكل بيضاوي 6">
            <a:hlinkClick r:id="" action="ppaction://hlinkshowjump?jump=firstslide"/>
            <a:hlinkHover r:id="" action="ppaction://noaction" highlightClick="1">
              <a:snd r:embed="rId1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8" name="Picture 6" descr="http://www.gp4arab.com/jm/modules/fisheye_menu/images/exit.png">
            <a:hlinkClick r:id="" action="ppaction://hlinkshowjump?jump=endshow" highlightClick="1">
              <a:snd r:embed="rId11" name="الترجمة من Google#en-ar-lu hgsgh.wav"/>
            </a:hlinkClick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 animBg="1"/>
      <p:bldP spid="19" grpId="0"/>
      <p:bldP spid="21" grpId="0" animBg="1"/>
      <p:bldP spid="22" grpId="0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نظرية الخلية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الأول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100798" y="1272589"/>
            <a:ext cx="1114408" cy="58477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3200" dirty="0">
                <a:cs typeface="MCS RedSea S_U normal." pitchFamily="2" charset="-78"/>
              </a:rPr>
              <a:t>الخلية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42877" y="1157101"/>
            <a:ext cx="5786445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 err="1">
                <a:cs typeface="MCS RedSea S_U normal." pitchFamily="2" charset="-78"/>
              </a:rPr>
              <a:t>هى</a:t>
            </a:r>
            <a:r>
              <a:rPr lang="ar-EG" sz="2400" dirty="0">
                <a:cs typeface="MCS RedSea S_U normal." pitchFamily="2" charset="-78"/>
              </a:rPr>
              <a:t> الوحدة </a:t>
            </a:r>
            <a:r>
              <a:rPr lang="ar-EG" sz="2400" dirty="0" err="1">
                <a:cs typeface="MCS RedSea S_U normal." pitchFamily="2" charset="-78"/>
              </a:rPr>
              <a:t>الاساسية</a:t>
            </a:r>
            <a:r>
              <a:rPr lang="ar-EG" sz="2400" dirty="0">
                <a:cs typeface="MCS RedSea S_U normal." pitchFamily="2" charset="-78"/>
              </a:rPr>
              <a:t> للكائن </a:t>
            </a:r>
            <a:r>
              <a:rPr lang="ar-EG" sz="2400" dirty="0" err="1">
                <a:cs typeface="MCS RedSea S_U normal." pitchFamily="2" charset="-78"/>
              </a:rPr>
              <a:t>الحى</a:t>
            </a:r>
            <a:r>
              <a:rPr lang="ar-EG" sz="2400" dirty="0">
                <a:cs typeface="MCS RedSea S_U normal." pitchFamily="2" charset="-78"/>
              </a:rPr>
              <a:t> وهى اصغر جزء</a:t>
            </a:r>
          </a:p>
          <a:p>
            <a:r>
              <a:rPr lang="ar-EG" sz="2400" dirty="0">
                <a:cs typeface="MCS RedSea S_U normal." pitchFamily="2" charset="-78"/>
              </a:rPr>
              <a:t> </a:t>
            </a:r>
            <a:r>
              <a:rPr lang="ar-EG" sz="2400" dirty="0" err="1">
                <a:cs typeface="MCS RedSea S_U normal." pitchFamily="2" charset="-78"/>
              </a:rPr>
              <a:t>فى</a:t>
            </a:r>
            <a:r>
              <a:rPr lang="ar-EG" sz="2400" dirty="0">
                <a:cs typeface="MCS RedSea S_U normal." pitchFamily="2" charset="-78"/>
              </a:rPr>
              <a:t> المخلوق ولا يمكن رؤيتها </a:t>
            </a:r>
            <a:r>
              <a:rPr lang="ar-EG" sz="2400" dirty="0" err="1">
                <a:cs typeface="MCS RedSea S_U normal." pitchFamily="2" charset="-78"/>
              </a:rPr>
              <a:t>الا</a:t>
            </a:r>
            <a:r>
              <a:rPr lang="ar-EG" sz="2400" dirty="0">
                <a:cs typeface="MCS RedSea S_U normal." pitchFamily="2" charset="-78"/>
              </a:rPr>
              <a:t> عن طريق </a:t>
            </a:r>
            <a:r>
              <a:rPr lang="ar-EG" sz="2400" dirty="0" err="1">
                <a:cs typeface="MCS RedSea S_U normal." pitchFamily="2" charset="-78"/>
              </a:rPr>
              <a:t>الميكرسكوب</a:t>
            </a:r>
            <a:r>
              <a:rPr lang="ar-EG" sz="2400" dirty="0">
                <a:cs typeface="MCS RedSea S_U normal." pitchFamily="2" charset="-78"/>
              </a:rPr>
              <a:t> وقد تم اكتشافها عام 1665بواسطة روبرت </a:t>
            </a:r>
            <a:r>
              <a:rPr lang="ar-EG" sz="2400" dirty="0" err="1">
                <a:cs typeface="MCS RedSea S_U normal." pitchFamily="2" charset="-78"/>
              </a:rPr>
              <a:t>هوك</a:t>
            </a:r>
            <a:endParaRPr lang="ar-SA" sz="2400" dirty="0">
              <a:cs typeface="MCS RedSea S_U normal.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1406" y="2728737"/>
            <a:ext cx="592932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وفى عام 1831 اكتشف العالم الاسكتلندي روبرت </a:t>
            </a:r>
            <a:r>
              <a:rPr lang="ar-EG" dirty="0" err="1">
                <a:cs typeface="MCS RedSea S_U normal." pitchFamily="2" charset="-78"/>
              </a:rPr>
              <a:t>براون</a:t>
            </a:r>
            <a:r>
              <a:rPr lang="ar-EG" dirty="0">
                <a:cs typeface="MCS RedSea S_U normal." pitchFamily="2" charset="-78"/>
              </a:rPr>
              <a:t> نواة  الخلية النباتية </a:t>
            </a:r>
          </a:p>
          <a:p>
            <a:r>
              <a:rPr lang="ar-EG" dirty="0">
                <a:cs typeface="MCS RedSea S_U normal." pitchFamily="2" charset="-78"/>
              </a:rPr>
              <a:t>وفى عام 1838 استنتج </a:t>
            </a:r>
            <a:r>
              <a:rPr lang="ar-EG" dirty="0" err="1">
                <a:cs typeface="MCS RedSea S_U normal." pitchFamily="2" charset="-78"/>
              </a:rPr>
              <a:t>شلايدن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ان</a:t>
            </a:r>
            <a:r>
              <a:rPr lang="ar-EG" dirty="0">
                <a:cs typeface="MCS RedSea S_U normal." pitchFamily="2" charset="-78"/>
              </a:rPr>
              <a:t> جميع النباتات تتكون من خلايا  </a:t>
            </a:r>
          </a:p>
          <a:p>
            <a:r>
              <a:rPr lang="ar-EG" dirty="0">
                <a:cs typeface="MCS RedSea S_U normal." pitchFamily="2" charset="-78"/>
              </a:rPr>
              <a:t>وبعد سنة اكتشف </a:t>
            </a:r>
            <a:r>
              <a:rPr lang="ar-EG" dirty="0" err="1">
                <a:cs typeface="MCS RedSea S_U normal." pitchFamily="2" charset="-78"/>
              </a:rPr>
              <a:t>ثيودرشافان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ان</a:t>
            </a:r>
            <a:r>
              <a:rPr lang="ar-EG" dirty="0">
                <a:cs typeface="MCS RedSea S_U normal." pitchFamily="2" charset="-78"/>
              </a:rPr>
              <a:t> جميع الحيوانات تتكون من خلايا</a:t>
            </a:r>
          </a:p>
          <a:p>
            <a:endParaRPr lang="ar-SA" dirty="0">
              <a:cs typeface="MCS RedSea S_U normal." pitchFamily="2" charset="-78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72198" y="2928934"/>
            <a:ext cx="1944701" cy="50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86380" y="4071942"/>
            <a:ext cx="2533650" cy="37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4643446"/>
            <a:ext cx="6377006" cy="11430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شكل بيضاوي 6">
            <a:hlinkClick r:id="" action="ppaction://hlinkshowjump?jump=firstslide"/>
            <a:hlinkHover r:id="" action="ppaction://noaction" highlightClick="1">
              <a:snd r:embed="rId14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4" name="Picture 6" descr="http://www.gp4arab.com/jm/modules/fisheye_menu/images/exit.png">
            <a:hlinkClick r:id="" action="ppaction://hlinkshowjump?jump=endshow" highlightClick="1">
              <a:snd r:embed="rId15" name="الترجمة من Google#en-ar-lu hgsgh.wav"/>
            </a:hlinkClick>
            <a:hlinkHover r:id="" action="ppaction://noaction" highlightClick="1">
              <a:snd r:embed="rId1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000" dirty="0">
                <a:cs typeface="MCS Khaybar S_U normal." pitchFamily="2" charset="-78"/>
              </a:rPr>
              <a:t>السلاسل والشبكات الغذائية وهرم الطاقة </a:t>
            </a: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423633" y="1142984"/>
            <a:ext cx="186301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السلاسل الغذائية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361271" y="1000108"/>
            <a:ext cx="4964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نموذج يبين كيف تنتقل الطاقة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الغذاء من مخلوق </a:t>
            </a:r>
            <a:r>
              <a:rPr lang="ar-EG" dirty="0" err="1">
                <a:cs typeface="MCS RedSea S_U normal." pitchFamily="2" charset="-78"/>
              </a:rPr>
              <a:t>خى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آخر </a:t>
            </a:r>
          </a:p>
          <a:p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نظام بيئي 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6349263" y="2028758"/>
            <a:ext cx="86594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المنتج</a:t>
            </a:r>
            <a:r>
              <a:rPr lang="ar-EG" dirty="0"/>
              <a:t> 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80628" y="1785926"/>
            <a:ext cx="6054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هو كائن </a:t>
            </a:r>
            <a:r>
              <a:rPr lang="ar-EG" sz="2000" dirty="0" err="1">
                <a:cs typeface="MCS RedSea S_U normal." pitchFamily="2" charset="-78"/>
              </a:rPr>
              <a:t>حى</a:t>
            </a:r>
            <a:r>
              <a:rPr lang="ar-EG" sz="2000" dirty="0">
                <a:cs typeface="MCS RedSea S_U normal." pitchFamily="2" charset="-78"/>
              </a:rPr>
              <a:t> تبدأ </a:t>
            </a:r>
            <a:r>
              <a:rPr lang="ar-EG" sz="2000" dirty="0" err="1">
                <a:cs typeface="MCS RedSea S_U normal." pitchFamily="2" charset="-78"/>
              </a:rPr>
              <a:t>به</a:t>
            </a:r>
            <a:r>
              <a:rPr lang="ar-EG" sz="2000" dirty="0">
                <a:cs typeface="MCS RedSea S_U normal." pitchFamily="2" charset="-78"/>
              </a:rPr>
              <a:t> السلسلة الغذائية وهو كائن منتج  </a:t>
            </a:r>
          </a:p>
          <a:p>
            <a:r>
              <a:rPr lang="ar-EG" sz="2000" dirty="0">
                <a:cs typeface="MCS RedSea S_U normal." pitchFamily="2" charset="-78"/>
              </a:rPr>
              <a:t>له القدرة على </a:t>
            </a:r>
            <a:r>
              <a:rPr lang="ar-EG" sz="2000" dirty="0" err="1">
                <a:cs typeface="MCS RedSea S_U normal." pitchFamily="2" charset="-78"/>
              </a:rPr>
              <a:t>انتاج</a:t>
            </a:r>
            <a:r>
              <a:rPr lang="ar-EG" sz="2000" dirty="0">
                <a:cs typeface="MCS RedSea S_U normal." pitchFamily="2" charset="-78"/>
              </a:rPr>
              <a:t> </a:t>
            </a:r>
            <a:r>
              <a:rPr lang="ar-EG" sz="2000" dirty="0" err="1">
                <a:cs typeface="MCS RedSea S_U normal." pitchFamily="2" charset="-78"/>
              </a:rPr>
              <a:t>غذائة</a:t>
            </a:r>
            <a:r>
              <a:rPr lang="ar-EG" sz="2000" dirty="0">
                <a:cs typeface="MCS RedSea S_U normal." pitchFamily="2" charset="-78"/>
              </a:rPr>
              <a:t> </a:t>
            </a:r>
            <a:r>
              <a:rPr lang="ar-EG" sz="2000" dirty="0" err="1">
                <a:cs typeface="MCS RedSea S_U normal." pitchFamily="2" charset="-78"/>
              </a:rPr>
              <a:t>بنفسة</a:t>
            </a:r>
            <a:r>
              <a:rPr lang="ar-EG" sz="2000" dirty="0">
                <a:cs typeface="MCS RedSea S_U normal." pitchFamily="2" charset="-78"/>
              </a:rPr>
              <a:t> وغالبا المنتجات تكون </a:t>
            </a:r>
            <a:r>
              <a:rPr lang="ar-EG" sz="2000" dirty="0" err="1">
                <a:cs typeface="MCS RedSea S_U normal." pitchFamily="2" charset="-78"/>
              </a:rPr>
              <a:t>هى</a:t>
            </a:r>
            <a:r>
              <a:rPr lang="ar-EG" sz="2000" dirty="0">
                <a:cs typeface="MCS RedSea S_U normal." pitchFamily="2" charset="-78"/>
              </a:rPr>
              <a:t> النباتات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6092504" y="2786058"/>
            <a:ext cx="147989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المستهلكات</a:t>
            </a:r>
            <a:r>
              <a:rPr lang="ar-EG" dirty="0"/>
              <a:t> 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656777" y="2857496"/>
            <a:ext cx="5014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كائنات حية تعتمد </a:t>
            </a:r>
            <a:r>
              <a:rPr lang="ar-EG" sz="2000" dirty="0" err="1">
                <a:cs typeface="MCS RedSea S_U normal." pitchFamily="2" charset="-78"/>
              </a:rPr>
              <a:t>فى</a:t>
            </a:r>
            <a:r>
              <a:rPr lang="ar-EG" sz="2000" dirty="0">
                <a:cs typeface="MCS RedSea S_U normal." pitchFamily="2" charset="-78"/>
              </a:rPr>
              <a:t> غذائها على الكائنات الحية </a:t>
            </a:r>
            <a:r>
              <a:rPr lang="ar-EG" sz="2000" dirty="0" err="1">
                <a:cs typeface="MCS RedSea S_U normal." pitchFamily="2" charset="-78"/>
              </a:rPr>
              <a:t>الاخرى</a:t>
            </a:r>
            <a:r>
              <a:rPr lang="ar-EG" sz="2000" dirty="0">
                <a:cs typeface="MCS RedSea S_U normal." pitchFamily="2" charset="-78"/>
              </a:rPr>
              <a:t> 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6526709" y="3571876"/>
            <a:ext cx="90281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المحلل</a:t>
            </a:r>
            <a:r>
              <a:rPr lang="ar-EG" dirty="0"/>
              <a:t> 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-34588" y="3643314"/>
            <a:ext cx="6312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هو كائن </a:t>
            </a:r>
            <a:r>
              <a:rPr lang="ar-EG" sz="2000" dirty="0" err="1">
                <a:cs typeface="MCS RedSea S_U normal." pitchFamily="2" charset="-78"/>
              </a:rPr>
              <a:t>حى</a:t>
            </a:r>
            <a:r>
              <a:rPr lang="ar-EG" sz="2000" dirty="0">
                <a:cs typeface="MCS RedSea S_U normal." pitchFamily="2" charset="-78"/>
              </a:rPr>
              <a:t> يقوم بتحليل بقايا الكائنات الحية الميتة </a:t>
            </a:r>
            <a:r>
              <a:rPr lang="ar-EG" sz="2000" dirty="0" err="1">
                <a:cs typeface="MCS RedSea S_U normal." pitchFamily="2" charset="-78"/>
              </a:rPr>
              <a:t>الى</a:t>
            </a:r>
            <a:r>
              <a:rPr lang="ar-EG" sz="2000" dirty="0">
                <a:cs typeface="MCS RedSea S_U normal." pitchFamily="2" charset="-78"/>
              </a:rPr>
              <a:t> كائنات بسيطة </a:t>
            </a:r>
          </a:p>
        </p:txBody>
      </p:sp>
      <p:pic>
        <p:nvPicPr>
          <p:cNvPr id="11269" name="Picture 5" descr="C:\Documents and Settings\sasa\Desktop\CASDEFK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4071942"/>
            <a:ext cx="1275324" cy="1928826"/>
          </a:xfrm>
          <a:prstGeom prst="roundRect">
            <a:avLst/>
          </a:prstGeom>
          <a:noFill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071942"/>
            <a:ext cx="1385885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8926" y="4143380"/>
            <a:ext cx="1535454" cy="19288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28" y="4071942"/>
            <a:ext cx="1443036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4071942"/>
            <a:ext cx="1214414" cy="19288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مربع نص 30"/>
          <p:cNvSpPr txBox="1"/>
          <p:nvPr/>
        </p:nvSpPr>
        <p:spPr>
          <a:xfrm>
            <a:off x="6500826" y="4214818"/>
            <a:ext cx="5741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/>
              <a:t>منتج </a:t>
            </a:r>
          </a:p>
        </p:txBody>
      </p:sp>
      <p:pic>
        <p:nvPicPr>
          <p:cNvPr id="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1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شكل بيضاوي 6">
            <a:hlinkClick r:id="" action="ppaction://hlinkshowjump?jump=firstslide"/>
            <a:hlinkHover r:id="" action="ppaction://noaction" highlightClick="1">
              <a:snd r:embed="rId15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0" name="Picture 6" descr="http://www.gp4arab.com/jm/modules/fisheye_menu/images/exit.png">
            <a:hlinkClick r:id="" action="ppaction://hlinkshowjump?jump=endshow" highlightClick="1">
              <a:snd r:embed="rId16" name="الترجمة من Google#en-ar-lu hgsgh.wav"/>
            </a:hlinkClick>
            <a:hlinkHover r:id="" action="ppaction://noaction" highlightClick="1">
              <a:snd r:embed="rId1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000" dirty="0">
                <a:cs typeface="MCS Khaybar S_U normal." pitchFamily="2" charset="-78"/>
              </a:rPr>
              <a:t>السلاسل والشبكات الغذائية وهرم الطاقة </a:t>
            </a: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318318" y="1506668"/>
            <a:ext cx="1111202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000" dirty="0" err="1">
                <a:cs typeface="MCS Khaybar S_U normal." pitchFamily="2" charset="-78"/>
              </a:rPr>
              <a:t>والشبكه</a:t>
            </a:r>
            <a:r>
              <a:rPr lang="ar-EG" dirty="0"/>
              <a:t> </a:t>
            </a:r>
          </a:p>
          <a:p>
            <a:r>
              <a:rPr lang="ar-EG" sz="2000" dirty="0">
                <a:cs typeface="MCS Khaybar S_U normal." pitchFamily="2" charset="-78"/>
              </a:rPr>
              <a:t>الغذائية</a:t>
            </a:r>
            <a:r>
              <a:rPr lang="ar-EG" dirty="0"/>
              <a:t>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-32" y="857232"/>
            <a:ext cx="626806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نموذج بين تداخلات السلاسل الغذائية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نظام </a:t>
            </a:r>
            <a:r>
              <a:rPr lang="ar-EG" dirty="0" err="1">
                <a:cs typeface="MCS RedSea S_U normal." pitchFamily="2" charset="-78"/>
              </a:rPr>
              <a:t>بيئى</a:t>
            </a:r>
            <a:r>
              <a:rPr lang="ar-EG" dirty="0">
                <a:cs typeface="MCS RedSea S_U normal." pitchFamily="2" charset="-78"/>
              </a:rPr>
              <a:t> </a:t>
            </a:r>
          </a:p>
          <a:p>
            <a:r>
              <a:rPr lang="ar-EG" dirty="0">
                <a:cs typeface="MCS RedSea S_U normal." pitchFamily="2" charset="-78"/>
              </a:rPr>
              <a:t>والمخلوقات </a:t>
            </a:r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تكون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السلسلة لها دور معين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النظام </a:t>
            </a:r>
            <a:r>
              <a:rPr lang="ar-EG" dirty="0" err="1">
                <a:cs typeface="MCS RedSea S_U normal." pitchFamily="2" charset="-78"/>
              </a:rPr>
              <a:t>البيئى</a:t>
            </a:r>
            <a:r>
              <a:rPr lang="ar-EG" dirty="0">
                <a:cs typeface="MCS RedSea S_U normal." pitchFamily="2" charset="-78"/>
              </a:rPr>
              <a:t> </a:t>
            </a:r>
          </a:p>
          <a:p>
            <a:r>
              <a:rPr lang="ar-EG" dirty="0">
                <a:cs typeface="MCS RedSea S_U normal." pitchFamily="2" charset="-78"/>
              </a:rPr>
              <a:t>وآكلات </a:t>
            </a:r>
            <a:r>
              <a:rPr lang="ar-EG" dirty="0" err="1">
                <a:cs typeface="MCS RedSea S_U normal." pitchFamily="2" charset="-78"/>
              </a:rPr>
              <a:t>الاعشاب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المستهلكات </a:t>
            </a:r>
            <a:r>
              <a:rPr lang="ar-EG" dirty="0" err="1">
                <a:cs typeface="MCS RedSea S_U normal." pitchFamily="2" charset="-78"/>
              </a:rPr>
              <a:t>الاولى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تتغذى على المنتجات فقط </a:t>
            </a:r>
          </a:p>
          <a:p>
            <a:r>
              <a:rPr lang="ar-EG" dirty="0">
                <a:cs typeface="MCS RedSea S_U normal." pitchFamily="2" charset="-78"/>
              </a:rPr>
              <a:t>والمستهلكات </a:t>
            </a:r>
            <a:r>
              <a:rPr lang="ar-EG" dirty="0" err="1">
                <a:cs typeface="MCS RedSea S_U normal." pitchFamily="2" charset="-78"/>
              </a:rPr>
              <a:t>الثانيةوالثالثة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الحيوانات </a:t>
            </a:r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تتغذى على الحيوانات </a:t>
            </a:r>
          </a:p>
          <a:p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مثلها أما </a:t>
            </a:r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تتغذى على النباتات والحيوانات تسمى بالحيوانات القارئة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571744"/>
            <a:ext cx="7073053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2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000" dirty="0">
                <a:cs typeface="MCS Khaybar S_U normal." pitchFamily="2" charset="-78"/>
              </a:rPr>
              <a:t>السلاسل والشبكات الغذائية وهرم الطاقة </a:t>
            </a: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429256" y="1006602"/>
            <a:ext cx="133813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EG" sz="2000" dirty="0">
                <a:cs typeface="MCS Khaybar S_U normal." pitchFamily="2" charset="-78"/>
              </a:rPr>
              <a:t>ما</a:t>
            </a:r>
            <a:r>
              <a:rPr lang="ar-EG" dirty="0"/>
              <a:t> </a:t>
            </a:r>
            <a:r>
              <a:rPr lang="ar-EG" sz="2000" dirty="0">
                <a:cs typeface="MCS Khaybar S_U normal." pitchFamily="2" charset="-78"/>
              </a:rPr>
              <a:t>هرمُ</a:t>
            </a:r>
            <a:r>
              <a:rPr lang="ar-EG" dirty="0"/>
              <a:t> </a:t>
            </a:r>
            <a:r>
              <a:rPr lang="ar-EG" sz="2000" dirty="0">
                <a:cs typeface="MCS Khaybar S_U normal." pitchFamily="2" charset="-78"/>
              </a:rPr>
              <a:t>الطاقةِ</a:t>
            </a:r>
            <a:r>
              <a:rPr lang="ar-EG" dirty="0"/>
              <a:t>؟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-6789" y="928670"/>
            <a:ext cx="53799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هو نموذج يبين كيف تنتقل الطاقة خلال سلسلة غذائية معينة  بحيث </a:t>
            </a:r>
          </a:p>
          <a:p>
            <a:r>
              <a:rPr lang="ar-EG" dirty="0">
                <a:cs typeface="MCS RedSea S_U normal." pitchFamily="2" charset="-78"/>
              </a:rPr>
              <a:t>تمثل المنتجات قاعدة الهرم والمستهلكات </a:t>
            </a:r>
            <a:r>
              <a:rPr lang="ar-EG" dirty="0" err="1">
                <a:cs typeface="MCS RedSea S_U normal." pitchFamily="2" charset="-78"/>
              </a:rPr>
              <a:t>الاولى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وسط الهرم </a:t>
            </a:r>
          </a:p>
          <a:p>
            <a:r>
              <a:rPr lang="ar-EG" dirty="0">
                <a:cs typeface="MCS RedSea S_U normal." pitchFamily="2" charset="-78"/>
              </a:rPr>
              <a:t>والكائنات </a:t>
            </a:r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تحلل المستهلكات توجد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المستوى </a:t>
            </a:r>
            <a:r>
              <a:rPr lang="ar-EG" dirty="0" err="1">
                <a:cs typeface="MCS RedSea S_U normal." pitchFamily="2" charset="-78"/>
              </a:rPr>
              <a:t>التالى</a:t>
            </a:r>
            <a:r>
              <a:rPr lang="ar-EG" dirty="0">
                <a:cs typeface="MCS RedSea S_U normal." pitchFamily="2" charset="-78"/>
              </a:rPr>
              <a:t> للهرم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919300"/>
            <a:ext cx="6786610" cy="41529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1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cs typeface="MCS Khaybar S_U normal." pitchFamily="2" charset="-78"/>
              </a:rPr>
              <a:t>مقارنة الأنظمة البيئية </a:t>
            </a:r>
            <a:endParaRPr lang="ar-SA" sz="40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988844" y="1059404"/>
            <a:ext cx="7585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المناخ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464436" y="925281"/>
            <a:ext cx="4964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نموذج يبين كيف تنتقل الطاقة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الغذاء من مخلوق </a:t>
            </a:r>
            <a:r>
              <a:rPr lang="ar-EG" dirty="0" err="1">
                <a:cs typeface="MCS RedSea S_U normal." pitchFamily="2" charset="-78"/>
              </a:rPr>
              <a:t>خى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آخر </a:t>
            </a:r>
          </a:p>
          <a:p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نظام بيئي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5715008" y="1571612"/>
            <a:ext cx="168507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المنطقة الحيوية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1142976" y="1571612"/>
            <a:ext cx="4514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منطقة جغرافية يسود فيها مناخ معين وتعيش فيها </a:t>
            </a:r>
          </a:p>
          <a:p>
            <a:r>
              <a:rPr lang="ar-EG" dirty="0" err="1">
                <a:cs typeface="MCS RedSea S_U normal." pitchFamily="2" charset="-78"/>
              </a:rPr>
              <a:t>انواع</a:t>
            </a:r>
            <a:r>
              <a:rPr lang="ar-EG" dirty="0">
                <a:cs typeface="MCS RedSea S_U normal." pitchFamily="2" charset="-78"/>
              </a:rPr>
              <a:t> معينة من الكائنات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56" y="2319356"/>
            <a:ext cx="7067550" cy="37528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3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 err="1">
                <a:cs typeface="MCS Khaybar S_U normal." pitchFamily="2" charset="-78"/>
              </a:rPr>
              <a:t>الانظمة</a:t>
            </a:r>
            <a:r>
              <a:rPr lang="ar-EG" sz="4400" dirty="0">
                <a:cs typeface="MCS Khaybar S_U normal." pitchFamily="2" charset="-78"/>
              </a:rPr>
              <a:t> البيئية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417013" y="1059404"/>
            <a:ext cx="172675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الظروف المناخية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285720" y="857232"/>
            <a:ext cx="4934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العوامل </a:t>
            </a:r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تؤثر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المناخ من عوامل طبيعية مثل ضوء </a:t>
            </a:r>
          </a:p>
          <a:p>
            <a:r>
              <a:rPr lang="ar-EG" dirty="0">
                <a:cs typeface="MCS RedSea S_U normal." pitchFamily="2" charset="-78"/>
              </a:rPr>
              <a:t>الشمس  والرياح والامطالر وغيرها من الظروف الأخرى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6331605" y="1643050"/>
            <a:ext cx="894797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400" dirty="0" err="1">
                <a:cs typeface="MCS Khaybar S_U normal." pitchFamily="2" charset="-78"/>
              </a:rPr>
              <a:t>التندرَا</a:t>
            </a:r>
            <a:endParaRPr lang="ar-EG" sz="2400" dirty="0">
              <a:cs typeface="MCS Khaybar S_U normal.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-214346" y="1571612"/>
            <a:ext cx="62023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توجد </a:t>
            </a:r>
            <a:r>
              <a:rPr lang="ar-EG" dirty="0" err="1">
                <a:cs typeface="MCS RedSea S_U normal." pitchFamily="2" charset="-78"/>
              </a:rPr>
              <a:t>التندرا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المناطق الشمالية </a:t>
            </a:r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تتميز بالجو البارد والمناخ البارد</a:t>
            </a:r>
          </a:p>
          <a:p>
            <a:r>
              <a:rPr lang="ar-EG" dirty="0">
                <a:cs typeface="MCS RedSea S_U normal." pitchFamily="2" charset="-78"/>
              </a:rPr>
              <a:t> ويصل معدل سقوط </a:t>
            </a:r>
            <a:r>
              <a:rPr lang="ar-EG" dirty="0" err="1">
                <a:cs typeface="MCS RedSea S_U normal." pitchFamily="2" charset="-78"/>
              </a:rPr>
              <a:t>الامطار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25 سنتيمتر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العام وتغطى </a:t>
            </a:r>
            <a:r>
              <a:rPr lang="ar-EG" dirty="0" err="1">
                <a:cs typeface="MCS RedSea S_U normal." pitchFamily="2" charset="-78"/>
              </a:rPr>
              <a:t>حوالى</a:t>
            </a:r>
            <a:r>
              <a:rPr lang="ar-EG" dirty="0">
                <a:cs typeface="MCS RedSea S_U normal." pitchFamily="2" charset="-78"/>
              </a:rPr>
              <a:t>  20 % </a:t>
            </a:r>
          </a:p>
          <a:p>
            <a:r>
              <a:rPr lang="ar-EG" dirty="0">
                <a:cs typeface="MCS RedSea S_U normal." pitchFamily="2" charset="-78"/>
              </a:rPr>
              <a:t>من مساحة اليابسة 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7065921" y="4429132"/>
            <a:ext cx="62709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sz="2400" i="1" dirty="0" err="1">
                <a:cs typeface="MCS Madinah S_I normal." pitchFamily="2" charset="-78"/>
              </a:rPr>
              <a:t>التايجَا</a:t>
            </a:r>
            <a:endParaRPr lang="ar-EG" sz="2400" i="1" dirty="0">
              <a:cs typeface="MCS Madinah S_I normal." pitchFamily="2" charset="-78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1435285" y="4214818"/>
            <a:ext cx="5442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توجد </a:t>
            </a:r>
            <a:r>
              <a:rPr lang="ar-EG" dirty="0" err="1">
                <a:cs typeface="MCS RedSea S_U normal." pitchFamily="2" charset="-78"/>
              </a:rPr>
              <a:t>التايجَا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المناطق الواقعة </a:t>
            </a:r>
            <a:r>
              <a:rPr lang="ar-EG" dirty="0" err="1">
                <a:cs typeface="MCS RedSea S_U normal." pitchFamily="2" charset="-78"/>
              </a:rPr>
              <a:t>جنوبى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التندرا</a:t>
            </a:r>
            <a:r>
              <a:rPr lang="ar-EG" dirty="0">
                <a:cs typeface="MCS RedSea S_U normal." pitchFamily="2" charset="-78"/>
              </a:rPr>
              <a:t> الشمالية وهى كلمة </a:t>
            </a:r>
          </a:p>
          <a:p>
            <a:r>
              <a:rPr lang="ar-EG" dirty="0">
                <a:cs typeface="MCS RedSea S_U normal." pitchFamily="2" charset="-78"/>
              </a:rPr>
              <a:t> روسية تعنى الغابة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2500306"/>
            <a:ext cx="5643602" cy="169677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4857760"/>
            <a:ext cx="55721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2976" y="2928934"/>
            <a:ext cx="857256" cy="55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9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1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6">
            <a:hlinkClick r:id="" action="ppaction://hlinkshowjump?jump=firstslide"/>
            <a:hlinkHover r:id="" action="ppaction://noaction" highlightClick="1">
              <a:snd r:embed="rId13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6" name="Picture 6" descr="http://www.gp4arab.com/jm/modules/fisheye_menu/images/exit.png">
            <a:hlinkClick r:id="" action="ppaction://hlinkshowjump?jump=endshow" highlightClick="1">
              <a:snd r:embed="rId14" name="الترجمة من Google#en-ar-lu hgsgh.wav"/>
            </a:hlinkClick>
            <a:hlinkHover r:id="" action="ppaction://noaction" highlightClick="1">
              <a:snd r:embed="rId1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 animBg="1"/>
      <p:bldP spid="19" grpId="0"/>
      <p:bldP spid="21" grpId="0" animBg="1"/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>
                <a:cs typeface="MCS Khaybar S_U normal." pitchFamily="2" charset="-78"/>
              </a:rPr>
              <a:t>موارد الأرض والحفاظ عليها </a:t>
            </a:r>
            <a:endParaRPr lang="ar-SA" sz="32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714876" y="928670"/>
            <a:ext cx="198044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المناطق الصحراوية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144525" y="1500174"/>
            <a:ext cx="6755375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المناطق الصحراوية يقل معدل سقوط </a:t>
            </a:r>
            <a:r>
              <a:rPr lang="ar-EG" dirty="0" err="1">
                <a:cs typeface="MCS RedSea S_U normal." pitchFamily="2" charset="-78"/>
              </a:rPr>
              <a:t>الامطار</a:t>
            </a:r>
            <a:r>
              <a:rPr lang="ar-EG" dirty="0">
                <a:cs typeface="MCS RedSea S_U normal." pitchFamily="2" charset="-78"/>
              </a:rPr>
              <a:t> عن 25 سنتيمتراً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العام وهى تجد </a:t>
            </a:r>
          </a:p>
          <a:p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جميع القارات وهى مناطق جافة وحارة ومن </a:t>
            </a:r>
            <a:r>
              <a:rPr lang="ar-EG" dirty="0" err="1">
                <a:cs typeface="MCS RedSea S_U normal." pitchFamily="2" charset="-78"/>
              </a:rPr>
              <a:t>امثلة</a:t>
            </a:r>
            <a:r>
              <a:rPr lang="ar-EG" dirty="0">
                <a:cs typeface="MCS RedSea S_U normal." pitchFamily="2" charset="-78"/>
              </a:rPr>
              <a:t> ذلك الربع </a:t>
            </a:r>
            <a:r>
              <a:rPr lang="ar-EG" dirty="0" err="1">
                <a:cs typeface="MCS RedSea S_U normal." pitchFamily="2" charset="-78"/>
              </a:rPr>
              <a:t>الخالى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السعودية </a:t>
            </a:r>
          </a:p>
          <a:p>
            <a:r>
              <a:rPr lang="ar-EG" dirty="0">
                <a:cs typeface="MCS RedSea S_U normal." pitchFamily="2" charset="-78"/>
              </a:rPr>
              <a:t>والصحراء الشرقية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مصر وصحراء المغرب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2500306"/>
            <a:ext cx="5848350" cy="2276475"/>
          </a:xfrm>
          <a:prstGeom prst="snip1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ربع نص 15"/>
          <p:cNvSpPr txBox="1"/>
          <p:nvPr/>
        </p:nvSpPr>
        <p:spPr>
          <a:xfrm>
            <a:off x="299101" y="5143512"/>
            <a:ext cx="642515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يوجد بالصحراء عدد قليل من المخلوقات لأنها قليلة في الإمكانات الغذائية </a:t>
            </a:r>
          </a:p>
        </p:txBody>
      </p:sp>
      <p:pic>
        <p:nvPicPr>
          <p:cNvPr id="1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2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>
                <a:cs typeface="MCS Khaybar S_U normal." pitchFamily="2" charset="-78"/>
              </a:rPr>
              <a:t>الاراضى العشبية والغابات </a:t>
            </a:r>
            <a:endParaRPr lang="ar-SA" sz="32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000760" y="1142984"/>
            <a:ext cx="960519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الأراضي</a:t>
            </a:r>
            <a:r>
              <a:rPr lang="ar-EG" dirty="0"/>
              <a:t> </a:t>
            </a:r>
          </a:p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العشبية</a:t>
            </a:r>
            <a:r>
              <a:rPr lang="ar-EG" dirty="0"/>
              <a:t>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162093" y="996719"/>
            <a:ext cx="569579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هي أحد أنواع المناطق الحيوية وفيها تشكل الأعشاب على حسب اختلافها</a:t>
            </a:r>
          </a:p>
          <a:p>
            <a:r>
              <a:rPr lang="ar-EG" dirty="0">
                <a:cs typeface="MCS RedSea S_U normal." pitchFamily="2" charset="-78"/>
              </a:rPr>
              <a:t>وفيها تكون الأعشاب </a:t>
            </a:r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المكون الرئيسي لها.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785926"/>
            <a:ext cx="5514987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2143116"/>
            <a:ext cx="10858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مربع نص 20"/>
          <p:cNvSpPr txBox="1"/>
          <p:nvPr/>
        </p:nvSpPr>
        <p:spPr>
          <a:xfrm>
            <a:off x="5846756" y="3643314"/>
            <a:ext cx="1939954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/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الغابات</a:t>
            </a:r>
            <a:r>
              <a:rPr lang="ar-EG" dirty="0"/>
              <a:t> </a:t>
            </a:r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المتساقطة</a:t>
            </a:r>
            <a:r>
              <a:rPr lang="ar-EG" dirty="0"/>
              <a:t> </a:t>
            </a:r>
          </a:p>
          <a:p>
            <a:pPr algn="ctr"/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الأوراق</a:t>
            </a:r>
            <a:r>
              <a:rPr lang="ar-EG" dirty="0"/>
              <a:t> 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00034" y="3714752"/>
            <a:ext cx="50282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 err="1">
                <a:cs typeface="MCS RedSea S_U normal." pitchFamily="2" charset="-78"/>
              </a:rPr>
              <a:t>هى</a:t>
            </a:r>
            <a:r>
              <a:rPr lang="ar-EG" dirty="0">
                <a:cs typeface="MCS RedSea S_U normal." pitchFamily="2" charset="-78"/>
              </a:rPr>
              <a:t> أنواع من الغابات </a:t>
            </a:r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تظهر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فصل الربيع باللون </a:t>
            </a:r>
            <a:r>
              <a:rPr lang="ar-EG" dirty="0" err="1">
                <a:cs typeface="MCS RedSea S_U normal." pitchFamily="2" charset="-78"/>
              </a:rPr>
              <a:t>الزاهى</a:t>
            </a:r>
            <a:r>
              <a:rPr lang="ar-EG" dirty="0">
                <a:cs typeface="MCS RedSea S_U normal." pitchFamily="2" charset="-78"/>
              </a:rPr>
              <a:t> ثم تتحول أوراقها </a:t>
            </a:r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اللون الخريفي وتسقط </a:t>
            </a:r>
            <a:r>
              <a:rPr lang="ar-EG" dirty="0" err="1">
                <a:cs typeface="MCS RedSea S_U normal." pitchFamily="2" charset="-78"/>
              </a:rPr>
              <a:t>الاوراق</a:t>
            </a:r>
            <a:r>
              <a:rPr lang="ar-EG" dirty="0">
                <a:cs typeface="MCS RedSea S_U normal." pitchFamily="2" charset="-78"/>
              </a:rPr>
              <a:t> على </a:t>
            </a:r>
            <a:r>
              <a:rPr lang="ar-EG" dirty="0" err="1">
                <a:cs typeface="MCS RedSea S_U normal." pitchFamily="2" charset="-78"/>
              </a:rPr>
              <a:t>الارض</a:t>
            </a:r>
            <a:r>
              <a:rPr lang="ar-EG" dirty="0">
                <a:cs typeface="MCS RedSea S_U normal." pitchFamily="2" charset="-78"/>
              </a:rPr>
              <a:t>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48" y="4572008"/>
            <a:ext cx="6143668" cy="16811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9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1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6">
            <a:hlinkClick r:id="" action="ppaction://hlinkshowjump?jump=firstslide"/>
            <a:hlinkHover r:id="" action="ppaction://noaction" highlightClick="1">
              <a:snd r:embed="rId13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6" name="Picture 6" descr="http://www.gp4arab.com/jm/modules/fisheye_menu/images/exit.png">
            <a:hlinkClick r:id="" action="ppaction://hlinkshowjump?jump=endshow" highlightClick="1">
              <a:snd r:embed="rId14" name="الترجمة من Google#en-ar-lu hgsgh.wav"/>
            </a:hlinkClick>
            <a:hlinkHover r:id="" action="ppaction://noaction" highlightClick="1">
              <a:snd r:embed="rId1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 animBg="1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cs typeface="MCS Khaybar S_U normal." pitchFamily="2" charset="-78"/>
              </a:rPr>
              <a:t>الاراضى العشبية والغابات </a:t>
            </a:r>
            <a:endParaRPr lang="ar-SA" sz="36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714744" y="1059404"/>
            <a:ext cx="254428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الغابات الاستوائية المطيرة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22586" y="1627519"/>
            <a:ext cx="584967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تقع </a:t>
            </a:r>
            <a:r>
              <a:rPr lang="ar-EG" sz="2000" dirty="0" err="1">
                <a:cs typeface="MCS RedSea S_U normal." pitchFamily="2" charset="-78"/>
              </a:rPr>
              <a:t>هذة</a:t>
            </a:r>
            <a:r>
              <a:rPr lang="ar-EG" sz="2000" dirty="0">
                <a:cs typeface="MCS RedSea S_U normal." pitchFamily="2" charset="-78"/>
              </a:rPr>
              <a:t> الغابات قرب خط الاستواء والمناخ فيها حار ورطب وهناك تساقط كبير </a:t>
            </a:r>
            <a:r>
              <a:rPr lang="ar-EG" sz="2000" dirty="0" err="1">
                <a:cs typeface="MCS RedSea S_U normal." pitchFamily="2" charset="-78"/>
              </a:rPr>
              <a:t>للامطار</a:t>
            </a:r>
            <a:r>
              <a:rPr lang="ar-EG" sz="2000" dirty="0">
                <a:cs typeface="MCS RedSea S_U normal." pitchFamily="2" charset="-78"/>
              </a:rPr>
              <a:t> يزيد معدلة </a:t>
            </a:r>
            <a:r>
              <a:rPr lang="ar-EG" sz="2000" dirty="0" err="1">
                <a:cs typeface="MCS RedSea S_U normal." pitchFamily="2" charset="-78"/>
              </a:rPr>
              <a:t>السنوى</a:t>
            </a:r>
            <a:r>
              <a:rPr lang="ar-EG" sz="2000" dirty="0">
                <a:cs typeface="MCS RedSea S_U normal." pitchFamily="2" charset="-78"/>
              </a:rPr>
              <a:t> على مترين وتعتبر موطناً للكائنات الحية وهناك نوع آخر يقع شمال غرب المحيط </a:t>
            </a:r>
            <a:r>
              <a:rPr lang="ar-EG" sz="2000" dirty="0" err="1">
                <a:cs typeface="MCS RedSea S_U normal." pitchFamily="2" charset="-78"/>
              </a:rPr>
              <a:t>الهادى</a:t>
            </a:r>
            <a:r>
              <a:rPr lang="ar-EG" sz="2000" dirty="0">
                <a:cs typeface="MCS RedSea S_U normal." pitchFamily="2" charset="-78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3143248"/>
            <a:ext cx="6715172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2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4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6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7173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cs typeface="MCS Khaybar S_U normal.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dirty="0">
                <a:cs typeface="MCS Khaybar S_U normal." pitchFamily="2" charset="-78"/>
              </a:rPr>
              <a:t>الأنظمة البيئية ذات المياه العذبة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الخامس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387113" y="857232"/>
            <a:ext cx="305885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الأنظمة البيئية ذات المياه العذبة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5710202" y="1559470"/>
            <a:ext cx="1476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RedSea S_U normal." pitchFamily="2" charset="-78"/>
              </a:rPr>
              <a:t>البرك والبحيرات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3893793" y="1559470"/>
            <a:ext cx="149432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bg1"/>
                </a:solidFill>
                <a:latin typeface="+mn-lt"/>
                <a:cs typeface="MCS RedSea S_U normal." pitchFamily="2" charset="-78"/>
              </a:rPr>
              <a:t>الجداول والأنهار 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2285984" y="1571612"/>
            <a:ext cx="146386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RedSea S_U normal." pitchFamily="2" charset="-78"/>
              </a:rPr>
              <a:t>الاراضى الرطبة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659847" y="1559470"/>
            <a:ext cx="14141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RedSea S_U normal." pitchFamily="2" charset="-78"/>
              </a:rPr>
              <a:t>مصبات الأنهار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0539" y="2206089"/>
            <a:ext cx="6367477" cy="40089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>
                <a:cs typeface="MCS Khaybar S_U normal." pitchFamily="2" charset="-78"/>
              </a:rPr>
              <a:t>موارد الأرض والحفاظ عليها </a:t>
            </a:r>
            <a:endParaRPr lang="ar-SA" sz="32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السادس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711190" y="714356"/>
            <a:ext cx="170431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200" dirty="0">
                <a:cs typeface="Al-Kharashi 31" pitchFamily="2" charset="-78"/>
              </a:rPr>
              <a:t>تعريفات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6264792" y="1702346"/>
            <a:ext cx="7361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التربة</a:t>
            </a:r>
            <a:r>
              <a:rPr lang="ar-EG" dirty="0"/>
              <a:t> 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2571736" y="1571612"/>
            <a:ext cx="344036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خليط من فتات الصخور وبقايا أو أجزاء </a:t>
            </a:r>
          </a:p>
          <a:p>
            <a:r>
              <a:rPr lang="ar-EG" sz="2000" dirty="0">
                <a:cs typeface="MCS RedSea S_U normal." pitchFamily="2" charset="-78"/>
              </a:rPr>
              <a:t>نباتات ومخلوقات حية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6041951" y="2571744"/>
            <a:ext cx="127150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نطاق التربة 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3143240" y="2714620"/>
            <a:ext cx="24737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كل طبقة من طبقات الأرض 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498904" y="3500438"/>
            <a:ext cx="228780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الطاقة الحرارية الجوفية 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2357422" y="4000504"/>
            <a:ext cx="382829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الطاقة الحرارية </a:t>
            </a:r>
            <a:r>
              <a:rPr lang="ar-EG" sz="2000" dirty="0" err="1">
                <a:cs typeface="MCS RedSea S_U normal." pitchFamily="2" charset="-78"/>
              </a:rPr>
              <a:t>التى</a:t>
            </a:r>
            <a:r>
              <a:rPr lang="ar-EG" sz="2000" dirty="0">
                <a:cs typeface="MCS RedSea S_U normal." pitchFamily="2" charset="-78"/>
              </a:rPr>
              <a:t> مصدرها باطن </a:t>
            </a:r>
            <a:r>
              <a:rPr lang="ar-EG" sz="2000" dirty="0" err="1">
                <a:cs typeface="MCS RedSea S_U normal." pitchFamily="2" charset="-78"/>
              </a:rPr>
              <a:t>الارض</a:t>
            </a:r>
            <a:r>
              <a:rPr lang="ar-EG" sz="2000" dirty="0">
                <a:cs typeface="MCS RedSea S_U normal." pitchFamily="2" charset="-78"/>
              </a:rPr>
              <a:t> 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5715008" y="4857760"/>
            <a:ext cx="159531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الخلية الشمسية 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2428860" y="5286388"/>
            <a:ext cx="423385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أداة تستخدم أشعة الشمس </a:t>
            </a:r>
            <a:r>
              <a:rPr lang="ar-EG" sz="2000" dirty="0" err="1">
                <a:cs typeface="MCS RedSea S_U normal." pitchFamily="2" charset="-78"/>
              </a:rPr>
              <a:t>فى</a:t>
            </a:r>
            <a:r>
              <a:rPr lang="ar-EG" sz="2000" dirty="0">
                <a:cs typeface="MCS RedSea S_U normal." pitchFamily="2" charset="-78"/>
              </a:rPr>
              <a:t> </a:t>
            </a:r>
            <a:r>
              <a:rPr lang="ar-EG" sz="2000" dirty="0" err="1">
                <a:cs typeface="MCS RedSea S_U normal." pitchFamily="2" charset="-78"/>
              </a:rPr>
              <a:t>انتاج</a:t>
            </a:r>
            <a:r>
              <a:rPr lang="ar-EG" sz="2000" dirty="0">
                <a:cs typeface="MCS RedSea S_U normal." pitchFamily="2" charset="-78"/>
              </a:rPr>
              <a:t> الكهرباء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071546"/>
            <a:ext cx="1833559" cy="130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2428868"/>
            <a:ext cx="18573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3786190"/>
            <a:ext cx="1857388" cy="102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4929198"/>
            <a:ext cx="185738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شكل بيضاوي 6">
            <a:hlinkClick r:id="" action="ppaction://hlinkshowjump?jump=firstslide"/>
            <a:hlinkHover r:id="" action="ppaction://noaction" highlightClick="1">
              <a:snd r:embed="rId14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9" name="Picture 6" descr="http://www.gp4arab.com/jm/modules/fisheye_menu/images/exit.png">
            <a:hlinkClick r:id="" action="ppaction://hlinkshowjump?jump=endshow" highlightClick="1">
              <a:snd r:embed="rId15" name="الترجمة من Google#en-ar-lu hgsgh.wav"/>
            </a:hlinkClick>
            <a:hlinkHover r:id="" action="ppaction://noaction" highlightClick="1">
              <a:snd r:embed="rId1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8" grpId="0"/>
      <p:bldP spid="19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أنواع الأنسجة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الأول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857232"/>
            <a:ext cx="6643734" cy="12858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214554"/>
            <a:ext cx="6696094" cy="12858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3571876"/>
            <a:ext cx="6729433" cy="12144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4810143"/>
            <a:ext cx="6715172" cy="11906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شكل بيضاوي 6">
            <a:hlinkClick r:id="" action="ppaction://hlinkshowjump?jump=firstslide"/>
            <a:hlinkHover r:id="" action="ppaction://noaction" highlightClick="1">
              <a:snd r:embed="rId14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2" name="Picture 6" descr="http://www.gp4arab.com/jm/modules/fisheye_menu/images/exit.png">
            <a:hlinkClick r:id="" action="ppaction://hlinkshowjump?jump=endshow" highlightClick="1">
              <a:snd r:embed="rId15" name="الترجمة من Google#en-ar-lu hgsgh.wav"/>
            </a:hlinkClick>
            <a:hlinkHover r:id="" action="ppaction://noaction" highlightClick="1">
              <a:snd r:embed="rId1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التربة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السادس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857884" y="762640"/>
            <a:ext cx="1039067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800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التربة</a:t>
            </a:r>
            <a:r>
              <a:rPr lang="ar-EG" sz="2800" dirty="0"/>
              <a:t> </a:t>
            </a:r>
            <a:endParaRPr lang="ar-EG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1807602" y="1214422"/>
            <a:ext cx="5354351" cy="160043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خليط من فتات الصخور وبقايا أو أجزاء نباتات ومخلوقات حية </a:t>
            </a:r>
          </a:p>
          <a:p>
            <a:r>
              <a:rPr lang="ar-EG" sz="2000" dirty="0">
                <a:cs typeface="MCS RedSea S_U normal." pitchFamily="2" charset="-78"/>
              </a:rPr>
              <a:t>من الموارد الطبيعية وهى متجددة أي يمكن إعادة </a:t>
            </a:r>
          </a:p>
          <a:p>
            <a:r>
              <a:rPr lang="ar-EG" sz="2000" dirty="0">
                <a:cs typeface="MCS RedSea S_U normal." pitchFamily="2" charset="-78"/>
              </a:rPr>
              <a:t>استخدامها مرة أخرى رغم أنها تكونت عبر السنين </a:t>
            </a:r>
          </a:p>
          <a:p>
            <a:r>
              <a:rPr lang="ar-EG" sz="2000" dirty="0">
                <a:cs typeface="MCS RedSea S_U normal." pitchFamily="2" charset="-78"/>
              </a:rPr>
              <a:t>ولا تستطيع الكائنات الحية أن تعيش بدونها </a:t>
            </a:r>
          </a:p>
          <a:p>
            <a:r>
              <a:rPr lang="ar-EG" dirty="0">
                <a:cs typeface="MCS RedSea S_U normal." pitchFamily="2" charset="-78"/>
              </a:rPr>
              <a:t> 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6000760" y="2571744"/>
            <a:ext cx="127150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نطاق التربة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2500298" y="2928934"/>
            <a:ext cx="5065810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كل طبقة من طبقات الأرض  وتتكون من ثلاث نطاقات وهى </a:t>
            </a:r>
          </a:p>
          <a:p>
            <a:r>
              <a:rPr lang="ar-EG" dirty="0">
                <a:cs typeface="MCS RedSea S_U normal." pitchFamily="2" charset="-78"/>
              </a:rPr>
              <a:t>1- </a:t>
            </a:r>
            <a:r>
              <a:rPr lang="ar-EG" dirty="0" err="1">
                <a:cs typeface="MCS RedSea S_U normal." pitchFamily="2" charset="-78"/>
              </a:rPr>
              <a:t>الدبال</a:t>
            </a:r>
            <a:r>
              <a:rPr lang="ar-EG" dirty="0">
                <a:cs typeface="MCS RedSea S_U normal." pitchFamily="2" charset="-78"/>
              </a:rPr>
              <a:t> :- يحمل جميع مصادر الغذاء والبقايا </a:t>
            </a:r>
            <a:r>
              <a:rPr lang="ar-EG" dirty="0" err="1">
                <a:cs typeface="MCS RedSea S_U normal." pitchFamily="2" charset="-78"/>
              </a:rPr>
              <a:t>المتحلله</a:t>
            </a:r>
            <a:r>
              <a:rPr lang="ar-EG" dirty="0">
                <a:cs typeface="MCS RedSea S_U normal." pitchFamily="2" charset="-78"/>
              </a:rPr>
              <a:t> </a:t>
            </a:r>
          </a:p>
          <a:p>
            <a:r>
              <a:rPr lang="ar-EG" dirty="0">
                <a:cs typeface="MCS RedSea S_U normal." pitchFamily="2" charset="-78"/>
              </a:rPr>
              <a:t>2- التربة السطحية :- أماكن نمو جذور النباتات </a:t>
            </a:r>
          </a:p>
          <a:p>
            <a:r>
              <a:rPr lang="ar-EG" dirty="0">
                <a:cs typeface="MCS RedSea S_U normal." pitchFamily="2" charset="-78"/>
              </a:rPr>
              <a:t>3- صخور </a:t>
            </a:r>
            <a:r>
              <a:rPr lang="ar-EG" dirty="0" err="1">
                <a:cs typeface="MCS RedSea S_U normal." pitchFamily="2" charset="-78"/>
              </a:rPr>
              <a:t>التجوية</a:t>
            </a:r>
            <a:r>
              <a:rPr lang="ar-EG" dirty="0">
                <a:cs typeface="MCS RedSea S_U normal." pitchFamily="2" charset="-78"/>
              </a:rPr>
              <a:t> :- تحتوى على الصخور الكبيرة </a:t>
            </a:r>
            <a:r>
              <a:rPr lang="ar-EG" dirty="0" err="1">
                <a:cs typeface="MCS RedSea S_U normal." pitchFamily="2" charset="-78"/>
              </a:rPr>
              <a:t>فى</a:t>
            </a:r>
            <a:r>
              <a:rPr lang="ar-EG" dirty="0">
                <a:cs typeface="MCS RedSea S_U normal." pitchFamily="2" charset="-78"/>
              </a:rPr>
              <a:t> باطن </a:t>
            </a:r>
            <a:r>
              <a:rPr lang="ar-EG" dirty="0" err="1">
                <a:cs typeface="MCS RedSea S_U normal." pitchFamily="2" charset="-78"/>
              </a:rPr>
              <a:t>الارض</a:t>
            </a:r>
            <a:r>
              <a:rPr lang="ar-EG" dirty="0">
                <a:cs typeface="MCS RedSea S_U normal." pitchFamily="2" charset="-78"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85860"/>
            <a:ext cx="235742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مستطيل 20"/>
          <p:cNvSpPr/>
          <p:nvPr/>
        </p:nvSpPr>
        <p:spPr>
          <a:xfrm>
            <a:off x="5500694" y="4429132"/>
            <a:ext cx="200407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كيف تستعمل التربة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2214546" y="4929198"/>
            <a:ext cx="5206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تستعمل التربة على حسب طبيعتها من أرض خصبة </a:t>
            </a:r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صحراوية </a:t>
            </a:r>
          </a:p>
          <a:p>
            <a:r>
              <a:rPr lang="ar-EG" dirty="0" err="1">
                <a:cs typeface="MCS RedSea S_U normal." pitchFamily="2" charset="-78"/>
              </a:rPr>
              <a:t>الى</a:t>
            </a:r>
            <a:r>
              <a:rPr lang="ar-EG" dirty="0">
                <a:cs typeface="MCS RedSea S_U normal." pitchFamily="2" charset="-78"/>
              </a:rPr>
              <a:t> غيرها من أنواع التربة  </a:t>
            </a:r>
          </a:p>
        </p:txBody>
      </p:sp>
      <p:pic>
        <p:nvPicPr>
          <p:cNvPr id="23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6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8" grpId="0" animBg="1"/>
      <p:bldP spid="19" grpId="0"/>
      <p:bldP spid="21" grpId="0" animBg="1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cs typeface="MCS Khaybar S_U normal." pitchFamily="2" charset="-78"/>
              </a:rPr>
              <a:t>كيفَ تتمُّ المحافظةُ علَى الأرض</a:t>
            </a: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السادس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643306" y="928670"/>
            <a:ext cx="290816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كيفَ تتمُّ المحافظةُ علَى الأرض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6357488" y="1395699"/>
            <a:ext cx="100059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التسميد</a:t>
            </a:r>
            <a:r>
              <a:rPr lang="ar-EG" sz="2400" dirty="0">
                <a:cs typeface="MCS Aseer S_U wave." pitchFamily="2" charset="-78"/>
              </a:rPr>
              <a:t> </a:t>
            </a:r>
            <a:endParaRPr lang="ar-EG" dirty="0">
              <a:cs typeface="MCS Aseer S_U wave.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786446" y="1857364"/>
            <a:ext cx="146065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الدورة</a:t>
            </a:r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 </a:t>
            </a:r>
            <a:r>
              <a:rPr lang="ar-EG" sz="2000" dirty="0">
                <a:cs typeface="MCS RedSea S_U normal." pitchFamily="2" charset="-78"/>
              </a:rPr>
              <a:t>الزراعية</a:t>
            </a:r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5780127" y="2928934"/>
            <a:ext cx="193514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الأشرطة</a:t>
            </a:r>
            <a:r>
              <a:rPr lang="ar-EG" dirty="0"/>
              <a:t> </a:t>
            </a:r>
            <a:r>
              <a:rPr lang="ar-EG" sz="2000" dirty="0">
                <a:cs typeface="MCS RedSea S_U normal." pitchFamily="2" charset="-78"/>
              </a:rPr>
              <a:t>المتبادلة</a:t>
            </a:r>
            <a:r>
              <a:rPr lang="ar-EG" dirty="0"/>
              <a:t>  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5885718" y="2357430"/>
            <a:ext cx="16866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 err="1">
                <a:cs typeface="MCS RedSea S_U normal." pitchFamily="2" charset="-78"/>
              </a:rPr>
              <a:t>الحراثة</a:t>
            </a:r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 </a:t>
            </a:r>
            <a:r>
              <a:rPr lang="ar-EG" sz="2000" dirty="0" err="1">
                <a:cs typeface="MCS RedSea S_U normal." pitchFamily="2" charset="-78"/>
              </a:rPr>
              <a:t>الكنتورية</a:t>
            </a:r>
            <a:r>
              <a:rPr lang="ar-EG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 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6352887" y="4357694"/>
            <a:ext cx="114807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المصاطب</a:t>
            </a:r>
            <a:r>
              <a:rPr lang="ar-EG" dirty="0"/>
              <a:t> 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6060444" y="3643314"/>
            <a:ext cx="151195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 err="1">
                <a:cs typeface="MCS RedSea S_U normal." pitchFamily="2" charset="-78"/>
              </a:rPr>
              <a:t>مصدات</a:t>
            </a:r>
            <a:r>
              <a:rPr lang="ar-EG" dirty="0"/>
              <a:t> </a:t>
            </a:r>
            <a:r>
              <a:rPr lang="ar-EG" sz="2000" dirty="0">
                <a:cs typeface="MCS RedSea S_U normal." pitchFamily="2" charset="-78"/>
              </a:rPr>
              <a:t>الرياح</a:t>
            </a:r>
            <a:r>
              <a:rPr lang="ar-EG" dirty="0"/>
              <a:t> 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6269113" y="5314906"/>
            <a:ext cx="94609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القوانين</a:t>
            </a:r>
            <a:r>
              <a:rPr lang="ar-EG" dirty="0"/>
              <a:t> 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6052428" y="4786322"/>
            <a:ext cx="151996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الجهود</a:t>
            </a:r>
            <a:r>
              <a:rPr lang="ar-EG" dirty="0"/>
              <a:t> </a:t>
            </a:r>
            <a:r>
              <a:rPr lang="ar-EG" sz="2000" dirty="0">
                <a:cs typeface="MCS RedSea S_U normal." pitchFamily="2" charset="-78"/>
              </a:rPr>
              <a:t>الفردية</a:t>
            </a:r>
            <a:r>
              <a:rPr lang="ar-EG" dirty="0"/>
              <a:t> 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5214942" y="5643578"/>
            <a:ext cx="91082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التعليم</a:t>
            </a:r>
            <a:r>
              <a:rPr lang="ar-EG" dirty="0"/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285860"/>
            <a:ext cx="4871039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0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cs typeface="MCS Khaybar S_U normal." pitchFamily="2" charset="-78"/>
              </a:rPr>
              <a:t>كيفَ تتمُّ المحافظةُ علَى الأرض</a:t>
            </a: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السادس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14348" y="1357298"/>
            <a:ext cx="62150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4400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 ” وسخر لكم ما في السماوات وما في الأرض جميعا منه إن </a:t>
            </a:r>
            <a:br>
              <a:rPr lang="ar-EG" sz="4400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</a:br>
            <a:r>
              <a:rPr lang="ar-EG" sz="4400" dirty="0">
                <a:solidFill>
                  <a:schemeClr val="lt1"/>
                </a:solidFill>
                <a:latin typeface="+mn-lt"/>
                <a:cs typeface="MCS Khaybar S_U normal." pitchFamily="2" charset="-78"/>
              </a:rPr>
              <a:t>في ذلك لآيات لقوم يتفكرون ”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214282" y="4714884"/>
            <a:ext cx="7130478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b="1" dirty="0">
                <a:cs typeface="MCS Badr E_U normal." pitchFamily="2" charset="-78"/>
              </a:rPr>
              <a:t>أمر الله عبادة بالمحافظة على </a:t>
            </a:r>
            <a:r>
              <a:rPr lang="ar-EG" sz="2400" b="1" dirty="0" err="1">
                <a:cs typeface="MCS Badr E_U normal." pitchFamily="2" charset="-78"/>
              </a:rPr>
              <a:t>الارض</a:t>
            </a:r>
            <a:r>
              <a:rPr lang="ar-EG" sz="2400" b="1" dirty="0">
                <a:cs typeface="MCS Badr E_U normal." pitchFamily="2" charset="-78"/>
              </a:rPr>
              <a:t> وجميع المقدرات</a:t>
            </a:r>
          </a:p>
          <a:p>
            <a:r>
              <a:rPr lang="ar-EG" sz="2400" b="1" dirty="0">
                <a:cs typeface="MCS Badr E_U normal." pitchFamily="2" charset="-78"/>
              </a:rPr>
              <a:t> الطبيعية كالماء </a:t>
            </a:r>
            <a:r>
              <a:rPr lang="ar-EG" sz="2400" b="1" dirty="0" err="1">
                <a:cs typeface="MCS Badr E_U normal." pitchFamily="2" charset="-78"/>
              </a:rPr>
              <a:t>والترية</a:t>
            </a:r>
            <a:r>
              <a:rPr lang="ar-EG" sz="2400" b="1" dirty="0">
                <a:cs typeface="MCS Badr E_U normal." pitchFamily="2" charset="-78"/>
              </a:rPr>
              <a:t> وغيرها </a:t>
            </a:r>
          </a:p>
        </p:txBody>
      </p:sp>
      <p:pic>
        <p:nvPicPr>
          <p:cNvPr id="16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شكل بيضاوي 6">
            <a:hlinkClick r:id="" action="ppaction://hlinkshowjump?jump=firstslide"/>
            <a:hlinkHover r:id="" action="ppaction://noaction" highlightClick="1">
              <a:snd r:embed="rId1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1" name="Picture 6" descr="http://www.gp4arab.com/jm/modules/fisheye_menu/images/exit.png">
            <a:hlinkClick r:id="" action="ppaction://hlinkshowjump?jump=endshow" highlightClick="1">
              <a:snd r:embed="rId11" name="الترجمة من Google#en-ar-lu hgsgh.wav"/>
            </a:hlinkClick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حماية الموارد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الثاني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857232"/>
            <a:ext cx="700092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9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الطاقة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السادس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623093" y="928670"/>
            <a:ext cx="3103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كيفَ نقللُ حرقَ الوقودِ </a:t>
            </a:r>
            <a:r>
              <a:rPr lang="ar-EG" dirty="0" err="1">
                <a:cs typeface="MCS Khaybar S_U normal." pitchFamily="2" charset="-78"/>
              </a:rPr>
              <a:t>الأحفوريِّ</a:t>
            </a:r>
            <a:r>
              <a:rPr lang="ar-EG" dirty="0">
                <a:cs typeface="MCS Khaybar S_U normal." pitchFamily="2" charset="-78"/>
              </a:rPr>
              <a:t>؟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268170" y="1496785"/>
            <a:ext cx="677461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الوقود </a:t>
            </a:r>
            <a:r>
              <a:rPr lang="ar-EG" dirty="0" err="1">
                <a:cs typeface="MCS RedSea S_U normal." pitchFamily="2" charset="-78"/>
              </a:rPr>
              <a:t>الحا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فورى</a:t>
            </a:r>
            <a:r>
              <a:rPr lang="ar-EG" dirty="0">
                <a:cs typeface="MCS RedSea S_U normal." pitchFamily="2" charset="-78"/>
              </a:rPr>
              <a:t> هو الوقود الناتج من الفحم والبترول والغاز وغيرة من مصادر الطاقة </a:t>
            </a:r>
          </a:p>
          <a:p>
            <a:r>
              <a:rPr lang="ar-EG" dirty="0" err="1">
                <a:cs typeface="MCS RedSea S_U normal." pitchFamily="2" charset="-78"/>
              </a:rPr>
              <a:t>التى</a:t>
            </a:r>
            <a:r>
              <a:rPr lang="ar-EG" dirty="0">
                <a:cs typeface="MCS RedSea S_U normal." pitchFamily="2" charset="-78"/>
              </a:rPr>
              <a:t> </a:t>
            </a:r>
            <a:r>
              <a:rPr lang="ar-EG" dirty="0" err="1">
                <a:cs typeface="MCS RedSea S_U normal." pitchFamily="2" charset="-78"/>
              </a:rPr>
              <a:t>ثؤثر</a:t>
            </a:r>
            <a:r>
              <a:rPr lang="ar-EG" dirty="0">
                <a:cs typeface="MCS RedSea S_U normal." pitchFamily="2" charset="-78"/>
              </a:rPr>
              <a:t> سلباً على البيئة ويمكن المحافظة على البيئة بالبحث غن مصادر أخرى للطاقة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5143504" y="2357430"/>
            <a:ext cx="2170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المصادر البديلةُ للطاقةِ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5572132" y="2714620"/>
            <a:ext cx="843501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EG" dirty="0"/>
              <a:t>الكهرباء 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2000233" y="2714620"/>
            <a:ext cx="314327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EG" dirty="0"/>
              <a:t>الطاقة الحرارية الجوفية 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2000232" y="3214686"/>
            <a:ext cx="442586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EG" dirty="0"/>
              <a:t>الكتلة الحيوية من فضلات النباتات والحيوانات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933849"/>
            <a:ext cx="6086475" cy="2209795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5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 animBg="1"/>
      <p:bldP spid="19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cs typeface="MCS Khaybar S_U normal." pitchFamily="2" charset="-78"/>
              </a:rPr>
              <a:t>كيفَ تتمُّ المحافظةُ علَى الأرض</a:t>
            </a: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السادس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42092" y="928670"/>
            <a:ext cx="651492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i="1" dirty="0">
                <a:cs typeface="MCS Jeddah S_I normal." pitchFamily="2" charset="-78"/>
              </a:rPr>
              <a:t>القواعد الثلاث في المحافظة على البيئة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5715008" y="1928802"/>
            <a:ext cx="135646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800" dirty="0">
                <a:cs typeface="MCS Khaybar S_U normal." pitchFamily="2" charset="-78"/>
              </a:rPr>
              <a:t>الترشيد</a:t>
            </a:r>
            <a:r>
              <a:rPr lang="ar-EG" sz="3600" dirty="0"/>
              <a:t> </a:t>
            </a:r>
            <a:endParaRPr lang="ar-EG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6000760" y="3214686"/>
            <a:ext cx="116410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800" dirty="0">
                <a:cs typeface="MCS Khaybar S_U normal." pitchFamily="2" charset="-78"/>
              </a:rPr>
              <a:t>التدوير </a:t>
            </a:r>
            <a:endParaRPr lang="ar-EG" dirty="0">
              <a:cs typeface="MCS Khaybar S_U normal.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286116" y="3214686"/>
            <a:ext cx="23775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800" dirty="0">
                <a:cs typeface="MCS Khaybar S_U normal." pitchFamily="2" charset="-78"/>
              </a:rPr>
              <a:t>إعادة</a:t>
            </a:r>
            <a:r>
              <a:rPr lang="ar-EG" dirty="0"/>
              <a:t> </a:t>
            </a:r>
            <a:r>
              <a:rPr lang="ar-EG" sz="2800" dirty="0">
                <a:cs typeface="MCS Khaybar S_U normal." pitchFamily="2" charset="-78"/>
              </a:rPr>
              <a:t>الاستخدام</a:t>
            </a:r>
            <a:r>
              <a:rPr lang="ar-EG" dirty="0"/>
              <a:t>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386446" y="1657167"/>
            <a:ext cx="4899098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dirty="0">
                <a:cs typeface="MCS RedSea S_U normal." pitchFamily="2" charset="-78"/>
              </a:rPr>
              <a:t>عملية ترشيد الاستهلاك بحيث </a:t>
            </a:r>
          </a:p>
          <a:p>
            <a:r>
              <a:rPr lang="ar-EG" sz="3600" dirty="0">
                <a:cs typeface="MCS RedSea S_U normal." pitchFamily="2" charset="-78"/>
              </a:rPr>
              <a:t>يكون الاستخدام قدر الحاجة </a:t>
            </a:r>
            <a:endParaRPr lang="ar-EG" dirty="0">
              <a:cs typeface="MCS RedSea S_U normal." pitchFamily="2" charset="-78"/>
            </a:endParaRPr>
          </a:p>
        </p:txBody>
      </p:sp>
      <p:pic>
        <p:nvPicPr>
          <p:cNvPr id="1026" name="Picture 2" descr="C:\Documents and Settings\sasa\Desktop\wastelifecycle_350x350-a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857496"/>
            <a:ext cx="2640328" cy="2571748"/>
          </a:xfrm>
          <a:prstGeom prst="roundRect">
            <a:avLst/>
          </a:prstGeom>
          <a:noFill/>
        </p:spPr>
      </p:pic>
      <p:pic>
        <p:nvPicPr>
          <p:cNvPr id="1028" name="Picture 4" descr="C:\Documents and Settings\sasa\Desktop\CA49QNK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3857628"/>
            <a:ext cx="3000396" cy="1928826"/>
          </a:xfrm>
          <a:prstGeom prst="roundRect">
            <a:avLst/>
          </a:prstGeom>
          <a:noFill/>
        </p:spPr>
      </p:pic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4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الأدوات العلمية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الفصل السادس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857232"/>
            <a:ext cx="3524254" cy="7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19305" y="1785926"/>
            <a:ext cx="3267319" cy="421484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1785926"/>
            <a:ext cx="1828800" cy="15811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34" y="4572008"/>
            <a:ext cx="2695575" cy="14192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مربع نص 17"/>
          <p:cNvSpPr txBox="1"/>
          <p:nvPr/>
        </p:nvSpPr>
        <p:spPr>
          <a:xfrm>
            <a:off x="1214414" y="1142984"/>
            <a:ext cx="107753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b="1" dirty="0">
                <a:cs typeface="MCS RedSea S_U normal." pitchFamily="2" charset="-78"/>
              </a:rPr>
              <a:t>العدسة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615313" y="4000504"/>
            <a:ext cx="196239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b="1" dirty="0">
                <a:cs typeface="MCS RedSea S_U normal." pitchFamily="2" charset="-78"/>
              </a:rPr>
              <a:t>العدسة المكبرة  </a:t>
            </a:r>
          </a:p>
        </p:txBody>
      </p:sp>
      <p:pic>
        <p:nvPicPr>
          <p:cNvPr id="2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شكل بيضاوي 6">
            <a:hlinkClick r:id="" action="ppaction://hlinkshowjump?jump=firstslide"/>
            <a:hlinkHover r:id="" action="ppaction://noaction" highlightClick="1">
              <a:snd r:embed="rId14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7" name="Picture 6" descr="http://www.gp4arab.com/jm/modules/fisheye_menu/images/exit.png">
            <a:hlinkClick r:id="" action="ppaction://hlinkshowjump?jump=endshow" highlightClick="1">
              <a:snd r:embed="rId15" name="الترجمة من Google#en-ar-lu hgsgh.wav"/>
            </a:hlinkClick>
            <a:hlinkHover r:id="" action="ppaction://noaction" highlightClick="1">
              <a:snd r:embed="rId1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الجهاز العصبي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أجهزة الإنسان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2918"/>
            <a:ext cx="8001024" cy="58578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3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cs typeface="MCS Khaybar S_U normal." pitchFamily="2" charset="-78"/>
              </a:rPr>
              <a:t>الجهازانِ الهيكليُّ والجهاز العصبي </a:t>
            </a:r>
            <a:endParaRPr lang="ar-SA" sz="2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أجهزة الإنسان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857232"/>
            <a:ext cx="7143768" cy="508432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9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>
                <a:cs typeface="MCS Khaybar S_U normal." pitchFamily="2" charset="-78"/>
              </a:rPr>
              <a:t>الجهازان </a:t>
            </a:r>
            <a:r>
              <a:rPr lang="ar-EG" sz="3200" dirty="0" err="1">
                <a:cs typeface="MCS Khaybar S_U normal." pitchFamily="2" charset="-78"/>
              </a:rPr>
              <a:t>الدورانى</a:t>
            </a:r>
            <a:r>
              <a:rPr lang="ar-EG" sz="3200" dirty="0">
                <a:cs typeface="MCS Khaybar S_U normal." pitchFamily="2" charset="-78"/>
              </a:rPr>
              <a:t> والتنفسي </a:t>
            </a:r>
            <a:endParaRPr lang="ar-SA" sz="32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أجهزة الإنسان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785794"/>
            <a:ext cx="6786610" cy="511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7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الأنسجة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الأول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7158" y="857232"/>
            <a:ext cx="6572296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 t="12500"/>
          <a:stretch>
            <a:fillRect/>
          </a:stretch>
        </p:blipFill>
        <p:spPr bwMode="auto">
          <a:xfrm>
            <a:off x="428596" y="1785926"/>
            <a:ext cx="6572296" cy="71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ربع نص 15"/>
          <p:cNvSpPr txBox="1"/>
          <p:nvPr/>
        </p:nvSpPr>
        <p:spPr>
          <a:xfrm>
            <a:off x="714348" y="2714620"/>
            <a:ext cx="6572296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تجمع أكثر من خلية يكون نسيجاً وأنواع الأنسجة أربعة وهى </a:t>
            </a:r>
          </a:p>
          <a:p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478168" y="3774048"/>
            <a:ext cx="1928826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b="1" dirty="0"/>
              <a:t>النسيج العضلي </a:t>
            </a:r>
            <a:endParaRPr lang="ar-SA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285720" y="3786190"/>
            <a:ext cx="519244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400" dirty="0"/>
              <a:t>يتكون من ألياف تحرك العظام وتضخ الدم </a:t>
            </a:r>
            <a:endParaRPr lang="ar-SA" sz="24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478168" y="4214818"/>
            <a:ext cx="188608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400" dirty="0"/>
              <a:t>النسيج </a:t>
            </a:r>
            <a:r>
              <a:rPr lang="ar-EG" sz="2400" dirty="0" err="1"/>
              <a:t>الضام</a:t>
            </a:r>
            <a:r>
              <a:rPr lang="ar-EG" sz="2400" dirty="0"/>
              <a:t> </a:t>
            </a:r>
            <a:endParaRPr lang="ar-SA" sz="24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06321" y="4253219"/>
            <a:ext cx="4871847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sz="2400" dirty="0"/>
              <a:t>منها العظام والغضاريف والدهون والدم </a:t>
            </a:r>
            <a:endParaRPr lang="ar-SA" sz="24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5478168" y="4743402"/>
            <a:ext cx="1886080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000" dirty="0"/>
              <a:t>النسيج العصبي  </a:t>
            </a:r>
            <a:endParaRPr lang="ar-SA" sz="2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1968873" y="4786322"/>
            <a:ext cx="3509295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000" dirty="0"/>
              <a:t>الذي ينقل الرسائل في الجسم </a:t>
            </a:r>
            <a:endParaRPr lang="ar-SA" sz="2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5478168" y="5172030"/>
            <a:ext cx="188608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000" dirty="0"/>
              <a:t>النسيج الطلائى </a:t>
            </a:r>
            <a:endParaRPr lang="ar-SA" sz="2000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538995" y="5214950"/>
            <a:ext cx="493917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/>
              <a:t>الذي يغطى الأنسجة الداخلية للجسم ومنها الجلد </a:t>
            </a:r>
            <a:endParaRPr lang="ar-SA" dirty="0"/>
          </a:p>
        </p:txBody>
      </p:sp>
      <p:pic>
        <p:nvPicPr>
          <p:cNvPr id="28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8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0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شكل بيضاوي 6">
            <a:hlinkClick r:id="" action="ppaction://hlinkshowjump?jump=firstslide"/>
            <a:hlinkHover r:id="" action="ppaction://noaction" highlightClick="1">
              <a:snd r:embed="rId12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1" name="Picture 6" descr="http://www.gp4arab.com/jm/modules/fisheye_menu/images/exit.png">
            <a:hlinkClick r:id="" action="ppaction://hlinkshowjump?jump=endshow" highlightClick="1">
              <a:snd r:embed="rId13" name="الترجمة من Google#en-ar-lu hgsgh.wav"/>
            </a:hlinkClick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جهازُ المناعةِ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أجهزة الإنسان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06" y="928670"/>
            <a:ext cx="7639050" cy="50720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6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النظر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الحواس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928670"/>
            <a:ext cx="471490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4643446"/>
            <a:ext cx="1490665" cy="83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6169" y="3714752"/>
            <a:ext cx="476027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2040" y="2214554"/>
            <a:ext cx="1488918" cy="57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928670"/>
            <a:ext cx="471490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0602" y="2214554"/>
            <a:ext cx="1488918" cy="57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0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2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شكل بيضاوي 6">
            <a:hlinkClick r:id="" action="ppaction://hlinkshowjump?jump=firstslide"/>
            <a:hlinkHover r:id="" action="ppaction://noaction" highlightClick="1">
              <a:snd r:embed="rId14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4" name="Picture 6" descr="http://www.gp4arab.com/jm/modules/fisheye_menu/images/exit.png">
            <a:hlinkClick r:id="" action="ppaction://hlinkshowjump?jump=endshow" highlightClick="1">
              <a:snd r:embed="rId15" name="الترجمة من Google#en-ar-lu hgsgh.wav"/>
            </a:hlinkClick>
            <a:hlinkHover r:id="" action="ppaction://noaction" highlightClick="1">
              <a:snd r:embed="rId1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حواس الإنسان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أجهزة الإنسان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428736"/>
            <a:ext cx="2924175" cy="22955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2071678"/>
            <a:ext cx="3000396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3857628"/>
            <a:ext cx="2867025" cy="21431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00166" y="928670"/>
            <a:ext cx="1047750" cy="4762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628" y="1285860"/>
            <a:ext cx="1366839" cy="5715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71934" y="4929198"/>
            <a:ext cx="1412679" cy="6000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12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4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شكل بيضاوي 6">
            <a:hlinkClick r:id="" action="ppaction://hlinkshowjump?jump=firstslide"/>
            <a:hlinkHover r:id="" action="ppaction://noaction" highlightClick="1">
              <a:snd r:embed="rId16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23" name="Picture 6" descr="http://www.gp4arab.com/jm/modules/fisheye_menu/images/exit.png">
            <a:hlinkClick r:id="" action="ppaction://hlinkshowjump?jump=endshow" highlightClick="1">
              <a:snd r:embed="rId17" name="الترجمة من Google#en-ar-lu hgsgh.wav"/>
            </a:hlinkClick>
            <a:hlinkHover r:id="" action="ppaction://noaction" highlightClick="1">
              <a:snd r:embed="rId1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3" descr="F:\صور وقصاصات فنية\صور متحركة\ros04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642918"/>
            <a:ext cx="7072362" cy="5357850"/>
          </a:xfrm>
          <a:prstGeom prst="rect">
            <a:avLst/>
          </a:prstGeom>
          <a:noFill/>
        </p:spPr>
      </p:pic>
      <p:pic>
        <p:nvPicPr>
          <p:cNvPr id="12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6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مستطيل 12"/>
          <p:cNvSpPr/>
          <p:nvPr/>
        </p:nvSpPr>
        <p:spPr>
          <a:xfrm>
            <a:off x="357158" y="940245"/>
            <a:ext cx="696216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EG" sz="11500" b="1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MCS RedSea S_U normal." pitchFamily="2" charset="-78"/>
              </a:rPr>
              <a:t>نهاية المنهج </a:t>
            </a:r>
          </a:p>
          <a:p>
            <a:pPr algn="ctr"/>
            <a:r>
              <a:rPr lang="ar-EG" sz="11500" b="1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MCS RedSea S_U normal." pitchFamily="2" charset="-78"/>
              </a:rPr>
              <a:t>الدراسي </a:t>
            </a:r>
            <a:endParaRPr lang="ar-SA" sz="11500" b="1" cap="all" spc="0" dirty="0">
              <a:ln w="0"/>
              <a:effectLst>
                <a:reflection blurRad="12700" stA="50000" endPos="50000" dist="5000" dir="5400000" sy="-100000" rotWithShape="0"/>
              </a:effectLst>
              <a:cs typeface="MCS RedSea S_U normal.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42910" y="5072074"/>
            <a:ext cx="634821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dirty="0">
                <a:cs typeface="MCS Khaybar S_U normal." pitchFamily="2" charset="-78"/>
              </a:rPr>
              <a:t>مع أطيب الأمنيات بالنجاح والتوفيق </a:t>
            </a:r>
          </a:p>
        </p:txBody>
      </p:sp>
      <p:pic>
        <p:nvPicPr>
          <p:cNvPr id="14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8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شكل بيضاوي 6">
            <a:hlinkClick r:id="" action="ppaction://hlinkshowjump?jump=firstslide"/>
            <a:hlinkHover r:id="" action="ppaction://noaction" highlightClick="1">
              <a:snd r:embed="rId10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19" name="Picture 6" descr="http://www.gp4arab.com/jm/modules/fisheye_menu/images/exit.png">
            <a:hlinkClick r:id="" action="ppaction://hlinkshowjump?jump=endshow" highlightClick="1">
              <a:snd r:embed="rId11" name="الترجمة من Google#en-ar-lu hgsgh.wav"/>
            </a:hlinkClick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4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3" grpId="3"/>
      <p:bldP spid="16" grpId="0"/>
      <p:bldP spid="16" grpId="1"/>
      <p:bldP spid="1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 err="1">
                <a:cs typeface="MCS Khaybar S_U normal." pitchFamily="2" charset="-78"/>
              </a:rPr>
              <a:t>الانسجة</a:t>
            </a:r>
            <a:r>
              <a:rPr lang="ar-EG" sz="4400" dirty="0">
                <a:cs typeface="MCS Khaybar S_U normal." pitchFamily="2" charset="-78"/>
              </a:rPr>
              <a:t>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الأول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857232"/>
            <a:ext cx="2619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/>
          <p:cNvSpPr txBox="1"/>
          <p:nvPr/>
        </p:nvSpPr>
        <p:spPr>
          <a:xfrm>
            <a:off x="142844" y="1357298"/>
            <a:ext cx="615131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يتكون العضو من نسيجين أو أكثر تعمل معا للقيام بوظيفة محددة </a:t>
            </a:r>
          </a:p>
          <a:p>
            <a:r>
              <a:rPr lang="ar-EG" sz="2000" dirty="0">
                <a:cs typeface="MCS RedSea S_U normal." pitchFamily="2" charset="-78"/>
              </a:rPr>
              <a:t>والجلد اكبر عضو في جسم الإنسان </a:t>
            </a:r>
            <a:endParaRPr lang="ar-SA" sz="2000" dirty="0">
              <a:cs typeface="MCS RedSea S_U normal.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029288" y="2071678"/>
            <a:ext cx="161454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الجهاز الحي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42844" y="2571744"/>
            <a:ext cx="72866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يتكون من مجموعة من الأعضاء وهو المكون الرئيسي لجسم الإنسان </a:t>
            </a:r>
          </a:p>
          <a:p>
            <a:r>
              <a:rPr lang="ar-EG" sz="2400" dirty="0">
                <a:cs typeface="MCS RedSea S_U normal." pitchFamily="2" charset="-78"/>
              </a:rPr>
              <a:t>مثل جهاز الدوران الذي يتكون من القلب والأوعية الدموية والدم </a:t>
            </a:r>
            <a:endParaRPr lang="ar-SA" sz="2400" dirty="0">
              <a:cs typeface="MCS RedSea S_U normal.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42844" y="3429000"/>
            <a:ext cx="728667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000" dirty="0">
                <a:cs typeface="MCS RedSea S_U normal." pitchFamily="2" charset="-78"/>
              </a:rPr>
              <a:t>جميع الأشياء </a:t>
            </a:r>
            <a:r>
              <a:rPr lang="ar-EG" sz="2000" dirty="0" err="1">
                <a:cs typeface="MCS RedSea S_U normal." pitchFamily="2" charset="-78"/>
              </a:rPr>
              <a:t>التى</a:t>
            </a:r>
            <a:r>
              <a:rPr lang="ar-EG" sz="2000" dirty="0">
                <a:cs typeface="MCS RedSea S_U normal." pitchFamily="2" charset="-78"/>
              </a:rPr>
              <a:t> حولنا تتكون من </a:t>
            </a:r>
            <a:r>
              <a:rPr lang="ar-EG" sz="2000" dirty="0" err="1">
                <a:cs typeface="MCS RedSea S_U normal." pitchFamily="2" charset="-78"/>
              </a:rPr>
              <a:t>ذرات</a:t>
            </a:r>
            <a:r>
              <a:rPr lang="ar-EG" sz="2000" dirty="0">
                <a:cs typeface="MCS RedSea S_U normal." pitchFamily="2" charset="-78"/>
              </a:rPr>
              <a:t> ويوجد </a:t>
            </a:r>
            <a:r>
              <a:rPr lang="ar-EG" sz="2000" dirty="0" err="1">
                <a:cs typeface="MCS RedSea S_U normal." pitchFamily="2" charset="-78"/>
              </a:rPr>
              <a:t>حوالى</a:t>
            </a:r>
            <a:r>
              <a:rPr lang="ar-EG" sz="2000" dirty="0">
                <a:cs typeface="MCS RedSea S_U normal." pitchFamily="2" charset="-78"/>
              </a:rPr>
              <a:t> 100 نوع من </a:t>
            </a:r>
            <a:r>
              <a:rPr lang="ar-EG" sz="2000" dirty="0" err="1">
                <a:cs typeface="MCS RedSea S_U normal." pitchFamily="2" charset="-78"/>
              </a:rPr>
              <a:t>الذرات</a:t>
            </a:r>
            <a:r>
              <a:rPr lang="ar-EG" sz="2000" dirty="0">
                <a:cs typeface="MCS RedSea S_U normal." pitchFamily="2" charset="-78"/>
              </a:rPr>
              <a:t> ولكل نوع</a:t>
            </a:r>
          </a:p>
          <a:p>
            <a:r>
              <a:rPr lang="ar-EG" sz="2000" dirty="0">
                <a:cs typeface="MCS RedSea S_U normal." pitchFamily="2" charset="-78"/>
              </a:rPr>
              <a:t> </a:t>
            </a:r>
            <a:r>
              <a:rPr lang="ar-EG" sz="2000" dirty="0" err="1">
                <a:cs typeface="MCS RedSea S_U normal." pitchFamily="2" charset="-78"/>
              </a:rPr>
              <a:t>خصائصة</a:t>
            </a:r>
            <a:r>
              <a:rPr lang="ar-EG" sz="2000" dirty="0">
                <a:cs typeface="MCS RedSea S_U normal." pitchFamily="2" charset="-78"/>
              </a:rPr>
              <a:t> </a:t>
            </a:r>
            <a:r>
              <a:rPr lang="ar-EG" sz="2000" dirty="0" err="1">
                <a:cs typeface="MCS RedSea S_U normal." pitchFamily="2" charset="-78"/>
              </a:rPr>
              <a:t>التى</a:t>
            </a:r>
            <a:r>
              <a:rPr lang="ar-EG" sz="2000" dirty="0">
                <a:cs typeface="MCS RedSea S_U normal." pitchFamily="2" charset="-78"/>
              </a:rPr>
              <a:t> </a:t>
            </a:r>
            <a:r>
              <a:rPr lang="ar-EG" sz="2000" dirty="0" err="1">
                <a:cs typeface="MCS RedSea S_U normal." pitchFamily="2" charset="-78"/>
              </a:rPr>
              <a:t>تميزة</a:t>
            </a:r>
            <a:r>
              <a:rPr lang="ar-EG" sz="2000" dirty="0">
                <a:cs typeface="MCS RedSea S_U normal." pitchFamily="2" charset="-78"/>
              </a:rPr>
              <a:t> </a:t>
            </a:r>
            <a:r>
              <a:rPr lang="ar-EG" sz="2000" dirty="0" err="1">
                <a:cs typeface="MCS RedSea S_U normal." pitchFamily="2" charset="-78"/>
              </a:rPr>
              <a:t>وذرات</a:t>
            </a:r>
            <a:r>
              <a:rPr lang="ar-EG" sz="2000" dirty="0">
                <a:cs typeface="MCS RedSea S_U normal." pitchFamily="2" charset="-78"/>
              </a:rPr>
              <a:t> النوع الواحد متشابهة </a:t>
            </a:r>
            <a:r>
              <a:rPr lang="ar-EG" sz="2000" dirty="0" err="1">
                <a:cs typeface="MCS RedSea S_U normal." pitchFamily="2" charset="-78"/>
              </a:rPr>
              <a:t>فى</a:t>
            </a:r>
            <a:r>
              <a:rPr lang="ar-EG" sz="2000" dirty="0">
                <a:cs typeface="MCS RedSea S_U normal." pitchFamily="2" charset="-78"/>
              </a:rPr>
              <a:t> الخصائص </a:t>
            </a:r>
            <a:r>
              <a:rPr lang="ar-EG" sz="2000" dirty="0" err="1">
                <a:cs typeface="MCS RedSea S_U normal." pitchFamily="2" charset="-78"/>
              </a:rPr>
              <a:t>والضفات</a:t>
            </a:r>
            <a:r>
              <a:rPr lang="ar-EG" sz="2000" dirty="0">
                <a:cs typeface="MCS RedSea S_U normal." pitchFamily="2" charset="-78"/>
              </a:rPr>
              <a:t> </a:t>
            </a:r>
            <a:endParaRPr lang="ar-SA" sz="2000" dirty="0">
              <a:cs typeface="MCS RedSea S_U normal." pitchFamily="2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215074" y="4286256"/>
            <a:ext cx="110507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الذرة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285984" y="4286256"/>
            <a:ext cx="386476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000" dirty="0">
                <a:latin typeface="+mn-lt"/>
                <a:cs typeface="MCS RedSea S_U normal." pitchFamily="2" charset="-78"/>
              </a:rPr>
              <a:t>هي أصغر وحدة للمادة </a:t>
            </a:r>
            <a:endParaRPr lang="ar-SA" sz="2000" dirty="0">
              <a:latin typeface="+mn-lt"/>
              <a:cs typeface="MCS RedSea S_U normal." pitchFamily="2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215074" y="4714884"/>
            <a:ext cx="107157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العنصر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276733" y="4786322"/>
            <a:ext cx="390042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2000" dirty="0">
                <a:solidFill>
                  <a:schemeClr val="dk1"/>
                </a:solidFill>
                <a:latin typeface="+mn-lt"/>
                <a:cs typeface="MCS RedSea S_U normal." pitchFamily="2" charset="-78"/>
              </a:rPr>
              <a:t>هو اتحاد </a:t>
            </a:r>
            <a:r>
              <a:rPr lang="ar-EG" sz="2000" dirty="0" err="1">
                <a:solidFill>
                  <a:schemeClr val="dk1"/>
                </a:solidFill>
                <a:latin typeface="+mn-lt"/>
                <a:cs typeface="MCS RedSea S_U normal." pitchFamily="2" charset="-78"/>
              </a:rPr>
              <a:t>ذرات</a:t>
            </a:r>
            <a:r>
              <a:rPr lang="ar-EG" sz="2000" dirty="0">
                <a:solidFill>
                  <a:schemeClr val="dk1"/>
                </a:solidFill>
                <a:latin typeface="+mn-lt"/>
                <a:cs typeface="MCS RedSea S_U normal." pitchFamily="2" charset="-78"/>
              </a:rPr>
              <a:t> من </a:t>
            </a:r>
            <a:r>
              <a:rPr lang="ar-EG" sz="2000" dirty="0" err="1">
                <a:solidFill>
                  <a:schemeClr val="dk1"/>
                </a:solidFill>
                <a:latin typeface="+mn-lt"/>
                <a:cs typeface="MCS RedSea S_U normal." pitchFamily="2" charset="-78"/>
              </a:rPr>
              <a:t>نوع</a:t>
            </a:r>
            <a:r>
              <a:rPr lang="ar-EG" sz="2000" dirty="0">
                <a:solidFill>
                  <a:schemeClr val="dk1"/>
                </a:solidFill>
                <a:latin typeface="+mn-lt"/>
                <a:cs typeface="MCS RedSea S_U normal." pitchFamily="2" charset="-78"/>
              </a:rPr>
              <a:t> واحد ولا يمكن تجزئته </a:t>
            </a:r>
            <a:endParaRPr lang="ar-SA" sz="2000" dirty="0">
              <a:solidFill>
                <a:schemeClr val="dk1"/>
              </a:solidFill>
              <a:latin typeface="+mn-lt"/>
              <a:cs typeface="MCS RedSea S_U normal." pitchFamily="2" charset="-78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6215074" y="5214950"/>
            <a:ext cx="110507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400" dirty="0">
                <a:cs typeface="MCS Khaybar S_U normal." pitchFamily="2" charset="-78"/>
              </a:rPr>
              <a:t>المركب </a:t>
            </a:r>
            <a:endParaRPr lang="ar-SA" sz="2400" dirty="0">
              <a:cs typeface="MCS Khaybar S_U normal." pitchFamily="2" charset="-78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2285984" y="5243468"/>
            <a:ext cx="3891174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000" dirty="0">
                <a:solidFill>
                  <a:schemeClr val="dk1"/>
                </a:solidFill>
                <a:latin typeface="+mn-lt"/>
                <a:cs typeface="MCS RedSea S_U normal." pitchFamily="2" charset="-78"/>
              </a:rPr>
              <a:t>هو اتحاد كيميائي  لمجموعة من العناصر </a:t>
            </a:r>
            <a:endParaRPr lang="ar-SA" sz="2000" dirty="0">
              <a:solidFill>
                <a:schemeClr val="dk1"/>
              </a:solidFill>
              <a:latin typeface="+mn-lt"/>
              <a:cs typeface="MCS RedSea S_U normal." pitchFamily="2" charset="-78"/>
            </a:endParaRPr>
          </a:p>
        </p:txBody>
      </p:sp>
      <p:pic>
        <p:nvPicPr>
          <p:cNvPr id="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7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9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شكل بيضاوي 6">
            <a:hlinkClick r:id="" action="ppaction://hlinkshowjump?jump=firstslide"/>
            <a:hlinkHover r:id="" action="ppaction://noaction" highlightClick="1">
              <a:snd r:embed="rId11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0" name="Picture 6" descr="http://www.gp4arab.com/jm/modules/fisheye_menu/images/exit.png">
            <a:hlinkClick r:id="" action="ppaction://hlinkshowjump?jump=endshow" highlightClick="1">
              <a:snd r:embed="rId12" name="الترجمة من Google#en-ar-lu hgsgh.wav"/>
            </a:hlinkClick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LaA_eNw\My Documents\My 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7710" flipH="1">
            <a:off x="7596299" y="3550385"/>
            <a:ext cx="1333390" cy="2316714"/>
          </a:xfrm>
          <a:prstGeom prst="flowChartOnlineStorag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LaA_eNw\My Documents\My Pictur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767015"/>
            <a:ext cx="1285852" cy="10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LaA_eNw\My Documents\My 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2206">
            <a:off x="7750497" y="1454282"/>
            <a:ext cx="1357290" cy="142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164">
            <a:off x="6984580" y="48433"/>
            <a:ext cx="2126742" cy="146137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4"/>
          <p:cNvSpPr/>
          <p:nvPr/>
        </p:nvSpPr>
        <p:spPr>
          <a:xfrm>
            <a:off x="142876" y="71414"/>
            <a:ext cx="4714876" cy="71435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dirty="0">
                <a:cs typeface="MCS Khaybar S_U normal." pitchFamily="2" charset="-78"/>
              </a:rPr>
              <a:t>الأنسجة </a:t>
            </a:r>
            <a:endParaRPr lang="ar-SA" sz="4400" dirty="0">
              <a:cs typeface="MCS Khaybar S_U normal." pitchFamily="2" charset="-78"/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rot="5400000">
            <a:off x="-3429413" y="3429381"/>
            <a:ext cx="6858794" cy="32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مستطيل مستدير الزوايا 19"/>
          <p:cNvSpPr/>
          <p:nvPr/>
        </p:nvSpPr>
        <p:spPr>
          <a:xfrm>
            <a:off x="4857752" y="71438"/>
            <a:ext cx="2214578" cy="7143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1"/>
                </a:solidFill>
                <a:cs typeface="MCS Khaybar S_U normal." pitchFamily="2" charset="-78"/>
              </a:rPr>
              <a:t>الدرس الأول </a:t>
            </a:r>
            <a:endParaRPr lang="ar-SA" sz="2400" dirty="0">
              <a:solidFill>
                <a:schemeClr val="tx1"/>
              </a:solidFill>
              <a:cs typeface="MCS Khaybar S_U normal." pitchFamily="2" charset="-7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28926" y="928670"/>
            <a:ext cx="37242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71604" y="1571612"/>
            <a:ext cx="5576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ربع نص 15"/>
          <p:cNvSpPr txBox="1"/>
          <p:nvPr/>
        </p:nvSpPr>
        <p:spPr>
          <a:xfrm>
            <a:off x="191162" y="2357430"/>
            <a:ext cx="570861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مركبات تتكون من الكربون والهيدروجين والأكسجين وتمد الإنسان بالطاقة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159132" y="2416726"/>
            <a:ext cx="148470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الكربوهايدرات </a:t>
            </a:r>
            <a:endParaRPr lang="ar-SA" dirty="0">
              <a:cs typeface="MCS Khaybar S_U normal.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215074" y="3000372"/>
            <a:ext cx="150019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الدهون</a:t>
            </a:r>
            <a:r>
              <a:rPr lang="ar-EG" b="1" dirty="0"/>
              <a:t> </a:t>
            </a:r>
            <a:endParaRPr lang="ar-SA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2490" y="2857496"/>
            <a:ext cx="613822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مركبات تتكون من الكربون والهيدروجين والأكسجين وتخزن الطاقة وتمد الخلايا </a:t>
            </a:r>
          </a:p>
          <a:p>
            <a:r>
              <a:rPr lang="ar-EG" dirty="0">
                <a:cs typeface="MCS RedSea S_U normal." pitchFamily="2" charset="-78"/>
              </a:rPr>
              <a:t>بطاقة أكبر من الكربوهيدرات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583654" y="3714752"/>
            <a:ext cx="206018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EG" dirty="0">
                <a:cs typeface="MCS Khaybar S_U normal." pitchFamily="2" charset="-78"/>
              </a:rPr>
              <a:t>مكونات خلايا الإنسان </a:t>
            </a:r>
            <a:endParaRPr lang="ar-SA" dirty="0">
              <a:cs typeface="MCS Khaybar S_U normal." pitchFamily="2" charset="-78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3571876"/>
            <a:ext cx="4357717" cy="2571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مربع نص 23"/>
          <p:cNvSpPr txBox="1"/>
          <p:nvPr/>
        </p:nvSpPr>
        <p:spPr>
          <a:xfrm>
            <a:off x="2643174" y="4286256"/>
            <a:ext cx="1210589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200" dirty="0">
                <a:cs typeface="MCS RedSea S_U normal." pitchFamily="2" charset="-78"/>
              </a:rPr>
              <a:t>الماء</a:t>
            </a:r>
          </a:p>
          <a:p>
            <a:r>
              <a:rPr lang="ar-EG" sz="3200" dirty="0"/>
              <a:t>70 % </a:t>
            </a:r>
            <a:endParaRPr lang="ar-SA" sz="32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428596" y="4396095"/>
            <a:ext cx="14045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dirty="0">
                <a:cs typeface="MCS RedSea S_U normal." pitchFamily="2" charset="-78"/>
              </a:rPr>
              <a:t>البروتينات  </a:t>
            </a:r>
            <a:endParaRPr lang="ar-SA" sz="2400" dirty="0">
              <a:cs typeface="MCS RedSea S_U normal." pitchFamily="2" charset="-78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6357950" y="4857760"/>
            <a:ext cx="7697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الدهون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6357950" y="4286256"/>
            <a:ext cx="13211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الكربوهايدرات </a:t>
            </a:r>
            <a:endParaRPr lang="ar-SA" dirty="0">
              <a:cs typeface="MCS RedSea S_U normal." pitchFamily="2" charset="-78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5143504" y="4286256"/>
            <a:ext cx="92044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dirty="0">
                <a:cs typeface="MCS RedSea S_U normal." pitchFamily="2" charset="-78"/>
              </a:rPr>
              <a:t>الأحماض </a:t>
            </a:r>
          </a:p>
          <a:p>
            <a:r>
              <a:rPr lang="ar-EG" dirty="0">
                <a:cs typeface="MCS RedSea S_U normal." pitchFamily="2" charset="-78"/>
              </a:rPr>
              <a:t>النووية </a:t>
            </a:r>
            <a:endParaRPr lang="ar-SA" dirty="0">
              <a:cs typeface="MCS RedSea S_U normal." pitchFamily="2" charset="-78"/>
            </a:endParaRPr>
          </a:p>
        </p:txBody>
      </p:sp>
      <p:pic>
        <p:nvPicPr>
          <p:cNvPr id="29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9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43063" y="6215063"/>
            <a:ext cx="863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11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202022">
            <a:off x="5530850" y="5953125"/>
            <a:ext cx="8286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شكل بيضاوي 6">
            <a:hlinkClick r:id="" action="ppaction://hlinkshowjump?jump=firstslide"/>
            <a:hlinkHover r:id="" action="ppaction://noaction" highlightClick="1">
              <a:snd r:embed="rId13" name="الترجمة من Google#en-ar-ط§ظ„طھظ„_3.wav"/>
            </a:hlinkHover>
          </p:cNvPr>
          <p:cNvSpPr/>
          <p:nvPr/>
        </p:nvSpPr>
        <p:spPr>
          <a:xfrm rot="4932427">
            <a:off x="7768863" y="5262878"/>
            <a:ext cx="755576" cy="19442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Khaybar S_U normal." pitchFamily="2" charset="-78"/>
              </a:rPr>
              <a:t>الرئيسية</a:t>
            </a:r>
          </a:p>
        </p:txBody>
      </p:sp>
      <p:pic>
        <p:nvPicPr>
          <p:cNvPr id="32" name="Picture 6" descr="http://www.gp4arab.com/jm/modules/fisheye_menu/images/exit.png">
            <a:hlinkClick r:id="" action="ppaction://hlinkshowjump?jump=endshow" highlightClick="1">
              <a:snd r:embed="rId14" name="الترجمة من Google#en-ar-lu hgsgh.wav"/>
            </a:hlinkClick>
            <a:hlinkHover r:id="" action="ppaction://noaction" highlightClick="1">
              <a:snd r:embed="rId1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5738" y="59721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2" grpId="0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تقنية">
  <a:themeElements>
    <a:clrScheme name="واف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حركة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تقنية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1970</TotalTime>
  <Words>2418</Words>
  <Application>Microsoft Office PowerPoint</Application>
  <PresentationFormat>عرض على الشاشة (4:3)</PresentationFormat>
  <Paragraphs>598</Paragraphs>
  <Slides>74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74</vt:i4>
      </vt:variant>
    </vt:vector>
  </HeadingPairs>
  <TitlesOfParts>
    <vt:vector size="75" baseType="lpstr">
      <vt:lpstr>تقنية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يوسف البلوي</cp:lastModifiedBy>
  <cp:revision>210</cp:revision>
  <dcterms:created xsi:type="dcterms:W3CDTF">2011-05-01T19:50:37Z</dcterms:created>
  <dcterms:modified xsi:type="dcterms:W3CDTF">2022-08-30T17:11:58Z</dcterms:modified>
</cp:coreProperties>
</file>