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7"/>
  </p:notesMasterIdLst>
  <p:sldIdLst>
    <p:sldId id="266" r:id="rId2"/>
    <p:sldId id="287" r:id="rId3"/>
    <p:sldId id="289" r:id="rId4"/>
    <p:sldId id="290" r:id="rId5"/>
    <p:sldId id="291" r:id="rId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99"/>
    <a:srgbClr val="B06900"/>
    <a:srgbClr val="990000"/>
    <a:srgbClr val="FF6600"/>
    <a:srgbClr val="FF9900"/>
    <a:srgbClr val="FFCC66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4EA61A-F61A-4B70-8D9E-D61711B648D7}" type="datetimeFigureOut">
              <a:rPr lang="en-US"/>
              <a:pPr>
                <a:defRPr/>
              </a:pPr>
              <a:t>8/5/2018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70343C-D11F-42BF-B154-74ED83A5E8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F21AD0-42B1-4765-B13C-590455A99806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57"/>
            <a:ext cx="7772400" cy="14696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5549"/>
            <a:ext cx="6400800" cy="1753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87FE4-E2BB-42B4-9F61-27E66A6F5726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B1CE1-2AD6-41D7-9912-3D1FA3FAFDBE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284"/>
            <a:ext cx="2057400" cy="5850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284"/>
            <a:ext cx="6019800" cy="5850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D14A-CB58-45ED-A129-F5E9A96DD3D8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5283"/>
            <a:ext cx="8229600" cy="11417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551"/>
            <a:ext cx="4038600" cy="2190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551"/>
            <a:ext cx="4038600" cy="2190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5189"/>
            <a:ext cx="4038600" cy="2190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5189"/>
            <a:ext cx="4038600" cy="2190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1BBA-4046-4F4F-B94A-6707131D65BE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CADE-8A8A-4B8F-B988-6061F4ECBBD6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532"/>
            <a:ext cx="7772400" cy="136137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264"/>
            <a:ext cx="7772400" cy="150126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B6E6-E20B-4017-B140-EAA9DCC1B95A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551"/>
            <a:ext cx="4038600" cy="4524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51"/>
            <a:ext cx="4038600" cy="4524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738B-2C2D-449E-A41C-1CFCA9A355EB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363"/>
            <a:ext cx="4040188" cy="640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185"/>
            <a:ext cx="4040188" cy="39502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363"/>
            <a:ext cx="4041775" cy="640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185"/>
            <a:ext cx="4041775" cy="39502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358AA-C483-4394-A077-FF03F0981B9C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15DA-9D00-4483-8D32-FCAF09B4E61D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8C07-93DC-4565-985B-D8F73E2925CD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778"/>
            <a:ext cx="3008313" cy="11613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779"/>
            <a:ext cx="5111750" cy="58516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081"/>
            <a:ext cx="3008313" cy="4690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95F9-4E71-4F0B-905D-8BA17B1CE633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149"/>
            <a:ext cx="5486400" cy="567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241"/>
            <a:ext cx="5486400" cy="41157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261"/>
            <a:ext cx="5486400" cy="8047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4CE14-306A-47E1-94EA-F12BC64C6754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426E60-107F-4C5B-A993-2A463C67ABA9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2" name="Picture 6" descr="obeikan-logo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72350" y="0"/>
            <a:ext cx="17716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ransition spd="med" advClick="0" advTm="1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9" descr="obeik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76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Footer Placeholder 3"/>
          <p:cNvSpPr txBox="1">
            <a:spLocks/>
          </p:cNvSpPr>
          <p:nvPr/>
        </p:nvSpPr>
        <p:spPr bwMode="auto">
          <a:xfrm>
            <a:off x="3276600" y="6553200"/>
            <a:ext cx="2895600" cy="304800"/>
          </a:xfrm>
          <a:prstGeom prst="rect">
            <a:avLst/>
          </a:prstGeom>
          <a:solidFill>
            <a:srgbClr val="FFFFE7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JO" sz="1400" b="1">
                <a:solidFill>
                  <a:srgbClr val="404040"/>
                </a:solidFill>
              </a:rPr>
              <a:t> </a:t>
            </a:r>
            <a:r>
              <a:rPr lang="ar-JO" sz="1200" b="1">
                <a:solidFill>
                  <a:srgbClr val="404040"/>
                </a:solidFill>
              </a:rPr>
              <a:t>الفصل (1)..... الدّرس (2)  </a:t>
            </a:r>
            <a:endParaRPr lang="en-US" sz="1200" b="1">
              <a:solidFill>
                <a:srgbClr val="404040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04800" y="990600"/>
            <a:ext cx="8382000" cy="762000"/>
            <a:chOff x="457200" y="762000"/>
            <a:chExt cx="8382000" cy="762000"/>
          </a:xfrm>
        </p:grpSpPr>
        <p:sp>
          <p:nvSpPr>
            <p:cNvPr id="14354" name="Pentagon 9"/>
            <p:cNvSpPr>
              <a:spLocks noChangeArrowheads="1"/>
            </p:cNvSpPr>
            <p:nvPr/>
          </p:nvSpPr>
          <p:spPr bwMode="auto">
            <a:xfrm>
              <a:off x="457200" y="762000"/>
              <a:ext cx="7391400" cy="762000"/>
            </a:xfrm>
            <a:prstGeom prst="homePlate">
              <a:avLst>
                <a:gd name="adj" fmla="val 44548"/>
              </a:avLst>
            </a:prstGeom>
            <a:solidFill>
              <a:srgbClr val="F8EF74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ar-JO" sz="3200" b="1">
                  <a:solidFill>
                    <a:srgbClr val="FF0000"/>
                  </a:solidFill>
                </a:rPr>
                <a:t>الدّرس الثّاني:  </a:t>
              </a:r>
              <a:r>
                <a:rPr lang="ar-JO" sz="4400" b="1">
                  <a:solidFill>
                    <a:srgbClr val="333399"/>
                  </a:solidFill>
                </a:rPr>
                <a:t>النّباتات وأجزاؤها</a:t>
              </a:r>
              <a:endParaRPr lang="en-US" sz="4400" b="1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14355" name="Chevron 10"/>
            <p:cNvSpPr>
              <a:spLocks noChangeArrowheads="1"/>
            </p:cNvSpPr>
            <p:nvPr/>
          </p:nvSpPr>
          <p:spPr bwMode="auto">
            <a:xfrm>
              <a:off x="7696200" y="762000"/>
              <a:ext cx="457200" cy="762000"/>
            </a:xfrm>
            <a:prstGeom prst="chevron">
              <a:avLst>
                <a:gd name="adj" fmla="val 71213"/>
              </a:avLst>
            </a:prstGeom>
            <a:solidFill>
              <a:srgbClr val="E5B503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356" name="Chevron 11"/>
            <p:cNvSpPr>
              <a:spLocks noChangeArrowheads="1"/>
            </p:cNvSpPr>
            <p:nvPr/>
          </p:nvSpPr>
          <p:spPr bwMode="auto">
            <a:xfrm>
              <a:off x="8001000" y="762000"/>
              <a:ext cx="457200" cy="762000"/>
            </a:xfrm>
            <a:prstGeom prst="chevron">
              <a:avLst>
                <a:gd name="adj" fmla="val 71213"/>
              </a:avLst>
            </a:prstGeom>
            <a:solidFill>
              <a:srgbClr val="EE8008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357" name="Chevron 12"/>
            <p:cNvSpPr>
              <a:spLocks noChangeArrowheads="1"/>
            </p:cNvSpPr>
            <p:nvPr/>
          </p:nvSpPr>
          <p:spPr bwMode="auto">
            <a:xfrm>
              <a:off x="8382000" y="762000"/>
              <a:ext cx="457200" cy="762000"/>
            </a:xfrm>
            <a:prstGeom prst="chevron">
              <a:avLst>
                <a:gd name="adj" fmla="val 71213"/>
              </a:avLst>
            </a:prstGeom>
            <a:solidFill>
              <a:srgbClr val="FF0000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486400" y="1981200"/>
            <a:ext cx="3429000" cy="9144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>
                <a:solidFill>
                  <a:schemeClr val="tx1"/>
                </a:solidFill>
                <a:cs typeface="Arial" pitchFamily="34" charset="0"/>
              </a:rPr>
              <a:t> هل تعرف ممَّ تتكوّن النّبتة؟؟ </a:t>
            </a: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5181600" y="3810000"/>
            <a:ext cx="914400" cy="381000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>
                <a:solidFill>
                  <a:schemeClr val="tx1"/>
                </a:solidFill>
                <a:cs typeface="Arial" pitchFamily="34" charset="0"/>
              </a:rPr>
              <a:t>الأوراق</a:t>
            </a: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1371600" y="3886200"/>
            <a:ext cx="914400" cy="381000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>
                <a:solidFill>
                  <a:schemeClr val="tx1"/>
                </a:solidFill>
                <a:cs typeface="Arial" pitchFamily="34" charset="0"/>
              </a:rPr>
              <a:t>السّاق</a:t>
            </a: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1219200" y="4648200"/>
            <a:ext cx="914400" cy="381000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>
                <a:solidFill>
                  <a:schemeClr val="tx1"/>
                </a:solidFill>
                <a:cs typeface="Arial" pitchFamily="34" charset="0"/>
              </a:rPr>
              <a:t>الجذور</a:t>
            </a: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434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581400"/>
            <a:ext cx="1416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Line 7"/>
          <p:cNvSpPr>
            <a:spLocks noChangeShapeType="1"/>
          </p:cNvSpPr>
          <p:nvPr/>
        </p:nvSpPr>
        <p:spPr bwMode="auto">
          <a:xfrm>
            <a:off x="2362200" y="4191000"/>
            <a:ext cx="990600" cy="64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47" name="Line 7"/>
          <p:cNvSpPr>
            <a:spLocks noChangeShapeType="1"/>
          </p:cNvSpPr>
          <p:nvPr/>
        </p:nvSpPr>
        <p:spPr bwMode="auto">
          <a:xfrm>
            <a:off x="2209800" y="4724400"/>
            <a:ext cx="990600" cy="64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48" name="Line 7"/>
          <p:cNvSpPr>
            <a:spLocks noChangeShapeType="1"/>
          </p:cNvSpPr>
          <p:nvPr/>
        </p:nvSpPr>
        <p:spPr bwMode="auto">
          <a:xfrm flipH="1" flipV="1">
            <a:off x="3581400" y="4684713"/>
            <a:ext cx="144780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49" name="Line 7"/>
          <p:cNvSpPr>
            <a:spLocks noChangeShapeType="1"/>
          </p:cNvSpPr>
          <p:nvPr/>
        </p:nvSpPr>
        <p:spPr bwMode="auto">
          <a:xfrm flipH="1">
            <a:off x="3810000" y="39624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nip Diagonal Corner Rectangle 18"/>
          <p:cNvSpPr/>
          <p:nvPr/>
        </p:nvSpPr>
        <p:spPr>
          <a:xfrm>
            <a:off x="5105400" y="5029200"/>
            <a:ext cx="914400" cy="381000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>
                <a:solidFill>
                  <a:schemeClr val="tx1"/>
                </a:solidFill>
                <a:cs typeface="Arial" pitchFamily="34" charset="0"/>
              </a:rPr>
              <a:t>الثّمار</a:t>
            </a: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351" name="Line 7"/>
          <p:cNvSpPr>
            <a:spLocks noChangeShapeType="1"/>
          </p:cNvSpPr>
          <p:nvPr/>
        </p:nvSpPr>
        <p:spPr bwMode="auto">
          <a:xfrm flipH="1">
            <a:off x="3657600" y="3048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nip Diagonal Corner Rectangle 24"/>
          <p:cNvSpPr/>
          <p:nvPr/>
        </p:nvSpPr>
        <p:spPr>
          <a:xfrm>
            <a:off x="4343400" y="2590800"/>
            <a:ext cx="914400" cy="381000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>
                <a:solidFill>
                  <a:schemeClr val="tx1"/>
                </a:solidFill>
                <a:cs typeface="Arial" pitchFamily="34" charset="0"/>
              </a:rPr>
              <a:t>الأزهار</a:t>
            </a: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34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676400"/>
            <a:ext cx="8643938" cy="4343400"/>
          </a:xfrm>
          <a:prstGeom prst="rect">
            <a:avLst/>
          </a:prstGeom>
          <a:solidFill>
            <a:srgbClr val="FFCC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ar-JO" sz="3000" dirty="0">
              <a:solidFill>
                <a:srgbClr val="376092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376092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376092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376092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0070C0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0070C0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0070C0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0070C0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ar-JO" sz="3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 rot="10800000">
            <a:off x="6477000" y="1828800"/>
            <a:ext cx="2209800" cy="457200"/>
          </a:xfrm>
          <a:prstGeom prst="homePlate">
            <a:avLst>
              <a:gd name="adj" fmla="val 59722"/>
            </a:avLst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 rtl="0">
              <a:defRPr/>
            </a:pPr>
            <a:r>
              <a:rPr lang="ar-SA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الجذور</a:t>
            </a:r>
            <a:endParaRPr 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90600" y="24384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ar-SA"/>
              <a:t>ت</a:t>
            </a:r>
            <a:r>
              <a:rPr lang="ar-JO"/>
              <a:t>ُثبّت</a:t>
            </a:r>
            <a:r>
              <a:rPr lang="ar-SA"/>
              <a:t> الن</a:t>
            </a:r>
            <a:r>
              <a:rPr lang="ar-JO"/>
              <a:t>ّ</a:t>
            </a:r>
            <a:r>
              <a:rPr lang="ar-SA"/>
              <a:t>بات في الت</a:t>
            </a:r>
            <a:r>
              <a:rPr lang="ar-JO"/>
              <a:t>ّ</a:t>
            </a:r>
            <a:r>
              <a:rPr lang="ar-SA"/>
              <a:t>ربة، وتَ</a:t>
            </a:r>
            <a:r>
              <a:rPr lang="ar-JO"/>
              <a:t>متصّ </a:t>
            </a:r>
            <a:r>
              <a:rPr lang="ar-SA"/>
              <a:t>الماء</a:t>
            </a:r>
            <a:r>
              <a:rPr lang="ar-JO"/>
              <a:t> </a:t>
            </a:r>
            <a:r>
              <a:rPr lang="ar-SA"/>
              <a:t>والأملاح </a:t>
            </a:r>
            <a:r>
              <a:rPr lang="ar-JO"/>
              <a:t>الذّائبة </a:t>
            </a:r>
            <a:r>
              <a:rPr lang="ar-SA"/>
              <a:t>فيه</a:t>
            </a:r>
            <a:r>
              <a:rPr lang="ar-JO"/>
              <a:t>.</a:t>
            </a:r>
            <a:endParaRPr lang="en-US"/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FF00"/>
              </a:buClr>
            </a:pPr>
            <a:endParaRPr lang="en-US" b="1">
              <a:solidFill>
                <a:srgbClr val="FFFF00"/>
              </a:solidFill>
            </a:endParaRPr>
          </a:p>
        </p:txBody>
      </p:sp>
      <p:pic>
        <p:nvPicPr>
          <p:cNvPr id="15365" name="Picture 39" descr="obeik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76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Footer Placeholder 3"/>
          <p:cNvSpPr txBox="1">
            <a:spLocks/>
          </p:cNvSpPr>
          <p:nvPr/>
        </p:nvSpPr>
        <p:spPr bwMode="auto">
          <a:xfrm>
            <a:off x="3276600" y="6553200"/>
            <a:ext cx="2895600" cy="304800"/>
          </a:xfrm>
          <a:prstGeom prst="rect">
            <a:avLst/>
          </a:prstGeom>
          <a:solidFill>
            <a:srgbClr val="FFFFE7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JO" sz="1400" b="1">
                <a:solidFill>
                  <a:srgbClr val="404040"/>
                </a:solidFill>
              </a:rPr>
              <a:t> </a:t>
            </a:r>
            <a:r>
              <a:rPr lang="ar-JO" sz="1200" b="1">
                <a:solidFill>
                  <a:srgbClr val="404040"/>
                </a:solidFill>
              </a:rPr>
              <a:t>الفصل (1)..... الدّرس (2)  </a:t>
            </a:r>
            <a:endParaRPr lang="en-US" sz="1200" b="1">
              <a:solidFill>
                <a:srgbClr val="40404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800000">
            <a:off x="6477000" y="3505200"/>
            <a:ext cx="2209800" cy="457200"/>
          </a:xfrm>
          <a:prstGeom prst="homePlate">
            <a:avLst>
              <a:gd name="adj" fmla="val 59722"/>
            </a:avLst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 rtl="0">
              <a:defRPr/>
            </a:pPr>
            <a:r>
              <a:rPr lang="ar-JO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السّاق</a:t>
            </a:r>
            <a:endParaRPr 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66800" y="41148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ar-JO"/>
              <a:t>ي</a:t>
            </a:r>
            <a:r>
              <a:rPr lang="ar-SA"/>
              <a:t>حمل الأَوراق، </a:t>
            </a:r>
            <a:r>
              <a:rPr lang="ar-SA" sz="1600"/>
              <a:t>وتَنقل</a:t>
            </a:r>
            <a:r>
              <a:rPr lang="ar-SA"/>
              <a:t> الماء والغذاء</a:t>
            </a:r>
            <a:r>
              <a:rPr lang="ar-JO"/>
              <a:t> </a:t>
            </a:r>
            <a:r>
              <a:rPr lang="ar-SA"/>
              <a:t>إِلى بقي</a:t>
            </a:r>
            <a:r>
              <a:rPr lang="ar-JO"/>
              <a:t>ّ</a:t>
            </a:r>
            <a:r>
              <a:rPr lang="ar-SA"/>
              <a:t>ة أجزاء الن</a:t>
            </a:r>
            <a:r>
              <a:rPr lang="ar-JO"/>
              <a:t>ّبات.</a:t>
            </a:r>
            <a:endParaRPr lang="en-US" b="1">
              <a:solidFill>
                <a:srgbClr val="FFFF00"/>
              </a:solidFill>
            </a:endParaRPr>
          </a:p>
        </p:txBody>
      </p:sp>
      <p:pic>
        <p:nvPicPr>
          <p:cNvPr id="9" name="Picture 23" descr="C:\Users\laila.yahya\Desktop\roots_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77192">
            <a:off x="2398613" y="2192626"/>
            <a:ext cx="1141256" cy="1459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4" descr="C:\Users\laila.yahya\Desktop\129258012_a4d8e27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98383">
            <a:off x="2948880" y="4036719"/>
            <a:ext cx="1204827" cy="1347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nip Diagonal Corner Rectangle 10"/>
          <p:cNvSpPr/>
          <p:nvPr/>
        </p:nvSpPr>
        <p:spPr>
          <a:xfrm>
            <a:off x="3581400" y="762000"/>
            <a:ext cx="4495800" cy="838200"/>
          </a:xfrm>
          <a:prstGeom prst="snip2DiagRect">
            <a:avLst>
              <a:gd name="adj1" fmla="val 0"/>
              <a:gd name="adj2" fmla="val 3946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ما وظائف أجزاء النّبات؟</a:t>
            </a:r>
            <a:endParaRPr lang="en-GB" sz="2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858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990600"/>
            <a:ext cx="8643938" cy="4343400"/>
          </a:xfrm>
          <a:prstGeom prst="rect">
            <a:avLst/>
          </a:prstGeom>
          <a:solidFill>
            <a:srgbClr val="FFCC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ar-JO" sz="3000" dirty="0">
              <a:solidFill>
                <a:srgbClr val="376092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376092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376092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376092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0070C0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0070C0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0070C0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0070C0"/>
              </a:solidFill>
            </a:endParaRPr>
          </a:p>
          <a:p>
            <a:pPr>
              <a:defRPr/>
            </a:pPr>
            <a:endParaRPr lang="ar-JO" sz="3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ar-JO" sz="3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 rot="10800000">
            <a:off x="6477000" y="1143000"/>
            <a:ext cx="2209800" cy="457200"/>
          </a:xfrm>
          <a:prstGeom prst="homePlate">
            <a:avLst>
              <a:gd name="adj" fmla="val 59722"/>
            </a:avLst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 rtl="0">
              <a:defRPr/>
            </a:pPr>
            <a:r>
              <a:rPr lang="ar-JO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الأوراق</a:t>
            </a:r>
            <a:endParaRPr 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16388" name="Picture 39" descr="obeik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76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Footer Placeholder 3"/>
          <p:cNvSpPr txBox="1">
            <a:spLocks/>
          </p:cNvSpPr>
          <p:nvPr/>
        </p:nvSpPr>
        <p:spPr bwMode="auto">
          <a:xfrm>
            <a:off x="3276600" y="6553200"/>
            <a:ext cx="2895600" cy="304800"/>
          </a:xfrm>
          <a:prstGeom prst="rect">
            <a:avLst/>
          </a:prstGeom>
          <a:solidFill>
            <a:srgbClr val="FFFFE7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JO" sz="1400" b="1">
                <a:solidFill>
                  <a:srgbClr val="404040"/>
                </a:solidFill>
              </a:rPr>
              <a:t> </a:t>
            </a:r>
            <a:r>
              <a:rPr lang="ar-JO" sz="1200" b="1">
                <a:solidFill>
                  <a:srgbClr val="404040"/>
                </a:solidFill>
              </a:rPr>
              <a:t>الفصل (1)..... الدّرس (2)  </a:t>
            </a:r>
            <a:endParaRPr lang="en-US" sz="1200" b="1">
              <a:solidFill>
                <a:srgbClr val="40404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800000">
            <a:off x="6477000" y="2819400"/>
            <a:ext cx="2209800" cy="457200"/>
          </a:xfrm>
          <a:prstGeom prst="homePlate">
            <a:avLst>
              <a:gd name="adj" fmla="val 59722"/>
            </a:avLst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 rtl="0">
              <a:defRPr/>
            </a:pPr>
            <a:r>
              <a:rPr lang="ar-JO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الثمّار</a:t>
            </a:r>
            <a:endParaRPr 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4191000" y="1905000"/>
            <a:ext cx="4467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JO"/>
              <a:t>ت</a:t>
            </a:r>
            <a:r>
              <a:rPr lang="ar-SA"/>
              <a:t>س</a:t>
            </a:r>
            <a:r>
              <a:rPr lang="ar-JO"/>
              <a:t>تفيد</a:t>
            </a:r>
            <a:r>
              <a:rPr lang="ar-SA"/>
              <a:t> </a:t>
            </a:r>
            <a:r>
              <a:rPr lang="ar-JO"/>
              <a:t>من </a:t>
            </a:r>
            <a:r>
              <a:rPr lang="ar-SA"/>
              <a:t>الهواء وضوء الش</a:t>
            </a:r>
            <a:r>
              <a:rPr lang="ar-JO"/>
              <a:t>ّ</a:t>
            </a:r>
            <a:r>
              <a:rPr lang="ar-SA"/>
              <a:t>مس </a:t>
            </a:r>
            <a:r>
              <a:rPr lang="ar-JO"/>
              <a:t>في صنع غذائها </a:t>
            </a:r>
            <a:endParaRPr lang="en-US"/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6907213" y="3505200"/>
            <a:ext cx="170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ar-JO"/>
              <a:t>تغلّف البذور وتحميها</a:t>
            </a:r>
            <a:endParaRPr lang="en-US"/>
          </a:p>
        </p:txBody>
      </p:sp>
      <p:pic>
        <p:nvPicPr>
          <p:cNvPr id="13" name="Picture 2" descr="C:\Users\laila.yahya\Desktop\2976833975_e4621f9f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1096">
            <a:off x="3382205" y="1554665"/>
            <a:ext cx="1274762" cy="1601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3" descr="C:\Users\laila.yahya\Desktop\2749737137_c1c17e4c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2900">
            <a:off x="4393777" y="3383609"/>
            <a:ext cx="1252538" cy="1643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44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9" descr="obeik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76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Footer Placeholder 3"/>
          <p:cNvSpPr txBox="1">
            <a:spLocks/>
          </p:cNvSpPr>
          <p:nvPr/>
        </p:nvSpPr>
        <p:spPr bwMode="auto">
          <a:xfrm>
            <a:off x="3276600" y="6553200"/>
            <a:ext cx="2895600" cy="304800"/>
          </a:xfrm>
          <a:prstGeom prst="rect">
            <a:avLst/>
          </a:prstGeom>
          <a:solidFill>
            <a:srgbClr val="FFFFE7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JO" sz="1400" b="1">
                <a:solidFill>
                  <a:srgbClr val="404040"/>
                </a:solidFill>
              </a:rPr>
              <a:t> </a:t>
            </a:r>
            <a:r>
              <a:rPr lang="ar-JO" sz="1200" b="1">
                <a:solidFill>
                  <a:srgbClr val="404040"/>
                </a:solidFill>
              </a:rPr>
              <a:t>الفصل (1)..... الدرس (2)  </a:t>
            </a:r>
            <a:endParaRPr lang="en-US" sz="1200" b="1">
              <a:solidFill>
                <a:srgbClr val="404040"/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533400" y="1066800"/>
            <a:ext cx="8458200" cy="4191000"/>
          </a:xfrm>
          <a:prstGeom prst="flowChartDocumen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4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219200"/>
            <a:ext cx="56388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هل تختلف النّباتات عن بعضها البعض؟</a:t>
            </a:r>
          </a:p>
          <a:p>
            <a:pPr algn="ctr">
              <a:defRPr/>
            </a:pPr>
            <a:endParaRPr lang="ar-JO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ar-JO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انظر للصّور أمامك.. هل جميع النّباتات متشابهة؟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ar-JO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هل جميع النّباتات تتشابه في طولها؟ هل جميعها مُزهِرة ( لها أزهار) ؟</a:t>
            </a:r>
          </a:p>
          <a:p>
            <a:pPr>
              <a:defRPr/>
            </a:pPr>
            <a:endParaRPr lang="ar-JO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JO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تختلف النّباتات عن بعضها البعض في: </a:t>
            </a:r>
          </a:p>
          <a:p>
            <a:pPr>
              <a:defRPr/>
            </a:pPr>
            <a:r>
              <a:rPr lang="ar-JO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1- شكلها، فبعضها لها أزهار وبعضها الآخر لا. </a:t>
            </a:r>
          </a:p>
          <a:p>
            <a:pPr>
              <a:defRPr/>
            </a:pPr>
            <a:r>
              <a:rPr lang="ar-JO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2- شكل الأوراق وسمك السّاق، فبعضها لها ساق رفيعة وأخرى لها جذع </a:t>
            </a:r>
          </a:p>
          <a:p>
            <a:pPr>
              <a:defRPr/>
            </a:pPr>
            <a:r>
              <a:rPr lang="ar-JO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 ساق كبيرة).  </a:t>
            </a:r>
          </a:p>
          <a:p>
            <a:pPr>
              <a:defRPr/>
            </a:pPr>
            <a:r>
              <a:rPr lang="ar-JO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3- طولها، فبعض النّباتات طويلة، وبعضها قصيرة. </a:t>
            </a:r>
          </a:p>
          <a:p>
            <a:pPr>
              <a:defRPr/>
            </a:pPr>
            <a:endParaRPr lang="ar-JO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JO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JO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JO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ar-JO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91787">
            <a:off x="1179235" y="1591628"/>
            <a:ext cx="1194522" cy="790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09402">
            <a:off x="870374" y="2672388"/>
            <a:ext cx="1365251" cy="1023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657600"/>
            <a:ext cx="1339850" cy="1004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419600" y="762000"/>
            <a:ext cx="2743200" cy="914400"/>
          </a:xfrm>
          <a:prstGeom prst="cloudCallout">
            <a:avLst>
              <a:gd name="adj1" fmla="val 62995"/>
              <a:gd name="adj2" fmla="val 60411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نشاط -2-</a:t>
            </a:r>
            <a:endParaRPr lang="en-US" sz="32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533400" y="2286000"/>
            <a:ext cx="7924800" cy="2362200"/>
          </a:xfrm>
          <a:prstGeom prst="foldedCorner">
            <a:avLst>
              <a:gd name="adj" fmla="val 15039"/>
            </a:avLst>
          </a:prstGeom>
          <a:solidFill>
            <a:srgbClr val="FBC5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  <a:defRPr/>
            </a:pPr>
            <a:r>
              <a:rPr lang="ar-JO" sz="2800" b="1" dirty="0">
                <a:solidFill>
                  <a:schemeClr val="tx1"/>
                </a:solidFill>
              </a:rPr>
              <a:t> هل تؤكل جميع أجزاء النّبتة؟ ابحث مع زملائك عن أسماء نباتات </a:t>
            </a:r>
            <a:r>
              <a:rPr lang="ar-JO" sz="2800" b="1">
                <a:solidFill>
                  <a:schemeClr val="tx1"/>
                </a:solidFill>
              </a:rPr>
              <a:t>تؤكل أجزاؤها المختلفة. </a:t>
            </a:r>
            <a:endParaRPr lang="ar-JO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ar-JO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ar-S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8" descr="C:\Users\laila.yahya\Desktop\FOR UPLOADING 13-5-09\clip art\app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58319">
            <a:off x="7451725" y="1063625"/>
            <a:ext cx="1171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82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الفصل 2 الدرس- صف اول  mod final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926</TotalTime>
  <Words>213</Words>
  <Application>Microsoft Office PowerPoint</Application>
  <PresentationFormat>Affichage à l'écran (4:3)</PresentationFormat>
  <Paragraphs>56</Paragraphs>
  <Slides>5</Slides>
  <Notes>1</Notes>
  <HiddenSlides>0</HiddenSlides>
  <MMClips>5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الفصل 2 الدرس- صف اول  mod final1</vt:lpstr>
      <vt:lpstr>Diapositive 1</vt:lpstr>
      <vt:lpstr>Diapositive 2</vt:lpstr>
      <vt:lpstr>Diapositive 3</vt:lpstr>
      <vt:lpstr>Diapositive 4</vt:lpstr>
      <vt:lpstr>Diapositive 5</vt:lpstr>
    </vt:vector>
  </TitlesOfParts>
  <Company>Beyond The 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YaldaR</dc:creator>
  <cp:lastModifiedBy>Abdelhafid Touil</cp:lastModifiedBy>
  <cp:revision>113</cp:revision>
  <dcterms:created xsi:type="dcterms:W3CDTF">2009-05-18T17:59:06Z</dcterms:created>
  <dcterms:modified xsi:type="dcterms:W3CDTF">2018-08-05T15:06:50Z</dcterms:modified>
</cp:coreProperties>
</file>