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8"/>
  </p:notesMasterIdLst>
  <p:sldIdLst>
    <p:sldId id="282" r:id="rId2"/>
    <p:sldId id="261" r:id="rId3"/>
    <p:sldId id="297" r:id="rId4"/>
    <p:sldId id="299" r:id="rId5"/>
    <p:sldId id="263" r:id="rId6"/>
    <p:sldId id="300" r:id="rId7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00"/>
    <a:srgbClr val="FF6600"/>
    <a:srgbClr val="FFFFCC"/>
    <a:srgbClr val="B06900"/>
    <a:srgbClr val="FF9900"/>
    <a:srgbClr val="FFCC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523179-8D80-42E1-B08E-7377D52C9A1B}" type="datetimeFigureOut">
              <a:rPr lang="en-US"/>
              <a:pPr>
                <a:defRPr/>
              </a:pPr>
              <a:t>8/5/2018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90C64B-F9C7-4368-B113-48B9258239D1}" type="slidenum">
              <a:rPr lang="ar-SA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cs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39EF3-B7F8-410F-AB83-0E7F6FAED970}" type="slidenum">
              <a:rPr lang="ar-SA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57"/>
            <a:ext cx="7772400" cy="14696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549"/>
            <a:ext cx="6400800" cy="1753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CF3F-D139-435E-A3A0-F8E48A7883CD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F063-9965-41F6-B48D-314FCB46195F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84"/>
            <a:ext cx="2057400" cy="5850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84"/>
            <a:ext cx="6019800" cy="5850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E1A2-C332-4975-B369-462BD5F1A44A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5283"/>
            <a:ext cx="8229600" cy="11417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551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551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5189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5189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C4D9-C77B-44E8-BE6A-310411B4D09A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015F-580B-42FE-9C24-176109D2FF1B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32"/>
            <a:ext cx="7772400" cy="13613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264"/>
            <a:ext cx="7772400" cy="150126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D75A-B3D6-40C7-802F-0F700D4F154B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51"/>
            <a:ext cx="4038600" cy="45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51"/>
            <a:ext cx="4038600" cy="45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A8D5-3007-41D5-86D1-48782C9377D9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363"/>
            <a:ext cx="4040188" cy="640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185"/>
            <a:ext cx="4040188" cy="3950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363"/>
            <a:ext cx="4041775" cy="640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185"/>
            <a:ext cx="4041775" cy="3950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C8E3-096E-454B-89A4-E2C2354BFB8C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270D-D0DB-4BFE-B146-77D74D707419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BC7D-2C27-462D-BA7B-7FB0DF57348A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778"/>
            <a:ext cx="3008313" cy="11613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79"/>
            <a:ext cx="5111750" cy="5851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081"/>
            <a:ext cx="3008313" cy="4690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6B1B-A0AE-495C-B47D-6DEA7C570478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149"/>
            <a:ext cx="5486400" cy="567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241"/>
            <a:ext cx="5486400" cy="41157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261"/>
            <a:ext cx="5486400" cy="8047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345B-6961-4ED2-8EA1-E71F7E045069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638141-8035-4854-936B-1058DB8C4491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2" name="Picture 6" descr="obeikan-logo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72350" y="0"/>
            <a:ext cx="1771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ransition spd="med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990600"/>
            <a:ext cx="8382000" cy="762000"/>
            <a:chOff x="457200" y="762000"/>
            <a:chExt cx="8382000" cy="762000"/>
          </a:xfrm>
        </p:grpSpPr>
        <p:sp>
          <p:nvSpPr>
            <p:cNvPr id="14345" name="Pentagon 4"/>
            <p:cNvSpPr>
              <a:spLocks noChangeArrowheads="1"/>
            </p:cNvSpPr>
            <p:nvPr/>
          </p:nvSpPr>
          <p:spPr bwMode="auto">
            <a:xfrm>
              <a:off x="457200" y="762000"/>
              <a:ext cx="7391400" cy="762000"/>
            </a:xfrm>
            <a:prstGeom prst="homePlate">
              <a:avLst>
                <a:gd name="adj" fmla="val 44548"/>
              </a:avLst>
            </a:prstGeom>
            <a:solidFill>
              <a:srgbClr val="F8EF74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 rtl="1"/>
              <a:r>
                <a:rPr lang="ar-JO" sz="3200" b="1">
                  <a:solidFill>
                    <a:srgbClr val="FF0000"/>
                  </a:solidFill>
                </a:rPr>
                <a:t>الدّرس الأوّل:  </a:t>
              </a:r>
              <a:r>
                <a:rPr lang="ar-JO" sz="4400" b="1">
                  <a:solidFill>
                    <a:srgbClr val="333399"/>
                  </a:solidFill>
                </a:rPr>
                <a:t>نموّ النّباتات </a:t>
              </a:r>
              <a:endParaRPr lang="en-US" sz="4400" b="1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7696200" y="762000"/>
              <a:ext cx="457200" cy="762000"/>
            </a:xfrm>
            <a:prstGeom prst="chevron">
              <a:avLst>
                <a:gd name="adj" fmla="val 71212"/>
              </a:avLst>
            </a:prstGeom>
            <a:solidFill>
              <a:srgbClr val="E5B503"/>
            </a:solidFill>
            <a:ln w="25400" cap="flat" cmpd="sng" algn="ctr">
              <a:solidFill>
                <a:srgbClr val="F56E09"/>
              </a:solidFill>
              <a:prstDash val="solid"/>
            </a:ln>
            <a:effectLst/>
          </p:spPr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8001000" y="762000"/>
              <a:ext cx="457200" cy="762000"/>
            </a:xfrm>
            <a:prstGeom prst="chevron">
              <a:avLst>
                <a:gd name="adj" fmla="val 71212"/>
              </a:avLst>
            </a:prstGeom>
            <a:solidFill>
              <a:srgbClr val="EE8008"/>
            </a:solidFill>
            <a:ln w="25400" cap="flat" cmpd="sng" algn="ctr">
              <a:solidFill>
                <a:srgbClr val="F56E09"/>
              </a:solidFill>
              <a:prstDash val="solid"/>
            </a:ln>
            <a:effectLst/>
          </p:spPr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382000" y="762000"/>
              <a:ext cx="457200" cy="762000"/>
            </a:xfrm>
            <a:prstGeom prst="chevron">
              <a:avLst>
                <a:gd name="adj" fmla="val 71212"/>
              </a:avLst>
            </a:prstGeom>
            <a:solidFill>
              <a:srgbClr val="FF0000"/>
            </a:solidFill>
            <a:ln w="25400" cap="flat" cmpd="sng" algn="ctr">
              <a:solidFill>
                <a:srgbClr val="F56E09"/>
              </a:solidFill>
              <a:prstDash val="solid"/>
            </a:ln>
            <a:effectLst/>
          </p:spPr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2895600" y="2286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JO" sz="2400" b="1"/>
              <a:t>انظر الى الصّور</a:t>
            </a:r>
            <a:r>
              <a:rPr lang="ar-SA" sz="2400" b="1"/>
              <a:t>ة</a:t>
            </a:r>
            <a:r>
              <a:rPr lang="ar-JO" sz="2400" b="1"/>
              <a:t> أمامك ...          </a:t>
            </a:r>
            <a:endParaRPr lang="en-US" sz="2400" b="1"/>
          </a:p>
        </p:txBody>
      </p:sp>
      <p:sp>
        <p:nvSpPr>
          <p:cNvPr id="14341" name="Rectangle 18"/>
          <p:cNvSpPr>
            <a:spLocks noChangeArrowheads="1"/>
          </p:cNvSpPr>
          <p:nvPr/>
        </p:nvSpPr>
        <p:spPr bwMode="auto">
          <a:xfrm>
            <a:off x="1254125" y="3119438"/>
            <a:ext cx="41100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buFontTx/>
              <a:buChar char="-"/>
            </a:pPr>
            <a:r>
              <a:rPr lang="ar-JO" sz="3200" b="1"/>
              <a:t>ما </a:t>
            </a:r>
            <a:r>
              <a:rPr lang="ar-SA" sz="3200" b="1"/>
              <a:t>اسم هذا الجزء من الن</a:t>
            </a:r>
            <a:r>
              <a:rPr lang="ar-JO" sz="3200" b="1"/>
              <a:t>ّ</a:t>
            </a:r>
            <a:r>
              <a:rPr lang="ar-SA" sz="3200" b="1"/>
              <a:t>بات؟</a:t>
            </a:r>
          </a:p>
          <a:p>
            <a:pPr algn="r" rtl="1">
              <a:buFontTx/>
              <a:buChar char="-"/>
            </a:pPr>
            <a:endParaRPr lang="ar-SA" sz="3200" b="1"/>
          </a:p>
          <a:p>
            <a:pPr algn="r" rtl="1">
              <a:buFontTx/>
              <a:buChar char="-"/>
            </a:pPr>
            <a:r>
              <a:rPr lang="ar-SA" sz="3200" b="1"/>
              <a:t> بعد </a:t>
            </a:r>
            <a:r>
              <a:rPr lang="ar-JO" sz="3200" b="1"/>
              <a:t>أ</a:t>
            </a:r>
            <a:r>
              <a:rPr lang="ar-SA" sz="3200" b="1"/>
              <a:t>ن تختفي هذه ال</a:t>
            </a:r>
            <a:r>
              <a:rPr lang="ar-JO" sz="3200" b="1"/>
              <a:t>أ</a:t>
            </a:r>
            <a:r>
              <a:rPr lang="ar-SA" sz="3200" b="1"/>
              <a:t>زهار</a:t>
            </a:r>
            <a:r>
              <a:rPr lang="ar-JO" sz="3200" b="1"/>
              <a:t>،</a:t>
            </a:r>
            <a:endParaRPr lang="ar-SA" sz="3200" b="1"/>
          </a:p>
          <a:p>
            <a:pPr algn="r" rtl="1"/>
            <a:r>
              <a:rPr lang="ar-SA" sz="3200" b="1"/>
              <a:t> ماذا سيظهر على الشجرة؟ </a:t>
            </a:r>
            <a:endParaRPr lang="en-US" sz="3200"/>
          </a:p>
        </p:txBody>
      </p:sp>
      <p:sp>
        <p:nvSpPr>
          <p:cNvPr id="14342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(1)  </a:t>
            </a:r>
            <a:endParaRPr lang="en-US" sz="1200" b="1">
              <a:solidFill>
                <a:srgbClr val="404040"/>
              </a:solidFill>
            </a:endParaRPr>
          </a:p>
        </p:txBody>
      </p:sp>
      <p:pic>
        <p:nvPicPr>
          <p:cNvPr id="14343" name="Picture 9" descr="C:\Users\Kraishan\Desktop\flowers-apricot-trees_105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888" y="3276600"/>
            <a:ext cx="25257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28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(1)  </a:t>
            </a:r>
            <a:endParaRPr lang="en-US" sz="1200" b="1">
              <a:solidFill>
                <a:srgbClr val="404040"/>
              </a:solidFill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381000" y="13462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000" b="1"/>
              <a:t>ت</a:t>
            </a:r>
            <a:r>
              <a:rPr lang="ar-JO" sz="2000" b="1"/>
              <a:t>ُ</a:t>
            </a:r>
            <a:r>
              <a:rPr lang="ar-SA" sz="2000" b="1"/>
              <a:t>عتبر الز</a:t>
            </a:r>
            <a:r>
              <a:rPr lang="ar-JO" sz="2000" b="1"/>
              <a:t>ّ</a:t>
            </a:r>
            <a:r>
              <a:rPr lang="ar-SA" sz="2000" b="1"/>
              <a:t>هرة جزء الن</a:t>
            </a:r>
            <a:r>
              <a:rPr lang="ar-JO" sz="2000" b="1"/>
              <a:t>ّ</a:t>
            </a:r>
            <a:r>
              <a:rPr lang="ar-SA" sz="2000" b="1"/>
              <a:t>بات الذي يكو</a:t>
            </a:r>
            <a:r>
              <a:rPr lang="ar-JO" sz="2000" b="1"/>
              <a:t>ّ</a:t>
            </a:r>
            <a:r>
              <a:rPr lang="ar-SA" sz="2000" b="1"/>
              <a:t>ن البذور</a:t>
            </a:r>
            <a:r>
              <a:rPr lang="ar-JO" sz="2000" b="1"/>
              <a:t>،</a:t>
            </a:r>
            <a:r>
              <a:rPr lang="ar-SA" sz="2000" b="1"/>
              <a:t> حيث تختفي هذه ال</a:t>
            </a:r>
            <a:r>
              <a:rPr lang="ar-JO" sz="2000" b="1"/>
              <a:t>أ</a:t>
            </a:r>
            <a:r>
              <a:rPr lang="ar-SA" sz="2000" b="1"/>
              <a:t>زهار لتظهر الث</a:t>
            </a:r>
            <a:r>
              <a:rPr lang="ar-JO" sz="2000" b="1"/>
              <a:t>ّ</a:t>
            </a:r>
            <a:r>
              <a:rPr lang="ar-SA" sz="2000" b="1"/>
              <a:t>مار التي تحتوي البذور على ال</a:t>
            </a:r>
            <a:r>
              <a:rPr lang="ar-JO" sz="2000" b="1"/>
              <a:t>أ</a:t>
            </a:r>
            <a:r>
              <a:rPr lang="ar-SA" sz="2000" b="1"/>
              <a:t>شجار</a:t>
            </a:r>
            <a:r>
              <a:rPr lang="ar-JO" sz="2000" b="1"/>
              <a:t>،</a:t>
            </a:r>
            <a:r>
              <a:rPr lang="ar-SA" sz="2000" b="1"/>
              <a:t> ولكن .. ما </a:t>
            </a:r>
            <a:r>
              <a:rPr lang="ar-JO" sz="2000" b="1"/>
              <a:t>أ</a:t>
            </a:r>
            <a:r>
              <a:rPr lang="ar-SA" sz="2000" b="1"/>
              <a:t>هم</a:t>
            </a:r>
            <a:r>
              <a:rPr lang="ar-JO" sz="2000" b="1"/>
              <a:t>ّ</a:t>
            </a:r>
            <a:r>
              <a:rPr lang="ar-SA" sz="2000" b="1"/>
              <a:t>ي</a:t>
            </a:r>
            <a:r>
              <a:rPr lang="ar-JO" sz="2000" b="1"/>
              <a:t>ّ</a:t>
            </a:r>
            <a:r>
              <a:rPr lang="ar-SA" sz="2000" b="1"/>
              <a:t>ة الث</a:t>
            </a:r>
            <a:r>
              <a:rPr lang="ar-JO" sz="2000" b="1"/>
              <a:t>ّ</a:t>
            </a:r>
            <a:r>
              <a:rPr lang="ar-SA" sz="2000" b="1"/>
              <a:t>مار لهذه البذور؟ </a:t>
            </a:r>
          </a:p>
          <a:p>
            <a:pPr algn="r" rtl="1"/>
            <a:endParaRPr lang="en-GB" sz="2000" b="1"/>
          </a:p>
        </p:txBody>
      </p:sp>
      <p:pic>
        <p:nvPicPr>
          <p:cNvPr id="15365" name="Picture 10" descr="C:\Users\Kraishan\Desktop\57e147f8dd259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066800"/>
            <a:ext cx="1200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13"/>
          <p:cNvGrpSpPr>
            <a:grpSpLocks/>
          </p:cNvGrpSpPr>
          <p:nvPr/>
        </p:nvGrpSpPr>
        <p:grpSpPr bwMode="auto">
          <a:xfrm>
            <a:off x="4640263" y="2762250"/>
            <a:ext cx="2971800" cy="2046288"/>
            <a:chOff x="4639915" y="2762694"/>
            <a:chExt cx="2971800" cy="2046560"/>
          </a:xfrm>
        </p:grpSpPr>
        <p:sp>
          <p:nvSpPr>
            <p:cNvPr id="11" name="Cloud Callout 10"/>
            <p:cNvSpPr/>
            <p:nvPr/>
          </p:nvSpPr>
          <p:spPr>
            <a:xfrm rot="12379802">
              <a:off x="4639915" y="2762694"/>
              <a:ext cx="2971800" cy="2046560"/>
            </a:xfrm>
            <a:prstGeom prst="cloudCallout">
              <a:avLst>
                <a:gd name="adj1" fmla="val -29001"/>
                <a:gd name="adj2" fmla="val 116618"/>
              </a:avLst>
            </a:pr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80000" anchor="b" anchorCtr="1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2652" y="3323156"/>
              <a:ext cx="2133600" cy="14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هل تتشابه جميع البذور؟ </a:t>
              </a:r>
            </a:p>
            <a:p>
              <a:pPr algn="r" rtl="1">
                <a:defRPr/>
              </a:pP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ماذا تحتاج البذور لكي تنبت؟ </a:t>
              </a:r>
            </a:p>
            <a:p>
              <a:pPr algn="r" rtl="1">
                <a:defRPr/>
              </a:pP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ما </a:t>
              </a:r>
              <a:r>
                <a:rPr lang="ar-JO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</a:t>
              </a: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جزاء البذرة؟</a:t>
              </a:r>
            </a:p>
            <a:p>
              <a:pPr algn="r" rtl="1">
                <a:defRPr/>
              </a:pP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5367" name="Picture 11" descr="C:\Users\Kraishan\Desktop\53227503_71ca702a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08880">
            <a:off x="1298575" y="3073400"/>
            <a:ext cx="2846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3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9" descr="obeika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(1)  </a:t>
            </a:r>
            <a:endParaRPr lang="en-US" sz="1200" b="1">
              <a:solidFill>
                <a:srgbClr val="404040"/>
              </a:solidFill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609600" y="1143000"/>
            <a:ext cx="8305800" cy="4800600"/>
          </a:xfrm>
          <a:prstGeom prst="snip1Rect">
            <a:avLst/>
          </a:prstGeom>
          <a:solidFill>
            <a:srgbClr val="FFFFCC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7315200" y="1295400"/>
            <a:ext cx="685800" cy="609600"/>
          </a:xfrm>
          <a:prstGeom prst="smileyFace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762000" y="1524000"/>
            <a:ext cx="6400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SA" b="1"/>
              <a:t>تختلف البذور في</a:t>
            </a:r>
            <a:r>
              <a:rPr lang="ar-JO" b="1"/>
              <a:t>:</a:t>
            </a:r>
            <a:r>
              <a:rPr lang="ar-SA" b="1"/>
              <a:t> </a:t>
            </a:r>
            <a:r>
              <a:rPr lang="ar-JO" b="1"/>
              <a:t>أ</a:t>
            </a:r>
            <a:r>
              <a:rPr lang="ar-SA" b="1"/>
              <a:t>شكالها</a:t>
            </a:r>
            <a:r>
              <a:rPr lang="ar-JO" b="1"/>
              <a:t> </a:t>
            </a:r>
            <a:r>
              <a:rPr lang="ar-SA" b="1"/>
              <a:t>و</a:t>
            </a:r>
            <a:r>
              <a:rPr lang="ar-JO" b="1"/>
              <a:t>أح</a:t>
            </a:r>
            <a:r>
              <a:rPr lang="ar-SA" b="1"/>
              <a:t>جامها</a:t>
            </a:r>
            <a:r>
              <a:rPr lang="ar-JO" b="1"/>
              <a:t>، </a:t>
            </a:r>
            <a:r>
              <a:rPr lang="ar-SA" b="1"/>
              <a:t>ولكي تنمو</a:t>
            </a:r>
            <a:r>
              <a:rPr lang="ar-JO" b="1"/>
              <a:t> فإنّها</a:t>
            </a:r>
            <a:r>
              <a:rPr lang="ar-SA" b="1"/>
              <a:t> تحتاج </a:t>
            </a:r>
            <a:r>
              <a:rPr lang="ar-JO" b="1"/>
              <a:t>إ</a:t>
            </a:r>
            <a:r>
              <a:rPr lang="ar-SA" b="1"/>
              <a:t>لى </a:t>
            </a:r>
            <a:r>
              <a:rPr lang="ar-JO" b="1"/>
              <a:t>:</a:t>
            </a:r>
            <a:r>
              <a:rPr lang="ar-SA" b="1"/>
              <a:t>الماء والدفء.</a:t>
            </a:r>
          </a:p>
          <a:p>
            <a:pPr algn="r" rtl="1">
              <a:buFont typeface="Wingdings" pitchFamily="2" charset="2"/>
              <a:buChar char="ü"/>
            </a:pPr>
            <a:endParaRPr lang="ar-SA" b="1"/>
          </a:p>
          <a:p>
            <a:pPr algn="r" rtl="1">
              <a:buFont typeface="Wingdings" pitchFamily="2" charset="2"/>
              <a:buChar char="ü"/>
            </a:pPr>
            <a:r>
              <a:rPr lang="ar-SA" b="1"/>
              <a:t> تتكو</a:t>
            </a:r>
            <a:r>
              <a:rPr lang="ar-JO" b="1"/>
              <a:t>ّ</a:t>
            </a:r>
            <a:r>
              <a:rPr lang="ar-SA" b="1"/>
              <a:t>ن البذرة من ال</a:t>
            </a:r>
            <a:r>
              <a:rPr lang="ar-JO" b="1"/>
              <a:t>أ</a:t>
            </a:r>
            <a:r>
              <a:rPr lang="ar-SA" b="1"/>
              <a:t>جزاء الت</a:t>
            </a:r>
            <a:r>
              <a:rPr lang="ar-JO" b="1"/>
              <a:t>ّ</a:t>
            </a:r>
            <a:r>
              <a:rPr lang="ar-SA" b="1"/>
              <a:t>الية: </a:t>
            </a:r>
          </a:p>
          <a:p>
            <a:pPr algn="r" rtl="1"/>
            <a:r>
              <a:rPr lang="ar-SA" b="1"/>
              <a:t> </a:t>
            </a:r>
          </a:p>
          <a:p>
            <a:pPr algn="r" rtl="1">
              <a:buFont typeface="Wingdings" pitchFamily="2" charset="2"/>
              <a:buChar char="ü"/>
            </a:pPr>
            <a:endParaRPr lang="ar-SA" b="1"/>
          </a:p>
          <a:p>
            <a:pPr algn="r" rtl="1">
              <a:buFont typeface="Wingdings" pitchFamily="2" charset="2"/>
              <a:buChar char="ü"/>
            </a:pPr>
            <a:endParaRPr lang="en-GB" b="1"/>
          </a:p>
        </p:txBody>
      </p:sp>
      <p:grpSp>
        <p:nvGrpSpPr>
          <p:cNvPr id="16391" name="Group 24"/>
          <p:cNvGrpSpPr>
            <a:grpSpLocks/>
          </p:cNvGrpSpPr>
          <p:nvPr/>
        </p:nvGrpSpPr>
        <p:grpSpPr bwMode="auto">
          <a:xfrm>
            <a:off x="762000" y="2514600"/>
            <a:ext cx="7310438" cy="3205163"/>
            <a:chOff x="762000" y="2514600"/>
            <a:chExt cx="7310538" cy="3204865"/>
          </a:xfrm>
        </p:grpSpPr>
        <p:sp>
          <p:nvSpPr>
            <p:cNvPr id="15" name="Rounded Rectangle 14"/>
            <p:cNvSpPr/>
            <p:nvPr/>
          </p:nvSpPr>
          <p:spPr>
            <a:xfrm>
              <a:off x="3276634" y="2895565"/>
              <a:ext cx="2514634" cy="2057209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882" y="2514600"/>
              <a:ext cx="1290656" cy="4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SA" sz="2400" dirty="0">
                  <a:solidFill>
                    <a:schemeClr val="accent2">
                      <a:lumMod val="75000"/>
                    </a:schemeClr>
                  </a:solidFill>
                </a:rPr>
                <a:t>جنين البذرة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395" name="Rectangle 16"/>
            <p:cNvSpPr>
              <a:spLocks noChangeArrowheads="1"/>
            </p:cNvSpPr>
            <p:nvPr/>
          </p:nvSpPr>
          <p:spPr bwMode="auto">
            <a:xfrm>
              <a:off x="762000" y="2743179"/>
              <a:ext cx="1884389" cy="45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2400">
                  <a:solidFill>
                    <a:srgbClr val="262673"/>
                  </a:solidFill>
                </a:rPr>
                <a:t>غذاء جنين الن</a:t>
              </a:r>
              <a:r>
                <a:rPr lang="ar-JO" sz="2400">
                  <a:solidFill>
                    <a:srgbClr val="262673"/>
                  </a:solidFill>
                </a:rPr>
                <a:t>ّ</a:t>
              </a:r>
              <a:r>
                <a:rPr lang="ar-SA" sz="2400">
                  <a:solidFill>
                    <a:srgbClr val="262673"/>
                  </a:solidFill>
                </a:rPr>
                <a:t>بات</a:t>
              </a:r>
              <a:endParaRPr lang="en-US" sz="2400">
                <a:solidFill>
                  <a:srgbClr val="262673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3671" y="5257545"/>
              <a:ext cx="2030441" cy="4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SA" sz="2400" dirty="0">
                  <a:solidFill>
                    <a:schemeClr val="accent2">
                      <a:lumMod val="75000"/>
                    </a:schemeClr>
                  </a:solidFill>
                </a:rPr>
                <a:t>غلاف يحمي البذرةَ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5105459" y="2819372"/>
              <a:ext cx="1676423" cy="3809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667026" y="3047950"/>
              <a:ext cx="1219217" cy="533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5257902" y="4800355"/>
              <a:ext cx="761929" cy="609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(1)  </a:t>
            </a:r>
            <a:endParaRPr lang="en-US" sz="1200" b="1">
              <a:solidFill>
                <a:srgbClr val="404040"/>
              </a:solidFill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1924050" y="838200"/>
            <a:ext cx="418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3200" b="1"/>
              <a:t>كيف تنمو الن</a:t>
            </a:r>
            <a:r>
              <a:rPr lang="ar-JO" sz="3200" b="1"/>
              <a:t>ّ</a:t>
            </a:r>
            <a:r>
              <a:rPr lang="ar-SA" sz="3200" b="1"/>
              <a:t>باتات من البذور؟</a:t>
            </a:r>
            <a:r>
              <a:rPr lang="ar-JO" sz="3200" b="1"/>
              <a:t> </a:t>
            </a:r>
            <a:endParaRPr lang="en-US" sz="3200" b="1"/>
          </a:p>
        </p:txBody>
      </p:sp>
      <p:grpSp>
        <p:nvGrpSpPr>
          <p:cNvPr id="17413" name="Group 34"/>
          <p:cNvGrpSpPr>
            <a:grpSpLocks/>
          </p:cNvGrpSpPr>
          <p:nvPr/>
        </p:nvGrpSpPr>
        <p:grpSpPr bwMode="auto">
          <a:xfrm>
            <a:off x="6400800" y="685800"/>
            <a:ext cx="1982788" cy="1731963"/>
            <a:chOff x="6624638" y="1476375"/>
            <a:chExt cx="1982915" cy="1732177"/>
          </a:xfrm>
        </p:grpSpPr>
        <p:pic>
          <p:nvPicPr>
            <p:cNvPr id="17426" name="Picture 2" descr="C:\Users\laila.yahya\Desktop\ef1070a3d189955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336028">
              <a:off x="7511914" y="2039616"/>
              <a:ext cx="1095639" cy="1168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Callout 13"/>
            <p:cNvSpPr/>
            <p:nvPr/>
          </p:nvSpPr>
          <p:spPr>
            <a:xfrm>
              <a:off x="6624638" y="1476375"/>
              <a:ext cx="1066868" cy="990722"/>
            </a:xfrm>
            <a:prstGeom prst="wedgeEllipseCallout">
              <a:avLst>
                <a:gd name="adj1" fmla="val 67389"/>
                <a:gd name="adj2" fmla="val 3067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SA" b="1" dirty="0">
                  <a:solidFill>
                    <a:srgbClr val="990000"/>
                  </a:solidFill>
                </a:rPr>
                <a:t>ولكن 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17414" name="Group 33"/>
          <p:cNvGrpSpPr>
            <a:grpSpLocks/>
          </p:cNvGrpSpPr>
          <p:nvPr/>
        </p:nvGrpSpPr>
        <p:grpSpPr bwMode="auto">
          <a:xfrm>
            <a:off x="534988" y="1752600"/>
            <a:ext cx="6038850" cy="2895600"/>
            <a:chOff x="-206704" y="2667000"/>
            <a:chExt cx="6956754" cy="2895600"/>
          </a:xfrm>
        </p:grpSpPr>
        <p:sp>
          <p:nvSpPr>
            <p:cNvPr id="20" name="Rounded Rectangle 19"/>
            <p:cNvSpPr/>
            <p:nvPr/>
          </p:nvSpPr>
          <p:spPr>
            <a:xfrm>
              <a:off x="952755" y="3429000"/>
              <a:ext cx="4723789" cy="213360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0358" y="2895600"/>
              <a:ext cx="729692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SA" sz="2400" dirty="0">
                  <a:solidFill>
                    <a:schemeClr val="accent2">
                      <a:lumMod val="75000"/>
                    </a:schemeClr>
                  </a:solidFill>
                </a:rPr>
                <a:t>البذرة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9884" y="2667000"/>
              <a:ext cx="1578254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SA" sz="2400" dirty="0">
                  <a:solidFill>
                    <a:schemeClr val="accent2">
                      <a:lumMod val="75000"/>
                    </a:schemeClr>
                  </a:solidFill>
                </a:rPr>
                <a:t>بذرة لها </a:t>
              </a:r>
              <a:r>
                <a:rPr lang="ar-JO" sz="2400" dirty="0">
                  <a:solidFill>
                    <a:schemeClr val="accent2">
                      <a:lumMod val="75000"/>
                    </a:schemeClr>
                  </a:solidFill>
                </a:rPr>
                <a:t>جذور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52954" y="2667000"/>
              <a:ext cx="799186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JO" sz="2400" dirty="0">
                  <a:solidFill>
                    <a:schemeClr val="accent2">
                      <a:lumMod val="75000"/>
                    </a:schemeClr>
                  </a:solidFill>
                </a:rPr>
                <a:t>البادرة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421" name="Rectangle 24"/>
            <p:cNvSpPr>
              <a:spLocks noChangeArrowheads="1"/>
            </p:cNvSpPr>
            <p:nvPr/>
          </p:nvSpPr>
          <p:spPr bwMode="auto">
            <a:xfrm>
              <a:off x="-206704" y="2678113"/>
              <a:ext cx="21122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ar-SA" sz="2400">
                  <a:solidFill>
                    <a:srgbClr val="262673"/>
                  </a:solidFill>
                </a:rPr>
                <a:t>نبات</a:t>
              </a:r>
              <a:r>
                <a:rPr lang="ar-JO" sz="2400">
                  <a:solidFill>
                    <a:srgbClr val="262673"/>
                  </a:solidFill>
                </a:rPr>
                <a:t> </a:t>
              </a:r>
              <a:r>
                <a:rPr lang="ar-SA" sz="2400">
                  <a:solidFill>
                    <a:srgbClr val="262673"/>
                  </a:solidFill>
                </a:rPr>
                <a:t>مكتمل الن</a:t>
              </a:r>
              <a:r>
                <a:rPr lang="ar-JO" sz="2400">
                  <a:solidFill>
                    <a:srgbClr val="262673"/>
                  </a:solidFill>
                </a:rPr>
                <a:t>ّ</a:t>
              </a:r>
              <a:r>
                <a:rPr lang="ar-SA" sz="2400">
                  <a:solidFill>
                    <a:srgbClr val="262673"/>
                  </a:solidFill>
                </a:rPr>
                <a:t>مو</a:t>
              </a:r>
              <a:r>
                <a:rPr lang="ar-JO" sz="2400">
                  <a:solidFill>
                    <a:srgbClr val="262673"/>
                  </a:solidFill>
                </a:rPr>
                <a:t>ّ</a:t>
              </a:r>
              <a:endParaRPr lang="en-US" sz="2400">
                <a:solidFill>
                  <a:srgbClr val="262673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5009947" y="3599993"/>
              <a:ext cx="1371600" cy="10296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448152" y="3867606"/>
              <a:ext cx="1828800" cy="341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1790345" y="3314395"/>
              <a:ext cx="1143000" cy="7626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H="1">
              <a:off x="609550" y="3161995"/>
              <a:ext cx="609600" cy="5340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5" name="TextBox 35"/>
          <p:cNvSpPr txBox="1">
            <a:spLocks noChangeArrowheads="1"/>
          </p:cNvSpPr>
          <p:nvPr/>
        </p:nvSpPr>
        <p:spPr bwMode="auto">
          <a:xfrm>
            <a:off x="-76200" y="5086350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SA" sz="2000" b="1">
                <a:solidFill>
                  <a:srgbClr val="990000"/>
                </a:solidFill>
              </a:rPr>
              <a:t>كيف تغي</a:t>
            </a:r>
            <a:r>
              <a:rPr lang="ar-JO" sz="2000" b="1">
                <a:solidFill>
                  <a:srgbClr val="990000"/>
                </a:solidFill>
              </a:rPr>
              <a:t>ّ</a:t>
            </a:r>
            <a:r>
              <a:rPr lang="ar-SA" sz="2000" b="1">
                <a:solidFill>
                  <a:srgbClr val="990000"/>
                </a:solidFill>
              </a:rPr>
              <a:t>ر ونما الن</a:t>
            </a:r>
            <a:r>
              <a:rPr lang="ar-JO" sz="2000" b="1">
                <a:solidFill>
                  <a:srgbClr val="990000"/>
                </a:solidFill>
              </a:rPr>
              <a:t>ّ</a:t>
            </a:r>
            <a:r>
              <a:rPr lang="ar-SA" sz="2000" b="1">
                <a:solidFill>
                  <a:srgbClr val="990000"/>
                </a:solidFill>
              </a:rPr>
              <a:t>بات الذي </a:t>
            </a:r>
            <a:r>
              <a:rPr lang="ar-JO" sz="2000" b="1">
                <a:solidFill>
                  <a:srgbClr val="990000"/>
                </a:solidFill>
              </a:rPr>
              <a:t>أ</a:t>
            </a:r>
            <a:r>
              <a:rPr lang="ar-SA" sz="2000" b="1">
                <a:solidFill>
                  <a:srgbClr val="990000"/>
                </a:solidFill>
              </a:rPr>
              <a:t>مامك في الص</a:t>
            </a:r>
            <a:r>
              <a:rPr lang="ar-JO" sz="2000" b="1">
                <a:solidFill>
                  <a:srgbClr val="990000"/>
                </a:solidFill>
              </a:rPr>
              <a:t>ّ</a:t>
            </a:r>
            <a:r>
              <a:rPr lang="ar-SA" sz="2000" b="1">
                <a:solidFill>
                  <a:srgbClr val="990000"/>
                </a:solidFill>
              </a:rPr>
              <a:t>ورة؟ تتب</a:t>
            </a:r>
            <a:r>
              <a:rPr lang="ar-JO" sz="2000" b="1">
                <a:solidFill>
                  <a:srgbClr val="990000"/>
                </a:solidFill>
              </a:rPr>
              <a:t>ّ</a:t>
            </a:r>
            <a:r>
              <a:rPr lang="ar-SA" sz="2000" b="1">
                <a:solidFill>
                  <a:srgbClr val="990000"/>
                </a:solidFill>
              </a:rPr>
              <a:t>ع خطوات نمو</a:t>
            </a:r>
            <a:r>
              <a:rPr lang="ar-JO" sz="2000" b="1">
                <a:solidFill>
                  <a:srgbClr val="990000"/>
                </a:solidFill>
              </a:rPr>
              <a:t>ّ</a:t>
            </a:r>
            <a:r>
              <a:rPr lang="ar-SA" sz="2000" b="1">
                <a:solidFill>
                  <a:srgbClr val="990000"/>
                </a:solidFill>
              </a:rPr>
              <a:t>ه مع زملائك ثم ناقشها مع المعل</a:t>
            </a:r>
            <a:r>
              <a:rPr lang="ar-JO" sz="2000" b="1">
                <a:solidFill>
                  <a:srgbClr val="990000"/>
                </a:solidFill>
              </a:rPr>
              <a:t>ّ</a:t>
            </a:r>
            <a:r>
              <a:rPr lang="ar-SA" sz="2000" b="1">
                <a:solidFill>
                  <a:srgbClr val="990000"/>
                </a:solidFill>
              </a:rPr>
              <a:t>م.  </a:t>
            </a:r>
            <a:endParaRPr lang="en-GB" sz="2000" b="1">
              <a:solidFill>
                <a:srgbClr val="990000"/>
              </a:solidFill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24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(1)  </a:t>
            </a:r>
            <a:endParaRPr lang="en-US" sz="1200" b="1">
              <a:solidFill>
                <a:srgbClr val="404040"/>
              </a:solidFill>
            </a:endParaRPr>
          </a:p>
        </p:txBody>
      </p:sp>
      <p:grpSp>
        <p:nvGrpSpPr>
          <p:cNvPr id="18436" name="Group 15"/>
          <p:cNvGrpSpPr>
            <a:grpSpLocks/>
          </p:cNvGrpSpPr>
          <p:nvPr/>
        </p:nvGrpSpPr>
        <p:grpSpPr bwMode="auto">
          <a:xfrm>
            <a:off x="228600" y="457200"/>
            <a:ext cx="8610600" cy="5105400"/>
            <a:chOff x="228600" y="381000"/>
            <a:chExt cx="8610600" cy="5562600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533400" y="1143782"/>
              <a:ext cx="8305800" cy="4799818"/>
            </a:xfrm>
            <a:prstGeom prst="snip1Rect">
              <a:avLst/>
            </a:prstGeom>
            <a:solidFill>
              <a:srgbClr val="FFFFCC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7696200" y="1295993"/>
              <a:ext cx="457200" cy="456631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4" name="Picture 2" descr="C:\Program Files\Microsoft Office\MEDIA\CAGCAT10\j0301252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28600" y="381000"/>
              <a:ext cx="1524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7" name="TextBox 16"/>
          <p:cNvSpPr txBox="1">
            <a:spLocks noChangeArrowheads="1"/>
          </p:cNvSpPr>
          <p:nvPr/>
        </p:nvSpPr>
        <p:spPr bwMode="auto">
          <a:xfrm>
            <a:off x="914400" y="167640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SA" b="1"/>
              <a:t>تنبت البذرة بمساعدة الماء وغذاء الجنين </a:t>
            </a:r>
            <a:r>
              <a:rPr lang="ar-JO" b="1"/>
              <a:t>ف</a:t>
            </a:r>
            <a:r>
              <a:rPr lang="ar-SA" b="1"/>
              <a:t>تنمو وتكو</a:t>
            </a:r>
            <a:r>
              <a:rPr lang="ar-JO" b="1"/>
              <a:t>ّ</a:t>
            </a:r>
            <a:r>
              <a:rPr lang="ar-SA" b="1"/>
              <a:t>ن ا</a:t>
            </a:r>
            <a:r>
              <a:rPr lang="ar-SA" b="1">
                <a:solidFill>
                  <a:srgbClr val="990000"/>
                </a:solidFill>
              </a:rPr>
              <a:t>لبادرة</a:t>
            </a:r>
            <a:r>
              <a:rPr lang="ar-SA" b="1"/>
              <a:t>، ثم</a:t>
            </a:r>
            <a:r>
              <a:rPr lang="ar-JO" b="1"/>
              <a:t>ّ</a:t>
            </a:r>
            <a:r>
              <a:rPr lang="ar-SA" b="1"/>
              <a:t> تنمو البادرة لتصبح نبات</a:t>
            </a:r>
            <a:r>
              <a:rPr lang="ar-JO" b="1"/>
              <a:t>ً</a:t>
            </a:r>
            <a:r>
              <a:rPr lang="ar-SA" b="1"/>
              <a:t>ا جديد</a:t>
            </a:r>
            <a:r>
              <a:rPr lang="ar-JO" b="1"/>
              <a:t>ً</a:t>
            </a:r>
            <a:r>
              <a:rPr lang="ar-SA" b="1"/>
              <a:t>ا يكو</a:t>
            </a:r>
            <a:r>
              <a:rPr lang="ar-JO" b="1"/>
              <a:t>ّ</a:t>
            </a:r>
            <a:r>
              <a:rPr lang="ar-SA" b="1"/>
              <a:t>ن بذور</a:t>
            </a:r>
            <a:r>
              <a:rPr lang="ar-JO" b="1"/>
              <a:t>ً</a:t>
            </a:r>
            <a:r>
              <a:rPr lang="ar-SA" b="1"/>
              <a:t>ا جديدة</a:t>
            </a:r>
            <a:r>
              <a:rPr lang="ar-JO" b="1"/>
              <a:t>، ثمّ</a:t>
            </a:r>
            <a:r>
              <a:rPr lang="ar-SA" b="1"/>
              <a:t> تكو</a:t>
            </a:r>
            <a:r>
              <a:rPr lang="ar-JO" b="1"/>
              <a:t>ّ</a:t>
            </a:r>
            <a:r>
              <a:rPr lang="ar-SA" b="1"/>
              <a:t>ن هذه البذور نباتات جديدة وهكذا... حيث تبدأ دورة حياة بعض النباتات من البذرة .. </a:t>
            </a:r>
            <a:endParaRPr lang="en-GB" b="1"/>
          </a:p>
        </p:txBody>
      </p:sp>
      <p:grpSp>
        <p:nvGrpSpPr>
          <p:cNvPr id="18438" name="Group 17"/>
          <p:cNvGrpSpPr>
            <a:grpSpLocks/>
          </p:cNvGrpSpPr>
          <p:nvPr/>
        </p:nvGrpSpPr>
        <p:grpSpPr bwMode="auto">
          <a:xfrm>
            <a:off x="2819400" y="3048000"/>
            <a:ext cx="2590800" cy="1752600"/>
            <a:chOff x="4639915" y="2762694"/>
            <a:chExt cx="2971800" cy="2046560"/>
          </a:xfrm>
        </p:grpSpPr>
        <p:sp>
          <p:nvSpPr>
            <p:cNvPr id="20" name="Cloud Callout 19"/>
            <p:cNvSpPr/>
            <p:nvPr/>
          </p:nvSpPr>
          <p:spPr>
            <a:xfrm rot="12379802">
              <a:off x="4639915" y="2762694"/>
              <a:ext cx="2971800" cy="2046560"/>
            </a:xfrm>
            <a:prstGeom prst="cloudCallout">
              <a:avLst>
                <a:gd name="adj1" fmla="val 115524"/>
                <a:gd name="adj2" fmla="val 12943"/>
              </a:avLst>
            </a:pr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80000" anchor="b" anchorCtr="1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3119" y="3322532"/>
              <a:ext cx="2134160" cy="13903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دورة الحياة</a:t>
              </a:r>
              <a:r>
                <a:rPr lang="ar-JO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</a:t>
              </a: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هي نمو</a:t>
              </a:r>
              <a:r>
                <a:rPr lang="ar-JO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ّ</a:t>
              </a: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المخلوقات الحي</a:t>
              </a:r>
              <a:r>
                <a:rPr lang="ar-JO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ّ</a:t>
              </a: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ة</a:t>
              </a:r>
              <a:r>
                <a:rPr lang="ar-JO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،</a:t>
              </a:r>
              <a:r>
                <a:rPr lang="ar-SA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وعيشها ثم موتها.. </a:t>
              </a:r>
            </a:p>
            <a:p>
              <a:pPr algn="r" rtl="1">
                <a:defRPr/>
              </a:pP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676400" y="2590800"/>
            <a:ext cx="6781800" cy="2743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9460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(1)  </a:t>
            </a:r>
            <a:endParaRPr lang="en-US" sz="1200" b="1">
              <a:solidFill>
                <a:srgbClr val="404040"/>
              </a:solidFill>
            </a:endParaRPr>
          </a:p>
        </p:txBody>
      </p:sp>
      <p:pic>
        <p:nvPicPr>
          <p:cNvPr id="19461" name="Picture 12" descr="C:\Users\Kraishan\Desktop\176c66a9769a7c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87645">
            <a:off x="776288" y="1212850"/>
            <a:ext cx="12271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Punched Tape 11"/>
          <p:cNvSpPr/>
          <p:nvPr/>
        </p:nvSpPr>
        <p:spPr>
          <a:xfrm>
            <a:off x="6477000" y="1143000"/>
            <a:ext cx="1524000" cy="838200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rgbClr val="990000"/>
                </a:solidFill>
              </a:rPr>
              <a:t>نشاط </a:t>
            </a:r>
            <a:endParaRPr lang="en-GB" sz="3200" b="1" dirty="0">
              <a:solidFill>
                <a:srgbClr val="990000"/>
              </a:solidFill>
            </a:endParaRP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2133600" y="2038350"/>
            <a:ext cx="579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000" b="1"/>
              <a:t>صف كيف ينمو ويتغي</a:t>
            </a:r>
            <a:r>
              <a:rPr lang="ar-JO" sz="2000" b="1"/>
              <a:t>ّ</a:t>
            </a:r>
            <a:r>
              <a:rPr lang="ar-SA" sz="2000" b="1"/>
              <a:t>ر نبات الفاصولياء في الص</a:t>
            </a:r>
            <a:r>
              <a:rPr lang="ar-JO" sz="2000" b="1"/>
              <a:t>ّ</a:t>
            </a:r>
            <a:r>
              <a:rPr lang="ar-SA" sz="2000" b="1"/>
              <a:t>ور</a:t>
            </a:r>
            <a:r>
              <a:rPr lang="ar-JO" sz="2000" b="1"/>
              <a:t>ة:</a:t>
            </a:r>
            <a:endParaRPr lang="en-GB" sz="2000" b="1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96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الفصل 2 الدرس- صف اول  mod final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1373</TotalTime>
  <Words>334</Words>
  <Application>Microsoft Office PowerPoint</Application>
  <PresentationFormat>Affichage à l'écran (4:3)</PresentationFormat>
  <Paragraphs>35</Paragraphs>
  <Slides>6</Slides>
  <Notes>1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الفصل 2 الدرس- صف اول  mod final1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Beyond The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YaldaR</dc:creator>
  <cp:lastModifiedBy>Abdelhafid Touil</cp:lastModifiedBy>
  <cp:revision>192</cp:revision>
  <dcterms:created xsi:type="dcterms:W3CDTF">2009-05-18T17:59:06Z</dcterms:created>
  <dcterms:modified xsi:type="dcterms:W3CDTF">2018-08-05T15:17:51Z</dcterms:modified>
</cp:coreProperties>
</file>