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313" r:id="rId4"/>
    <p:sldId id="258" r:id="rId5"/>
    <p:sldId id="260" r:id="rId6"/>
    <p:sldId id="259" r:id="rId7"/>
    <p:sldId id="318" r:id="rId8"/>
    <p:sldId id="262" r:id="rId9"/>
    <p:sldId id="319" r:id="rId10"/>
    <p:sldId id="340" r:id="rId11"/>
    <p:sldId id="320" r:id="rId12"/>
    <p:sldId id="263" r:id="rId13"/>
    <p:sldId id="341" r:id="rId14"/>
    <p:sldId id="342" r:id="rId15"/>
    <p:sldId id="265" r:id="rId16"/>
    <p:sldId id="316" r:id="rId17"/>
    <p:sldId id="349" r:id="rId18"/>
    <p:sldId id="339" r:id="rId19"/>
  </p:sldIdLst>
  <p:sldSz cx="9144000" cy="5143500" type="screen16x9"/>
  <p:notesSz cx="6858000" cy="9144000"/>
  <p:embeddedFontLst>
    <p:embeddedFont>
      <p:font typeface="Barlow Medium" panose="020B0604020202020204" charset="0"/>
      <p:regular r:id="rId22"/>
      <p:bold r:id="rId23"/>
      <p:italic r:id="rId24"/>
      <p:boldItalic r:id="rId25"/>
    </p:embeddedFont>
    <p:embeddedFont>
      <p:font typeface="Barlow SemiBold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Fredoka One" panose="020B0604020202020204" charset="0"/>
      <p:regular r:id="rId32"/>
    </p:embeddedFont>
    <p:embeddedFont>
      <p:font typeface="Roboto Condensed Light" panose="02000000000000000000" pitchFamily="2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وديان الردادي" initials="وديان" lastIdx="1" clrIdx="0">
    <p:extLst>
      <p:ext uri="{19B8F6BF-5375-455C-9EA6-DF929625EA0E}">
        <p15:presenceInfo xmlns:p15="http://schemas.microsoft.com/office/powerpoint/2012/main" userId="وديان الرداد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4A4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نمط فاتح 2 - تميي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1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80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2T04:15:51.288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26/01/43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e677296701_6_38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e677296701_6_38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77868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e713e4c63f_0_1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e713e4c63f_0_1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e677296701_6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e677296701_6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412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e677296701_6_38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e677296701_6_38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98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65FE-8681-43D1-A1B0-717B337EBB38}" type="datetimeFigureOut">
              <a:rPr lang="ar-SA" smtClean="0"/>
              <a:t>26/01/43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39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8"/>
          <p:cNvGrpSpPr/>
          <p:nvPr/>
        </p:nvGrpSpPr>
        <p:grpSpPr>
          <a:xfrm>
            <a:off x="28025" y="69914"/>
            <a:ext cx="6667960" cy="4948790"/>
            <a:chOff x="28025" y="69914"/>
            <a:chExt cx="6667960" cy="4948790"/>
          </a:xfrm>
        </p:grpSpPr>
        <p:sp>
          <p:nvSpPr>
            <p:cNvPr id="97" name="Google Shape;97;p8"/>
            <p:cNvSpPr/>
            <p:nvPr/>
          </p:nvSpPr>
          <p:spPr>
            <a:xfrm>
              <a:off x="28025" y="394812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5478155" y="4780934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82862" y="47050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651897" y="4334644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 rot="-2442042">
              <a:off x="4419887" y="179671"/>
              <a:ext cx="754867" cy="1127615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631712" y="180384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257852" y="3958922"/>
            <a:ext cx="1223205" cy="1378898"/>
            <a:chOff x="1462300" y="238775"/>
            <a:chExt cx="4518675" cy="5093825"/>
          </a:xfrm>
        </p:grpSpPr>
        <p:sp>
          <p:nvSpPr>
            <p:cNvPr id="104" name="Google Shape;104;p8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7614923" y="216505"/>
            <a:ext cx="1420650" cy="645974"/>
            <a:chOff x="185500" y="1150675"/>
            <a:chExt cx="7156925" cy="3254275"/>
          </a:xfrm>
        </p:grpSpPr>
        <p:sp>
          <p:nvSpPr>
            <p:cNvPr id="122" name="Google Shape;122;p8"/>
            <p:cNvSpPr/>
            <p:nvPr/>
          </p:nvSpPr>
          <p:spPr>
            <a:xfrm>
              <a:off x="1172400" y="1670150"/>
              <a:ext cx="5525375" cy="2229975"/>
            </a:xfrm>
            <a:custGeom>
              <a:avLst/>
              <a:gdLst/>
              <a:ahLst/>
              <a:cxnLst/>
              <a:rect l="l" t="t" r="r" b="b"/>
              <a:pathLst>
                <a:path w="221015" h="89199" extrusionOk="0">
                  <a:moveTo>
                    <a:pt x="11043" y="1"/>
                  </a:moveTo>
                  <a:lnTo>
                    <a:pt x="13148" y="2369"/>
                  </a:lnTo>
                  <a:cubicBezTo>
                    <a:pt x="12915" y="2351"/>
                    <a:pt x="12683" y="2343"/>
                    <a:pt x="12452" y="2343"/>
                  </a:cubicBezTo>
                  <a:cubicBezTo>
                    <a:pt x="5653" y="2343"/>
                    <a:pt x="1" y="9706"/>
                    <a:pt x="255" y="16577"/>
                  </a:cubicBezTo>
                  <a:cubicBezTo>
                    <a:pt x="1045" y="23945"/>
                    <a:pt x="5518" y="30260"/>
                    <a:pt x="12096" y="33680"/>
                  </a:cubicBezTo>
                  <a:cubicBezTo>
                    <a:pt x="18411" y="36838"/>
                    <a:pt x="25252" y="39206"/>
                    <a:pt x="32356" y="40258"/>
                  </a:cubicBezTo>
                  <a:cubicBezTo>
                    <a:pt x="92874" y="52625"/>
                    <a:pt x="152603" y="68938"/>
                    <a:pt x="211016" y="89199"/>
                  </a:cubicBezTo>
                  <a:lnTo>
                    <a:pt x="221014" y="53414"/>
                  </a:lnTo>
                  <a:lnTo>
                    <a:pt x="11043" y="1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05225" y="1242250"/>
              <a:ext cx="7137200" cy="3065725"/>
            </a:xfrm>
            <a:custGeom>
              <a:avLst/>
              <a:gdLst/>
              <a:ahLst/>
              <a:cxnLst/>
              <a:rect l="l" t="t" r="r" b="b"/>
              <a:pathLst>
                <a:path w="285488" h="122629" extrusionOk="0">
                  <a:moveTo>
                    <a:pt x="47370" y="1"/>
                  </a:moveTo>
                  <a:cubicBezTo>
                    <a:pt x="34604" y="1"/>
                    <a:pt x="21272" y="3748"/>
                    <a:pt x="12367" y="12907"/>
                  </a:cubicBezTo>
                  <a:cubicBezTo>
                    <a:pt x="3158" y="22116"/>
                    <a:pt x="0" y="37903"/>
                    <a:pt x="7368" y="48954"/>
                  </a:cubicBezTo>
                  <a:cubicBezTo>
                    <a:pt x="13946" y="58953"/>
                    <a:pt x="26576" y="62373"/>
                    <a:pt x="38153" y="65531"/>
                  </a:cubicBezTo>
                  <a:lnTo>
                    <a:pt x="262596" y="122628"/>
                  </a:lnTo>
                  <a:cubicBezTo>
                    <a:pt x="201288" y="92632"/>
                    <a:pt x="134719" y="74477"/>
                    <a:pt x="67360" y="64478"/>
                  </a:cubicBezTo>
                  <a:cubicBezTo>
                    <a:pt x="58150" y="63163"/>
                    <a:pt x="48941" y="62110"/>
                    <a:pt x="40784" y="57374"/>
                  </a:cubicBezTo>
                  <a:cubicBezTo>
                    <a:pt x="32627" y="52638"/>
                    <a:pt x="26313" y="43955"/>
                    <a:pt x="27891" y="34746"/>
                  </a:cubicBezTo>
                  <a:cubicBezTo>
                    <a:pt x="29470" y="25536"/>
                    <a:pt x="38416" y="18958"/>
                    <a:pt x="47625" y="17380"/>
                  </a:cubicBezTo>
                  <a:cubicBezTo>
                    <a:pt x="49873" y="16994"/>
                    <a:pt x="52121" y="16829"/>
                    <a:pt x="54369" y="16829"/>
                  </a:cubicBezTo>
                  <a:cubicBezTo>
                    <a:pt x="61330" y="16829"/>
                    <a:pt x="68292" y="18420"/>
                    <a:pt x="75253" y="20011"/>
                  </a:cubicBezTo>
                  <a:lnTo>
                    <a:pt x="279699" y="68952"/>
                  </a:lnTo>
                  <a:lnTo>
                    <a:pt x="285487" y="66847"/>
                  </a:lnTo>
                  <a:lnTo>
                    <a:pt x="87094" y="7644"/>
                  </a:lnTo>
                  <a:cubicBezTo>
                    <a:pt x="74464" y="3961"/>
                    <a:pt x="61834" y="277"/>
                    <a:pt x="48678" y="14"/>
                  </a:cubicBezTo>
                  <a:cubicBezTo>
                    <a:pt x="48243" y="5"/>
                    <a:pt x="47807" y="1"/>
                    <a:pt x="47370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85500" y="1150675"/>
              <a:ext cx="7137175" cy="3254275"/>
            </a:xfrm>
            <a:custGeom>
              <a:avLst/>
              <a:gdLst/>
              <a:ahLst/>
              <a:cxnLst/>
              <a:rect l="l" t="t" r="r" b="b"/>
              <a:pathLst>
                <a:path w="285487" h="130171" extrusionOk="0">
                  <a:moveTo>
                    <a:pt x="41310" y="22095"/>
                  </a:moveTo>
                  <a:lnTo>
                    <a:pt x="41310" y="22095"/>
                  </a:lnTo>
                  <a:cubicBezTo>
                    <a:pt x="38416" y="29989"/>
                    <a:pt x="36311" y="38146"/>
                    <a:pt x="34469" y="46565"/>
                  </a:cubicBezTo>
                  <a:cubicBezTo>
                    <a:pt x="32890" y="37619"/>
                    <a:pt x="35258" y="28673"/>
                    <a:pt x="41310" y="22095"/>
                  </a:cubicBezTo>
                  <a:close/>
                  <a:moveTo>
                    <a:pt x="34806" y="15978"/>
                  </a:moveTo>
                  <a:cubicBezTo>
                    <a:pt x="36541" y="15978"/>
                    <a:pt x="38284" y="16175"/>
                    <a:pt x="39995" y="16570"/>
                  </a:cubicBezTo>
                  <a:cubicBezTo>
                    <a:pt x="35785" y="21569"/>
                    <a:pt x="32627" y="27358"/>
                    <a:pt x="31048" y="33673"/>
                  </a:cubicBezTo>
                  <a:cubicBezTo>
                    <a:pt x="29733" y="39198"/>
                    <a:pt x="29470" y="44987"/>
                    <a:pt x="30522" y="50512"/>
                  </a:cubicBezTo>
                  <a:cubicBezTo>
                    <a:pt x="30785" y="51039"/>
                    <a:pt x="31048" y="52091"/>
                    <a:pt x="29996" y="52091"/>
                  </a:cubicBezTo>
                  <a:cubicBezTo>
                    <a:pt x="29842" y="52168"/>
                    <a:pt x="29665" y="52200"/>
                    <a:pt x="29479" y="52200"/>
                  </a:cubicBezTo>
                  <a:cubicBezTo>
                    <a:pt x="29030" y="52200"/>
                    <a:pt x="28526" y="52014"/>
                    <a:pt x="28154" y="51828"/>
                  </a:cubicBezTo>
                  <a:cubicBezTo>
                    <a:pt x="21839" y="47355"/>
                    <a:pt x="17629" y="41040"/>
                    <a:pt x="16050" y="33409"/>
                  </a:cubicBezTo>
                  <a:cubicBezTo>
                    <a:pt x="14998" y="28936"/>
                    <a:pt x="16840" y="24200"/>
                    <a:pt x="20524" y="21306"/>
                  </a:cubicBezTo>
                  <a:cubicBezTo>
                    <a:pt x="24470" y="17754"/>
                    <a:pt x="29601" y="15978"/>
                    <a:pt x="34806" y="15978"/>
                  </a:cubicBezTo>
                  <a:close/>
                  <a:moveTo>
                    <a:pt x="51391" y="18052"/>
                  </a:moveTo>
                  <a:cubicBezTo>
                    <a:pt x="52434" y="18052"/>
                    <a:pt x="53680" y="18281"/>
                    <a:pt x="55256" y="18675"/>
                  </a:cubicBezTo>
                  <a:cubicBezTo>
                    <a:pt x="93671" y="28673"/>
                    <a:pt x="132350" y="38672"/>
                    <a:pt x="170766" y="48670"/>
                  </a:cubicBezTo>
                  <a:cubicBezTo>
                    <a:pt x="191289" y="53933"/>
                    <a:pt x="211550" y="59195"/>
                    <a:pt x="231810" y="64984"/>
                  </a:cubicBezTo>
                  <a:cubicBezTo>
                    <a:pt x="242598" y="68405"/>
                    <a:pt x="253649" y="71562"/>
                    <a:pt x="264700" y="74719"/>
                  </a:cubicBezTo>
                  <a:cubicBezTo>
                    <a:pt x="267068" y="75246"/>
                    <a:pt x="267332" y="76035"/>
                    <a:pt x="266016" y="77877"/>
                  </a:cubicBezTo>
                  <a:cubicBezTo>
                    <a:pt x="262858" y="81824"/>
                    <a:pt x="260490" y="86297"/>
                    <a:pt x="258649" y="91033"/>
                  </a:cubicBezTo>
                  <a:cubicBezTo>
                    <a:pt x="255754" y="97085"/>
                    <a:pt x="254965" y="103926"/>
                    <a:pt x="256807" y="110504"/>
                  </a:cubicBezTo>
                  <a:cubicBezTo>
                    <a:pt x="257070" y="111556"/>
                    <a:pt x="257070" y="112872"/>
                    <a:pt x="256280" y="113661"/>
                  </a:cubicBezTo>
                  <a:cubicBezTo>
                    <a:pt x="242861" y="110504"/>
                    <a:pt x="229705" y="107347"/>
                    <a:pt x="216286" y="103926"/>
                  </a:cubicBezTo>
                  <a:cubicBezTo>
                    <a:pt x="203656" y="100768"/>
                    <a:pt x="191026" y="97085"/>
                    <a:pt x="178396" y="94190"/>
                  </a:cubicBezTo>
                  <a:cubicBezTo>
                    <a:pt x="163399" y="91033"/>
                    <a:pt x="148401" y="87612"/>
                    <a:pt x="133666" y="83402"/>
                  </a:cubicBezTo>
                  <a:cubicBezTo>
                    <a:pt x="121562" y="79719"/>
                    <a:pt x="109459" y="75772"/>
                    <a:pt x="97092" y="72088"/>
                  </a:cubicBezTo>
                  <a:cubicBezTo>
                    <a:pt x="88672" y="69457"/>
                    <a:pt x="80515" y="67089"/>
                    <a:pt x="72095" y="64721"/>
                  </a:cubicBezTo>
                  <a:cubicBezTo>
                    <a:pt x="62623" y="62353"/>
                    <a:pt x="52887" y="59985"/>
                    <a:pt x="43415" y="57617"/>
                  </a:cubicBezTo>
                  <a:cubicBezTo>
                    <a:pt x="39731" y="56827"/>
                    <a:pt x="39468" y="56564"/>
                    <a:pt x="39205" y="52617"/>
                  </a:cubicBezTo>
                  <a:cubicBezTo>
                    <a:pt x="38942" y="43671"/>
                    <a:pt x="40258" y="34725"/>
                    <a:pt x="43678" y="26305"/>
                  </a:cubicBezTo>
                  <a:cubicBezTo>
                    <a:pt x="44204" y="24990"/>
                    <a:pt x="44994" y="23674"/>
                    <a:pt x="45783" y="22621"/>
                  </a:cubicBezTo>
                  <a:cubicBezTo>
                    <a:pt x="47626" y="19304"/>
                    <a:pt x="48953" y="18052"/>
                    <a:pt x="51391" y="18052"/>
                  </a:cubicBezTo>
                  <a:close/>
                  <a:moveTo>
                    <a:pt x="39640" y="3982"/>
                  </a:moveTo>
                  <a:cubicBezTo>
                    <a:pt x="43095" y="3982"/>
                    <a:pt x="46580" y="4487"/>
                    <a:pt x="49993" y="5519"/>
                  </a:cubicBezTo>
                  <a:cubicBezTo>
                    <a:pt x="65780" y="9465"/>
                    <a:pt x="81305" y="14202"/>
                    <a:pt x="97092" y="18411"/>
                  </a:cubicBezTo>
                  <a:cubicBezTo>
                    <a:pt x="115774" y="23674"/>
                    <a:pt x="134718" y="28410"/>
                    <a:pt x="153400" y="33409"/>
                  </a:cubicBezTo>
                  <a:lnTo>
                    <a:pt x="274699" y="66563"/>
                  </a:lnTo>
                  <a:cubicBezTo>
                    <a:pt x="275488" y="66826"/>
                    <a:pt x="276541" y="67089"/>
                    <a:pt x="277330" y="67352"/>
                  </a:cubicBezTo>
                  <a:cubicBezTo>
                    <a:pt x="279172" y="67878"/>
                    <a:pt x="279698" y="68931"/>
                    <a:pt x="279435" y="70246"/>
                  </a:cubicBezTo>
                  <a:cubicBezTo>
                    <a:pt x="278962" y="72139"/>
                    <a:pt x="277851" y="73180"/>
                    <a:pt x="276102" y="73180"/>
                  </a:cubicBezTo>
                  <a:cubicBezTo>
                    <a:pt x="275906" y="73180"/>
                    <a:pt x="275701" y="73167"/>
                    <a:pt x="275488" y="73141"/>
                  </a:cubicBezTo>
                  <a:cubicBezTo>
                    <a:pt x="273646" y="72878"/>
                    <a:pt x="271541" y="72351"/>
                    <a:pt x="269700" y="71825"/>
                  </a:cubicBezTo>
                  <a:cubicBezTo>
                    <a:pt x="254965" y="67878"/>
                    <a:pt x="239967" y="63668"/>
                    <a:pt x="225232" y="59195"/>
                  </a:cubicBezTo>
                  <a:cubicBezTo>
                    <a:pt x="198657" y="51039"/>
                    <a:pt x="171292" y="44987"/>
                    <a:pt x="144191" y="37882"/>
                  </a:cubicBezTo>
                  <a:lnTo>
                    <a:pt x="56571" y="15254"/>
                  </a:lnTo>
                  <a:cubicBezTo>
                    <a:pt x="50256" y="13149"/>
                    <a:pt x="43678" y="12097"/>
                    <a:pt x="37100" y="11833"/>
                  </a:cubicBezTo>
                  <a:cubicBezTo>
                    <a:pt x="31838" y="11833"/>
                    <a:pt x="26575" y="13149"/>
                    <a:pt x="21839" y="15780"/>
                  </a:cubicBezTo>
                  <a:cubicBezTo>
                    <a:pt x="13682" y="19990"/>
                    <a:pt x="9999" y="29989"/>
                    <a:pt x="13419" y="38672"/>
                  </a:cubicBezTo>
                  <a:cubicBezTo>
                    <a:pt x="17366" y="48670"/>
                    <a:pt x="25260" y="56564"/>
                    <a:pt x="34995" y="60248"/>
                  </a:cubicBezTo>
                  <a:cubicBezTo>
                    <a:pt x="35521" y="60511"/>
                    <a:pt x="36048" y="60774"/>
                    <a:pt x="36311" y="60774"/>
                  </a:cubicBezTo>
                  <a:cubicBezTo>
                    <a:pt x="56045" y="64195"/>
                    <a:pt x="75253" y="68931"/>
                    <a:pt x="94461" y="75246"/>
                  </a:cubicBezTo>
                  <a:cubicBezTo>
                    <a:pt x="107880" y="79193"/>
                    <a:pt x="121299" y="83666"/>
                    <a:pt x="134981" y="87612"/>
                  </a:cubicBezTo>
                  <a:cubicBezTo>
                    <a:pt x="144980" y="90770"/>
                    <a:pt x="155242" y="93401"/>
                    <a:pt x="165503" y="95243"/>
                  </a:cubicBezTo>
                  <a:cubicBezTo>
                    <a:pt x="171555" y="96295"/>
                    <a:pt x="177344" y="97874"/>
                    <a:pt x="183133" y="99453"/>
                  </a:cubicBezTo>
                  <a:cubicBezTo>
                    <a:pt x="205498" y="104978"/>
                    <a:pt x="227600" y="111293"/>
                    <a:pt x="250229" y="116293"/>
                  </a:cubicBezTo>
                  <a:cubicBezTo>
                    <a:pt x="255228" y="117345"/>
                    <a:pt x="259964" y="118924"/>
                    <a:pt x="264963" y="120239"/>
                  </a:cubicBezTo>
                  <a:cubicBezTo>
                    <a:pt x="266279" y="120766"/>
                    <a:pt x="267068" y="121818"/>
                    <a:pt x="267332" y="123134"/>
                  </a:cubicBezTo>
                  <a:cubicBezTo>
                    <a:pt x="267332" y="124335"/>
                    <a:pt x="266674" y="125536"/>
                    <a:pt x="265758" y="125536"/>
                  </a:cubicBezTo>
                  <a:cubicBezTo>
                    <a:pt x="265671" y="125536"/>
                    <a:pt x="265581" y="125525"/>
                    <a:pt x="265490" y="125502"/>
                  </a:cubicBezTo>
                  <a:cubicBezTo>
                    <a:pt x="263385" y="125239"/>
                    <a:pt x="261543" y="124713"/>
                    <a:pt x="259438" y="124186"/>
                  </a:cubicBezTo>
                  <a:lnTo>
                    <a:pt x="147085" y="95243"/>
                  </a:lnTo>
                  <a:lnTo>
                    <a:pt x="147085" y="94980"/>
                  </a:lnTo>
                  <a:lnTo>
                    <a:pt x="40784" y="67615"/>
                  </a:lnTo>
                  <a:cubicBezTo>
                    <a:pt x="38679" y="67089"/>
                    <a:pt x="36837" y="66300"/>
                    <a:pt x="34732" y="66036"/>
                  </a:cubicBezTo>
                  <a:cubicBezTo>
                    <a:pt x="27891" y="64984"/>
                    <a:pt x="21576" y="61563"/>
                    <a:pt x="16840" y="56564"/>
                  </a:cubicBezTo>
                  <a:cubicBezTo>
                    <a:pt x="13419" y="53144"/>
                    <a:pt x="10788" y="49197"/>
                    <a:pt x="8946" y="44724"/>
                  </a:cubicBezTo>
                  <a:cubicBezTo>
                    <a:pt x="3157" y="31041"/>
                    <a:pt x="6315" y="20253"/>
                    <a:pt x="17366" y="11833"/>
                  </a:cubicBezTo>
                  <a:cubicBezTo>
                    <a:pt x="23797" y="6689"/>
                    <a:pt x="31640" y="3982"/>
                    <a:pt x="39640" y="3982"/>
                  </a:cubicBezTo>
                  <a:close/>
                  <a:moveTo>
                    <a:pt x="40340" y="1"/>
                  </a:moveTo>
                  <a:cubicBezTo>
                    <a:pt x="30989" y="1"/>
                    <a:pt x="21793" y="3195"/>
                    <a:pt x="14472" y="9202"/>
                  </a:cubicBezTo>
                  <a:cubicBezTo>
                    <a:pt x="4473" y="16833"/>
                    <a:pt x="0" y="26831"/>
                    <a:pt x="2894" y="39461"/>
                  </a:cubicBezTo>
                  <a:cubicBezTo>
                    <a:pt x="4999" y="47355"/>
                    <a:pt x="9209" y="54722"/>
                    <a:pt x="15261" y="60511"/>
                  </a:cubicBezTo>
                  <a:cubicBezTo>
                    <a:pt x="19471" y="63932"/>
                    <a:pt x="23944" y="67089"/>
                    <a:pt x="28943" y="69194"/>
                  </a:cubicBezTo>
                  <a:cubicBezTo>
                    <a:pt x="29996" y="69720"/>
                    <a:pt x="30785" y="69720"/>
                    <a:pt x="31838" y="69720"/>
                  </a:cubicBezTo>
                  <a:cubicBezTo>
                    <a:pt x="34995" y="69983"/>
                    <a:pt x="38153" y="70510"/>
                    <a:pt x="41047" y="71562"/>
                  </a:cubicBezTo>
                  <a:lnTo>
                    <a:pt x="150242" y="99716"/>
                  </a:lnTo>
                  <a:lnTo>
                    <a:pt x="150242" y="99979"/>
                  </a:lnTo>
                  <a:lnTo>
                    <a:pt x="163925" y="103926"/>
                  </a:lnTo>
                  <a:cubicBezTo>
                    <a:pt x="196815" y="112346"/>
                    <a:pt x="229968" y="120766"/>
                    <a:pt x="262858" y="129449"/>
                  </a:cubicBezTo>
                  <a:cubicBezTo>
                    <a:pt x="264486" y="129893"/>
                    <a:pt x="265843" y="130170"/>
                    <a:pt x="266953" y="130170"/>
                  </a:cubicBezTo>
                  <a:cubicBezTo>
                    <a:pt x="269792" y="130170"/>
                    <a:pt x="271015" y="128356"/>
                    <a:pt x="271015" y="122871"/>
                  </a:cubicBezTo>
                  <a:lnTo>
                    <a:pt x="271015" y="122344"/>
                  </a:lnTo>
                  <a:cubicBezTo>
                    <a:pt x="271541" y="119976"/>
                    <a:pt x="269963" y="117608"/>
                    <a:pt x="267332" y="117345"/>
                  </a:cubicBezTo>
                  <a:cubicBezTo>
                    <a:pt x="262595" y="116556"/>
                    <a:pt x="261280" y="113135"/>
                    <a:pt x="260227" y="109188"/>
                  </a:cubicBezTo>
                  <a:cubicBezTo>
                    <a:pt x="259438" y="105768"/>
                    <a:pt x="259438" y="102347"/>
                    <a:pt x="260227" y="98927"/>
                  </a:cubicBezTo>
                  <a:cubicBezTo>
                    <a:pt x="261543" y="93927"/>
                    <a:pt x="263385" y="88928"/>
                    <a:pt x="266279" y="84455"/>
                  </a:cubicBezTo>
                  <a:cubicBezTo>
                    <a:pt x="267595" y="82613"/>
                    <a:pt x="268910" y="80771"/>
                    <a:pt x="270489" y="79193"/>
                  </a:cubicBezTo>
                  <a:cubicBezTo>
                    <a:pt x="271322" y="77860"/>
                    <a:pt x="272788" y="77160"/>
                    <a:pt x="274219" y="77160"/>
                  </a:cubicBezTo>
                  <a:cubicBezTo>
                    <a:pt x="275048" y="77160"/>
                    <a:pt x="275865" y="77394"/>
                    <a:pt x="276541" y="77877"/>
                  </a:cubicBezTo>
                  <a:cubicBezTo>
                    <a:pt x="277067" y="78403"/>
                    <a:pt x="277856" y="78666"/>
                    <a:pt x="278383" y="78929"/>
                  </a:cubicBezTo>
                  <a:cubicBezTo>
                    <a:pt x="278665" y="79070"/>
                    <a:pt x="278947" y="79136"/>
                    <a:pt x="279213" y="79136"/>
                  </a:cubicBezTo>
                  <a:cubicBezTo>
                    <a:pt x="279942" y="79136"/>
                    <a:pt x="280558" y="78647"/>
                    <a:pt x="280751" y="77877"/>
                  </a:cubicBezTo>
                  <a:cubicBezTo>
                    <a:pt x="282066" y="74983"/>
                    <a:pt x="283119" y="71299"/>
                    <a:pt x="284434" y="69194"/>
                  </a:cubicBezTo>
                  <a:cubicBezTo>
                    <a:pt x="285487" y="66826"/>
                    <a:pt x="284698" y="64984"/>
                    <a:pt x="281803" y="64195"/>
                  </a:cubicBezTo>
                  <a:cubicBezTo>
                    <a:pt x="275751" y="62879"/>
                    <a:pt x="269700" y="61037"/>
                    <a:pt x="263911" y="59458"/>
                  </a:cubicBezTo>
                  <a:lnTo>
                    <a:pt x="150769" y="28673"/>
                  </a:lnTo>
                  <a:cubicBezTo>
                    <a:pt x="117615" y="19727"/>
                    <a:pt x="84462" y="10518"/>
                    <a:pt x="51572" y="1572"/>
                  </a:cubicBezTo>
                  <a:cubicBezTo>
                    <a:pt x="47877" y="516"/>
                    <a:pt x="44096" y="1"/>
                    <a:pt x="403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599775" y="1821450"/>
              <a:ext cx="3190375" cy="807900"/>
            </a:xfrm>
            <a:custGeom>
              <a:avLst/>
              <a:gdLst/>
              <a:ahLst/>
              <a:cxnLst/>
              <a:rect l="l" t="t" r="r" b="b"/>
              <a:pathLst>
                <a:path w="127615" h="32316" extrusionOk="0">
                  <a:moveTo>
                    <a:pt x="1316" y="0"/>
                  </a:moveTo>
                  <a:cubicBezTo>
                    <a:pt x="526" y="264"/>
                    <a:pt x="0" y="1053"/>
                    <a:pt x="263" y="1579"/>
                  </a:cubicBezTo>
                  <a:cubicBezTo>
                    <a:pt x="263" y="2105"/>
                    <a:pt x="526" y="2368"/>
                    <a:pt x="790" y="2895"/>
                  </a:cubicBezTo>
                  <a:cubicBezTo>
                    <a:pt x="2631" y="3947"/>
                    <a:pt x="4473" y="4473"/>
                    <a:pt x="6578" y="4737"/>
                  </a:cubicBezTo>
                  <a:lnTo>
                    <a:pt x="62623" y="17893"/>
                  </a:lnTo>
                  <a:cubicBezTo>
                    <a:pt x="82094" y="22366"/>
                    <a:pt x="101828" y="26839"/>
                    <a:pt x="121299" y="31312"/>
                  </a:cubicBezTo>
                  <a:cubicBezTo>
                    <a:pt x="122399" y="31626"/>
                    <a:pt x="123593" y="32316"/>
                    <a:pt x="124713" y="32316"/>
                  </a:cubicBezTo>
                  <a:cubicBezTo>
                    <a:pt x="125468" y="32316"/>
                    <a:pt x="126189" y="32002"/>
                    <a:pt x="126825" y="31049"/>
                  </a:cubicBezTo>
                  <a:cubicBezTo>
                    <a:pt x="127614" y="29733"/>
                    <a:pt x="126035" y="28417"/>
                    <a:pt x="122089" y="27365"/>
                  </a:cubicBezTo>
                  <a:cubicBezTo>
                    <a:pt x="115247" y="26049"/>
                    <a:pt x="108143" y="24471"/>
                    <a:pt x="101302" y="22892"/>
                  </a:cubicBezTo>
                  <a:cubicBezTo>
                    <a:pt x="72095" y="16051"/>
                    <a:pt x="43152" y="9210"/>
                    <a:pt x="13946" y="2368"/>
                  </a:cubicBezTo>
                  <a:cubicBezTo>
                    <a:pt x="10788" y="1579"/>
                    <a:pt x="7631" y="790"/>
                    <a:pt x="447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474775" y="1989175"/>
              <a:ext cx="2085275" cy="554475"/>
            </a:xfrm>
            <a:custGeom>
              <a:avLst/>
              <a:gdLst/>
              <a:ahLst/>
              <a:cxnLst/>
              <a:rect l="l" t="t" r="r" b="b"/>
              <a:pathLst>
                <a:path w="83411" h="22179" extrusionOk="0">
                  <a:moveTo>
                    <a:pt x="2698" y="1"/>
                  </a:moveTo>
                  <a:cubicBezTo>
                    <a:pt x="1974" y="1"/>
                    <a:pt x="1316" y="264"/>
                    <a:pt x="790" y="1185"/>
                  </a:cubicBezTo>
                  <a:cubicBezTo>
                    <a:pt x="1" y="2238"/>
                    <a:pt x="1316" y="3553"/>
                    <a:pt x="3685" y="4079"/>
                  </a:cubicBezTo>
                  <a:cubicBezTo>
                    <a:pt x="5000" y="4606"/>
                    <a:pt x="6316" y="4869"/>
                    <a:pt x="7631" y="5132"/>
                  </a:cubicBezTo>
                  <a:lnTo>
                    <a:pt x="41048" y="13025"/>
                  </a:lnTo>
                  <a:lnTo>
                    <a:pt x="41311" y="12499"/>
                  </a:lnTo>
                  <a:lnTo>
                    <a:pt x="49731" y="14867"/>
                  </a:lnTo>
                  <a:lnTo>
                    <a:pt x="79200" y="21972"/>
                  </a:lnTo>
                  <a:cubicBezTo>
                    <a:pt x="79553" y="22113"/>
                    <a:pt x="79924" y="22178"/>
                    <a:pt x="80294" y="22178"/>
                  </a:cubicBezTo>
                  <a:cubicBezTo>
                    <a:pt x="81305" y="22178"/>
                    <a:pt x="82306" y="21690"/>
                    <a:pt x="82884" y="20919"/>
                  </a:cubicBezTo>
                  <a:cubicBezTo>
                    <a:pt x="83410" y="20130"/>
                    <a:pt x="81832" y="18551"/>
                    <a:pt x="80516" y="18288"/>
                  </a:cubicBezTo>
                  <a:cubicBezTo>
                    <a:pt x="79200" y="17762"/>
                    <a:pt x="77885" y="17499"/>
                    <a:pt x="76569" y="17235"/>
                  </a:cubicBezTo>
                  <a:lnTo>
                    <a:pt x="5790" y="396"/>
                  </a:lnTo>
                  <a:lnTo>
                    <a:pt x="5000" y="396"/>
                  </a:lnTo>
                  <a:cubicBezTo>
                    <a:pt x="4211" y="264"/>
                    <a:pt x="3421" y="1"/>
                    <a:pt x="26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5046650" y="2647575"/>
              <a:ext cx="1401150" cy="414900"/>
            </a:xfrm>
            <a:custGeom>
              <a:avLst/>
              <a:gdLst/>
              <a:ahLst/>
              <a:cxnLst/>
              <a:rect l="l" t="t" r="r" b="b"/>
              <a:pathLst>
                <a:path w="56046" h="16596" extrusionOk="0">
                  <a:moveTo>
                    <a:pt x="1940" y="1"/>
                  </a:moveTo>
                  <a:cubicBezTo>
                    <a:pt x="730" y="1"/>
                    <a:pt x="1" y="530"/>
                    <a:pt x="1" y="1424"/>
                  </a:cubicBezTo>
                  <a:cubicBezTo>
                    <a:pt x="264" y="3003"/>
                    <a:pt x="1580" y="3266"/>
                    <a:pt x="2895" y="3792"/>
                  </a:cubicBezTo>
                  <a:cubicBezTo>
                    <a:pt x="11052" y="5897"/>
                    <a:pt x="19472" y="8002"/>
                    <a:pt x="27629" y="10107"/>
                  </a:cubicBezTo>
                  <a:lnTo>
                    <a:pt x="27365" y="10107"/>
                  </a:lnTo>
                  <a:lnTo>
                    <a:pt x="50783" y="16159"/>
                  </a:lnTo>
                  <a:cubicBezTo>
                    <a:pt x="51554" y="16467"/>
                    <a:pt x="52325" y="16595"/>
                    <a:pt x="53095" y="16595"/>
                  </a:cubicBezTo>
                  <a:cubicBezTo>
                    <a:pt x="53640" y="16595"/>
                    <a:pt x="54185" y="16531"/>
                    <a:pt x="54730" y="16422"/>
                  </a:cubicBezTo>
                  <a:cubicBezTo>
                    <a:pt x="54993" y="16422"/>
                    <a:pt x="55256" y="15896"/>
                    <a:pt x="55520" y="15633"/>
                  </a:cubicBezTo>
                  <a:cubicBezTo>
                    <a:pt x="56046" y="15107"/>
                    <a:pt x="55783" y="14843"/>
                    <a:pt x="55256" y="14317"/>
                  </a:cubicBezTo>
                  <a:cubicBezTo>
                    <a:pt x="54204" y="13265"/>
                    <a:pt x="52625" y="12739"/>
                    <a:pt x="51046" y="12475"/>
                  </a:cubicBezTo>
                  <a:cubicBezTo>
                    <a:pt x="35259" y="8265"/>
                    <a:pt x="19735" y="4319"/>
                    <a:pt x="3948" y="372"/>
                  </a:cubicBezTo>
                  <a:cubicBezTo>
                    <a:pt x="3189" y="119"/>
                    <a:pt x="2511" y="1"/>
                    <a:pt x="19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409000" y="2170075"/>
              <a:ext cx="499950" cy="190800"/>
            </a:xfrm>
            <a:custGeom>
              <a:avLst/>
              <a:gdLst/>
              <a:ahLst/>
              <a:cxnLst/>
              <a:rect l="l" t="t" r="r" b="b"/>
              <a:pathLst>
                <a:path w="19998" h="7632" extrusionOk="0">
                  <a:moveTo>
                    <a:pt x="1842" y="1"/>
                  </a:moveTo>
                  <a:cubicBezTo>
                    <a:pt x="1316" y="1"/>
                    <a:pt x="527" y="527"/>
                    <a:pt x="264" y="1053"/>
                  </a:cubicBezTo>
                  <a:cubicBezTo>
                    <a:pt x="1" y="1843"/>
                    <a:pt x="264" y="2369"/>
                    <a:pt x="790" y="2895"/>
                  </a:cubicBezTo>
                  <a:cubicBezTo>
                    <a:pt x="3684" y="4474"/>
                    <a:pt x="6842" y="5789"/>
                    <a:pt x="10262" y="6316"/>
                  </a:cubicBezTo>
                  <a:cubicBezTo>
                    <a:pt x="12894" y="6842"/>
                    <a:pt x="15525" y="7368"/>
                    <a:pt x="18419" y="7631"/>
                  </a:cubicBezTo>
                  <a:cubicBezTo>
                    <a:pt x="19209" y="7368"/>
                    <a:pt x="19735" y="6842"/>
                    <a:pt x="19735" y="6316"/>
                  </a:cubicBezTo>
                  <a:cubicBezTo>
                    <a:pt x="19998" y="5526"/>
                    <a:pt x="19735" y="4737"/>
                    <a:pt x="19209" y="4474"/>
                  </a:cubicBezTo>
                  <a:cubicBezTo>
                    <a:pt x="13420" y="2895"/>
                    <a:pt x="7631" y="1580"/>
                    <a:pt x="184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8"/>
          <p:cNvGrpSpPr/>
          <p:nvPr/>
        </p:nvGrpSpPr>
        <p:grpSpPr>
          <a:xfrm rot="-582705">
            <a:off x="339645" y="291410"/>
            <a:ext cx="645511" cy="1024578"/>
            <a:chOff x="2190225" y="236575"/>
            <a:chExt cx="3165475" cy="5024350"/>
          </a:xfrm>
        </p:grpSpPr>
        <p:sp>
          <p:nvSpPr>
            <p:cNvPr id="130" name="Google Shape;130;p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8"/>
          <p:cNvGrpSpPr/>
          <p:nvPr/>
        </p:nvGrpSpPr>
        <p:grpSpPr>
          <a:xfrm rot="-222599">
            <a:off x="7939067" y="3713794"/>
            <a:ext cx="772354" cy="1192945"/>
            <a:chOff x="2144500" y="237375"/>
            <a:chExt cx="3245200" cy="5012400"/>
          </a:xfrm>
        </p:grpSpPr>
        <p:sp>
          <p:nvSpPr>
            <p:cNvPr id="136" name="Google Shape;136;p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7703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9" r:id="rId6"/>
    <p:sldLayoutId id="2147483674" r:id="rId7"/>
    <p:sldLayoutId id="2147483679" r:id="rId8"/>
    <p:sldLayoutId id="2147483684" r:id="rId9"/>
    <p:sldLayoutId id="2147483685" r:id="rId10"/>
    <p:sldLayoutId id="2147483688" r:id="rId11"/>
    <p:sldLayoutId id="21474836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5.jfi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image" Target="../media/image5.jfif"/><Relationship Id="rId9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slide" Target="slide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5.jf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fi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5" Type="http://schemas.openxmlformats.org/officeDocument/2006/relationships/image" Target="../media/image4.png"/><Relationship Id="rId4" Type="http://schemas.openxmlformats.org/officeDocument/2006/relationships/image" Target="../media/image5.jf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.jfif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jfif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slide" Target="slide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slide" Target="slide1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4.png"/><Relationship Id="rId4" Type="http://schemas.openxmlformats.org/officeDocument/2006/relationships/image" Target="../media/image5.jfif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slide" Target="slide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4.png"/><Relationship Id="rId4" Type="http://schemas.openxmlformats.org/officeDocument/2006/relationships/image" Target="../media/image5.jfif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fif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12" Type="http://schemas.openxmlformats.org/officeDocument/2006/relationships/slide" Target="slide18.xml"/><Relationship Id="rId2" Type="http://schemas.openxmlformats.org/officeDocument/2006/relationships/image" Target="../media/image5.jfif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5.jfif"/><Relationship Id="rId9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12" Type="http://schemas.openxmlformats.org/officeDocument/2006/relationships/slide" Target="slide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image" Target="../media/image4.png"/><Relationship Id="rId4" Type="http://schemas.openxmlformats.org/officeDocument/2006/relationships/image" Target="../media/image5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E8D2D55D-C558-478E-83F3-2AE9C0BE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36" y="4829189"/>
            <a:ext cx="1042506" cy="3779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50" y="12821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6" y="575585"/>
            <a:ext cx="1798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التاريخ : /  / 1443 هـ</a:t>
            </a:r>
          </a:p>
          <a:p>
            <a:pPr algn="r"/>
            <a:r>
              <a:rPr lang="ar-SA" dirty="0"/>
              <a:t>الحصة :</a:t>
            </a:r>
            <a:endParaRPr lang="en-US" dirty="0"/>
          </a:p>
          <a:p>
            <a:pPr algn="r"/>
            <a:r>
              <a:rPr lang="ar-SA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4297307" y="1768751"/>
            <a:ext cx="31424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عنوان الدرس : العلم وعملياته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FC4A4F3-3185-4E7D-B610-989CD079E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314" y="2196369"/>
            <a:ext cx="2142862" cy="2890372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B6BB6320-3DBC-4C74-A88C-F9DCA1F58398}"/>
              </a:ext>
            </a:extLst>
          </p:cNvPr>
          <p:cNvSpPr/>
          <p:nvPr/>
        </p:nvSpPr>
        <p:spPr>
          <a:xfrm>
            <a:off x="579113" y="1229671"/>
            <a:ext cx="2372730" cy="738194"/>
          </a:xfrm>
          <a:prstGeom prst="wedgeEllipseCallout">
            <a:avLst>
              <a:gd name="adj1" fmla="val -23229"/>
              <a:gd name="adj2" fmla="val 92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شاهدي الفيديو التالي ودوني اهم المعلومات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81C35D8-C771-45AC-9D5C-D1C2C12AD374}"/>
              </a:ext>
            </a:extLst>
          </p:cNvPr>
          <p:cNvGrpSpPr/>
          <p:nvPr/>
        </p:nvGrpSpPr>
        <p:grpSpPr>
          <a:xfrm>
            <a:off x="516320" y="-71346"/>
            <a:ext cx="2158300" cy="1006546"/>
            <a:chOff x="5957001" y="312421"/>
            <a:chExt cx="2158300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77C1B62-22C0-46ED-8324-F933A11D4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F2766CA4-B984-4723-B848-BA52BCDEEC08}"/>
                </a:ext>
              </a:extLst>
            </p:cNvPr>
            <p:cNvSpPr txBox="1"/>
            <p:nvPr/>
          </p:nvSpPr>
          <p:spPr>
            <a:xfrm>
              <a:off x="5970838" y="631028"/>
              <a:ext cx="2060643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dirty="0">
                  <a:solidFill>
                    <a:schemeClr val="bg2">
                      <a:lumMod val="75000"/>
                    </a:schemeClr>
                  </a:solidFill>
                </a:rPr>
                <a:t>استراتيجية الاحظ وادون</a:t>
              </a:r>
            </a:p>
          </p:txBody>
        </p:sp>
      </p:grp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16B3F9B6-D3E3-4CC2-9648-E1CCBFA51EB5}"/>
              </a:ext>
            </a:extLst>
          </p:cNvPr>
          <p:cNvSpPr/>
          <p:nvPr/>
        </p:nvSpPr>
        <p:spPr>
          <a:xfrm flipV="1">
            <a:off x="4155504" y="2262336"/>
            <a:ext cx="2758439" cy="2758439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DDD0373D-F2AD-44D2-8D22-A17288504722}"/>
              </a:ext>
            </a:extLst>
          </p:cNvPr>
          <p:cNvSpPr/>
          <p:nvPr/>
        </p:nvSpPr>
        <p:spPr>
          <a:xfrm flipV="1">
            <a:off x="2370373" y="2289105"/>
            <a:ext cx="2758439" cy="2758439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D382F7D-A83E-4DFB-AABF-9E09939D3E98}"/>
              </a:ext>
            </a:extLst>
          </p:cNvPr>
          <p:cNvSpPr txBox="1"/>
          <p:nvPr/>
        </p:nvSpPr>
        <p:spPr>
          <a:xfrm>
            <a:off x="6709948" y="2924496"/>
            <a:ext cx="8991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النظرية</a:t>
            </a:r>
            <a:r>
              <a:rPr lang="ar-SA" dirty="0"/>
              <a:t>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D73BC36-3AB5-411C-9189-0C55977495D4}"/>
              </a:ext>
            </a:extLst>
          </p:cNvPr>
          <p:cNvSpPr txBox="1"/>
          <p:nvPr/>
        </p:nvSpPr>
        <p:spPr>
          <a:xfrm>
            <a:off x="1760830" y="2956560"/>
            <a:ext cx="8991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القانون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7499691-9325-4824-A4A8-829C7C97ACD8}"/>
              </a:ext>
            </a:extLst>
          </p:cNvPr>
          <p:cNvSpPr txBox="1"/>
          <p:nvPr/>
        </p:nvSpPr>
        <p:spPr>
          <a:xfrm>
            <a:off x="5257800" y="2956560"/>
            <a:ext cx="155362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2">
                    <a:lumMod val="50000"/>
                  </a:schemeClr>
                </a:solidFill>
              </a:rPr>
              <a:t>محاولة </a:t>
            </a:r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لتفسير </a:t>
            </a:r>
            <a:r>
              <a:rPr lang="ar-SA" sz="1600" b="1" dirty="0">
                <a:solidFill>
                  <a:schemeClr val="bg2">
                    <a:lumMod val="50000"/>
                  </a:schemeClr>
                </a:solidFill>
              </a:rPr>
              <a:t>سلوك او نمط معين تم ملاحظته مرارا بالعالم الطبيعي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E901FF4-80A7-41AE-98CB-6434688AB531}"/>
              </a:ext>
            </a:extLst>
          </p:cNvPr>
          <p:cNvSpPr txBox="1"/>
          <p:nvPr/>
        </p:nvSpPr>
        <p:spPr>
          <a:xfrm>
            <a:off x="2581813" y="3001441"/>
            <a:ext cx="1448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قاعدة </a:t>
            </a:r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تصف</a:t>
            </a:r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 نمط معين في الطبيعة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F653F60-9110-4B41-9C0A-052405720044}"/>
              </a:ext>
            </a:extLst>
          </p:cNvPr>
          <p:cNvSpPr txBox="1"/>
          <p:nvPr/>
        </p:nvSpPr>
        <p:spPr>
          <a:xfrm>
            <a:off x="3985281" y="3226056"/>
            <a:ext cx="13179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2">
                    <a:lumMod val="50000"/>
                  </a:schemeClr>
                </a:solidFill>
              </a:rPr>
              <a:t>يعتمدان على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ar-SA" sz="1600" b="1" dirty="0">
                <a:solidFill>
                  <a:schemeClr val="bg2">
                    <a:lumMod val="50000"/>
                  </a:schemeClr>
                </a:solidFill>
              </a:rPr>
              <a:t>العلم والطريقة العلمية </a:t>
            </a:r>
            <a:r>
              <a:rPr lang="ar-SA" sz="1600" b="1" dirty="0" err="1">
                <a:solidFill>
                  <a:schemeClr val="bg2">
                    <a:lumMod val="50000"/>
                  </a:schemeClr>
                </a:solidFill>
              </a:rPr>
              <a:t>لاثباتها</a:t>
            </a:r>
            <a:r>
              <a:rPr lang="ar-SA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B65BAC9-E452-4505-9880-1CB84CC3F181}"/>
              </a:ext>
            </a:extLst>
          </p:cNvPr>
          <p:cNvSpPr txBox="1"/>
          <p:nvPr/>
        </p:nvSpPr>
        <p:spPr>
          <a:xfrm>
            <a:off x="2707294" y="4246074"/>
            <a:ext cx="14482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لا يقدم تفسير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C77EF2B-DFD8-462C-B8C6-E91FB5DF50D8}"/>
              </a:ext>
            </a:extLst>
          </p:cNvPr>
          <p:cNvSpPr txBox="1"/>
          <p:nvPr/>
        </p:nvSpPr>
        <p:spPr>
          <a:xfrm>
            <a:off x="5169793" y="4246074"/>
            <a:ext cx="14482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تقدم تفسير</a:t>
            </a:r>
            <a:endParaRPr lang="ar-SA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1302F66-6BA1-4FED-A587-FD75B7A6C3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77022" y="-488788"/>
            <a:ext cx="2591305" cy="2847975"/>
          </a:xfrm>
          <a:prstGeom prst="rect">
            <a:avLst/>
          </a:prstGeom>
        </p:spPr>
      </p:pic>
      <p:pic>
        <p:nvPicPr>
          <p:cNvPr id="19" name="video5873045358380059421">
            <a:hlinkClick r:id="" action="ppaction://media"/>
            <a:extLst>
              <a:ext uri="{FF2B5EF4-FFF2-40B4-BE49-F238E27FC236}">
                <a16:creationId xmlns:a16="http://schemas.microsoft.com/office/drawing/2014/main" id="{66FF9357-8768-4862-A634-645801613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9948" y="174165"/>
            <a:ext cx="2011381" cy="1693072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5D7BCAC-547D-4B9B-A2D2-284EE66F4360}"/>
              </a:ext>
            </a:extLst>
          </p:cNvPr>
          <p:cNvSpPr txBox="1"/>
          <p:nvPr/>
        </p:nvSpPr>
        <p:spPr>
          <a:xfrm>
            <a:off x="2800351" y="411838"/>
            <a:ext cx="349225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تشرق الشمس من المشرق ( </a:t>
            </a:r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قانون علمي </a:t>
            </a:r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algn="ctr"/>
            <a:endParaRPr lang="en-US" sz="18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تشرق الشم س من المشرق بسبب دوران الأرض حول محورها ( </a:t>
            </a:r>
            <a:r>
              <a:rPr lang="ar-SA" sz="1800" b="1" dirty="0">
                <a:solidFill>
                  <a:schemeClr val="accent1">
                    <a:lumMod val="50000"/>
                  </a:schemeClr>
                </a:solidFill>
              </a:rPr>
              <a:t>نظرية علمية </a:t>
            </a:r>
            <a:r>
              <a:rPr lang="ar-SA" sz="1800" b="1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45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4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0FE576F8-CBBD-43C7-BF6F-F6C8FC29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67BA2ED6-8AAC-46B5-AFC3-F74021189D82}"/>
              </a:ext>
            </a:extLst>
          </p:cNvPr>
          <p:cNvGrpSpPr/>
          <p:nvPr/>
        </p:nvGrpSpPr>
        <p:grpSpPr>
          <a:xfrm>
            <a:off x="6867866" y="-204108"/>
            <a:ext cx="2112228" cy="1502229"/>
            <a:chOff x="5921444" y="297093"/>
            <a:chExt cx="2158300" cy="1006546"/>
          </a:xfrm>
        </p:grpSpPr>
        <p:pic>
          <p:nvPicPr>
            <p:cNvPr id="63" name="صورة 6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829DD8D-CB38-44ED-86B8-6AC58FEC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867AAE5C-80EC-4D55-983A-A1D3669271E7}"/>
                </a:ext>
              </a:extLst>
            </p:cNvPr>
            <p:cNvSpPr txBox="1"/>
            <p:nvPr/>
          </p:nvSpPr>
          <p:spPr>
            <a:xfrm>
              <a:off x="6326224" y="684443"/>
              <a:ext cx="1348740" cy="25116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bg2">
                      <a:lumMod val="75000"/>
                    </a:schemeClr>
                  </a:solidFill>
                </a:rPr>
                <a:t>تقويم مرحلي </a:t>
              </a:r>
            </a:p>
          </p:txBody>
        </p:sp>
      </p:grp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1CEBC8C-5946-40B4-B149-2F1D0CC0BB6D}"/>
              </a:ext>
            </a:extLst>
          </p:cNvPr>
          <p:cNvSpPr/>
          <p:nvPr/>
        </p:nvSpPr>
        <p:spPr>
          <a:xfrm>
            <a:off x="2563586" y="734955"/>
            <a:ext cx="3913414" cy="5486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طريقة لتعلم المزيد حول العالم الطبيعي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D27799C-237B-4BC4-B30F-3E4A0BAC3936}"/>
              </a:ext>
            </a:extLst>
          </p:cNvPr>
          <p:cNvSpPr/>
          <p:nvPr/>
        </p:nvSpPr>
        <p:spPr>
          <a:xfrm>
            <a:off x="5554980" y="1470660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التقنية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ED88346-4084-4E29-B689-82CEEFD981B6}"/>
              </a:ext>
            </a:extLst>
          </p:cNvPr>
          <p:cNvSpPr/>
          <p:nvPr/>
        </p:nvSpPr>
        <p:spPr>
          <a:xfrm>
            <a:off x="3124200" y="1470660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التجربة</a:t>
            </a: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79AD08-ACC3-41C8-8C4F-87038F3F6D11}"/>
              </a:ext>
            </a:extLst>
          </p:cNvPr>
          <p:cNvSpPr/>
          <p:nvPr/>
        </p:nvSpPr>
        <p:spPr>
          <a:xfrm>
            <a:off x="4381500" y="1470660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العلم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018488D2-06DE-40FD-93AF-39574242D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32" y="1470660"/>
            <a:ext cx="510540" cy="583894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4FEB6AE4-4D08-425F-9EE7-A70C2A8D1560}"/>
              </a:ext>
            </a:extLst>
          </p:cNvPr>
          <p:cNvSpPr/>
          <p:nvPr/>
        </p:nvSpPr>
        <p:spPr>
          <a:xfrm>
            <a:off x="2615293" y="2699826"/>
            <a:ext cx="3913414" cy="5486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وصف لنمط او سلوك معين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6949BDF-0CF2-4CBD-97F9-418100146357}"/>
              </a:ext>
            </a:extLst>
          </p:cNvPr>
          <p:cNvSpPr/>
          <p:nvPr/>
        </p:nvSpPr>
        <p:spPr>
          <a:xfrm>
            <a:off x="5606687" y="3435531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العلم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060B13E-978B-47B9-999E-ED21BC35039F}"/>
              </a:ext>
            </a:extLst>
          </p:cNvPr>
          <p:cNvSpPr/>
          <p:nvPr/>
        </p:nvSpPr>
        <p:spPr>
          <a:xfrm>
            <a:off x="3175907" y="3435531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القانون</a:t>
            </a: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E13E342-320D-430E-A5A9-617FE1AA594A}"/>
              </a:ext>
            </a:extLst>
          </p:cNvPr>
          <p:cNvSpPr/>
          <p:nvPr/>
        </p:nvSpPr>
        <p:spPr>
          <a:xfrm>
            <a:off x="4433207" y="3435531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النظرية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8D1E8CB-1123-400F-B611-9B4F7EE22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847" y="3572984"/>
            <a:ext cx="510540" cy="58389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6136758-159B-4C28-BBAE-F36234297E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2" y="20193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B124BC4-1371-42D3-BCB1-2AEBF5000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597" y="1025420"/>
            <a:ext cx="1545225" cy="3348812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صورة الشريحة 20">
                <a:extLst>
                  <a:ext uri="{FF2B5EF4-FFF2-40B4-BE49-F238E27FC236}">
                    <a16:creationId xmlns:a16="http://schemas.microsoft.com/office/drawing/2014/main" id="{32E79B2A-A6A7-4BF3-9494-B2A329FA7A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1403763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صورة الشريحة 2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2E79B2A-A6A7-4BF3-9494-B2A329FA7A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81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0FE576F8-CBBD-43C7-BF6F-F6C8FC29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صورة الشريحة 23">
                <a:extLst>
                  <a:ext uri="{FF2B5EF4-FFF2-40B4-BE49-F238E27FC236}">
                    <a16:creationId xmlns:a16="http://schemas.microsoft.com/office/drawing/2014/main" id="{28D8BEEB-BDDB-42F0-B0F9-AFE256415B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5745102"/>
                  </p:ext>
                </p:extLst>
              </p:nvPr>
            </p:nvGraphicFramePr>
            <p:xfrm>
              <a:off x="-242895" y="4111858"/>
              <a:ext cx="1010955" cy="985838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10955" cy="985838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صورة الشريحة 2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28D8BEEB-BDDB-42F0-B0F9-AFE256415B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42895" y="4111858"/>
                <a:ext cx="1010955" cy="985838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جدول 4">
            <a:extLst>
              <a:ext uri="{FF2B5EF4-FFF2-40B4-BE49-F238E27FC236}">
                <a16:creationId xmlns:a16="http://schemas.microsoft.com/office/drawing/2014/main" id="{8E294842-D6C1-4049-8196-D65C3CCAA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93422"/>
              </p:ext>
            </p:extLst>
          </p:nvPr>
        </p:nvGraphicFramePr>
        <p:xfrm>
          <a:off x="1607820" y="2437130"/>
          <a:ext cx="6096000" cy="2595880"/>
        </p:xfrm>
        <a:graphic>
          <a:graphicData uri="http://schemas.openxmlformats.org/drawingml/2006/table">
            <a:tbl>
              <a:tblPr rtl="1" firstRow="1" bandRow="1">
                <a:tableStyleId>{BC89EF96-8CEA-46FF-86C4-4CE0E7609802}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1374329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253345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قانون علمي 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نظرية علمية</a:t>
                      </a: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49433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21426246"/>
                  </a:ext>
                </a:extLst>
              </a:tr>
            </a:tbl>
          </a:graphicData>
        </a:graphic>
      </p:graphicFrame>
      <p:sp>
        <p:nvSpPr>
          <p:cNvPr id="5" name="مربع نص 4">
            <a:extLst>
              <a:ext uri="{FF2B5EF4-FFF2-40B4-BE49-F238E27FC236}">
                <a16:creationId xmlns:a16="http://schemas.microsoft.com/office/drawing/2014/main" id="{F4CB01A0-F582-4B87-BD9D-79E7ACAEB8C0}"/>
              </a:ext>
            </a:extLst>
          </p:cNvPr>
          <p:cNvSpPr txBox="1"/>
          <p:nvPr/>
        </p:nvSpPr>
        <p:spPr>
          <a:xfrm>
            <a:off x="4358944" y="571599"/>
            <a:ext cx="345948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- تسقط الاجسام باتجاه الأرض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278FC89-BA5F-49A0-AA1B-59AFDB21433D}"/>
              </a:ext>
            </a:extLst>
          </p:cNvPr>
          <p:cNvSpPr txBox="1"/>
          <p:nvPr/>
        </p:nvSpPr>
        <p:spPr>
          <a:xfrm>
            <a:off x="4454043" y="993801"/>
            <a:ext cx="3459480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- </a:t>
            </a:r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تتعاقب الفصول الأربعة بسبب دوران الأرض حول الشمس وميل محورها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621FC03-A029-4F1F-B75F-3FD61DC56B5D}"/>
              </a:ext>
            </a:extLst>
          </p:cNvPr>
          <p:cNvSpPr txBox="1"/>
          <p:nvPr/>
        </p:nvSpPr>
        <p:spPr>
          <a:xfrm>
            <a:off x="388620" y="1186703"/>
            <a:ext cx="345948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-تظهر النجوم في السماء ليلا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68A0432-5A29-4AF6-A96D-778D0A067314}"/>
              </a:ext>
            </a:extLst>
          </p:cNvPr>
          <p:cNvSpPr txBox="1"/>
          <p:nvPr/>
        </p:nvSpPr>
        <p:spPr>
          <a:xfrm>
            <a:off x="388620" y="472346"/>
            <a:ext cx="345948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- تتوقف الاجسام عن الحركة بسبب الاحتكاك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D0C6C33-CB47-4D77-8303-0DF141DEDB08}"/>
              </a:ext>
            </a:extLst>
          </p:cNvPr>
          <p:cNvSpPr txBox="1"/>
          <p:nvPr/>
        </p:nvSpPr>
        <p:spPr>
          <a:xfrm>
            <a:off x="2489912" y="1640234"/>
            <a:ext cx="345948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التسخين الهواء بالبالون يجعل </a:t>
            </a:r>
          </a:p>
          <a:p>
            <a:pPr algn="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البالون يرتفع عاليا</a:t>
            </a: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E3CD839E-807A-4045-AB0A-DCE80C06C1C9}"/>
              </a:ext>
            </a:extLst>
          </p:cNvPr>
          <p:cNvGrpSpPr/>
          <p:nvPr/>
        </p:nvGrpSpPr>
        <p:grpSpPr>
          <a:xfrm>
            <a:off x="5265422" y="-464859"/>
            <a:ext cx="4224371" cy="1343834"/>
            <a:chOff x="2000982" y="3272878"/>
            <a:chExt cx="6238488" cy="1934296"/>
          </a:xfrm>
        </p:grpSpPr>
        <p:pic>
          <p:nvPicPr>
            <p:cNvPr id="31" name="صورة 3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4CF81B7-0CD8-495F-ABCD-052E28F29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982" y="3272878"/>
              <a:ext cx="6238488" cy="1934296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2D812E7A-0F31-48AA-9F28-D23A0D6406F8}"/>
                </a:ext>
              </a:extLst>
            </p:cNvPr>
            <p:cNvSpPr txBox="1"/>
            <p:nvPr/>
          </p:nvSpPr>
          <p:spPr>
            <a:xfrm>
              <a:off x="2489513" y="3845103"/>
              <a:ext cx="5124121" cy="9303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accent1">
                      <a:lumMod val="50000"/>
                    </a:schemeClr>
                  </a:solidFill>
                </a:rPr>
                <a:t>هل يمكنك تصنيف العبارات التالية الى نظريات وقوانين علمية 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1C8FB26B-26E9-4E07-B7EF-8AB81614A08E}"/>
              </a:ext>
            </a:extLst>
          </p:cNvPr>
          <p:cNvGrpSpPr/>
          <p:nvPr/>
        </p:nvGrpSpPr>
        <p:grpSpPr>
          <a:xfrm>
            <a:off x="-242895" y="-369872"/>
            <a:ext cx="1651600" cy="1197909"/>
            <a:chOff x="5921444" y="297093"/>
            <a:chExt cx="2158300" cy="1006546"/>
          </a:xfrm>
        </p:grpSpPr>
        <p:pic>
          <p:nvPicPr>
            <p:cNvPr id="34" name="صورة 3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6C65F81-7336-4FBD-B416-F2523E7F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6A4F1600-321B-4A04-B1D1-0F5066C733C8}"/>
                </a:ext>
              </a:extLst>
            </p:cNvPr>
            <p:cNvSpPr txBox="1"/>
            <p:nvPr/>
          </p:nvSpPr>
          <p:spPr>
            <a:xfrm>
              <a:off x="6081850" y="653006"/>
              <a:ext cx="1622958" cy="26729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تقويم مرحلي </a:t>
              </a:r>
            </a:p>
          </p:txBody>
        </p:sp>
      </p:grpSp>
      <p:pic>
        <p:nvPicPr>
          <p:cNvPr id="39" name="صورة 38">
            <a:extLst>
              <a:ext uri="{FF2B5EF4-FFF2-40B4-BE49-F238E27FC236}">
                <a16:creationId xmlns:a16="http://schemas.microsoft.com/office/drawing/2014/main" id="{AFB6A31F-6E42-4063-8A4E-BF06B5DAA7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1879" y="3138411"/>
            <a:ext cx="1335228" cy="1887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77556E-17 L -0.01493 0.5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25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82716E-6 L 0.08437 0.480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24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08642E-6 L 0.43073 0.529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8" y="2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32099E-6 L 0.17778 0.52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2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6.17284E-7 L -0.35695 0.62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7" y="3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وضوع عن الفضاء - سطور">
            <a:extLst>
              <a:ext uri="{FF2B5EF4-FFF2-40B4-BE49-F238E27FC236}">
                <a16:creationId xmlns:a16="http://schemas.microsoft.com/office/drawing/2014/main" id="{B46548D6-CD85-4D46-B65D-8757E12C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81" y="448723"/>
            <a:ext cx="2405508" cy="114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غابة العذر.. جنة في لبنان - المؤسسة الخضراء | The Green Establishment يخيم  الصمت ولا">
            <a:extLst>
              <a:ext uri="{FF2B5EF4-FFF2-40B4-BE49-F238E27FC236}">
                <a16:creationId xmlns:a16="http://schemas.microsoft.com/office/drawing/2014/main" id="{992C181D-D195-479F-9675-96750D88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1" y="306209"/>
            <a:ext cx="30480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اعضاء جسم الانسان من ويب طب">
            <a:extLst>
              <a:ext uri="{FF2B5EF4-FFF2-40B4-BE49-F238E27FC236}">
                <a16:creationId xmlns:a16="http://schemas.microsoft.com/office/drawing/2014/main" id="{24B414B2-88AA-4D38-8E1E-DE10974C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39" y="2203323"/>
            <a:ext cx="18859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فوائد الصخور | المرسال">
            <a:extLst>
              <a:ext uri="{FF2B5EF4-FFF2-40B4-BE49-F238E27FC236}">
                <a16:creationId xmlns:a16="http://schemas.microsoft.com/office/drawing/2014/main" id="{58A73FA6-6EA2-4EF4-8AA6-010F5131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" y="2954846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الطاقة المتجددة أول مصدر للكهرباء في 2025 .. تنهي 5 عقود من صدارة الفحم |  صحيفة الاقتصادية">
            <a:extLst>
              <a:ext uri="{FF2B5EF4-FFF2-40B4-BE49-F238E27FC236}">
                <a16:creationId xmlns:a16="http://schemas.microsoft.com/office/drawing/2014/main" id="{FE459E06-E9AD-4DAE-A7C2-1C3D4670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135" y="3217106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التفاعلات الكيميائية - العلم نور">
            <a:extLst>
              <a:ext uri="{FF2B5EF4-FFF2-40B4-BE49-F238E27FC236}">
                <a16:creationId xmlns:a16="http://schemas.microsoft.com/office/drawing/2014/main" id="{48F4AED4-69B7-46B2-B0F9-6C38A8994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604" y="134230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E39DD27D-9664-4F88-BBC4-2A7C581375B7}"/>
              </a:ext>
            </a:extLst>
          </p:cNvPr>
          <p:cNvGrpSpPr/>
          <p:nvPr/>
        </p:nvGrpSpPr>
        <p:grpSpPr>
          <a:xfrm>
            <a:off x="2781061" y="-285646"/>
            <a:ext cx="4224371" cy="1343834"/>
            <a:chOff x="2057248" y="3343228"/>
            <a:chExt cx="6238488" cy="1934296"/>
          </a:xfrm>
        </p:grpSpPr>
        <p:pic>
          <p:nvPicPr>
            <p:cNvPr id="12" name="صورة 1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DB43DD94-4044-4BBE-B712-E1A52ABDD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248" y="3343228"/>
              <a:ext cx="6238488" cy="1934296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3ACEAA6D-1969-4607-B23F-16583DB9E7F1}"/>
                </a:ext>
              </a:extLst>
            </p:cNvPr>
            <p:cNvSpPr txBox="1"/>
            <p:nvPr/>
          </p:nvSpPr>
          <p:spPr>
            <a:xfrm>
              <a:off x="2735216" y="3880434"/>
              <a:ext cx="5124121" cy="5316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accent1">
                      <a:lumMod val="50000"/>
                    </a:schemeClr>
                  </a:solidFill>
                </a:rPr>
                <a:t>هل تدرس العلوم جميع ما حولنا من أشياء 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C8EA912-A116-4EA2-9963-7865C2896BAA}"/>
              </a:ext>
            </a:extLst>
          </p:cNvPr>
          <p:cNvGrpSpPr/>
          <p:nvPr/>
        </p:nvGrpSpPr>
        <p:grpSpPr>
          <a:xfrm>
            <a:off x="2777149" y="376843"/>
            <a:ext cx="4224371" cy="1343834"/>
            <a:chOff x="2057248" y="3343228"/>
            <a:chExt cx="6238488" cy="1934296"/>
          </a:xfrm>
        </p:grpSpPr>
        <p:pic>
          <p:nvPicPr>
            <p:cNvPr id="15" name="صورة 1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0B84773-236E-49D0-91D5-1C57BA68C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248" y="3343228"/>
              <a:ext cx="6238488" cy="193429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23C8F1E5-8D81-4D86-89B8-1CED59462A31}"/>
                </a:ext>
              </a:extLst>
            </p:cNvPr>
            <p:cNvSpPr txBox="1"/>
            <p:nvPr/>
          </p:nvSpPr>
          <p:spPr>
            <a:xfrm>
              <a:off x="2735216" y="3880434"/>
              <a:ext cx="5124121" cy="9303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accent1">
                      <a:lumMod val="50000"/>
                    </a:schemeClr>
                  </a:solidFill>
                </a:rPr>
                <a:t>نعم ولكن كل فرع يتخصص بدراسة نوع محدد من العلوم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26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70DA326-4A11-4536-B43F-F4E618C7F978}"/>
              </a:ext>
            </a:extLst>
          </p:cNvPr>
          <p:cNvSpPr/>
          <p:nvPr/>
        </p:nvSpPr>
        <p:spPr>
          <a:xfrm>
            <a:off x="3657600" y="230505"/>
            <a:ext cx="1828800" cy="6019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العلوم الطبيعية 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EA064936-298D-4AF1-B123-4FBCD584C53B}"/>
              </a:ext>
            </a:extLst>
          </p:cNvPr>
          <p:cNvSpPr/>
          <p:nvPr/>
        </p:nvSpPr>
        <p:spPr>
          <a:xfrm>
            <a:off x="3657600" y="230505"/>
            <a:ext cx="1828800" cy="6019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علم الأرض والفضاء 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695C486-B9FB-4A0C-96BE-A8E549BFD17A}"/>
              </a:ext>
            </a:extLst>
          </p:cNvPr>
          <p:cNvSpPr/>
          <p:nvPr/>
        </p:nvSpPr>
        <p:spPr>
          <a:xfrm>
            <a:off x="3657600" y="230505"/>
            <a:ext cx="1828800" cy="6019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علم الاحياء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B6B7B2BA-DCFF-455E-8F45-A370250A7367}"/>
              </a:ext>
            </a:extLst>
          </p:cNvPr>
          <p:cNvSpPr/>
          <p:nvPr/>
        </p:nvSpPr>
        <p:spPr>
          <a:xfrm>
            <a:off x="3657600" y="230505"/>
            <a:ext cx="1828800" cy="6019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فروع العلم </a:t>
            </a: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0831C3AF-A1CD-41A6-B6BF-3CA9D6E01D88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4572000" y="832485"/>
            <a:ext cx="0" cy="6686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شكل حر: شكل 17">
            <a:extLst>
              <a:ext uri="{FF2B5EF4-FFF2-40B4-BE49-F238E27FC236}">
                <a16:creationId xmlns:a16="http://schemas.microsoft.com/office/drawing/2014/main" id="{DAAC40E2-6327-43B9-BFF9-2397ECCF928A}"/>
              </a:ext>
            </a:extLst>
          </p:cNvPr>
          <p:cNvSpPr/>
          <p:nvPr/>
        </p:nvSpPr>
        <p:spPr>
          <a:xfrm>
            <a:off x="5516880" y="541020"/>
            <a:ext cx="1927860" cy="960120"/>
          </a:xfrm>
          <a:custGeom>
            <a:avLst/>
            <a:gdLst>
              <a:gd name="connsiteX0" fmla="*/ 0 w 1897380"/>
              <a:gd name="connsiteY0" fmla="*/ 0 h 1303020"/>
              <a:gd name="connsiteX1" fmla="*/ 1577340 w 1897380"/>
              <a:gd name="connsiteY1" fmla="*/ 502920 h 1303020"/>
              <a:gd name="connsiteX2" fmla="*/ 1897380 w 1897380"/>
              <a:gd name="connsiteY2" fmla="*/ 130302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7380" h="1303020">
                <a:moveTo>
                  <a:pt x="0" y="0"/>
                </a:moveTo>
                <a:cubicBezTo>
                  <a:pt x="630555" y="142875"/>
                  <a:pt x="1261110" y="285750"/>
                  <a:pt x="1577340" y="502920"/>
                </a:cubicBezTo>
                <a:cubicBezTo>
                  <a:pt x="1893570" y="720090"/>
                  <a:pt x="1895475" y="1011555"/>
                  <a:pt x="1897380" y="13030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حر: شكل 19">
            <a:extLst>
              <a:ext uri="{FF2B5EF4-FFF2-40B4-BE49-F238E27FC236}">
                <a16:creationId xmlns:a16="http://schemas.microsoft.com/office/drawing/2014/main" id="{4BC436E8-C747-4D2F-A397-A358665B9E9A}"/>
              </a:ext>
            </a:extLst>
          </p:cNvPr>
          <p:cNvSpPr/>
          <p:nvPr/>
        </p:nvSpPr>
        <p:spPr>
          <a:xfrm flipH="1">
            <a:off x="1402080" y="525780"/>
            <a:ext cx="2225040" cy="960120"/>
          </a:xfrm>
          <a:custGeom>
            <a:avLst/>
            <a:gdLst>
              <a:gd name="connsiteX0" fmla="*/ 0 w 1897380"/>
              <a:gd name="connsiteY0" fmla="*/ 0 h 1303020"/>
              <a:gd name="connsiteX1" fmla="*/ 1577340 w 1897380"/>
              <a:gd name="connsiteY1" fmla="*/ 502920 h 1303020"/>
              <a:gd name="connsiteX2" fmla="*/ 1897380 w 1897380"/>
              <a:gd name="connsiteY2" fmla="*/ 130302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7380" h="1303020">
                <a:moveTo>
                  <a:pt x="0" y="0"/>
                </a:moveTo>
                <a:cubicBezTo>
                  <a:pt x="630555" y="142875"/>
                  <a:pt x="1261110" y="285750"/>
                  <a:pt x="1577340" y="502920"/>
                </a:cubicBezTo>
                <a:cubicBezTo>
                  <a:pt x="1893570" y="720090"/>
                  <a:pt x="1895475" y="1011555"/>
                  <a:pt x="1897380" y="13030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313E8993-EDD0-46B2-8D21-DEB454201B51}"/>
              </a:ext>
            </a:extLst>
          </p:cNvPr>
          <p:cNvSpPr/>
          <p:nvPr/>
        </p:nvSpPr>
        <p:spPr>
          <a:xfrm>
            <a:off x="7063740" y="2484120"/>
            <a:ext cx="1173480" cy="20116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يدرس المخلوقات الحية وطرق ارتباطها معا </a:t>
            </a:r>
          </a:p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مثل الانسان والحيوانات والنباتات والبكتيريا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848126D2-B2F3-42A5-AA0C-03B7B76322E6}"/>
              </a:ext>
            </a:extLst>
          </p:cNvPr>
          <p:cNvSpPr/>
          <p:nvPr/>
        </p:nvSpPr>
        <p:spPr>
          <a:xfrm>
            <a:off x="3985260" y="2484120"/>
            <a:ext cx="1173480" cy="20116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يدرس أنظمة الأرض والفضاء والاشياء الغير حية </a:t>
            </a:r>
          </a:p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مثل التربة والصخور والكواكب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0D32D349-C219-437C-9AA9-BC0370E42D1C}"/>
              </a:ext>
            </a:extLst>
          </p:cNvPr>
          <p:cNvSpPr/>
          <p:nvPr/>
        </p:nvSpPr>
        <p:spPr>
          <a:xfrm>
            <a:off x="1222058" y="2270760"/>
            <a:ext cx="1173480" cy="6019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الكيمياء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2E14AD91-0ED1-49E3-9C76-7AEF44614102}"/>
              </a:ext>
            </a:extLst>
          </p:cNvPr>
          <p:cNvSpPr/>
          <p:nvPr/>
        </p:nvSpPr>
        <p:spPr>
          <a:xfrm>
            <a:off x="1340168" y="3200400"/>
            <a:ext cx="1055370" cy="1242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يدرس المادة وتفاعلاتها 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9D60CF19-D3E2-4886-9877-E06E5DB808C8}"/>
              </a:ext>
            </a:extLst>
          </p:cNvPr>
          <p:cNvSpPr/>
          <p:nvPr/>
        </p:nvSpPr>
        <p:spPr>
          <a:xfrm>
            <a:off x="0" y="3200400"/>
            <a:ext cx="1055370" cy="12420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يدرس الطاقة</a:t>
            </a: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6D67003F-5F67-43AE-9079-AE9AE0369BCD}"/>
              </a:ext>
            </a:extLst>
          </p:cNvPr>
          <p:cNvSpPr/>
          <p:nvPr/>
        </p:nvSpPr>
        <p:spPr>
          <a:xfrm>
            <a:off x="0" y="2270760"/>
            <a:ext cx="1173480" cy="6019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الفيزياء</a:t>
            </a:r>
          </a:p>
        </p:txBody>
      </p: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499C272B-C694-4596-A2C7-F15B9947DAB9}"/>
              </a:ext>
            </a:extLst>
          </p:cNvPr>
          <p:cNvCxnSpPr/>
          <p:nvPr/>
        </p:nvCxnSpPr>
        <p:spPr>
          <a:xfrm>
            <a:off x="3040380" y="19202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F2927161-6203-4FEA-B2AD-F13FD6B80BF5}"/>
              </a:ext>
            </a:extLst>
          </p:cNvPr>
          <p:cNvCxnSpPr>
            <a:cxnSpLocks/>
          </p:cNvCxnSpPr>
          <p:nvPr/>
        </p:nvCxnSpPr>
        <p:spPr>
          <a:xfrm>
            <a:off x="1471849" y="2095500"/>
            <a:ext cx="179547" cy="17526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9D283A1D-0662-4F86-86F1-D512AE8D2453}"/>
              </a:ext>
            </a:extLst>
          </p:cNvPr>
          <p:cNvCxnSpPr>
            <a:cxnSpLocks/>
          </p:cNvCxnSpPr>
          <p:nvPr/>
        </p:nvCxnSpPr>
        <p:spPr>
          <a:xfrm flipH="1">
            <a:off x="611505" y="2095500"/>
            <a:ext cx="155257" cy="17526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7" name="صورة 36">
            <a:extLst>
              <a:ext uri="{FF2B5EF4-FFF2-40B4-BE49-F238E27FC236}">
                <a16:creationId xmlns:a16="http://schemas.microsoft.com/office/drawing/2014/main" id="{65AEC05C-AD19-4979-827A-52D6A210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70120"/>
            <a:ext cx="1042506" cy="377985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7E8A513-1671-4514-9143-27116453B907}"/>
              </a:ext>
            </a:extLst>
          </p:cNvPr>
          <p:cNvGrpSpPr/>
          <p:nvPr/>
        </p:nvGrpSpPr>
        <p:grpSpPr>
          <a:xfrm>
            <a:off x="6869500" y="-477707"/>
            <a:ext cx="2196048" cy="1603441"/>
            <a:chOff x="5921444" y="297093"/>
            <a:chExt cx="2158300" cy="1006546"/>
          </a:xfrm>
        </p:grpSpPr>
        <p:pic>
          <p:nvPicPr>
            <p:cNvPr id="21" name="صورة 2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5C8C30C-0BFB-4A05-8B86-78DA8F534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6EECB19C-C637-4C43-89BA-CF5967864E5F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40572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استراتيجية خرائط المفاهيم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488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0.16997 -6.17284E-7 C 0.24618 -6.17284E-7 0.33993 0.06914 0.33993 0.125 L 0.33993 0.25 " pathEditMode="relative" rAng="0" ptsTypes="AAAA">
                                      <p:cBhvr>
                                        <p:cTn id="1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58025E-6 L -0.18455 3.58025E-6 C -0.26736 3.58025E-6 -0.3691 0.06913 -0.3691 0.125 L -0.3691 0.25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55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7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2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7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2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08EA7D8-6704-4EBE-87E7-CF3B06D6111B}"/>
              </a:ext>
            </a:extLst>
          </p:cNvPr>
          <p:cNvGrpSpPr/>
          <p:nvPr/>
        </p:nvGrpSpPr>
        <p:grpSpPr>
          <a:xfrm>
            <a:off x="6920867" y="1999228"/>
            <a:ext cx="1046656" cy="2849931"/>
            <a:chOff x="5477912" y="1387889"/>
            <a:chExt cx="1046656" cy="2873907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A82AF3A-5AA1-418D-8B90-902AA574F2E3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0730C33F-068B-45C1-BF8C-9108F9B39FA4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id="{03CF6939-B066-4905-9848-A12861028292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A542EA17-602E-4BC5-839A-074A03145A24}"/>
                </a:ext>
              </a:extLst>
            </p:cNvPr>
            <p:cNvSpPr txBox="1"/>
            <p:nvPr/>
          </p:nvSpPr>
          <p:spPr>
            <a:xfrm>
              <a:off x="5648713" y="1885950"/>
              <a:ext cx="83983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 err="1"/>
                <a:t>ماهو</a:t>
              </a:r>
              <a:r>
                <a:rPr lang="ar-SA" sz="2400" dirty="0"/>
                <a:t> العلم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16F9F194-958E-44EF-B5E4-58043BCA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A8CC0CD-60A8-44DF-B8BB-536F75E5CDB2}"/>
              </a:ext>
            </a:extLst>
          </p:cNvPr>
          <p:cNvGrpSpPr/>
          <p:nvPr/>
        </p:nvGrpSpPr>
        <p:grpSpPr>
          <a:xfrm>
            <a:off x="6869500" y="-477707"/>
            <a:ext cx="2196048" cy="1603441"/>
            <a:chOff x="5921444" y="297093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E2FF2BB-1613-458E-8A10-100DB8B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D58D8B0-0B18-4C7E-9492-F4E1788148BD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التقويم الختامي</a:t>
              </a:r>
            </a:p>
          </p:txBody>
        </p:sp>
      </p:grp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id="{249D34A6-B198-477F-B54A-9A2A19D743B0}"/>
              </a:ext>
            </a:extLst>
          </p:cNvPr>
          <p:cNvSpPr/>
          <p:nvPr/>
        </p:nvSpPr>
        <p:spPr>
          <a:xfrm rot="5400000">
            <a:off x="6028605" y="3026452"/>
            <a:ext cx="2803515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EB84074-ADC0-46EA-8AB6-DB7FF3CCAD51}"/>
              </a:ext>
            </a:extLst>
          </p:cNvPr>
          <p:cNvSpPr txBox="1"/>
          <p:nvPr/>
        </p:nvSpPr>
        <p:spPr>
          <a:xfrm>
            <a:off x="7174448" y="3083271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85B59E2F-5A17-43E9-AD0E-9DAD021BA10F}"/>
              </a:ext>
            </a:extLst>
          </p:cNvPr>
          <p:cNvGrpSpPr/>
          <p:nvPr/>
        </p:nvGrpSpPr>
        <p:grpSpPr>
          <a:xfrm>
            <a:off x="4741147" y="1999229"/>
            <a:ext cx="1303933" cy="2978090"/>
            <a:chOff x="5354465" y="1387889"/>
            <a:chExt cx="1303933" cy="2978090"/>
          </a:xfrm>
        </p:grpSpPr>
        <p:grpSp>
          <p:nvGrpSpPr>
            <p:cNvPr id="41" name="مجموعة 40">
              <a:extLst>
                <a:ext uri="{FF2B5EF4-FFF2-40B4-BE49-F238E27FC236}">
                  <a16:creationId xmlns:a16="http://schemas.microsoft.com/office/drawing/2014/main" id="{AF299183-1C7F-4CD5-BBC4-D621ECA055AE}"/>
                </a:ext>
              </a:extLst>
            </p:cNvPr>
            <p:cNvGrpSpPr/>
            <p:nvPr/>
          </p:nvGrpSpPr>
          <p:grpSpPr>
            <a:xfrm rot="5400000">
              <a:off x="4520026" y="2356160"/>
              <a:ext cx="2978090" cy="1041547"/>
              <a:chOff x="3554498" y="-596185"/>
              <a:chExt cx="4503667" cy="1425052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43" name="شكل حر: شكل 42">
                <a:extLst>
                  <a:ext uri="{FF2B5EF4-FFF2-40B4-BE49-F238E27FC236}">
                    <a16:creationId xmlns:a16="http://schemas.microsoft.com/office/drawing/2014/main" id="{B80ACA0A-CB6A-4107-A3B9-CE2AB045245F}"/>
                  </a:ext>
                </a:extLst>
              </p:cNvPr>
              <p:cNvSpPr/>
              <p:nvPr/>
            </p:nvSpPr>
            <p:spPr>
              <a:xfrm>
                <a:off x="3722473" y="-596185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شكل حر: شكل 43">
                <a:extLst>
                  <a:ext uri="{FF2B5EF4-FFF2-40B4-BE49-F238E27FC236}">
                    <a16:creationId xmlns:a16="http://schemas.microsoft.com/office/drawing/2014/main" id="{30A99686-16FD-4C82-A632-7BCD699AF8EE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39F53E12-E821-4F51-BD17-AA92BE0778A5}"/>
                </a:ext>
              </a:extLst>
            </p:cNvPr>
            <p:cNvSpPr txBox="1"/>
            <p:nvPr/>
          </p:nvSpPr>
          <p:spPr>
            <a:xfrm>
              <a:off x="5354465" y="1867036"/>
              <a:ext cx="1303933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 err="1"/>
                <a:t>ماهو</a:t>
              </a:r>
              <a:r>
                <a:rPr lang="ar-SA" sz="2400" dirty="0"/>
                <a:t> العلم الذي يدرس المخلوقات الحية</a:t>
              </a:r>
            </a:p>
          </p:txBody>
        </p:sp>
      </p:grpSp>
      <p:sp>
        <p:nvSpPr>
          <p:cNvPr id="45" name="شكل حر: شكل 44">
            <a:extLst>
              <a:ext uri="{FF2B5EF4-FFF2-40B4-BE49-F238E27FC236}">
                <a16:creationId xmlns:a16="http://schemas.microsoft.com/office/drawing/2014/main" id="{6A64D89C-DB94-4BB6-BD49-6041EF4F45A6}"/>
              </a:ext>
            </a:extLst>
          </p:cNvPr>
          <p:cNvSpPr/>
          <p:nvPr/>
        </p:nvSpPr>
        <p:spPr>
          <a:xfrm rot="5400000">
            <a:off x="3987248" y="3038245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389677A-5025-4F49-8A72-C6707629C23A}"/>
              </a:ext>
            </a:extLst>
          </p:cNvPr>
          <p:cNvSpPr txBox="1"/>
          <p:nvPr/>
        </p:nvSpPr>
        <p:spPr>
          <a:xfrm>
            <a:off x="5152754" y="3151228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0B4D285F-F204-463B-9E8F-181EBAB9345A}"/>
              </a:ext>
            </a:extLst>
          </p:cNvPr>
          <p:cNvGrpSpPr/>
          <p:nvPr/>
        </p:nvGrpSpPr>
        <p:grpSpPr>
          <a:xfrm>
            <a:off x="2847906" y="1999228"/>
            <a:ext cx="1046656" cy="2873907"/>
            <a:chOff x="5477912" y="1387889"/>
            <a:chExt cx="1046656" cy="2873907"/>
          </a:xfrm>
        </p:grpSpPr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41640648-4868-44D3-8C3F-00AE6DAE40F2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50" name="شكل حر: شكل 49">
                <a:extLst>
                  <a:ext uri="{FF2B5EF4-FFF2-40B4-BE49-F238E27FC236}">
                    <a16:creationId xmlns:a16="http://schemas.microsoft.com/office/drawing/2014/main" id="{B06E4884-8A1E-475F-B34C-5EE629BA4830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شكل حر: شكل 50">
                <a:extLst>
                  <a:ext uri="{FF2B5EF4-FFF2-40B4-BE49-F238E27FC236}">
                    <a16:creationId xmlns:a16="http://schemas.microsoft.com/office/drawing/2014/main" id="{6E764123-365F-4102-823C-FA108943C9A9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9DD3D964-0AC2-4533-9F52-65481BC254B9}"/>
                </a:ext>
              </a:extLst>
            </p:cNvPr>
            <p:cNvSpPr txBox="1"/>
            <p:nvPr/>
          </p:nvSpPr>
          <p:spPr>
            <a:xfrm>
              <a:off x="5536235" y="1799584"/>
              <a:ext cx="966259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قارني بين النظرية والقانون العلمي</a:t>
              </a:r>
            </a:p>
          </p:txBody>
        </p:sp>
      </p:grp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F4141B5D-B61A-4C0B-B35D-FAFE2092EF83}"/>
              </a:ext>
            </a:extLst>
          </p:cNvPr>
          <p:cNvSpPr/>
          <p:nvPr/>
        </p:nvSpPr>
        <p:spPr>
          <a:xfrm rot="5400000">
            <a:off x="1957683" y="3010190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D11DFE91-93D0-4807-879C-813F1C31E27B}"/>
              </a:ext>
            </a:extLst>
          </p:cNvPr>
          <p:cNvSpPr txBox="1"/>
          <p:nvPr/>
        </p:nvSpPr>
        <p:spPr>
          <a:xfrm>
            <a:off x="3142212" y="3155553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4" name="صورة الشريحة 53"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453368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4" name="صورة الشريحة 5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7C0DC303-EA18-43A2-A57F-C78A2FD00995}"/>
              </a:ext>
            </a:extLst>
          </p:cNvPr>
          <p:cNvGrpSpPr/>
          <p:nvPr/>
        </p:nvGrpSpPr>
        <p:grpSpPr>
          <a:xfrm>
            <a:off x="1044190" y="1999228"/>
            <a:ext cx="1245835" cy="2884177"/>
            <a:chOff x="5444768" y="1377619"/>
            <a:chExt cx="1245835" cy="2884177"/>
          </a:xfrm>
        </p:grpSpPr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A8077993-1960-4FEC-8A0E-E7212EC518AD}"/>
                </a:ext>
              </a:extLst>
            </p:cNvPr>
            <p:cNvGrpSpPr/>
            <p:nvPr/>
          </p:nvGrpSpPr>
          <p:grpSpPr>
            <a:xfrm rot="5400000">
              <a:off x="4553958" y="2301572"/>
              <a:ext cx="2884177" cy="1036271"/>
              <a:chOff x="3538966" y="-574756"/>
              <a:chExt cx="4361647" cy="1417834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31" name="شكل حر: شكل 30">
                <a:extLst>
                  <a:ext uri="{FF2B5EF4-FFF2-40B4-BE49-F238E27FC236}">
                    <a16:creationId xmlns:a16="http://schemas.microsoft.com/office/drawing/2014/main" id="{DD3C1518-487D-4E9A-8D75-727C4AF6D849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شكل حر: شكل 33">
                <a:extLst>
                  <a:ext uri="{FF2B5EF4-FFF2-40B4-BE49-F238E27FC236}">
                    <a16:creationId xmlns:a16="http://schemas.microsoft.com/office/drawing/2014/main" id="{F1988A66-F913-4A09-80FB-8B5E419F362E}"/>
                  </a:ext>
                </a:extLst>
              </p:cNvPr>
              <p:cNvSpPr/>
              <p:nvPr/>
            </p:nvSpPr>
            <p:spPr>
              <a:xfrm>
                <a:off x="3538966" y="-574756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C0DE8B88-0CAC-4753-822C-DC624C8B7653}"/>
                </a:ext>
              </a:extLst>
            </p:cNvPr>
            <p:cNvSpPr txBox="1"/>
            <p:nvPr/>
          </p:nvSpPr>
          <p:spPr>
            <a:xfrm>
              <a:off x="5444768" y="1750379"/>
              <a:ext cx="1245835" cy="16312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/>
                <a:t>اذكري امثلة على بعض الأسئلة التي لا يجيب عنها العلم </a:t>
              </a:r>
            </a:p>
          </p:txBody>
        </p:sp>
      </p:grpSp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id="{6098998D-3500-4F5D-A388-A5CE8C9E70C0}"/>
              </a:ext>
            </a:extLst>
          </p:cNvPr>
          <p:cNvSpPr/>
          <p:nvPr/>
        </p:nvSpPr>
        <p:spPr>
          <a:xfrm rot="5400000">
            <a:off x="171868" y="2982888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4250189-D717-455F-8A5A-1AFEFE3B82C8}"/>
              </a:ext>
            </a:extLst>
          </p:cNvPr>
          <p:cNvSpPr txBox="1"/>
          <p:nvPr/>
        </p:nvSpPr>
        <p:spPr>
          <a:xfrm>
            <a:off x="1356397" y="3128251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0018 -0.314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9507 L 3.05556E-6 -0.345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9691 L -0.00434 -0.346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9692 L -0.00434 -0.3469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76865"/>
            <a:ext cx="1042506" cy="377985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1EA8E51-3C57-4440-8B16-8A20CE7B62D3}"/>
              </a:ext>
            </a:extLst>
          </p:cNvPr>
          <p:cNvSpPr txBox="1"/>
          <p:nvPr/>
        </p:nvSpPr>
        <p:spPr>
          <a:xfrm>
            <a:off x="2556187" y="1781918"/>
            <a:ext cx="365798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6734241" y="-147717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456002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846EF63-01AE-4D9A-BDE8-E57327FA3ABA}"/>
              </a:ext>
            </a:extLst>
          </p:cNvPr>
          <p:cNvSpPr txBox="1"/>
          <p:nvPr/>
        </p:nvSpPr>
        <p:spPr>
          <a:xfrm>
            <a:off x="1160079" y="1047588"/>
            <a:ext cx="7648642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000" dirty="0">
                <a:solidFill>
                  <a:schemeClr val="accent1">
                    <a:lumMod val="50000"/>
                  </a:schemeClr>
                </a:solidFill>
              </a:rPr>
              <a:t>العلوم</a:t>
            </a:r>
            <a:r>
              <a:rPr lang="ar-SA" sz="2000" dirty="0"/>
              <a:t>: </a:t>
            </a:r>
            <a:r>
              <a:rPr lang="ar-SA" sz="2000" dirty="0">
                <a:solidFill>
                  <a:schemeClr val="bg2">
                    <a:lumMod val="50000"/>
                  </a:schemeClr>
                </a:solidFill>
              </a:rPr>
              <a:t>هي طريقة لتعلم المزيد حول العالَم الطبيعي.</a:t>
            </a:r>
          </a:p>
          <a:p>
            <a:pPr algn="r" rtl="1"/>
            <a:endParaRPr lang="ar-SA" sz="2000" dirty="0">
              <a:solidFill>
                <a:schemeClr val="bg2">
                  <a:lumMod val="50000"/>
                </a:schemeClr>
              </a:solidFill>
            </a:endParaRPr>
          </a:p>
          <a:p>
            <a:pPr algn="r" rtl="1"/>
            <a:r>
              <a:rPr lang="ar-SA" sz="2000" dirty="0">
                <a:solidFill>
                  <a:srgbClr val="2DB88E"/>
                </a:solidFill>
              </a:rPr>
              <a:t>الأسئلة التي يجيب عنها العلم:</a:t>
            </a:r>
          </a:p>
          <a:p>
            <a:pPr marL="214313" indent="-214313" algn="r" rtl="1">
              <a:buFont typeface="Wingdings" panose="05000000000000000000" pitchFamily="2" charset="2"/>
              <a:buChar char="§"/>
            </a:pPr>
            <a:r>
              <a:rPr lang="ar-SA" sz="2000" dirty="0">
                <a:solidFill>
                  <a:schemeClr val="accent1">
                    <a:lumMod val="50000"/>
                  </a:schemeClr>
                </a:solidFill>
              </a:rPr>
              <a:t>يجيب عن الأسئلة المتعلقة بالعالم الطبيعي بواسطة الملاحظات وطرح أسئلة حولها</a:t>
            </a:r>
          </a:p>
          <a:p>
            <a:pPr marL="214313" indent="-214313" algn="r" rtl="1">
              <a:buFont typeface="Wingdings" panose="05000000000000000000" pitchFamily="2" charset="2"/>
              <a:buChar char="§"/>
            </a:pPr>
            <a:r>
              <a:rPr lang="ar-SA" sz="2000" dirty="0">
                <a:solidFill>
                  <a:schemeClr val="accent1">
                    <a:lumMod val="50000"/>
                  </a:schemeClr>
                </a:solidFill>
              </a:rPr>
              <a:t>لا يستطيع أن يجيب عن الأسئلة المتعلقة بالآراء، مثل من صديقك المفضل؟</a:t>
            </a:r>
          </a:p>
          <a:p>
            <a:pPr algn="r" rtl="1"/>
            <a:endParaRPr lang="ar-SA" sz="2000" dirty="0"/>
          </a:p>
          <a:p>
            <a:pPr algn="r" rtl="1"/>
            <a:r>
              <a:rPr lang="ar-SA" sz="2000" dirty="0">
                <a:solidFill>
                  <a:schemeClr val="accent1">
                    <a:lumMod val="50000"/>
                  </a:schemeClr>
                </a:solidFill>
              </a:rPr>
              <a:t> القانون العلمي</a:t>
            </a:r>
            <a:r>
              <a:rPr lang="ar-SA" sz="2000" dirty="0"/>
              <a:t>: </a:t>
            </a:r>
            <a:r>
              <a:rPr lang="ar-SA" sz="2000" dirty="0">
                <a:solidFill>
                  <a:schemeClr val="bg2">
                    <a:lumMod val="50000"/>
                  </a:schemeClr>
                </a:solidFill>
              </a:rPr>
              <a:t>القاعدة التي تصف نمطًا أو سلوكًا معينًا في الطبيعة</a:t>
            </a:r>
          </a:p>
          <a:p>
            <a:pPr algn="r" rtl="1"/>
            <a:endParaRPr lang="ar-SA" sz="2000" dirty="0"/>
          </a:p>
          <a:p>
            <a:pPr algn="r" rtl="1"/>
            <a:r>
              <a:rPr lang="ar-SA" sz="2000" dirty="0">
                <a:solidFill>
                  <a:schemeClr val="accent1">
                    <a:lumMod val="50000"/>
                  </a:schemeClr>
                </a:solidFill>
              </a:rPr>
              <a:t> النظرية</a:t>
            </a:r>
            <a:r>
              <a:rPr lang="ar-SA" sz="2000" dirty="0"/>
              <a:t>: </a:t>
            </a:r>
            <a:r>
              <a:rPr lang="ar-SA" sz="2000" dirty="0">
                <a:solidFill>
                  <a:schemeClr val="bg2">
                    <a:lumMod val="50000"/>
                  </a:schemeClr>
                </a:solidFill>
              </a:rPr>
              <a:t>هي محاولة لتفسير سلوك أو نمط معين تم ملاحظته مرارًا في العالم الطبيعي</a:t>
            </a:r>
          </a:p>
        </p:txBody>
      </p:sp>
    </p:spTree>
    <p:extLst>
      <p:ext uri="{BB962C8B-B14F-4D97-AF65-F5344CB8AC3E}">
        <p14:creationId xmlns:p14="http://schemas.microsoft.com/office/powerpoint/2010/main" val="284293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1567FCC0-F040-4A8F-BCBC-7168F4A487D5}"/>
              </a:ext>
            </a:extLst>
          </p:cNvPr>
          <p:cNvCxnSpPr>
            <a:cxnSpLocks/>
          </p:cNvCxnSpPr>
          <p:nvPr/>
        </p:nvCxnSpPr>
        <p:spPr>
          <a:xfrm flipH="1">
            <a:off x="4559440" y="1077686"/>
            <a:ext cx="10047" cy="406959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8D7C496-140D-4BC8-96F5-F48A49E6980B}"/>
              </a:ext>
            </a:extLst>
          </p:cNvPr>
          <p:cNvSpPr/>
          <p:nvPr/>
        </p:nvSpPr>
        <p:spPr>
          <a:xfrm>
            <a:off x="3712866" y="339133"/>
            <a:ext cx="1718268" cy="497393"/>
          </a:xfrm>
          <a:prstGeom prst="roundRect">
            <a:avLst/>
          </a:prstGeom>
          <a:solidFill>
            <a:schemeClr val="accent1">
              <a:lumMod val="9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50000"/>
                  </a:schemeClr>
                </a:solidFill>
                <a:cs typeface="+mj-cs"/>
              </a:rPr>
              <a:t>فروع العلم</a:t>
            </a:r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AD4BA5D1-0E83-4420-BC44-861765AA2E48}"/>
              </a:ext>
            </a:extLst>
          </p:cNvPr>
          <p:cNvCxnSpPr>
            <a:cxnSpLocks/>
          </p:cNvCxnSpPr>
          <p:nvPr/>
        </p:nvCxnSpPr>
        <p:spPr>
          <a:xfrm flipH="1">
            <a:off x="7512401" y="1055077"/>
            <a:ext cx="10047" cy="406959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CC82F70-F1D9-4361-8888-FE146467E7F8}"/>
              </a:ext>
            </a:extLst>
          </p:cNvPr>
          <p:cNvGrpSpPr/>
          <p:nvPr/>
        </p:nvGrpSpPr>
        <p:grpSpPr>
          <a:xfrm>
            <a:off x="1752180" y="836524"/>
            <a:ext cx="5795387" cy="298855"/>
            <a:chOff x="2342939" y="1115367"/>
            <a:chExt cx="7727183" cy="592853"/>
          </a:xfrm>
        </p:grpSpPr>
        <p:cxnSp>
          <p:nvCxnSpPr>
            <p:cNvPr id="4" name="رابط مستقيم 3">
              <a:extLst>
                <a:ext uri="{FF2B5EF4-FFF2-40B4-BE49-F238E27FC236}">
                  <a16:creationId xmlns:a16="http://schemas.microsoft.com/office/drawing/2014/main" id="{0B0C9665-7E5F-4B1E-A1D7-06CBE1FEDFE5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6096000" y="1115367"/>
              <a:ext cx="0" cy="592853"/>
            </a:xfrm>
            <a:prstGeom prst="line">
              <a:avLst/>
            </a:prstGeom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F38D4FE0-7887-4578-A20B-698C4FF95E39}"/>
                </a:ext>
              </a:extLst>
            </p:cNvPr>
            <p:cNvCxnSpPr/>
            <p:nvPr/>
          </p:nvCxnSpPr>
          <p:spPr>
            <a:xfrm>
              <a:off x="2342939" y="1708220"/>
              <a:ext cx="7727183" cy="0"/>
            </a:xfrm>
            <a:prstGeom prst="line">
              <a:avLst/>
            </a:prstGeom>
            <a:ln w="57150">
              <a:solidFill>
                <a:schemeClr val="bg2">
                  <a:lumMod val="60000"/>
                  <a:lumOff val="40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EE9703FF-A5B8-483F-BA24-59D74F0EBA37}"/>
              </a:ext>
            </a:extLst>
          </p:cNvPr>
          <p:cNvCxnSpPr>
            <a:cxnSpLocks/>
          </p:cNvCxnSpPr>
          <p:nvPr/>
        </p:nvCxnSpPr>
        <p:spPr>
          <a:xfrm flipH="1">
            <a:off x="1722035" y="1041260"/>
            <a:ext cx="10047" cy="406959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298EA49-202E-42BF-8803-EE7D6CC10763}"/>
              </a:ext>
            </a:extLst>
          </p:cNvPr>
          <p:cNvSpPr/>
          <p:nvPr/>
        </p:nvSpPr>
        <p:spPr>
          <a:xfrm>
            <a:off x="6970065" y="3118051"/>
            <a:ext cx="1132041" cy="4154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2100" dirty="0"/>
              <a:t>علم الأحياء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5D4DAAD5-C1E9-450E-BEC1-4C758085A2C8}"/>
              </a:ext>
            </a:extLst>
          </p:cNvPr>
          <p:cNvSpPr/>
          <p:nvPr/>
        </p:nvSpPr>
        <p:spPr>
          <a:xfrm>
            <a:off x="3673483" y="3374372"/>
            <a:ext cx="1952779" cy="4154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2100" dirty="0"/>
              <a:t>علم الأرض والفضاء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4A4CAC3A-4648-42CE-8925-C75FF55227BD}"/>
              </a:ext>
            </a:extLst>
          </p:cNvPr>
          <p:cNvSpPr/>
          <p:nvPr/>
        </p:nvSpPr>
        <p:spPr>
          <a:xfrm>
            <a:off x="1039636" y="3108553"/>
            <a:ext cx="1415772" cy="4154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2100" dirty="0"/>
              <a:t>العلوم الطبيعية</a:t>
            </a:r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25969CB9-1C49-4860-A14E-1DC0944831E4}"/>
              </a:ext>
            </a:extLst>
          </p:cNvPr>
          <p:cNvGrpSpPr/>
          <p:nvPr/>
        </p:nvGrpSpPr>
        <p:grpSpPr>
          <a:xfrm>
            <a:off x="1722032" y="3524050"/>
            <a:ext cx="448410" cy="914809"/>
            <a:chOff x="2296045" y="4698733"/>
            <a:chExt cx="597880" cy="1219746"/>
          </a:xfrm>
        </p:grpSpPr>
        <p:cxnSp>
          <p:nvCxnSpPr>
            <p:cNvPr id="28" name="رابط مستقيم 27">
              <a:extLst>
                <a:ext uri="{FF2B5EF4-FFF2-40B4-BE49-F238E27FC236}">
                  <a16:creationId xmlns:a16="http://schemas.microsoft.com/office/drawing/2014/main" id="{9AD1613B-739E-4092-B2F0-D7D2834FDF56}"/>
                </a:ext>
              </a:extLst>
            </p:cNvPr>
            <p:cNvCxnSpPr>
              <a:stCxn id="26" idx="2"/>
            </p:cNvCxnSpPr>
            <p:nvPr/>
          </p:nvCxnSpPr>
          <p:spPr>
            <a:xfrm flipH="1">
              <a:off x="2296045" y="4698733"/>
              <a:ext cx="33984" cy="121974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رابط كسهم مستقيم 29">
              <a:extLst>
                <a:ext uri="{FF2B5EF4-FFF2-40B4-BE49-F238E27FC236}">
                  <a16:creationId xmlns:a16="http://schemas.microsoft.com/office/drawing/2014/main" id="{A9280065-E205-46CB-BA57-0611DE4B346A}"/>
                </a:ext>
              </a:extLst>
            </p:cNvPr>
            <p:cNvCxnSpPr/>
            <p:nvPr/>
          </p:nvCxnSpPr>
          <p:spPr>
            <a:xfrm>
              <a:off x="2296045" y="5918479"/>
              <a:ext cx="597880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رابط كسهم مستقيم 30">
              <a:extLst>
                <a:ext uri="{FF2B5EF4-FFF2-40B4-BE49-F238E27FC236}">
                  <a16:creationId xmlns:a16="http://schemas.microsoft.com/office/drawing/2014/main" id="{0CEE3466-8A74-48C5-A566-693C7CAD27B7}"/>
                </a:ext>
              </a:extLst>
            </p:cNvPr>
            <p:cNvCxnSpPr/>
            <p:nvPr/>
          </p:nvCxnSpPr>
          <p:spPr>
            <a:xfrm>
              <a:off x="2296045" y="5314989"/>
              <a:ext cx="597880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A97F54B-C6FD-42F5-8D8B-9D74D8B44F5D}"/>
              </a:ext>
            </a:extLst>
          </p:cNvPr>
          <p:cNvSpPr txBox="1"/>
          <p:nvPr/>
        </p:nvSpPr>
        <p:spPr>
          <a:xfrm>
            <a:off x="2170444" y="4265735"/>
            <a:ext cx="93851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1800" dirty="0"/>
              <a:t>الفيزياء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78727B0-70F3-48D5-A0C6-EC802FA8F7C7}"/>
              </a:ext>
            </a:extLst>
          </p:cNvPr>
          <p:cNvSpPr txBox="1"/>
          <p:nvPr/>
        </p:nvSpPr>
        <p:spPr>
          <a:xfrm>
            <a:off x="2173952" y="3792001"/>
            <a:ext cx="93851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1800" dirty="0"/>
              <a:t>الكيمياء</a:t>
            </a:r>
          </a:p>
        </p:txBody>
      </p:sp>
      <p:pic>
        <p:nvPicPr>
          <p:cNvPr id="2050" name="Picture 2" descr="كوكب الأرض GIF - تحميل ومشاركة علىPHONEKY">
            <a:extLst>
              <a:ext uri="{FF2B5EF4-FFF2-40B4-BE49-F238E27FC236}">
                <a16:creationId xmlns:a16="http://schemas.microsoft.com/office/drawing/2014/main" id="{234BEB02-0D0F-40FC-B36F-DC866EC89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86" y="1434232"/>
            <a:ext cx="1339308" cy="178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50 Gif ideas in 2021 | ملصقات, لافتة خشبية, لوح تقطيع">
            <a:extLst>
              <a:ext uri="{FF2B5EF4-FFF2-40B4-BE49-F238E27FC236}">
                <a16:creationId xmlns:a16="http://schemas.microsoft.com/office/drawing/2014/main" id="{488DA5E3-5614-4939-A931-A23D220973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37" y="1448219"/>
            <a:ext cx="1664255" cy="15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لذرات ،العناصر والجدول الذري - Ourboox">
            <a:extLst>
              <a:ext uri="{FF2B5EF4-FFF2-40B4-BE49-F238E27FC236}">
                <a16:creationId xmlns:a16="http://schemas.microsoft.com/office/drawing/2014/main" id="{FD2A0BC3-D161-4ACA-9B7B-791EDE1D3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03" y="1462036"/>
            <a:ext cx="1441017" cy="14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78640A44-2BE7-41D4-8846-42849016A752}"/>
              </a:ext>
            </a:extLst>
          </p:cNvPr>
          <p:cNvGrpSpPr/>
          <p:nvPr/>
        </p:nvGrpSpPr>
        <p:grpSpPr>
          <a:xfrm>
            <a:off x="5890898" y="3482969"/>
            <a:ext cx="2158300" cy="1006546"/>
            <a:chOff x="6075571" y="296170"/>
            <a:chExt cx="2158300" cy="1006546"/>
          </a:xfrm>
        </p:grpSpPr>
        <p:pic>
          <p:nvPicPr>
            <p:cNvPr id="29" name="صورة 2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9D797B1-574B-464D-BE44-29A5AB9F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76F7B956-783C-4FA9-8E05-5E75DCC20B73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الواجب</a:t>
              </a:r>
            </a:p>
          </p:txBody>
        </p:sp>
      </p:grp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C01771E9-E392-4510-8B07-1FC0D2E78AC7}"/>
              </a:ext>
            </a:extLst>
          </p:cNvPr>
          <p:cNvSpPr txBox="1"/>
          <p:nvPr/>
        </p:nvSpPr>
        <p:spPr>
          <a:xfrm>
            <a:off x="5732245" y="4261470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1">
                    <a:lumMod val="75000"/>
                  </a:schemeClr>
                </a:solidFill>
              </a:rPr>
              <a:t>تلميذتي المجتهدة أتمنى منك حل الواجب الموجود في منصة مدرستي </a:t>
            </a:r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77B66047-65BF-4203-9DBB-82A5870BE990}"/>
              </a:ext>
            </a:extLst>
          </p:cNvPr>
          <p:cNvGrpSpPr/>
          <p:nvPr/>
        </p:nvGrpSpPr>
        <p:grpSpPr>
          <a:xfrm>
            <a:off x="7022956" y="-164140"/>
            <a:ext cx="2158300" cy="1006546"/>
            <a:chOff x="5957001" y="312421"/>
            <a:chExt cx="2158300" cy="1006546"/>
          </a:xfrm>
        </p:grpSpPr>
        <p:pic>
          <p:nvPicPr>
            <p:cNvPr id="39" name="صورة 38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D3CA05B-7924-4796-BD2A-A83C576A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8AF56D04-4879-4004-BE5D-6AAFBB230303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p:pic>
        <p:nvPicPr>
          <p:cNvPr id="41" name="صورة 40">
            <a:extLst>
              <a:ext uri="{FF2B5EF4-FFF2-40B4-BE49-F238E27FC236}">
                <a16:creationId xmlns:a16="http://schemas.microsoft.com/office/drawing/2014/main" id="{22AF77CA-68EE-4C2C-8246-DC79FF0B7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" y="4876865"/>
            <a:ext cx="104250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4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  <p:bldP spid="32" grpId="0" animBg="1"/>
      <p:bldP spid="33" grpId="0" animBg="1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540281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3161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802294" y="321545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25096" y="3243111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047606" y="325114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84;p13">
            <a:extLst>
              <a:ext uri="{FF2B5EF4-FFF2-40B4-BE49-F238E27FC236}">
                <a16:creationId xmlns:a16="http://schemas.microsoft.com/office/drawing/2014/main" id="{C9C36EDE-5121-4AE4-8017-7FF96C54ECDB}"/>
              </a:ext>
            </a:extLst>
          </p:cNvPr>
          <p:cNvSpPr/>
          <p:nvPr/>
        </p:nvSpPr>
        <p:spPr>
          <a:xfrm>
            <a:off x="5816612" y="124367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92;p13">
            <a:extLst>
              <a:ext uri="{FF2B5EF4-FFF2-40B4-BE49-F238E27FC236}">
                <a16:creationId xmlns:a16="http://schemas.microsoft.com/office/drawing/2014/main" id="{5F82B8D0-9610-4A03-B851-AEA02E0BC89C}"/>
              </a:ext>
            </a:extLst>
          </p:cNvPr>
          <p:cNvSpPr/>
          <p:nvPr/>
        </p:nvSpPr>
        <p:spPr>
          <a:xfrm>
            <a:off x="6913517" y="3608252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29385" y="264511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0938" y="9215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3505200" y="195339"/>
            <a:ext cx="2278380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324100" y="2101632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BCF122-CC22-459A-91DB-4EA5ED367303}"/>
              </a:ext>
            </a:extLst>
          </p:cNvPr>
          <p:cNvSpPr txBox="1"/>
          <p:nvPr/>
        </p:nvSpPr>
        <p:spPr>
          <a:xfrm>
            <a:off x="2007851" y="109564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298913" y="-2842566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524643" y="1573235"/>
            <a:ext cx="5303197" cy="1547473"/>
            <a:chOff x="933628" y="2131573"/>
            <a:chExt cx="5303197" cy="1547473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977207" y="2675358"/>
              <a:ext cx="5211881" cy="1003688"/>
              <a:chOff x="2221632" y="5302442"/>
              <a:chExt cx="7064882" cy="1434583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221632" y="6077162"/>
                <a:ext cx="7008096" cy="6598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1632" y="5302442"/>
                <a:ext cx="7064882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933628" y="2131573"/>
              <a:ext cx="530319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تعرف العلوم وتحدد بعض الأسئلة التي لا تجيب عنها</a:t>
              </a:r>
            </a:p>
          </p:txBody>
        </p:sp>
      </p:grpSp>
      <p:grpSp>
        <p:nvGrpSpPr>
          <p:cNvPr id="78" name="Google Shape;93;p13">
            <a:extLst>
              <a:ext uri="{FF2B5EF4-FFF2-40B4-BE49-F238E27FC236}">
                <a16:creationId xmlns:a16="http://schemas.microsoft.com/office/drawing/2014/main" id="{1EE0C019-D9F4-4102-BC6B-FDFF8B93144A}"/>
              </a:ext>
            </a:extLst>
          </p:cNvPr>
          <p:cNvGrpSpPr/>
          <p:nvPr/>
        </p:nvGrpSpPr>
        <p:grpSpPr>
          <a:xfrm>
            <a:off x="6910356" y="-1818715"/>
            <a:ext cx="773585" cy="6444271"/>
            <a:chOff x="822635" y="-372083"/>
            <a:chExt cx="773585" cy="6444271"/>
          </a:xfrm>
        </p:grpSpPr>
        <p:sp>
          <p:nvSpPr>
            <p:cNvPr id="79" name="Google Shape;94;p13">
              <a:extLst>
                <a:ext uri="{FF2B5EF4-FFF2-40B4-BE49-F238E27FC236}">
                  <a16:creationId xmlns:a16="http://schemas.microsoft.com/office/drawing/2014/main" id="{AB006199-7B79-48B2-9C46-8AC24CA22D59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" name="Google Shape;95;p13">
              <a:extLst>
                <a:ext uri="{FF2B5EF4-FFF2-40B4-BE49-F238E27FC236}">
                  <a16:creationId xmlns:a16="http://schemas.microsoft.com/office/drawing/2014/main" id="{D5DD94DC-5A1C-47DD-AAC5-6DD8D7A6AD45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2" name="مجموعة 81">
            <a:extLst>
              <a:ext uri="{FF2B5EF4-FFF2-40B4-BE49-F238E27FC236}">
                <a16:creationId xmlns:a16="http://schemas.microsoft.com/office/drawing/2014/main" id="{B97215C1-8961-43D0-8F12-013B0FED918D}"/>
              </a:ext>
            </a:extLst>
          </p:cNvPr>
          <p:cNvGrpSpPr/>
          <p:nvPr/>
        </p:nvGrpSpPr>
        <p:grpSpPr>
          <a:xfrm>
            <a:off x="2743082" y="1464449"/>
            <a:ext cx="8722325" cy="3073751"/>
            <a:chOff x="2094367" y="-339657"/>
            <a:chExt cx="8722325" cy="3073751"/>
          </a:xfrm>
        </p:grpSpPr>
        <p:grpSp>
          <p:nvGrpSpPr>
            <p:cNvPr id="83" name="Google Shape;96;p13">
              <a:extLst>
                <a:ext uri="{FF2B5EF4-FFF2-40B4-BE49-F238E27FC236}">
                  <a16:creationId xmlns:a16="http://schemas.microsoft.com/office/drawing/2014/main" id="{83D6EABB-CD8F-475D-B0CE-E203DEFCF912}"/>
                </a:ext>
              </a:extLst>
            </p:cNvPr>
            <p:cNvGrpSpPr/>
            <p:nvPr/>
          </p:nvGrpSpPr>
          <p:grpSpPr>
            <a:xfrm>
              <a:off x="3282091" y="-339657"/>
              <a:ext cx="7534601" cy="3073751"/>
              <a:chOff x="5345980" y="993045"/>
              <a:chExt cx="10213408" cy="4393343"/>
            </a:xfrm>
          </p:grpSpPr>
          <p:sp>
            <p:nvSpPr>
              <p:cNvPr id="85" name="Google Shape;98;p13">
                <a:extLst>
                  <a:ext uri="{FF2B5EF4-FFF2-40B4-BE49-F238E27FC236}">
                    <a16:creationId xmlns:a16="http://schemas.microsoft.com/office/drawing/2014/main" id="{339F862E-4A2A-4C61-9921-FCDFC6072A93}"/>
                  </a:ext>
                </a:extLst>
              </p:cNvPr>
              <p:cNvSpPr txBox="1"/>
              <p:nvPr/>
            </p:nvSpPr>
            <p:spPr>
              <a:xfrm>
                <a:off x="8551292" y="993045"/>
                <a:ext cx="7008096" cy="649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86" name="Google Shape;99;p13">
                <a:extLst>
                  <a:ext uri="{FF2B5EF4-FFF2-40B4-BE49-F238E27FC236}">
                    <a16:creationId xmlns:a16="http://schemas.microsoft.com/office/drawing/2014/main" id="{C4A4D065-27B7-4C4E-9AF9-38751A7C8E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45980" y="5386388"/>
                <a:ext cx="3883749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4" name="مربع نص 83">
              <a:extLst>
                <a:ext uri="{FF2B5EF4-FFF2-40B4-BE49-F238E27FC236}">
                  <a16:creationId xmlns:a16="http://schemas.microsoft.com/office/drawing/2014/main" id="{2C948B3C-F1E5-495A-8989-CBFEF91EABBE}"/>
                </a:ext>
              </a:extLst>
            </p:cNvPr>
            <p:cNvSpPr txBox="1"/>
            <p:nvPr/>
          </p:nvSpPr>
          <p:spPr>
            <a:xfrm>
              <a:off x="2094367" y="2246548"/>
              <a:ext cx="516998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تتعرف الفروع الثلاثة للعلوم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6331402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oogle Shape;85;p13">
            <a:extLst>
              <a:ext uri="{FF2B5EF4-FFF2-40B4-BE49-F238E27FC236}">
                <a16:creationId xmlns:a16="http://schemas.microsoft.com/office/drawing/2014/main" id="{F72A42C6-C96F-43E7-BD5B-4322586147C0}"/>
              </a:ext>
            </a:extLst>
          </p:cNvPr>
          <p:cNvGrpSpPr/>
          <p:nvPr/>
        </p:nvGrpSpPr>
        <p:grpSpPr>
          <a:xfrm>
            <a:off x="5806955" y="-4232315"/>
            <a:ext cx="773585" cy="6444271"/>
            <a:chOff x="822635" y="-372083"/>
            <a:chExt cx="773585" cy="6444271"/>
          </a:xfrm>
        </p:grpSpPr>
        <p:sp>
          <p:nvSpPr>
            <p:cNvPr id="65" name="Google Shape;86;p13">
              <a:extLst>
                <a:ext uri="{FF2B5EF4-FFF2-40B4-BE49-F238E27FC236}">
                  <a16:creationId xmlns:a16="http://schemas.microsoft.com/office/drawing/2014/main" id="{2EF48429-3D9D-4E04-A5D9-580F3E973EE7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6" name="Google Shape;87;p13">
              <a:extLst>
                <a:ext uri="{FF2B5EF4-FFF2-40B4-BE49-F238E27FC236}">
                  <a16:creationId xmlns:a16="http://schemas.microsoft.com/office/drawing/2014/main" id="{E85EAD49-591F-4C36-9AB1-B03F4F0C7F3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73" name="مجموعة 72">
            <a:extLst>
              <a:ext uri="{FF2B5EF4-FFF2-40B4-BE49-F238E27FC236}">
                <a16:creationId xmlns:a16="http://schemas.microsoft.com/office/drawing/2014/main" id="{A7B13135-3E78-418B-B4CC-CC051EE2E7D0}"/>
              </a:ext>
            </a:extLst>
          </p:cNvPr>
          <p:cNvGrpSpPr/>
          <p:nvPr/>
        </p:nvGrpSpPr>
        <p:grpSpPr>
          <a:xfrm>
            <a:off x="2171700" y="533009"/>
            <a:ext cx="8422577" cy="2971047"/>
            <a:chOff x="2394115" y="-339657"/>
            <a:chExt cx="8422577" cy="2971047"/>
          </a:xfrm>
        </p:grpSpPr>
        <p:grpSp>
          <p:nvGrpSpPr>
            <p:cNvPr id="76" name="Google Shape;96;p13">
              <a:extLst>
                <a:ext uri="{FF2B5EF4-FFF2-40B4-BE49-F238E27FC236}">
                  <a16:creationId xmlns:a16="http://schemas.microsoft.com/office/drawing/2014/main" id="{C34DC7BD-7DBA-4E23-ACCA-2ABEBB11555D}"/>
                </a:ext>
              </a:extLst>
            </p:cNvPr>
            <p:cNvGrpSpPr/>
            <p:nvPr/>
          </p:nvGrpSpPr>
          <p:grpSpPr>
            <a:xfrm>
              <a:off x="2897396" y="-339657"/>
              <a:ext cx="7919296" cy="2971047"/>
              <a:chOff x="4824513" y="993045"/>
              <a:chExt cx="10734875" cy="4246547"/>
            </a:xfrm>
          </p:grpSpPr>
          <p:sp>
            <p:nvSpPr>
              <p:cNvPr id="87" name="Google Shape;98;p13">
                <a:extLst>
                  <a:ext uri="{FF2B5EF4-FFF2-40B4-BE49-F238E27FC236}">
                    <a16:creationId xmlns:a16="http://schemas.microsoft.com/office/drawing/2014/main" id="{568DDDDB-BD52-4B9E-9E72-41458B2CCDE8}"/>
                  </a:ext>
                </a:extLst>
              </p:cNvPr>
              <p:cNvSpPr txBox="1"/>
              <p:nvPr/>
            </p:nvSpPr>
            <p:spPr>
              <a:xfrm>
                <a:off x="8551292" y="993045"/>
                <a:ext cx="7008096" cy="649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88" name="Google Shape;99;p13">
                <a:extLst>
                  <a:ext uri="{FF2B5EF4-FFF2-40B4-BE49-F238E27FC236}">
                    <a16:creationId xmlns:a16="http://schemas.microsoft.com/office/drawing/2014/main" id="{CA226D47-8854-42BB-80EA-BC07739C77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24513" y="5239592"/>
                <a:ext cx="4865737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4B7E244A-33B1-4A79-8D84-5EE3053F1DE4}"/>
                </a:ext>
              </a:extLst>
            </p:cNvPr>
            <p:cNvSpPr txBox="1"/>
            <p:nvPr/>
          </p:nvSpPr>
          <p:spPr>
            <a:xfrm>
              <a:off x="2394115" y="2154769"/>
              <a:ext cx="516998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تقارن بين النظريات والقوانين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7251995" y="379839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4071050" y="2479366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19789" y="1061054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72790" y="1245026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29365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862586" y="1795589"/>
            <a:ext cx="5744624" cy="1077051"/>
            <a:chOff x="1125649" y="2111482"/>
            <a:chExt cx="5744624" cy="1077051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1391139" y="2448959"/>
              <a:ext cx="4945274" cy="739574"/>
              <a:chOff x="2782731" y="4978843"/>
              <a:chExt cx="6703487" cy="1057081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40532" y="4978843"/>
                <a:ext cx="6445686" cy="39327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1125649" y="2111482"/>
              <a:ext cx="574462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نستفيد من العلوم في تعرف العالم الذي نعيش فيه 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773443" y="2917683"/>
            <a:ext cx="7322962" cy="2084873"/>
            <a:chOff x="-313667" y="-1065312"/>
            <a:chExt cx="7322962" cy="4253844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1160790" y="-133843"/>
              <a:ext cx="5146967" cy="3322375"/>
              <a:chOff x="2470485" y="1287217"/>
              <a:chExt cx="6976889" cy="474870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/>
              <p:nvPr/>
            </p:nvCxnSpPr>
            <p:spPr>
              <a:xfrm rot="10800000">
                <a:off x="2470485" y="128721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-313667" y="-1065312"/>
              <a:ext cx="7322962" cy="16955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1- العلم    2-الطريقة العلمية</a:t>
              </a:r>
            </a:p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3- القانون العلمي  4- النظرية العلمية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7256292" y="-1673472"/>
            <a:ext cx="773585" cy="644427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4515459" y="3814889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مراجعة المفردات</a:t>
            </a:r>
            <a:endParaRPr lang="ar-SA" dirty="0"/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2164546" y="4308284"/>
            <a:ext cx="5303197" cy="937562"/>
            <a:chOff x="1390226" y="2250973"/>
            <a:chExt cx="5303197" cy="937562"/>
          </a:xfrm>
        </p:grpSpPr>
        <p:grpSp>
          <p:nvGrpSpPr>
            <p:cNvPr id="106" name="Google Shape;96;p13">
              <a:extLst>
                <a:ext uri="{FF2B5EF4-FFF2-40B4-BE49-F238E27FC236}">
                  <a16:creationId xmlns:a16="http://schemas.microsoft.com/office/drawing/2014/main" id="{356FC269-ADAF-40DD-8C03-40A896E4BD2D}"/>
                </a:ext>
              </a:extLst>
            </p:cNvPr>
            <p:cNvGrpSpPr/>
            <p:nvPr/>
          </p:nvGrpSpPr>
          <p:grpSpPr>
            <a:xfrm>
              <a:off x="1391139" y="2695821"/>
              <a:ext cx="5031787" cy="492714"/>
              <a:chOff x="2782731" y="5331683"/>
              <a:chExt cx="6820759" cy="704241"/>
            </a:xfrm>
          </p:grpSpPr>
          <p:sp>
            <p:nvSpPr>
              <p:cNvPr id="108" name="Google Shape;98;p13">
                <a:extLst>
                  <a:ext uri="{FF2B5EF4-FFF2-40B4-BE49-F238E27FC236}">
                    <a16:creationId xmlns:a16="http://schemas.microsoft.com/office/drawing/2014/main" id="{E854E6D9-E776-48CC-810A-FE74D1345544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9" name="Google Shape;99;p13">
                <a:extLst>
                  <a:ext uri="{FF2B5EF4-FFF2-40B4-BE49-F238E27FC236}">
                    <a16:creationId xmlns:a16="http://schemas.microsoft.com/office/drawing/2014/main" id="{A78055FC-77C3-4C0F-8FB1-BFEC53ED39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374137" y="5331683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1390226" y="2250973"/>
              <a:ext cx="5303197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النظرية :تفسر الأشياء بناء على المعرفة التي تم الحصول عليها من الملاحظات والتجارب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5247945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صورة الشريحة 7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76" y="4876865"/>
            <a:ext cx="1042506" cy="37798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7040880" y="-208736"/>
            <a:ext cx="2158300" cy="1006546"/>
            <a:chOff x="5957001" y="312421"/>
            <a:chExt cx="2158300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6655398" y="565296"/>
              <a:ext cx="134874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3109751"/>
                  </p:ext>
                </p:extLst>
              </p:nvPr>
            </p:nvGraphicFramePr>
            <p:xfrm>
              <a:off x="-352137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52137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رسم 2">
            <a:extLst>
              <a:ext uri="{FF2B5EF4-FFF2-40B4-BE49-F238E27FC236}">
                <a16:creationId xmlns:a16="http://schemas.microsoft.com/office/drawing/2014/main" id="{743148EF-F674-4824-B78C-7C02567C0F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094" t="18392" r="12594" b="35054"/>
          <a:stretch/>
        </p:blipFill>
        <p:spPr>
          <a:xfrm>
            <a:off x="627918" y="-197043"/>
            <a:ext cx="7015436" cy="5340543"/>
          </a:xfrm>
          <a:prstGeom prst="rect">
            <a:avLst/>
          </a:prstGeom>
        </p:spPr>
      </p:pic>
      <p:pic>
        <p:nvPicPr>
          <p:cNvPr id="12" name="رسم 11">
            <a:extLst>
              <a:ext uri="{FF2B5EF4-FFF2-40B4-BE49-F238E27FC236}">
                <a16:creationId xmlns:a16="http://schemas.microsoft.com/office/drawing/2014/main" id="{ABBC6F36-977B-4463-9DB3-64FD6C637A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2879" t="65131" r="9347" b="21573"/>
          <a:stretch/>
        </p:blipFill>
        <p:spPr>
          <a:xfrm>
            <a:off x="3348666" y="991137"/>
            <a:ext cx="4083716" cy="183588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255393D-2278-47D0-9A7B-1D2CDA33EE0B}"/>
              </a:ext>
            </a:extLst>
          </p:cNvPr>
          <p:cNvSpPr txBox="1"/>
          <p:nvPr/>
        </p:nvSpPr>
        <p:spPr>
          <a:xfrm>
            <a:off x="7529053" y="1272540"/>
            <a:ext cx="155896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bg2">
                    <a:lumMod val="75000"/>
                  </a:schemeClr>
                </a:solidFill>
              </a:rPr>
              <a:t>1- الفضاء , أعماق المحيطات , القارة المتجمدة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7CB9838-6FFF-40C3-BED5-2AD91CB27EE9}"/>
              </a:ext>
            </a:extLst>
          </p:cNvPr>
          <p:cNvSpPr txBox="1"/>
          <p:nvPr/>
        </p:nvSpPr>
        <p:spPr>
          <a:xfrm>
            <a:off x="7542004" y="2226855"/>
            <a:ext cx="165717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bg2">
                    <a:lumMod val="75000"/>
                  </a:schemeClr>
                </a:solidFill>
              </a:rPr>
              <a:t>2- انابيب الاكسجين  , ملابس مقاومة للحرارة , انابيب خاصة لجمع اللابة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EC4B0A7-59BC-48B6-B517-8AF6DC824791}"/>
              </a:ext>
            </a:extLst>
          </p:cNvPr>
          <p:cNvSpPr txBox="1"/>
          <p:nvPr/>
        </p:nvSpPr>
        <p:spPr>
          <a:xfrm>
            <a:off x="7542004" y="3427184"/>
            <a:ext cx="155896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bg2">
                    <a:lumMod val="75000"/>
                  </a:schemeClr>
                </a:solidFill>
              </a:rPr>
              <a:t>3- العمل الميداني يعتمد على جمع العينات والبيانات اما المختبري يعتمد على التجارب والاختبارات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D25418C-C782-4DBC-B8E6-6799B7CF7D03}"/>
              </a:ext>
            </a:extLst>
          </p:cNvPr>
          <p:cNvSpPr txBox="1"/>
          <p:nvPr/>
        </p:nvSpPr>
        <p:spPr>
          <a:xfrm>
            <a:off x="6978081" y="174815"/>
            <a:ext cx="2279299" cy="3693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endParaRPr lang="ar-SA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3DA1FEDD-9849-4C63-852A-A453C787C22B}"/>
              </a:ext>
            </a:extLst>
          </p:cNvPr>
          <p:cNvGrpSpPr/>
          <p:nvPr/>
        </p:nvGrpSpPr>
        <p:grpSpPr>
          <a:xfrm>
            <a:off x="4890749" y="106700"/>
            <a:ext cx="4224371" cy="1409700"/>
            <a:chOff x="1818743" y="3242493"/>
            <a:chExt cx="6238488" cy="2029103"/>
          </a:xfrm>
        </p:grpSpPr>
        <p:pic>
          <p:nvPicPr>
            <p:cNvPr id="40" name="صورة 3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03A9297-9D6D-42F8-AB67-111EACA13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43" y="3242493"/>
              <a:ext cx="6238488" cy="2029103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1EA8E51-3C57-4440-8B16-8A20CE7B62D3}"/>
                </a:ext>
              </a:extLst>
            </p:cNvPr>
            <p:cNvSpPr txBox="1"/>
            <p:nvPr/>
          </p:nvSpPr>
          <p:spPr>
            <a:xfrm>
              <a:off x="2253655" y="3991238"/>
              <a:ext cx="5124121" cy="5316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accent1">
                      <a:lumMod val="50000"/>
                    </a:schemeClr>
                  </a:solidFill>
                </a:rPr>
                <a:t>عندما تفكرين بالعالم ماذا تتخيلين 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A14DD79A-71E6-4EC6-8F7C-B8BE2392544E}"/>
              </a:ext>
            </a:extLst>
          </p:cNvPr>
          <p:cNvGrpSpPr/>
          <p:nvPr/>
        </p:nvGrpSpPr>
        <p:grpSpPr>
          <a:xfrm>
            <a:off x="2236324" y="844481"/>
            <a:ext cx="4224371" cy="1343834"/>
            <a:chOff x="2000982" y="3272878"/>
            <a:chExt cx="6238488" cy="1934296"/>
          </a:xfrm>
        </p:grpSpPr>
        <p:pic>
          <p:nvPicPr>
            <p:cNvPr id="12" name="صورة 1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4016F17-30A0-4C96-8AA0-6E164E9E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982" y="3272878"/>
              <a:ext cx="6238488" cy="1934296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34FEE8B-945C-4FA5-BE27-6DC661AE720E}"/>
                </a:ext>
              </a:extLst>
            </p:cNvPr>
            <p:cNvSpPr txBox="1"/>
            <p:nvPr/>
          </p:nvSpPr>
          <p:spPr>
            <a:xfrm>
              <a:off x="2489513" y="3845103"/>
              <a:ext cx="5124121" cy="9303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accent1">
                      <a:lumMod val="50000"/>
                    </a:schemeClr>
                  </a:solidFill>
                </a:rPr>
                <a:t>هل تتخيلين شخصا محاطا الجداول والرسوم البيانية وانابيب الاختبار </a:t>
              </a: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529C36A-E924-4E37-9D56-3A77072ED35A}"/>
              </a:ext>
            </a:extLst>
          </p:cNvPr>
          <p:cNvSpPr txBox="1"/>
          <p:nvPr/>
        </p:nvSpPr>
        <p:spPr>
          <a:xfrm>
            <a:off x="2678707" y="3523499"/>
            <a:ext cx="345432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فانت عالمة عندما تبحثين وتحاولي فهم ما يجري من حولك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F9E4038-FF53-4357-9ABD-29C26AA4FDF5}"/>
              </a:ext>
            </a:extLst>
          </p:cNvPr>
          <p:cNvSpPr txBox="1"/>
          <p:nvPr/>
        </p:nvSpPr>
        <p:spPr>
          <a:xfrm>
            <a:off x="2918734" y="2188315"/>
            <a:ext cx="28595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أي شخص يحاول ان يتعلم شيء عن طبيعة العالم هو عالم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638155BF-3ABB-4F6E-91AE-6EC1BC2755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2447079"/>
                  </p:ext>
                </p:extLst>
              </p:nvPr>
            </p:nvGraphicFramePr>
            <p:xfrm>
              <a:off x="-238534" y="3815827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38155BF-3ABB-4F6E-91AE-6EC1BC2755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8534" y="3815827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صورة 17">
            <a:extLst>
              <a:ext uri="{FF2B5EF4-FFF2-40B4-BE49-F238E27FC236}">
                <a16:creationId xmlns:a16="http://schemas.microsoft.com/office/drawing/2014/main" id="{F7D101DF-E709-423C-ADCE-4921E305D6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633" y="1696518"/>
            <a:ext cx="1161549" cy="3342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CACED6E-C961-4745-8538-80C455DB82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6476" y="2078313"/>
            <a:ext cx="2142862" cy="289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صورة 83">
            <a:extLst>
              <a:ext uri="{FF2B5EF4-FFF2-40B4-BE49-F238E27FC236}">
                <a16:creationId xmlns:a16="http://schemas.microsoft.com/office/drawing/2014/main" id="{0FBFC677-135F-417E-9DFD-4B381DE4E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A80E303E-C70A-4B19-8341-3CB9A4722DC5}"/>
              </a:ext>
            </a:extLst>
          </p:cNvPr>
          <p:cNvSpPr/>
          <p:nvPr/>
        </p:nvSpPr>
        <p:spPr>
          <a:xfrm>
            <a:off x="1240262" y="3183105"/>
            <a:ext cx="1779831" cy="738194"/>
          </a:xfrm>
          <a:prstGeom prst="wedgeEllipseCallout">
            <a:avLst>
              <a:gd name="adj1" fmla="val -71722"/>
              <a:gd name="adj2" fmla="val -1091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err="1">
                <a:solidFill>
                  <a:schemeClr val="bg2">
                    <a:lumMod val="75000"/>
                  </a:schemeClr>
                </a:solidFill>
              </a:rPr>
              <a:t>ماهو</a:t>
            </a:r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 العلم ؟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34FA799-BA97-413B-B5C1-53039D766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879" y="3138411"/>
            <a:ext cx="1335228" cy="188798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794C97-861F-4704-AB9A-15AF42AAC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2" y="1486406"/>
            <a:ext cx="1161549" cy="3342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572CAFB-B2DD-4E9F-948E-D2CDFBFB2BAC}"/>
              </a:ext>
            </a:extLst>
          </p:cNvPr>
          <p:cNvSpPr txBox="1"/>
          <p:nvPr/>
        </p:nvSpPr>
        <p:spPr>
          <a:xfrm>
            <a:off x="2631439" y="4088757"/>
            <a:ext cx="34423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طريقة لتعلم المزيد حول العالم الطبيعي</a:t>
            </a: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009221CB-F5FB-4122-A5D1-133101141437}"/>
              </a:ext>
            </a:extLst>
          </p:cNvPr>
          <p:cNvCxnSpPr>
            <a:cxnSpLocks/>
          </p:cNvCxnSpPr>
          <p:nvPr/>
        </p:nvCxnSpPr>
        <p:spPr>
          <a:xfrm flipH="1">
            <a:off x="2981288" y="4488867"/>
            <a:ext cx="29400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236BBB4F-E8C0-439B-9EC6-FE4D3000AE22}"/>
              </a:ext>
            </a:extLst>
          </p:cNvPr>
          <p:cNvSpPr/>
          <p:nvPr/>
        </p:nvSpPr>
        <p:spPr>
          <a:xfrm>
            <a:off x="1328968" y="771985"/>
            <a:ext cx="2183691" cy="1014950"/>
          </a:xfrm>
          <a:prstGeom prst="wedgeEllipseCallout">
            <a:avLst>
              <a:gd name="adj1" fmla="val -55515"/>
              <a:gd name="adj2" fmla="val 70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ماهي العلوم ؟</a:t>
            </a:r>
          </a:p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ابحثي عن الإجابة مستعينة بسحابة الكلمات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303A49F-73D0-43AB-BBEA-4D070E56B8F1}"/>
              </a:ext>
            </a:extLst>
          </p:cNvPr>
          <p:cNvGrpSpPr/>
          <p:nvPr/>
        </p:nvGrpSpPr>
        <p:grpSpPr>
          <a:xfrm>
            <a:off x="-7789" y="-80055"/>
            <a:ext cx="2047448" cy="830545"/>
            <a:chOff x="6029890" y="340691"/>
            <a:chExt cx="2392701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344393A-2474-4CA7-9F65-A3FD8EA60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32" y="34069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ABC38177-F9DE-4E4E-A114-8505B34F360A}"/>
                </a:ext>
              </a:extLst>
            </p:cNvPr>
            <p:cNvSpPr txBox="1"/>
            <p:nvPr/>
          </p:nvSpPr>
          <p:spPr>
            <a:xfrm>
              <a:off x="6029890" y="625919"/>
              <a:ext cx="2392701" cy="41029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1600" b="1" dirty="0">
                  <a:solidFill>
                    <a:schemeClr val="bg2">
                      <a:lumMod val="75000"/>
                    </a:schemeClr>
                  </a:solidFill>
                </a:rPr>
                <a:t>استراتيجية سحابة الكلمات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4349239"/>
                  </p:ext>
                </p:extLst>
              </p:nvPr>
            </p:nvGraphicFramePr>
            <p:xfrm>
              <a:off x="-343385" y="3921299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343385" y="3921299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صورة 10">
            <a:extLst>
              <a:ext uri="{FF2B5EF4-FFF2-40B4-BE49-F238E27FC236}">
                <a16:creationId xmlns:a16="http://schemas.microsoft.com/office/drawing/2014/main" id="{2E9A2BE8-ACB5-4B5B-B3B6-28F8F5E4D4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1122" y="0"/>
            <a:ext cx="3165687" cy="4194171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484F23CA-EDBF-4413-B999-75F59EB9B1F4}"/>
              </a:ext>
            </a:extLst>
          </p:cNvPr>
          <p:cNvGrpSpPr/>
          <p:nvPr/>
        </p:nvGrpSpPr>
        <p:grpSpPr>
          <a:xfrm>
            <a:off x="7016966" y="-234561"/>
            <a:ext cx="2158300" cy="1006546"/>
            <a:chOff x="6117332" y="322933"/>
            <a:chExt cx="2158300" cy="1006546"/>
          </a:xfrm>
        </p:grpSpPr>
        <p:pic>
          <p:nvPicPr>
            <p:cNvPr id="24" name="صورة 2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B9BB774-158D-4933-8963-352B6BFFA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332" y="32293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E733E1BE-0147-489C-B647-C03EFB84E67B}"/>
                </a:ext>
              </a:extLst>
            </p:cNvPr>
            <p:cNvSpPr txBox="1"/>
            <p:nvPr/>
          </p:nvSpPr>
          <p:spPr>
            <a:xfrm>
              <a:off x="6196940" y="589682"/>
              <a:ext cx="199908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الكتاب صفحة 18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A202127-1437-4545-B5E3-CC281994B2BA}"/>
              </a:ext>
            </a:extLst>
          </p:cNvPr>
          <p:cNvGrpSpPr/>
          <p:nvPr/>
        </p:nvGrpSpPr>
        <p:grpSpPr>
          <a:xfrm>
            <a:off x="1066800" y="-178568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742FA08-0D2A-42D4-BEF4-EBC06E6F7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45EACB61-3F24-422E-8B84-2144BE1B290C}"/>
                </a:ext>
              </a:extLst>
            </p:cNvPr>
            <p:cNvSpPr txBox="1"/>
            <p:nvPr/>
          </p:nvSpPr>
          <p:spPr>
            <a:xfrm>
              <a:off x="6036609" y="584861"/>
              <a:ext cx="199908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الكتاب صفحة 18</a:t>
              </a:r>
            </a:p>
          </p:txBody>
        </p:sp>
      </p:grpSp>
      <p:grpSp>
        <p:nvGrpSpPr>
          <p:cNvPr id="21" name="Google Shape;1390;p48">
            <a:extLst>
              <a:ext uri="{FF2B5EF4-FFF2-40B4-BE49-F238E27FC236}">
                <a16:creationId xmlns:a16="http://schemas.microsoft.com/office/drawing/2014/main" id="{D968E77A-5F07-4180-8FD5-580CB7689BEE}"/>
              </a:ext>
            </a:extLst>
          </p:cNvPr>
          <p:cNvGrpSpPr/>
          <p:nvPr/>
        </p:nvGrpSpPr>
        <p:grpSpPr>
          <a:xfrm rot="1693067">
            <a:off x="8317624" y="-60550"/>
            <a:ext cx="727376" cy="907796"/>
            <a:chOff x="1728250" y="237500"/>
            <a:chExt cx="4090750" cy="5095875"/>
          </a:xfrm>
        </p:grpSpPr>
        <p:sp>
          <p:nvSpPr>
            <p:cNvPr id="22" name="Google Shape;1391;p48">
              <a:extLst>
                <a:ext uri="{FF2B5EF4-FFF2-40B4-BE49-F238E27FC236}">
                  <a16:creationId xmlns:a16="http://schemas.microsoft.com/office/drawing/2014/main" id="{AC700F62-15CD-40FC-AB9F-B05EFD5D29BC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92;p48">
              <a:extLst>
                <a:ext uri="{FF2B5EF4-FFF2-40B4-BE49-F238E27FC236}">
                  <a16:creationId xmlns:a16="http://schemas.microsoft.com/office/drawing/2014/main" id="{59A0B408-6C77-4DF2-A97D-01AFE90B0983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93;p48">
              <a:extLst>
                <a:ext uri="{FF2B5EF4-FFF2-40B4-BE49-F238E27FC236}">
                  <a16:creationId xmlns:a16="http://schemas.microsoft.com/office/drawing/2014/main" id="{A9DB1768-AAF4-4F0A-9E8D-A1BB51D1EEA6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94;p48">
              <a:extLst>
                <a:ext uri="{FF2B5EF4-FFF2-40B4-BE49-F238E27FC236}">
                  <a16:creationId xmlns:a16="http://schemas.microsoft.com/office/drawing/2014/main" id="{0D3F341B-2734-4554-BBF0-33DE0083529F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95;p48">
              <a:extLst>
                <a:ext uri="{FF2B5EF4-FFF2-40B4-BE49-F238E27FC236}">
                  <a16:creationId xmlns:a16="http://schemas.microsoft.com/office/drawing/2014/main" id="{8D90260F-CCA1-4C04-953B-EDD7EB8ACF59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96;p48">
              <a:extLst>
                <a:ext uri="{FF2B5EF4-FFF2-40B4-BE49-F238E27FC236}">
                  <a16:creationId xmlns:a16="http://schemas.microsoft.com/office/drawing/2014/main" id="{48DD6752-D6A4-45F0-A775-F511D8CA1C3D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97;p48">
              <a:extLst>
                <a:ext uri="{FF2B5EF4-FFF2-40B4-BE49-F238E27FC236}">
                  <a16:creationId xmlns:a16="http://schemas.microsoft.com/office/drawing/2014/main" id="{07E2D35B-DDD6-401D-BA4E-1CB9F189E4F9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98;p48">
              <a:extLst>
                <a:ext uri="{FF2B5EF4-FFF2-40B4-BE49-F238E27FC236}">
                  <a16:creationId xmlns:a16="http://schemas.microsoft.com/office/drawing/2014/main" id="{3DF6E20F-816E-48AA-AC54-1B627E081BFE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99;p48">
              <a:extLst>
                <a:ext uri="{FF2B5EF4-FFF2-40B4-BE49-F238E27FC236}">
                  <a16:creationId xmlns:a16="http://schemas.microsoft.com/office/drawing/2014/main" id="{E838C504-BE78-4D11-B8FB-CB767A01613A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00;p48">
              <a:extLst>
                <a:ext uri="{FF2B5EF4-FFF2-40B4-BE49-F238E27FC236}">
                  <a16:creationId xmlns:a16="http://schemas.microsoft.com/office/drawing/2014/main" id="{96843048-1ED3-4624-81EC-D1E492A595F2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01;p48">
              <a:extLst>
                <a:ext uri="{FF2B5EF4-FFF2-40B4-BE49-F238E27FC236}">
                  <a16:creationId xmlns:a16="http://schemas.microsoft.com/office/drawing/2014/main" id="{60D2228F-49DF-4FA3-AE02-DEBFC4AE9486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02;p48">
              <a:extLst>
                <a:ext uri="{FF2B5EF4-FFF2-40B4-BE49-F238E27FC236}">
                  <a16:creationId xmlns:a16="http://schemas.microsoft.com/office/drawing/2014/main" id="{A7EBE0F1-6FF0-4FD3-B58F-845160C8D9D0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03;p48">
              <a:extLst>
                <a:ext uri="{FF2B5EF4-FFF2-40B4-BE49-F238E27FC236}">
                  <a16:creationId xmlns:a16="http://schemas.microsoft.com/office/drawing/2014/main" id="{23D9D992-BE16-423E-9588-2C668ECE5261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04;p48">
              <a:extLst>
                <a:ext uri="{FF2B5EF4-FFF2-40B4-BE49-F238E27FC236}">
                  <a16:creationId xmlns:a16="http://schemas.microsoft.com/office/drawing/2014/main" id="{BE149616-0233-4250-ADE6-DF33B7AD7DF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05;p48">
              <a:extLst>
                <a:ext uri="{FF2B5EF4-FFF2-40B4-BE49-F238E27FC236}">
                  <a16:creationId xmlns:a16="http://schemas.microsoft.com/office/drawing/2014/main" id="{86D0324A-2F5A-4884-A475-946DCE34C38D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06;p48">
              <a:extLst>
                <a:ext uri="{FF2B5EF4-FFF2-40B4-BE49-F238E27FC236}">
                  <a16:creationId xmlns:a16="http://schemas.microsoft.com/office/drawing/2014/main" id="{10EDC450-DDB5-4CCC-9931-77D55C89E9F2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07;p48">
              <a:extLst>
                <a:ext uri="{FF2B5EF4-FFF2-40B4-BE49-F238E27FC236}">
                  <a16:creationId xmlns:a16="http://schemas.microsoft.com/office/drawing/2014/main" id="{3792B657-18F3-4425-B38E-4254B92D98F5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08;p48">
              <a:extLst>
                <a:ext uri="{FF2B5EF4-FFF2-40B4-BE49-F238E27FC236}">
                  <a16:creationId xmlns:a16="http://schemas.microsoft.com/office/drawing/2014/main" id="{50BC3138-EE9A-4A9A-AD10-3892005D4EC2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09;p48">
              <a:extLst>
                <a:ext uri="{FF2B5EF4-FFF2-40B4-BE49-F238E27FC236}">
                  <a16:creationId xmlns:a16="http://schemas.microsoft.com/office/drawing/2014/main" id="{C0AEBE43-92BF-4210-8FC0-2B9AE3AFA715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10;p48">
              <a:extLst>
                <a:ext uri="{FF2B5EF4-FFF2-40B4-BE49-F238E27FC236}">
                  <a16:creationId xmlns:a16="http://schemas.microsoft.com/office/drawing/2014/main" id="{8EF40570-3A46-4000-A635-3C9FD9CD1498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11;p48">
              <a:extLst>
                <a:ext uri="{FF2B5EF4-FFF2-40B4-BE49-F238E27FC236}">
                  <a16:creationId xmlns:a16="http://schemas.microsoft.com/office/drawing/2014/main" id="{B6FB6A41-043D-44BC-A047-EA66BBC5E266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12;p48">
              <a:extLst>
                <a:ext uri="{FF2B5EF4-FFF2-40B4-BE49-F238E27FC236}">
                  <a16:creationId xmlns:a16="http://schemas.microsoft.com/office/drawing/2014/main" id="{ABDE29DC-26EF-42CF-9C48-994F00DFC0D6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13;p48">
              <a:extLst>
                <a:ext uri="{FF2B5EF4-FFF2-40B4-BE49-F238E27FC236}">
                  <a16:creationId xmlns:a16="http://schemas.microsoft.com/office/drawing/2014/main" id="{3146DBF7-73C9-4D89-8BBC-56B560C6FB7C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14;p48">
              <a:extLst>
                <a:ext uri="{FF2B5EF4-FFF2-40B4-BE49-F238E27FC236}">
                  <a16:creationId xmlns:a16="http://schemas.microsoft.com/office/drawing/2014/main" id="{9DDA3A1D-B95E-4F63-961D-5297BEF8EC8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15;p48">
              <a:extLst>
                <a:ext uri="{FF2B5EF4-FFF2-40B4-BE49-F238E27FC236}">
                  <a16:creationId xmlns:a16="http://schemas.microsoft.com/office/drawing/2014/main" id="{CDF06CFA-0906-4438-A62D-A8C8FF978237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16;p48">
              <a:extLst>
                <a:ext uri="{FF2B5EF4-FFF2-40B4-BE49-F238E27FC236}">
                  <a16:creationId xmlns:a16="http://schemas.microsoft.com/office/drawing/2014/main" id="{08945713-37A6-4799-BFD6-0A1061235F82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17;p48">
              <a:extLst>
                <a:ext uri="{FF2B5EF4-FFF2-40B4-BE49-F238E27FC236}">
                  <a16:creationId xmlns:a16="http://schemas.microsoft.com/office/drawing/2014/main" id="{8D966475-A6EB-435A-8C95-5561789986D7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18;p48">
              <a:extLst>
                <a:ext uri="{FF2B5EF4-FFF2-40B4-BE49-F238E27FC236}">
                  <a16:creationId xmlns:a16="http://schemas.microsoft.com/office/drawing/2014/main" id="{EA36DA73-1397-48BE-A879-B8AA1D735912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19;p48">
              <a:extLst>
                <a:ext uri="{FF2B5EF4-FFF2-40B4-BE49-F238E27FC236}">
                  <a16:creationId xmlns:a16="http://schemas.microsoft.com/office/drawing/2014/main" id="{C943017E-39A4-41FC-AF0A-DC14C1F044DD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1" name="صورة الشريحة 50">
                <a:extLst>
                  <a:ext uri="{FF2B5EF4-FFF2-40B4-BE49-F238E27FC236}">
                    <a16:creationId xmlns:a16="http://schemas.microsoft.com/office/drawing/2014/main" id="{1D0FA539-2280-4817-A231-2D2846133D2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3299352"/>
                  </p:ext>
                </p:extLst>
              </p:nvPr>
            </p:nvGraphicFramePr>
            <p:xfrm>
              <a:off x="-251836" y="393489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1" name="صورة الشريحة 5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D0FA539-2280-4817-A231-2D2846133D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51836" y="3934893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CAAC64F8-66E5-4706-9FC4-E55646CAED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3377" y="1367339"/>
            <a:ext cx="2143125" cy="21431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050AC6C-D77C-4E26-900D-6671C78C7F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8394" y="2571299"/>
            <a:ext cx="2266950" cy="20193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4447352-260A-4FC0-B218-7655DFBFCA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4904" y="1367339"/>
            <a:ext cx="2143125" cy="2143125"/>
          </a:xfrm>
          <a:prstGeom prst="rect">
            <a:avLst/>
          </a:prstGeom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CCE252FF-2CE0-4583-A8F2-7AF47C4295D6}"/>
              </a:ext>
            </a:extLst>
          </p:cNvPr>
          <p:cNvSpPr/>
          <p:nvPr/>
        </p:nvSpPr>
        <p:spPr>
          <a:xfrm>
            <a:off x="6742469" y="273088"/>
            <a:ext cx="1478280" cy="1203960"/>
          </a:xfrm>
          <a:prstGeom prst="cloudCallout">
            <a:avLst>
              <a:gd name="adj1" fmla="val 45146"/>
              <a:gd name="adj2" fmla="val 59968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مم تتكون الأشياء؟</a:t>
            </a:r>
          </a:p>
        </p:txBody>
      </p:sp>
      <p:sp>
        <p:nvSpPr>
          <p:cNvPr id="53" name="فقاعة التفكير: على شكل سحابة 52">
            <a:extLst>
              <a:ext uri="{FF2B5EF4-FFF2-40B4-BE49-F238E27FC236}">
                <a16:creationId xmlns:a16="http://schemas.microsoft.com/office/drawing/2014/main" id="{F2541D7A-2622-4304-B2CF-0BF05CA3C716}"/>
              </a:ext>
            </a:extLst>
          </p:cNvPr>
          <p:cNvSpPr/>
          <p:nvPr/>
        </p:nvSpPr>
        <p:spPr>
          <a:xfrm>
            <a:off x="2950887" y="280831"/>
            <a:ext cx="2019747" cy="1203960"/>
          </a:xfrm>
          <a:prstGeom prst="cloudCallout">
            <a:avLst>
              <a:gd name="adj1" fmla="val 25905"/>
              <a:gd name="adj2" fmla="val 70095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ما سبب وقوع حدث ما؟</a:t>
            </a:r>
          </a:p>
        </p:txBody>
      </p:sp>
      <p:sp>
        <p:nvSpPr>
          <p:cNvPr id="54" name="فقاعة التفكير: على شكل سحابة 53">
            <a:extLst>
              <a:ext uri="{FF2B5EF4-FFF2-40B4-BE49-F238E27FC236}">
                <a16:creationId xmlns:a16="http://schemas.microsoft.com/office/drawing/2014/main" id="{7EDA284F-CF0F-4E81-9E13-40732B274E7D}"/>
              </a:ext>
            </a:extLst>
          </p:cNvPr>
          <p:cNvSpPr/>
          <p:nvPr/>
        </p:nvSpPr>
        <p:spPr>
          <a:xfrm>
            <a:off x="5530076" y="1027468"/>
            <a:ext cx="1478280" cy="1203960"/>
          </a:xfrm>
          <a:prstGeom prst="cloudCallout">
            <a:avLst>
              <a:gd name="adj1" fmla="val 3909"/>
              <a:gd name="adj2" fmla="val 73892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bg2">
                    <a:lumMod val="50000"/>
                  </a:schemeClr>
                </a:solidFill>
              </a:rPr>
              <a:t>ما الية عملها ؟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04F65131-FC99-4191-8AB9-B29B25D3ACC3}"/>
              </a:ext>
            </a:extLst>
          </p:cNvPr>
          <p:cNvSpPr/>
          <p:nvPr/>
        </p:nvSpPr>
        <p:spPr>
          <a:xfrm>
            <a:off x="1090444" y="2317474"/>
            <a:ext cx="1878732" cy="556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bg2">
                    <a:lumMod val="50000"/>
                  </a:schemeClr>
                </a:solidFill>
              </a:rPr>
              <a:t>طرح الأسئلة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797EF2A-F8F9-4948-BAD3-E89B4159E706}"/>
              </a:ext>
            </a:extLst>
          </p:cNvPr>
          <p:cNvSpPr txBox="1"/>
          <p:nvPr/>
        </p:nvSpPr>
        <p:spPr>
          <a:xfrm>
            <a:off x="787088" y="3146175"/>
            <a:ext cx="271456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يطرح العلماء الأسئلة ويحاولون الإجابة عليها من خلال العلم </a:t>
            </a:r>
          </a:p>
        </p:txBody>
      </p:sp>
    </p:spTree>
    <p:extLst>
      <p:ext uri="{BB962C8B-B14F-4D97-AF65-F5344CB8AC3E}">
        <p14:creationId xmlns:p14="http://schemas.microsoft.com/office/powerpoint/2010/main" val="88919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3" grpId="0" animBg="1"/>
      <p:bldP spid="5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صورة 57">
            <a:extLst>
              <a:ext uri="{FF2B5EF4-FFF2-40B4-BE49-F238E27FC236}">
                <a16:creationId xmlns:a16="http://schemas.microsoft.com/office/drawing/2014/main" id="{701EE7CE-15D6-4CD7-A45E-5FF84544D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" y="4882529"/>
            <a:ext cx="1042506" cy="377985"/>
          </a:xfrm>
          <a:prstGeom prst="rect">
            <a:avLst/>
          </a:prstGeom>
        </p:spPr>
      </p:pic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21C7D46D-44A8-4C69-BD88-5B72B83DF573}"/>
              </a:ext>
            </a:extLst>
          </p:cNvPr>
          <p:cNvGrpSpPr/>
          <p:nvPr/>
        </p:nvGrpSpPr>
        <p:grpSpPr>
          <a:xfrm>
            <a:off x="2856969" y="-161265"/>
            <a:ext cx="2158300" cy="1006546"/>
            <a:chOff x="5957001" y="312421"/>
            <a:chExt cx="2158300" cy="1006546"/>
          </a:xfrm>
        </p:grpSpPr>
        <p:pic>
          <p:nvPicPr>
            <p:cNvPr id="54" name="صورة 5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41A4C400-2DFC-4888-8771-B9648F06B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786FE516-A274-4D20-9E0C-D99FAAA4914A}"/>
                </a:ext>
              </a:extLst>
            </p:cNvPr>
            <p:cNvSpPr txBox="1"/>
            <p:nvPr/>
          </p:nvSpPr>
          <p:spPr>
            <a:xfrm>
              <a:off x="6036609" y="584861"/>
              <a:ext cx="199908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الكتاب صفحة 18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6" name="صورة الشريحة 55">
                <a:extLst>
                  <a:ext uri="{FF2B5EF4-FFF2-40B4-BE49-F238E27FC236}">
                    <a16:creationId xmlns:a16="http://schemas.microsoft.com/office/drawing/2014/main" id="{E90DC9AF-7D04-4412-871C-9E5AC030AA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2705851"/>
                  </p:ext>
                </p:extLst>
              </p:nvPr>
            </p:nvGraphicFramePr>
            <p:xfrm>
              <a:off x="-316848" y="3974639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6" name="صورة الشريحة 5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E90DC9AF-7D04-4412-871C-9E5AC030AA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16848" y="3974639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صورة 11">
            <a:extLst>
              <a:ext uri="{FF2B5EF4-FFF2-40B4-BE49-F238E27FC236}">
                <a16:creationId xmlns:a16="http://schemas.microsoft.com/office/drawing/2014/main" id="{93B4544C-6D22-4723-BB4A-9E7A8B608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851" y="2253128"/>
            <a:ext cx="2142862" cy="2890372"/>
          </a:xfrm>
          <a:prstGeom prst="rect">
            <a:avLst/>
          </a:prstGeom>
        </p:spPr>
      </p:pic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A1DFE5ED-0EE4-4997-981C-5C85973E6908}"/>
              </a:ext>
            </a:extLst>
          </p:cNvPr>
          <p:cNvSpPr/>
          <p:nvPr/>
        </p:nvSpPr>
        <p:spPr>
          <a:xfrm>
            <a:off x="2344050" y="3698314"/>
            <a:ext cx="2372730" cy="738194"/>
          </a:xfrm>
          <a:prstGeom prst="wedgeEllipseCallout">
            <a:avLst>
              <a:gd name="adj1" fmla="val -71722"/>
              <a:gd name="adj2" fmla="val -1091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هل هناك أسئلة لا يستطيع العلماء الإجابة عليها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8089A82-6F92-4DDF-B7E9-B5EFF9A976C0}"/>
              </a:ext>
            </a:extLst>
          </p:cNvPr>
          <p:cNvSpPr txBox="1"/>
          <p:nvPr/>
        </p:nvSpPr>
        <p:spPr>
          <a:xfrm>
            <a:off x="2446020" y="845280"/>
            <a:ext cx="3733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مستعينة بكتابك </a:t>
            </a:r>
          </a:p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ماهي الأسئلة التي لا يستطيع العلم الإجابة عليها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C07C7E3-7DAA-4229-9839-79FC849B58CB}"/>
              </a:ext>
            </a:extLst>
          </p:cNvPr>
          <p:cNvSpPr txBox="1"/>
          <p:nvPr/>
        </p:nvSpPr>
        <p:spPr>
          <a:xfrm>
            <a:off x="3827595" y="2410211"/>
            <a:ext cx="3733800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مثل </a:t>
            </a:r>
          </a:p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من صديقك المفضل ؟</a:t>
            </a:r>
          </a:p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ما وجبتك المفضلة ؟</a:t>
            </a:r>
          </a:p>
          <a:p>
            <a:pPr algn="ctr"/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AEBE7007-BE10-4203-8F1C-C41A15E613F0}"/>
              </a:ext>
            </a:extLst>
          </p:cNvPr>
          <p:cNvGrpSpPr/>
          <p:nvPr/>
        </p:nvGrpSpPr>
        <p:grpSpPr>
          <a:xfrm>
            <a:off x="6985700" y="-40866"/>
            <a:ext cx="2158300" cy="1006546"/>
            <a:chOff x="5957001" y="312421"/>
            <a:chExt cx="2158300" cy="1006546"/>
          </a:xfrm>
        </p:grpSpPr>
        <p:pic>
          <p:nvPicPr>
            <p:cNvPr id="36" name="صورة 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89F4217-5F92-4A96-B3A2-6F4C2C44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D25418C-C782-4DBC-B8E6-6799B7CF7D03}"/>
                </a:ext>
              </a:extLst>
            </p:cNvPr>
            <p:cNvSpPr txBox="1"/>
            <p:nvPr/>
          </p:nvSpPr>
          <p:spPr>
            <a:xfrm>
              <a:off x="5970838" y="631028"/>
              <a:ext cx="2060643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dirty="0">
                  <a:solidFill>
                    <a:schemeClr val="bg2">
                      <a:lumMod val="75000"/>
                    </a:schemeClr>
                  </a:solidFill>
                </a:rPr>
                <a:t>استراتيجية قراءة الصور</a:t>
              </a: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3DA1FEDD-9849-4C63-852A-A453C787C22B}"/>
              </a:ext>
            </a:extLst>
          </p:cNvPr>
          <p:cNvGrpSpPr/>
          <p:nvPr/>
        </p:nvGrpSpPr>
        <p:grpSpPr>
          <a:xfrm>
            <a:off x="1757246" y="-332429"/>
            <a:ext cx="5058761" cy="1631190"/>
            <a:chOff x="1711247" y="2060044"/>
            <a:chExt cx="6238488" cy="1934296"/>
          </a:xfrm>
        </p:grpSpPr>
        <p:pic>
          <p:nvPicPr>
            <p:cNvPr id="40" name="صورة 3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03A9297-9D6D-42F8-AB67-111EACA13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247" y="2060044"/>
              <a:ext cx="6238488" cy="1934296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1EA8E51-3C57-4440-8B16-8A20CE7B62D3}"/>
                </a:ext>
              </a:extLst>
            </p:cNvPr>
            <p:cNvSpPr txBox="1"/>
            <p:nvPr/>
          </p:nvSpPr>
          <p:spPr>
            <a:xfrm>
              <a:off x="2355654" y="2722193"/>
              <a:ext cx="4511039" cy="83942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تفسيرات محتملة</a:t>
              </a:r>
            </a:p>
            <a:p>
              <a:pPr algn="ctr"/>
              <a:endParaRPr lang="ar-SA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945E77A-8844-4F6C-B886-3EB9C87016D9}"/>
              </a:ext>
            </a:extLst>
          </p:cNvPr>
          <p:cNvSpPr txBox="1"/>
          <p:nvPr/>
        </p:nvSpPr>
        <p:spPr>
          <a:xfrm>
            <a:off x="1934844" y="3162157"/>
            <a:ext cx="446709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تقدم العلوم الإجابة عن طريق المعلومات المتوفرة في ذلك الوقت لكنها ليست قطعية فالعلوم تقدم تفسيرات محتملة فقط في ضوء البيانات </a:t>
            </a:r>
            <a:r>
              <a:rPr lang="ar-SA" sz="2000" b="1" dirty="0" err="1">
                <a:solidFill>
                  <a:schemeClr val="accent1">
                    <a:lumMod val="50000"/>
                  </a:schemeClr>
                </a:solidFill>
              </a:rPr>
              <a:t>المتوفره</a:t>
            </a:r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160E16D5-D53F-47E5-8CE7-7419D7790C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1393212"/>
                  </p:ext>
                </p:extLst>
              </p:nvPr>
            </p:nvGraphicFramePr>
            <p:xfrm>
              <a:off x="-102922" y="4105707"/>
              <a:ext cx="1042506" cy="101660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42506" cy="101660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60E16D5-D53F-47E5-8CE7-7419D7790C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02922" y="4105707"/>
                <a:ext cx="1042506" cy="1016605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D8B51B76-D31C-4B61-ABE6-0E71AB51DBC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419" t="51851" r="40917" b="11112"/>
          <a:stretch/>
        </p:blipFill>
        <p:spPr>
          <a:xfrm>
            <a:off x="1573716" y="785473"/>
            <a:ext cx="5189345" cy="22682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A0888D3-8ECA-4A39-9FC9-48832CCABB7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750" t="43111" r="39667" b="48117"/>
          <a:stretch/>
        </p:blipFill>
        <p:spPr>
          <a:xfrm>
            <a:off x="1090602" y="4171575"/>
            <a:ext cx="6962795" cy="753729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543C01F-A99A-49CA-9F46-D4B67C35FF32}"/>
              </a:ext>
            </a:extLst>
          </p:cNvPr>
          <p:cNvGrpSpPr/>
          <p:nvPr/>
        </p:nvGrpSpPr>
        <p:grpSpPr>
          <a:xfrm>
            <a:off x="6999537" y="686106"/>
            <a:ext cx="2158300" cy="1006546"/>
            <a:chOff x="5957001" y="312421"/>
            <a:chExt cx="2158300" cy="1006546"/>
          </a:xfrm>
        </p:grpSpPr>
        <p:pic>
          <p:nvPicPr>
            <p:cNvPr id="25" name="صورة 2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D4B4E4F5-0604-47DF-BEA9-D4E7D0BC5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04378801-5942-446A-88DC-D7BFBBA144BA}"/>
                </a:ext>
              </a:extLst>
            </p:cNvPr>
            <p:cNvSpPr txBox="1"/>
            <p:nvPr/>
          </p:nvSpPr>
          <p:spPr>
            <a:xfrm>
              <a:off x="6036609" y="584861"/>
              <a:ext cx="199908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الكتاب صفحة 18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DBC6B2C-7786-4F88-B6DD-8538C8C1A01E}"/>
              </a:ext>
            </a:extLst>
          </p:cNvPr>
          <p:cNvSpPr/>
          <p:nvPr/>
        </p:nvSpPr>
        <p:spPr>
          <a:xfrm>
            <a:off x="211979" y="3637534"/>
            <a:ext cx="1757246" cy="468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لان المعلومات متجددة وتتغير باستمرار </a:t>
            </a:r>
          </a:p>
        </p:txBody>
      </p:sp>
    </p:spTree>
    <p:extLst>
      <p:ext uri="{BB962C8B-B14F-4D97-AF65-F5344CB8AC3E}">
        <p14:creationId xmlns:p14="http://schemas.microsoft.com/office/powerpoint/2010/main" val="272921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642</Words>
  <Application>Microsoft Office PowerPoint</Application>
  <PresentationFormat>عرض على الشاشة (16:9)</PresentationFormat>
  <Paragraphs>168</Paragraphs>
  <Slides>18</Slides>
  <Notes>13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6" baseType="lpstr">
      <vt:lpstr>Barlow SemiBold</vt:lpstr>
      <vt:lpstr>Roboto Condensed Light</vt:lpstr>
      <vt:lpstr>Calibri</vt:lpstr>
      <vt:lpstr>Barlow Medium</vt:lpstr>
      <vt:lpstr>Arial</vt:lpstr>
      <vt:lpstr>Wingdings</vt:lpstr>
      <vt:lpstr>Fredoka One</vt:lpstr>
      <vt:lpstr>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وديان الردادي</cp:lastModifiedBy>
  <cp:revision>12</cp:revision>
  <dcterms:modified xsi:type="dcterms:W3CDTF">2021-09-03T08:38:37Z</dcterms:modified>
</cp:coreProperties>
</file>