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68"/>
  </p:notesMasterIdLst>
  <p:sldIdLst>
    <p:sldId id="369" r:id="rId3"/>
    <p:sldId id="387" r:id="rId4"/>
    <p:sldId id="370" r:id="rId5"/>
    <p:sldId id="410" r:id="rId6"/>
    <p:sldId id="371" r:id="rId7"/>
    <p:sldId id="372" r:id="rId8"/>
    <p:sldId id="373" r:id="rId9"/>
    <p:sldId id="374" r:id="rId10"/>
    <p:sldId id="375" r:id="rId11"/>
    <p:sldId id="259" r:id="rId12"/>
    <p:sldId id="260" r:id="rId13"/>
    <p:sldId id="257" r:id="rId14"/>
    <p:sldId id="258" r:id="rId15"/>
    <p:sldId id="341" r:id="rId16"/>
    <p:sldId id="343" r:id="rId17"/>
    <p:sldId id="376" r:id="rId18"/>
    <p:sldId id="377" r:id="rId19"/>
    <p:sldId id="378" r:id="rId20"/>
    <p:sldId id="344" r:id="rId21"/>
    <p:sldId id="380" r:id="rId22"/>
    <p:sldId id="381" r:id="rId23"/>
    <p:sldId id="382" r:id="rId24"/>
    <p:sldId id="342" r:id="rId25"/>
    <p:sldId id="383" r:id="rId26"/>
    <p:sldId id="384" r:id="rId27"/>
    <p:sldId id="385" r:id="rId28"/>
    <p:sldId id="386" r:id="rId29"/>
    <p:sldId id="347" r:id="rId30"/>
    <p:sldId id="389" r:id="rId31"/>
    <p:sldId id="388" r:id="rId32"/>
    <p:sldId id="390" r:id="rId33"/>
    <p:sldId id="348" r:id="rId34"/>
    <p:sldId id="391" r:id="rId35"/>
    <p:sldId id="403" r:id="rId36"/>
    <p:sldId id="368" r:id="rId37"/>
    <p:sldId id="351" r:id="rId38"/>
    <p:sldId id="356" r:id="rId39"/>
    <p:sldId id="393" r:id="rId40"/>
    <p:sldId id="349" r:id="rId41"/>
    <p:sldId id="350" r:id="rId42"/>
    <p:sldId id="353" r:id="rId43"/>
    <p:sldId id="354" r:id="rId44"/>
    <p:sldId id="345" r:id="rId45"/>
    <p:sldId id="355" r:id="rId46"/>
    <p:sldId id="357" r:id="rId47"/>
    <p:sldId id="358" r:id="rId48"/>
    <p:sldId id="360" r:id="rId49"/>
    <p:sldId id="395" r:id="rId50"/>
    <p:sldId id="396" r:id="rId51"/>
    <p:sldId id="359" r:id="rId52"/>
    <p:sldId id="361" r:id="rId53"/>
    <p:sldId id="401" r:id="rId54"/>
    <p:sldId id="404" r:id="rId55"/>
    <p:sldId id="402" r:id="rId56"/>
    <p:sldId id="346" r:id="rId57"/>
    <p:sldId id="363" r:id="rId58"/>
    <p:sldId id="364" r:id="rId59"/>
    <p:sldId id="362" r:id="rId60"/>
    <p:sldId id="405" r:id="rId61"/>
    <p:sldId id="406" r:id="rId62"/>
    <p:sldId id="365" r:id="rId63"/>
    <p:sldId id="366" r:id="rId64"/>
    <p:sldId id="407" r:id="rId65"/>
    <p:sldId id="409" r:id="rId66"/>
    <p:sldId id="408"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حصة الأولى" id="{7E2DB149-F3B6-48BE-BA03-F48767CC9D4D}">
          <p14:sldIdLst>
            <p14:sldId id="369"/>
            <p14:sldId id="387"/>
            <p14:sldId id="370"/>
            <p14:sldId id="410"/>
            <p14:sldId id="371"/>
            <p14:sldId id="372"/>
            <p14:sldId id="373"/>
            <p14:sldId id="374"/>
            <p14:sldId id="375"/>
            <p14:sldId id="259"/>
            <p14:sldId id="260"/>
            <p14:sldId id="257"/>
            <p14:sldId id="258"/>
            <p14:sldId id="341"/>
            <p14:sldId id="343"/>
            <p14:sldId id="376"/>
            <p14:sldId id="377"/>
            <p14:sldId id="378"/>
            <p14:sldId id="344"/>
            <p14:sldId id="380"/>
            <p14:sldId id="381"/>
            <p14:sldId id="382"/>
            <p14:sldId id="342"/>
            <p14:sldId id="383"/>
            <p14:sldId id="384"/>
            <p14:sldId id="385"/>
            <p14:sldId id="386"/>
            <p14:sldId id="347"/>
            <p14:sldId id="389"/>
            <p14:sldId id="388"/>
            <p14:sldId id="390"/>
            <p14:sldId id="348"/>
            <p14:sldId id="391"/>
            <p14:sldId id="403"/>
            <p14:sldId id="368"/>
            <p14:sldId id="351"/>
          </p14:sldIdLst>
        </p14:section>
        <p14:section name="الحصة الثانية" id="{7C167F73-DEA2-4ABB-97B1-7CBC97BE8F9D}">
          <p14:sldIdLst>
            <p14:sldId id="356"/>
            <p14:sldId id="393"/>
            <p14:sldId id="349"/>
            <p14:sldId id="350"/>
            <p14:sldId id="353"/>
            <p14:sldId id="354"/>
            <p14:sldId id="345"/>
            <p14:sldId id="355"/>
          </p14:sldIdLst>
        </p14:section>
        <p14:section name="الحصة الثالثة" id="{A7BE87D4-CAD7-48C7-B940-2E4F5A875457}">
          <p14:sldIdLst>
            <p14:sldId id="357"/>
            <p14:sldId id="358"/>
            <p14:sldId id="360"/>
            <p14:sldId id="395"/>
            <p14:sldId id="396"/>
            <p14:sldId id="359"/>
            <p14:sldId id="361"/>
            <p14:sldId id="401"/>
            <p14:sldId id="404"/>
            <p14:sldId id="402"/>
            <p14:sldId id="346"/>
            <p14:sldId id="363"/>
          </p14:sldIdLst>
        </p14:section>
        <p14:section name="الحصة الرابعة" id="{6ECD3D96-3707-40BC-BF65-6B9DF600BBFC}">
          <p14:sldIdLst>
            <p14:sldId id="364"/>
            <p14:sldId id="362"/>
            <p14:sldId id="405"/>
            <p14:sldId id="406"/>
            <p14:sldId id="365"/>
            <p14:sldId id="366"/>
            <p14:sldId id="407"/>
            <p14:sldId id="409"/>
            <p14:sldId id="40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initials="A" lastIdx="1" clrIdx="0">
    <p:extLst>
      <p:ext uri="{19B8F6BF-5375-455C-9EA6-DF929625EA0E}">
        <p15:presenceInfo xmlns:p15="http://schemas.microsoft.com/office/powerpoint/2012/main" userId="ALI" providerId="None"/>
      </p:ext>
    </p:extLst>
  </p:cmAuthor>
  <p:cmAuthor id="2" name="sara saleh bakhit aldoussari" initials="ssba" lastIdx="1" clrIdx="1">
    <p:extLst>
      <p:ext uri="{19B8F6BF-5375-455C-9EA6-DF929625EA0E}">
        <p15:presenceInfo xmlns:p15="http://schemas.microsoft.com/office/powerpoint/2012/main" userId="S::1000725653@ataa.sch.sa::7f12aae1-569b-4fe9-adb1-8e87c7ce06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B2F"/>
    <a:srgbClr val="6427B5"/>
    <a:srgbClr val="765837"/>
    <a:srgbClr val="E14F62"/>
    <a:srgbClr val="C42846"/>
    <a:srgbClr val="2DB88E"/>
    <a:srgbClr val="D7A5AA"/>
    <a:srgbClr val="C32646"/>
    <a:srgbClr val="D5B3FF"/>
    <a:srgbClr val="E1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84818" autoAdjust="0"/>
  </p:normalViewPr>
  <p:slideViewPr>
    <p:cSldViewPr snapToGrid="0">
      <p:cViewPr>
        <p:scale>
          <a:sx n="66" d="100"/>
          <a:sy n="66" d="100"/>
        </p:scale>
        <p:origin x="-900" y="-42"/>
      </p:cViewPr>
      <p:guideLst>
        <p:guide orient="horz" pos="2160"/>
        <p:guide pos="3840"/>
      </p:guideLst>
    </p:cSldViewPr>
  </p:slideViewPr>
  <p:notesTextViewPr>
    <p:cViewPr>
      <p:scale>
        <a:sx n="3" d="2"/>
        <a:sy n="3" d="2"/>
      </p:scale>
      <p:origin x="0" y="0"/>
    </p:cViewPr>
  </p:notesTextViewPr>
  <p:sorterViewPr>
    <p:cViewPr>
      <p:scale>
        <a:sx n="33" d="100"/>
        <a:sy n="33" d="100"/>
      </p:scale>
      <p:origin x="0" y="9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9-06T21:36:05.923" idx="1">
    <p:pos x="7670" y="10"/>
    <p:text/>
    <p:extLst>
      <p:ext uri="{C676402C-5697-4E1C-873F-D02D1690AC5C}">
        <p15:threadingInfo xmlns:p15="http://schemas.microsoft.com/office/powerpoint/2012/main" timeZoneBias="-18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02E82-1F67-47D9-95BD-2A4305CBEFE4}" type="doc">
      <dgm:prSet loTypeId="urn:microsoft.com/office/officeart/2005/8/layout/orgChart1" loCatId="hierarchy" qsTypeId="urn:microsoft.com/office/officeart/2005/8/quickstyle/3d4" qsCatId="3D" csTypeId="urn:microsoft.com/office/officeart/2005/8/colors/accent5_3" csCatId="accent5" phldr="1"/>
      <dgm:spPr/>
      <dgm:t>
        <a:bodyPr/>
        <a:lstStyle/>
        <a:p>
          <a:pPr rtl="1"/>
          <a:endParaRPr lang="ar-SA"/>
        </a:p>
      </dgm:t>
    </dgm:pt>
    <dgm:pt modelId="{019B5290-57D3-4D45-A38E-1400C6C1D016}">
      <dgm:prSet phldrT="[نص]"/>
      <dgm:spPr/>
      <dgm:t>
        <a:bodyPr/>
        <a:lstStyle/>
        <a:p>
          <a:pPr rtl="1"/>
          <a:r>
            <a:rPr lang="ar-SA" baseline="0" dirty="0">
              <a:solidFill>
                <a:schemeClr val="tx1"/>
              </a:solidFill>
            </a:rPr>
            <a:t>الوحدة الأولى         </a:t>
          </a:r>
          <a:r>
            <a:rPr lang="ar-SA" baseline="0" dirty="0"/>
            <a:t>العلم وتفاعلات الأجسام</a:t>
          </a:r>
          <a:endParaRPr lang="ar-SA" dirty="0"/>
        </a:p>
      </dgm:t>
    </dgm:pt>
    <dgm:pt modelId="{97066CAF-424D-48B4-96C9-3085A7A61201}" type="parTrans" cxnId="{3996B7E0-70DF-414F-BCAE-9EC362FFE024}">
      <dgm:prSet/>
      <dgm:spPr/>
      <dgm:t>
        <a:bodyPr/>
        <a:lstStyle/>
        <a:p>
          <a:pPr rtl="1"/>
          <a:endParaRPr lang="ar-SA"/>
        </a:p>
      </dgm:t>
    </dgm:pt>
    <dgm:pt modelId="{5794ACB4-6F36-45C6-809A-9E96D7E4BDAA}" type="sibTrans" cxnId="{3996B7E0-70DF-414F-BCAE-9EC362FFE024}">
      <dgm:prSet/>
      <dgm:spPr/>
      <dgm:t>
        <a:bodyPr/>
        <a:lstStyle/>
        <a:p>
          <a:pPr rtl="1"/>
          <a:endParaRPr lang="ar-SA"/>
        </a:p>
      </dgm:t>
    </dgm:pt>
    <dgm:pt modelId="{8EB4162A-DA13-4BBA-8926-B313566CEFE6}">
      <dgm:prSet phldrT="[نص]"/>
      <dgm:spPr/>
      <dgm:t>
        <a:bodyPr/>
        <a:lstStyle/>
        <a:p>
          <a:pPr rtl="1"/>
          <a:r>
            <a:rPr lang="ar-SA" baseline="0" dirty="0">
              <a:solidFill>
                <a:srgbClr val="C00000"/>
              </a:solidFill>
            </a:rPr>
            <a:t>الفصل الثاني  </a:t>
          </a:r>
          <a:r>
            <a:rPr lang="ar-SA" baseline="0" dirty="0"/>
            <a:t>الحركة والقوى والآلات البسيطة</a:t>
          </a:r>
          <a:endParaRPr lang="ar-SA" dirty="0"/>
        </a:p>
      </dgm:t>
    </dgm:pt>
    <dgm:pt modelId="{D3A22CDB-0474-442C-B5E1-90782C0F6015}" type="parTrans" cxnId="{B69DF1A0-6F55-46EB-A6AF-57B504291220}">
      <dgm:prSet/>
      <dgm:spPr/>
      <dgm:t>
        <a:bodyPr/>
        <a:lstStyle/>
        <a:p>
          <a:pPr rtl="1"/>
          <a:endParaRPr lang="ar-SA" dirty="0"/>
        </a:p>
      </dgm:t>
    </dgm:pt>
    <dgm:pt modelId="{2779A510-99F2-4DC0-A5F3-B78E801BE869}" type="sibTrans" cxnId="{B69DF1A0-6F55-46EB-A6AF-57B504291220}">
      <dgm:prSet/>
      <dgm:spPr/>
      <dgm:t>
        <a:bodyPr/>
        <a:lstStyle/>
        <a:p>
          <a:pPr rtl="1"/>
          <a:endParaRPr lang="ar-SA"/>
        </a:p>
      </dgm:t>
    </dgm:pt>
    <dgm:pt modelId="{7EC3701C-8B90-4E74-8CD2-390212B9C340}">
      <dgm:prSet phldrT="[نص]"/>
      <dgm:spPr/>
      <dgm:t>
        <a:bodyPr/>
        <a:lstStyle/>
        <a:p>
          <a:pPr rtl="1"/>
          <a:r>
            <a:rPr lang="ar-SA" baseline="0" dirty="0">
              <a:solidFill>
                <a:srgbClr val="C00000"/>
              </a:solidFill>
            </a:rPr>
            <a:t>الفصل الأول </a:t>
          </a:r>
          <a:r>
            <a:rPr lang="ar-SA" dirty="0">
              <a:solidFill>
                <a:srgbClr val="C00000"/>
              </a:solidFill>
            </a:rPr>
            <a:t>  </a:t>
          </a:r>
          <a:r>
            <a:rPr lang="ar-SA" dirty="0"/>
            <a:t>طبيعة العلم</a:t>
          </a:r>
        </a:p>
      </dgm:t>
    </dgm:pt>
    <dgm:pt modelId="{60CF62F1-8906-46BF-AA75-9EED560EB2A0}" type="parTrans" cxnId="{B35B6D8E-CDB1-455A-8206-48327629E833}">
      <dgm:prSet/>
      <dgm:spPr/>
      <dgm:t>
        <a:bodyPr/>
        <a:lstStyle/>
        <a:p>
          <a:pPr rtl="1"/>
          <a:endParaRPr lang="ar-SA" dirty="0"/>
        </a:p>
      </dgm:t>
    </dgm:pt>
    <dgm:pt modelId="{80475BD2-E40A-4352-81F0-DF3232394273}" type="sibTrans" cxnId="{B35B6D8E-CDB1-455A-8206-48327629E833}">
      <dgm:prSet/>
      <dgm:spPr/>
      <dgm:t>
        <a:bodyPr/>
        <a:lstStyle/>
        <a:p>
          <a:pPr rtl="1"/>
          <a:endParaRPr lang="ar-SA"/>
        </a:p>
      </dgm:t>
    </dgm:pt>
    <dgm:pt modelId="{F8E0D257-41D1-49CC-88FE-EAF94D845540}">
      <dgm:prSet phldrT="[نص]"/>
      <dgm:spPr/>
      <dgm:t>
        <a:bodyPr/>
        <a:lstStyle/>
        <a:p>
          <a:pPr rtl="1"/>
          <a:r>
            <a:rPr lang="ar-SA" dirty="0">
              <a:solidFill>
                <a:srgbClr val="FFFF00"/>
              </a:solidFill>
            </a:rPr>
            <a:t>الدرس الأول  </a:t>
          </a:r>
          <a:r>
            <a:rPr lang="ar-SA" dirty="0"/>
            <a:t>الحركة</a:t>
          </a:r>
        </a:p>
      </dgm:t>
    </dgm:pt>
    <dgm:pt modelId="{92F545D7-33A2-40E4-8FD9-8CA722A11765}" type="parTrans" cxnId="{E3EC23E4-0231-4A70-8684-9143D3006A39}">
      <dgm:prSet/>
      <dgm:spPr/>
      <dgm:t>
        <a:bodyPr/>
        <a:lstStyle/>
        <a:p>
          <a:pPr rtl="1"/>
          <a:endParaRPr lang="ar-SA" dirty="0"/>
        </a:p>
      </dgm:t>
    </dgm:pt>
    <dgm:pt modelId="{1AB34E59-D3EF-473F-8A06-3927A0B41D8E}" type="sibTrans" cxnId="{E3EC23E4-0231-4A70-8684-9143D3006A39}">
      <dgm:prSet/>
      <dgm:spPr/>
      <dgm:t>
        <a:bodyPr/>
        <a:lstStyle/>
        <a:p>
          <a:pPr rtl="1"/>
          <a:endParaRPr lang="ar-SA"/>
        </a:p>
      </dgm:t>
    </dgm:pt>
    <dgm:pt modelId="{DC1335EA-B0E3-4A57-B822-1F18C9218E39}">
      <dgm:prSet phldrT="[نص]"/>
      <dgm:spPr>
        <a:solidFill>
          <a:srgbClr val="FF0000"/>
        </a:solidFill>
      </dgm:spPr>
      <dgm:t>
        <a:bodyPr/>
        <a:lstStyle/>
        <a:p>
          <a:pPr rtl="1"/>
          <a:r>
            <a:rPr lang="ar-SA" baseline="0" dirty="0">
              <a:solidFill>
                <a:srgbClr val="FFFF00"/>
              </a:solidFill>
            </a:rPr>
            <a:t>الدرس الأول     </a:t>
          </a:r>
          <a:r>
            <a:rPr lang="ar-SA" dirty="0"/>
            <a:t>العلم وعملياته</a:t>
          </a:r>
        </a:p>
      </dgm:t>
    </dgm:pt>
    <dgm:pt modelId="{6654F154-61BD-4E0E-B228-50C584407B13}" type="parTrans" cxnId="{6E61B352-253F-4386-BD74-C017B0DD230F}">
      <dgm:prSet/>
      <dgm:spPr/>
      <dgm:t>
        <a:bodyPr/>
        <a:lstStyle/>
        <a:p>
          <a:pPr rtl="1"/>
          <a:endParaRPr lang="ar-SA" dirty="0"/>
        </a:p>
      </dgm:t>
    </dgm:pt>
    <dgm:pt modelId="{66F1DDCB-4398-4282-B543-BD42403C3EB6}" type="sibTrans" cxnId="{6E61B352-253F-4386-BD74-C017B0DD230F}">
      <dgm:prSet/>
      <dgm:spPr/>
      <dgm:t>
        <a:bodyPr/>
        <a:lstStyle/>
        <a:p>
          <a:pPr rtl="1"/>
          <a:endParaRPr lang="ar-SA"/>
        </a:p>
      </dgm:t>
    </dgm:pt>
    <dgm:pt modelId="{A43B4254-DAAF-4547-B0DB-7D572B869DD2}">
      <dgm:prSet phldrT="[نص]"/>
      <dgm:spPr/>
      <dgm:t>
        <a:bodyPr/>
        <a:lstStyle/>
        <a:p>
          <a:pPr rtl="1"/>
          <a:r>
            <a:rPr lang="ar-SA" baseline="0" dirty="0">
              <a:solidFill>
                <a:srgbClr val="FFFF00"/>
              </a:solidFill>
            </a:rPr>
            <a:t>الدرس الثاني    </a:t>
          </a:r>
          <a:r>
            <a:rPr lang="ar-SA" dirty="0"/>
            <a:t>النماذج العلمية</a:t>
          </a:r>
        </a:p>
      </dgm:t>
    </dgm:pt>
    <dgm:pt modelId="{548EF43E-DE5C-4B39-82A4-8D823D2C4F81}" type="parTrans" cxnId="{066C0511-E78E-48A5-84D8-7A92327E9462}">
      <dgm:prSet/>
      <dgm:spPr/>
      <dgm:t>
        <a:bodyPr/>
        <a:lstStyle/>
        <a:p>
          <a:pPr rtl="1"/>
          <a:endParaRPr lang="ar-SA" dirty="0"/>
        </a:p>
      </dgm:t>
    </dgm:pt>
    <dgm:pt modelId="{4B99F253-6BCC-419B-A787-3AD21EC2ABC3}" type="sibTrans" cxnId="{066C0511-E78E-48A5-84D8-7A92327E9462}">
      <dgm:prSet/>
      <dgm:spPr/>
      <dgm:t>
        <a:bodyPr/>
        <a:lstStyle/>
        <a:p>
          <a:pPr rtl="1"/>
          <a:endParaRPr lang="ar-SA"/>
        </a:p>
      </dgm:t>
    </dgm:pt>
    <dgm:pt modelId="{C8A26361-7303-4112-AAA6-90119E8D3EC9}">
      <dgm:prSet phldrT="[نص]"/>
      <dgm:spPr/>
      <dgm:t>
        <a:bodyPr/>
        <a:lstStyle/>
        <a:p>
          <a:pPr rtl="1"/>
          <a:r>
            <a:rPr lang="ar-SA" dirty="0">
              <a:solidFill>
                <a:srgbClr val="FFFF00"/>
              </a:solidFill>
            </a:rPr>
            <a:t>الدرس الثاني   </a:t>
          </a:r>
          <a:r>
            <a:rPr lang="ar-SA" dirty="0"/>
            <a:t>قوانين نيوتن للحركة</a:t>
          </a:r>
        </a:p>
      </dgm:t>
    </dgm:pt>
    <dgm:pt modelId="{343A31FC-5CD8-44CF-9BEA-40C8E8A3D056}" type="parTrans" cxnId="{98A7D081-CD31-419B-83E5-73950892DAEB}">
      <dgm:prSet/>
      <dgm:spPr/>
      <dgm:t>
        <a:bodyPr/>
        <a:lstStyle/>
        <a:p>
          <a:pPr rtl="1"/>
          <a:endParaRPr lang="ar-SA" dirty="0"/>
        </a:p>
      </dgm:t>
    </dgm:pt>
    <dgm:pt modelId="{5BC144EA-0E19-4E91-B586-1F9AEB108AEE}" type="sibTrans" cxnId="{98A7D081-CD31-419B-83E5-73950892DAEB}">
      <dgm:prSet/>
      <dgm:spPr/>
      <dgm:t>
        <a:bodyPr/>
        <a:lstStyle/>
        <a:p>
          <a:pPr rtl="1"/>
          <a:endParaRPr lang="ar-SA"/>
        </a:p>
      </dgm:t>
    </dgm:pt>
    <dgm:pt modelId="{9C141A95-C206-473D-BE8A-29B939C2D36E}">
      <dgm:prSet phldrT="[نص]"/>
      <dgm:spPr/>
      <dgm:t>
        <a:bodyPr/>
        <a:lstStyle/>
        <a:p>
          <a:pPr rtl="1"/>
          <a:r>
            <a:rPr lang="ar-SA" baseline="0" dirty="0">
              <a:solidFill>
                <a:srgbClr val="FFFF00"/>
              </a:solidFill>
            </a:rPr>
            <a:t>الدرس الثالث    </a:t>
          </a:r>
          <a:r>
            <a:rPr lang="ar-SA" dirty="0"/>
            <a:t>تقويم التفسيرات العلمية</a:t>
          </a:r>
        </a:p>
      </dgm:t>
    </dgm:pt>
    <dgm:pt modelId="{BE6CD445-BBCB-479B-93F6-D1D525443AA5}" type="parTrans" cxnId="{79363751-27D4-46C4-B55A-F7014AA2572B}">
      <dgm:prSet/>
      <dgm:spPr/>
      <dgm:t>
        <a:bodyPr/>
        <a:lstStyle/>
        <a:p>
          <a:pPr rtl="1"/>
          <a:endParaRPr lang="ar-SA" dirty="0"/>
        </a:p>
      </dgm:t>
    </dgm:pt>
    <dgm:pt modelId="{BCA450F3-864F-4B12-9EF5-C5C47BD47077}" type="sibTrans" cxnId="{79363751-27D4-46C4-B55A-F7014AA2572B}">
      <dgm:prSet/>
      <dgm:spPr/>
      <dgm:t>
        <a:bodyPr/>
        <a:lstStyle/>
        <a:p>
          <a:pPr rtl="1"/>
          <a:endParaRPr lang="ar-SA"/>
        </a:p>
      </dgm:t>
    </dgm:pt>
    <dgm:pt modelId="{582BDCC5-CC2C-46E9-BA76-9AD07429C3D9}">
      <dgm:prSet phldrT="[نص]"/>
      <dgm:spPr/>
      <dgm:t>
        <a:bodyPr/>
        <a:lstStyle/>
        <a:p>
          <a:pPr rtl="1"/>
          <a:r>
            <a:rPr lang="ar-SA" dirty="0">
              <a:solidFill>
                <a:srgbClr val="FFFF00"/>
              </a:solidFill>
            </a:rPr>
            <a:t>الدرس الثالث    </a:t>
          </a:r>
          <a:r>
            <a:rPr lang="ar-SA" dirty="0"/>
            <a:t>الشغل والآلات البسيطة</a:t>
          </a:r>
        </a:p>
      </dgm:t>
    </dgm:pt>
    <dgm:pt modelId="{5A21DFA5-6CBB-4A72-9E9B-C53E9C2C1599}" type="parTrans" cxnId="{4C74ECBB-4392-408B-8845-C5D49759E9E2}">
      <dgm:prSet/>
      <dgm:spPr/>
      <dgm:t>
        <a:bodyPr/>
        <a:lstStyle/>
        <a:p>
          <a:pPr rtl="1"/>
          <a:endParaRPr lang="ar-SA" dirty="0"/>
        </a:p>
      </dgm:t>
    </dgm:pt>
    <dgm:pt modelId="{FC41B680-F30A-4B50-9199-E9D3037C1AAC}" type="sibTrans" cxnId="{4C74ECBB-4392-408B-8845-C5D49759E9E2}">
      <dgm:prSet/>
      <dgm:spPr/>
      <dgm:t>
        <a:bodyPr/>
        <a:lstStyle/>
        <a:p>
          <a:pPr rtl="1"/>
          <a:endParaRPr lang="ar-SA"/>
        </a:p>
      </dgm:t>
    </dgm:pt>
    <dgm:pt modelId="{0A53FAE6-3AB0-475E-B4A4-04B81B6DBD46}" type="pres">
      <dgm:prSet presAssocID="{FB002E82-1F67-47D9-95BD-2A4305CBEFE4}" presName="hierChild1" presStyleCnt="0">
        <dgm:presLayoutVars>
          <dgm:orgChart val="1"/>
          <dgm:chPref val="1"/>
          <dgm:dir/>
          <dgm:animOne val="branch"/>
          <dgm:animLvl val="lvl"/>
          <dgm:resizeHandles/>
        </dgm:presLayoutVars>
      </dgm:prSet>
      <dgm:spPr/>
    </dgm:pt>
    <dgm:pt modelId="{73F0FA5F-F40A-4E4A-9D91-87C54F2683F8}" type="pres">
      <dgm:prSet presAssocID="{019B5290-57D3-4D45-A38E-1400C6C1D016}" presName="hierRoot1" presStyleCnt="0">
        <dgm:presLayoutVars>
          <dgm:hierBranch val="init"/>
        </dgm:presLayoutVars>
      </dgm:prSet>
      <dgm:spPr/>
    </dgm:pt>
    <dgm:pt modelId="{51CBC6B3-BD70-4462-9F86-D64FFEC21B96}" type="pres">
      <dgm:prSet presAssocID="{019B5290-57D3-4D45-A38E-1400C6C1D016}" presName="rootComposite1" presStyleCnt="0"/>
      <dgm:spPr/>
    </dgm:pt>
    <dgm:pt modelId="{37172EC2-1DF0-43C2-A2FE-2E2B1FC02A4A}" type="pres">
      <dgm:prSet presAssocID="{019B5290-57D3-4D45-A38E-1400C6C1D016}" presName="rootText1" presStyleLbl="node0" presStyleIdx="0" presStyleCnt="1" custScaleX="122785">
        <dgm:presLayoutVars>
          <dgm:chPref val="3"/>
        </dgm:presLayoutVars>
      </dgm:prSet>
      <dgm:spPr/>
    </dgm:pt>
    <dgm:pt modelId="{D75E304E-D37D-4DB1-B099-E5FF9F707CFF}" type="pres">
      <dgm:prSet presAssocID="{019B5290-57D3-4D45-A38E-1400C6C1D016}" presName="rootConnector1" presStyleLbl="node1" presStyleIdx="0" presStyleCnt="0"/>
      <dgm:spPr/>
    </dgm:pt>
    <dgm:pt modelId="{2DDDCE95-8336-49C9-9ED9-00BEDDBCB596}" type="pres">
      <dgm:prSet presAssocID="{019B5290-57D3-4D45-A38E-1400C6C1D016}" presName="hierChild2" presStyleCnt="0"/>
      <dgm:spPr/>
    </dgm:pt>
    <dgm:pt modelId="{4509AD83-B6D8-4BFC-B5FD-24F59E0EE0F3}" type="pres">
      <dgm:prSet presAssocID="{D3A22CDB-0474-442C-B5E1-90782C0F6015}" presName="Name37" presStyleLbl="parChTrans1D2" presStyleIdx="0" presStyleCnt="2"/>
      <dgm:spPr/>
    </dgm:pt>
    <dgm:pt modelId="{E6987E95-6C52-4874-920E-9986F36A78B8}" type="pres">
      <dgm:prSet presAssocID="{8EB4162A-DA13-4BBA-8926-B313566CEFE6}" presName="hierRoot2" presStyleCnt="0">
        <dgm:presLayoutVars>
          <dgm:hierBranch val="init"/>
        </dgm:presLayoutVars>
      </dgm:prSet>
      <dgm:spPr/>
    </dgm:pt>
    <dgm:pt modelId="{D14892F5-9539-46DE-B78D-F99422FAAC34}" type="pres">
      <dgm:prSet presAssocID="{8EB4162A-DA13-4BBA-8926-B313566CEFE6}" presName="rootComposite" presStyleCnt="0"/>
      <dgm:spPr/>
    </dgm:pt>
    <dgm:pt modelId="{3ACCFA50-7CAA-41D0-8913-860DE434FE96}" type="pres">
      <dgm:prSet presAssocID="{8EB4162A-DA13-4BBA-8926-B313566CEFE6}" presName="rootText" presStyleLbl="node2" presStyleIdx="0" presStyleCnt="2">
        <dgm:presLayoutVars>
          <dgm:chPref val="3"/>
        </dgm:presLayoutVars>
      </dgm:prSet>
      <dgm:spPr/>
    </dgm:pt>
    <dgm:pt modelId="{83B493CB-D4FC-47BA-9278-F5421FB6277C}" type="pres">
      <dgm:prSet presAssocID="{8EB4162A-DA13-4BBA-8926-B313566CEFE6}" presName="rootConnector" presStyleLbl="node2" presStyleIdx="0" presStyleCnt="2"/>
      <dgm:spPr/>
    </dgm:pt>
    <dgm:pt modelId="{A33AFC74-3AB3-4637-BF29-43EF02ED1EF9}" type="pres">
      <dgm:prSet presAssocID="{8EB4162A-DA13-4BBA-8926-B313566CEFE6}" presName="hierChild4" presStyleCnt="0"/>
      <dgm:spPr/>
    </dgm:pt>
    <dgm:pt modelId="{6915E501-0235-4F25-8393-F0544E945A6D}" type="pres">
      <dgm:prSet presAssocID="{92F545D7-33A2-40E4-8FD9-8CA722A11765}" presName="Name37" presStyleLbl="parChTrans1D3" presStyleIdx="0" presStyleCnt="6"/>
      <dgm:spPr/>
    </dgm:pt>
    <dgm:pt modelId="{9081CE74-9992-4230-A5C5-C06A86A2E9C4}" type="pres">
      <dgm:prSet presAssocID="{F8E0D257-41D1-49CC-88FE-EAF94D845540}" presName="hierRoot2" presStyleCnt="0">
        <dgm:presLayoutVars>
          <dgm:hierBranch val="init"/>
        </dgm:presLayoutVars>
      </dgm:prSet>
      <dgm:spPr/>
    </dgm:pt>
    <dgm:pt modelId="{FBCC7F01-2B70-4559-8BDE-EFEECF113FF9}" type="pres">
      <dgm:prSet presAssocID="{F8E0D257-41D1-49CC-88FE-EAF94D845540}" presName="rootComposite" presStyleCnt="0"/>
      <dgm:spPr/>
    </dgm:pt>
    <dgm:pt modelId="{9B3248EC-008E-414C-A4A0-373404F94F1D}" type="pres">
      <dgm:prSet presAssocID="{F8E0D257-41D1-49CC-88FE-EAF94D845540}" presName="rootText" presStyleLbl="node3" presStyleIdx="0" presStyleCnt="6">
        <dgm:presLayoutVars>
          <dgm:chPref val="3"/>
        </dgm:presLayoutVars>
      </dgm:prSet>
      <dgm:spPr/>
    </dgm:pt>
    <dgm:pt modelId="{C5B4CBFC-98F3-46A8-9FB7-DF2800A8509A}" type="pres">
      <dgm:prSet presAssocID="{F8E0D257-41D1-49CC-88FE-EAF94D845540}" presName="rootConnector" presStyleLbl="node3" presStyleIdx="0" presStyleCnt="6"/>
      <dgm:spPr/>
    </dgm:pt>
    <dgm:pt modelId="{2124B45F-2239-4B22-B63C-97464E125B36}" type="pres">
      <dgm:prSet presAssocID="{F8E0D257-41D1-49CC-88FE-EAF94D845540}" presName="hierChild4" presStyleCnt="0"/>
      <dgm:spPr/>
    </dgm:pt>
    <dgm:pt modelId="{777DDA2D-A3CA-48D1-9415-C4E6A2282C2D}" type="pres">
      <dgm:prSet presAssocID="{F8E0D257-41D1-49CC-88FE-EAF94D845540}" presName="hierChild5" presStyleCnt="0"/>
      <dgm:spPr/>
    </dgm:pt>
    <dgm:pt modelId="{14C7E624-E6F6-4BC0-818F-91BF34857315}" type="pres">
      <dgm:prSet presAssocID="{343A31FC-5CD8-44CF-9BEA-40C8E8A3D056}" presName="Name37" presStyleLbl="parChTrans1D3" presStyleIdx="1" presStyleCnt="6"/>
      <dgm:spPr/>
    </dgm:pt>
    <dgm:pt modelId="{D5E27271-3AC7-41F5-8322-E3AFB7675932}" type="pres">
      <dgm:prSet presAssocID="{C8A26361-7303-4112-AAA6-90119E8D3EC9}" presName="hierRoot2" presStyleCnt="0">
        <dgm:presLayoutVars>
          <dgm:hierBranch val="init"/>
        </dgm:presLayoutVars>
      </dgm:prSet>
      <dgm:spPr/>
    </dgm:pt>
    <dgm:pt modelId="{1DD709E1-67F4-47F0-9A67-5B0A5FE1DEFE}" type="pres">
      <dgm:prSet presAssocID="{C8A26361-7303-4112-AAA6-90119E8D3EC9}" presName="rootComposite" presStyleCnt="0"/>
      <dgm:spPr/>
    </dgm:pt>
    <dgm:pt modelId="{0671F9E9-3CB5-4981-9293-BC29F8217E3F}" type="pres">
      <dgm:prSet presAssocID="{C8A26361-7303-4112-AAA6-90119E8D3EC9}" presName="rootText" presStyleLbl="node3" presStyleIdx="1" presStyleCnt="6">
        <dgm:presLayoutVars>
          <dgm:chPref val="3"/>
        </dgm:presLayoutVars>
      </dgm:prSet>
      <dgm:spPr/>
    </dgm:pt>
    <dgm:pt modelId="{8228887F-E7E7-4427-A99E-4F4D2F5578E0}" type="pres">
      <dgm:prSet presAssocID="{C8A26361-7303-4112-AAA6-90119E8D3EC9}" presName="rootConnector" presStyleLbl="node3" presStyleIdx="1" presStyleCnt="6"/>
      <dgm:spPr/>
    </dgm:pt>
    <dgm:pt modelId="{80F8FBBE-6E04-4B3C-88D9-08B7467F76C4}" type="pres">
      <dgm:prSet presAssocID="{C8A26361-7303-4112-AAA6-90119E8D3EC9}" presName="hierChild4" presStyleCnt="0"/>
      <dgm:spPr/>
    </dgm:pt>
    <dgm:pt modelId="{8F9020E2-2055-476D-A42C-90FF002A7B6A}" type="pres">
      <dgm:prSet presAssocID="{C8A26361-7303-4112-AAA6-90119E8D3EC9}" presName="hierChild5" presStyleCnt="0"/>
      <dgm:spPr/>
    </dgm:pt>
    <dgm:pt modelId="{E4AB665B-3A8A-4A68-A8A1-DD267EB62F83}" type="pres">
      <dgm:prSet presAssocID="{5A21DFA5-6CBB-4A72-9E9B-C53E9C2C1599}" presName="Name37" presStyleLbl="parChTrans1D3" presStyleIdx="2" presStyleCnt="6"/>
      <dgm:spPr/>
    </dgm:pt>
    <dgm:pt modelId="{ACD323BF-9CFF-4394-9A9D-8D2721DD0F8B}" type="pres">
      <dgm:prSet presAssocID="{582BDCC5-CC2C-46E9-BA76-9AD07429C3D9}" presName="hierRoot2" presStyleCnt="0">
        <dgm:presLayoutVars>
          <dgm:hierBranch val="init"/>
        </dgm:presLayoutVars>
      </dgm:prSet>
      <dgm:spPr/>
    </dgm:pt>
    <dgm:pt modelId="{1784EFF4-07EB-4FCF-9F10-951D1E115833}" type="pres">
      <dgm:prSet presAssocID="{582BDCC5-CC2C-46E9-BA76-9AD07429C3D9}" presName="rootComposite" presStyleCnt="0"/>
      <dgm:spPr/>
    </dgm:pt>
    <dgm:pt modelId="{5138C6AF-1370-4452-BC08-4E032CE0F29C}" type="pres">
      <dgm:prSet presAssocID="{582BDCC5-CC2C-46E9-BA76-9AD07429C3D9}" presName="rootText" presStyleLbl="node3" presStyleIdx="2" presStyleCnt="6">
        <dgm:presLayoutVars>
          <dgm:chPref val="3"/>
        </dgm:presLayoutVars>
      </dgm:prSet>
      <dgm:spPr/>
    </dgm:pt>
    <dgm:pt modelId="{8BC6189C-2BCF-437D-8B14-D20FAED5D3C0}" type="pres">
      <dgm:prSet presAssocID="{582BDCC5-CC2C-46E9-BA76-9AD07429C3D9}" presName="rootConnector" presStyleLbl="node3" presStyleIdx="2" presStyleCnt="6"/>
      <dgm:spPr/>
    </dgm:pt>
    <dgm:pt modelId="{A12F1D5E-35E5-4D18-BD17-B166F9702A0D}" type="pres">
      <dgm:prSet presAssocID="{582BDCC5-CC2C-46E9-BA76-9AD07429C3D9}" presName="hierChild4" presStyleCnt="0"/>
      <dgm:spPr/>
    </dgm:pt>
    <dgm:pt modelId="{98384453-8C56-45E8-B6B3-009C43EB6719}" type="pres">
      <dgm:prSet presAssocID="{582BDCC5-CC2C-46E9-BA76-9AD07429C3D9}" presName="hierChild5" presStyleCnt="0"/>
      <dgm:spPr/>
    </dgm:pt>
    <dgm:pt modelId="{E1799D9D-CB96-4E1D-88F4-2F70A5A5BAB9}" type="pres">
      <dgm:prSet presAssocID="{8EB4162A-DA13-4BBA-8926-B313566CEFE6}" presName="hierChild5" presStyleCnt="0"/>
      <dgm:spPr/>
    </dgm:pt>
    <dgm:pt modelId="{4C6D967F-BEBF-4D69-9259-7F19C4CB7E2A}" type="pres">
      <dgm:prSet presAssocID="{60CF62F1-8906-46BF-AA75-9EED560EB2A0}" presName="Name37" presStyleLbl="parChTrans1D2" presStyleIdx="1" presStyleCnt="2"/>
      <dgm:spPr/>
    </dgm:pt>
    <dgm:pt modelId="{FB847A3F-9521-4192-A6B7-412AF67B53DC}" type="pres">
      <dgm:prSet presAssocID="{7EC3701C-8B90-4E74-8CD2-390212B9C340}" presName="hierRoot2" presStyleCnt="0">
        <dgm:presLayoutVars>
          <dgm:hierBranch val="init"/>
        </dgm:presLayoutVars>
      </dgm:prSet>
      <dgm:spPr/>
    </dgm:pt>
    <dgm:pt modelId="{2A7AC339-130F-4E3B-AB28-CC785563DFF6}" type="pres">
      <dgm:prSet presAssocID="{7EC3701C-8B90-4E74-8CD2-390212B9C340}" presName="rootComposite" presStyleCnt="0"/>
      <dgm:spPr/>
    </dgm:pt>
    <dgm:pt modelId="{F7BD6E9A-E354-4900-B4B8-5F789F2EE7F8}" type="pres">
      <dgm:prSet presAssocID="{7EC3701C-8B90-4E74-8CD2-390212B9C340}" presName="rootText" presStyleLbl="node2" presStyleIdx="1" presStyleCnt="2">
        <dgm:presLayoutVars>
          <dgm:chPref val="3"/>
        </dgm:presLayoutVars>
      </dgm:prSet>
      <dgm:spPr/>
    </dgm:pt>
    <dgm:pt modelId="{ACA5EBD1-2565-4FF9-82FD-18C64B9B7E88}" type="pres">
      <dgm:prSet presAssocID="{7EC3701C-8B90-4E74-8CD2-390212B9C340}" presName="rootConnector" presStyleLbl="node2" presStyleIdx="1" presStyleCnt="2"/>
      <dgm:spPr/>
    </dgm:pt>
    <dgm:pt modelId="{57E81260-DFC3-4DE6-8221-4DD1425F874C}" type="pres">
      <dgm:prSet presAssocID="{7EC3701C-8B90-4E74-8CD2-390212B9C340}" presName="hierChild4" presStyleCnt="0"/>
      <dgm:spPr/>
    </dgm:pt>
    <dgm:pt modelId="{8F41D81E-1A54-4BC2-936A-9F40857DB8C5}" type="pres">
      <dgm:prSet presAssocID="{6654F154-61BD-4E0E-B228-50C584407B13}" presName="Name37" presStyleLbl="parChTrans1D3" presStyleIdx="3" presStyleCnt="6"/>
      <dgm:spPr/>
    </dgm:pt>
    <dgm:pt modelId="{864D2908-CAD9-4244-B1F1-AC6B832FBC82}" type="pres">
      <dgm:prSet presAssocID="{DC1335EA-B0E3-4A57-B822-1F18C9218E39}" presName="hierRoot2" presStyleCnt="0">
        <dgm:presLayoutVars>
          <dgm:hierBranch val="init"/>
        </dgm:presLayoutVars>
      </dgm:prSet>
      <dgm:spPr/>
    </dgm:pt>
    <dgm:pt modelId="{8325F892-6F39-4A34-91CB-B222641D5A00}" type="pres">
      <dgm:prSet presAssocID="{DC1335EA-B0E3-4A57-B822-1F18C9218E39}" presName="rootComposite" presStyleCnt="0"/>
      <dgm:spPr/>
    </dgm:pt>
    <dgm:pt modelId="{224D68E1-2167-4A09-B8CC-D1D4B6E670F7}" type="pres">
      <dgm:prSet presAssocID="{DC1335EA-B0E3-4A57-B822-1F18C9218E39}" presName="rootText" presStyleLbl="node3" presStyleIdx="3" presStyleCnt="6">
        <dgm:presLayoutVars>
          <dgm:chPref val="3"/>
        </dgm:presLayoutVars>
      </dgm:prSet>
      <dgm:spPr/>
    </dgm:pt>
    <dgm:pt modelId="{3DFF666F-C493-4227-AC3B-92C8A5B22138}" type="pres">
      <dgm:prSet presAssocID="{DC1335EA-B0E3-4A57-B822-1F18C9218E39}" presName="rootConnector" presStyleLbl="node3" presStyleIdx="3" presStyleCnt="6"/>
      <dgm:spPr/>
    </dgm:pt>
    <dgm:pt modelId="{52EC421B-7AD4-40BA-9098-B3B5606D644B}" type="pres">
      <dgm:prSet presAssocID="{DC1335EA-B0E3-4A57-B822-1F18C9218E39}" presName="hierChild4" presStyleCnt="0"/>
      <dgm:spPr/>
    </dgm:pt>
    <dgm:pt modelId="{4F5EA49D-7054-4024-9837-F1ABAF433DAD}" type="pres">
      <dgm:prSet presAssocID="{DC1335EA-B0E3-4A57-B822-1F18C9218E39}" presName="hierChild5" presStyleCnt="0"/>
      <dgm:spPr/>
    </dgm:pt>
    <dgm:pt modelId="{2B49C2A6-91B5-4C8A-A578-C002BD30A916}" type="pres">
      <dgm:prSet presAssocID="{548EF43E-DE5C-4B39-82A4-8D823D2C4F81}" presName="Name37" presStyleLbl="parChTrans1D3" presStyleIdx="4" presStyleCnt="6"/>
      <dgm:spPr/>
    </dgm:pt>
    <dgm:pt modelId="{41A352C5-9686-4D51-AD88-2CCC0375642C}" type="pres">
      <dgm:prSet presAssocID="{A43B4254-DAAF-4547-B0DB-7D572B869DD2}" presName="hierRoot2" presStyleCnt="0">
        <dgm:presLayoutVars>
          <dgm:hierBranch val="init"/>
        </dgm:presLayoutVars>
      </dgm:prSet>
      <dgm:spPr/>
    </dgm:pt>
    <dgm:pt modelId="{A4A718BF-2D86-4651-88D0-2317A5928CFF}" type="pres">
      <dgm:prSet presAssocID="{A43B4254-DAAF-4547-B0DB-7D572B869DD2}" presName="rootComposite" presStyleCnt="0"/>
      <dgm:spPr/>
    </dgm:pt>
    <dgm:pt modelId="{379608CA-35BA-4BFF-AC10-1F303D24845C}" type="pres">
      <dgm:prSet presAssocID="{A43B4254-DAAF-4547-B0DB-7D572B869DD2}" presName="rootText" presStyleLbl="node3" presStyleIdx="4" presStyleCnt="6">
        <dgm:presLayoutVars>
          <dgm:chPref val="3"/>
        </dgm:presLayoutVars>
      </dgm:prSet>
      <dgm:spPr/>
    </dgm:pt>
    <dgm:pt modelId="{5C3ACA0C-A86C-4BE8-8743-5E4A91877046}" type="pres">
      <dgm:prSet presAssocID="{A43B4254-DAAF-4547-B0DB-7D572B869DD2}" presName="rootConnector" presStyleLbl="node3" presStyleIdx="4" presStyleCnt="6"/>
      <dgm:spPr/>
    </dgm:pt>
    <dgm:pt modelId="{49885920-ABF1-4B27-8A8F-B7D834568ED4}" type="pres">
      <dgm:prSet presAssocID="{A43B4254-DAAF-4547-B0DB-7D572B869DD2}" presName="hierChild4" presStyleCnt="0"/>
      <dgm:spPr/>
    </dgm:pt>
    <dgm:pt modelId="{F804C388-7247-41DB-AAD6-A9431CDCC0AB}" type="pres">
      <dgm:prSet presAssocID="{A43B4254-DAAF-4547-B0DB-7D572B869DD2}" presName="hierChild5" presStyleCnt="0"/>
      <dgm:spPr/>
    </dgm:pt>
    <dgm:pt modelId="{838EEE77-981B-456B-B649-B6C1C872EFA7}" type="pres">
      <dgm:prSet presAssocID="{BE6CD445-BBCB-479B-93F6-D1D525443AA5}" presName="Name37" presStyleLbl="parChTrans1D3" presStyleIdx="5" presStyleCnt="6"/>
      <dgm:spPr/>
    </dgm:pt>
    <dgm:pt modelId="{267A1AE6-AB1B-42AC-BB3C-34F6A0B693C2}" type="pres">
      <dgm:prSet presAssocID="{9C141A95-C206-473D-BE8A-29B939C2D36E}" presName="hierRoot2" presStyleCnt="0">
        <dgm:presLayoutVars>
          <dgm:hierBranch val="init"/>
        </dgm:presLayoutVars>
      </dgm:prSet>
      <dgm:spPr/>
    </dgm:pt>
    <dgm:pt modelId="{09525758-E60A-49A8-A083-4162B21ABB56}" type="pres">
      <dgm:prSet presAssocID="{9C141A95-C206-473D-BE8A-29B939C2D36E}" presName="rootComposite" presStyleCnt="0"/>
      <dgm:spPr/>
    </dgm:pt>
    <dgm:pt modelId="{D445035A-8EE4-4F6B-AB67-DF323E583B1E}" type="pres">
      <dgm:prSet presAssocID="{9C141A95-C206-473D-BE8A-29B939C2D36E}" presName="rootText" presStyleLbl="node3" presStyleIdx="5" presStyleCnt="6">
        <dgm:presLayoutVars>
          <dgm:chPref val="3"/>
        </dgm:presLayoutVars>
      </dgm:prSet>
      <dgm:spPr/>
    </dgm:pt>
    <dgm:pt modelId="{F1CE2E1C-A5A0-487A-AD8B-A1BC90E4B1BA}" type="pres">
      <dgm:prSet presAssocID="{9C141A95-C206-473D-BE8A-29B939C2D36E}" presName="rootConnector" presStyleLbl="node3" presStyleIdx="5" presStyleCnt="6"/>
      <dgm:spPr/>
    </dgm:pt>
    <dgm:pt modelId="{1975585C-B464-4ADC-B96B-37F4919A8F4E}" type="pres">
      <dgm:prSet presAssocID="{9C141A95-C206-473D-BE8A-29B939C2D36E}" presName="hierChild4" presStyleCnt="0"/>
      <dgm:spPr/>
    </dgm:pt>
    <dgm:pt modelId="{2A77F5FF-DDDD-4B1C-92EC-E60F22F008AC}" type="pres">
      <dgm:prSet presAssocID="{9C141A95-C206-473D-BE8A-29B939C2D36E}" presName="hierChild5" presStyleCnt="0"/>
      <dgm:spPr/>
    </dgm:pt>
    <dgm:pt modelId="{F2F442BC-66DF-4E38-A6EF-0E596E39554C}" type="pres">
      <dgm:prSet presAssocID="{7EC3701C-8B90-4E74-8CD2-390212B9C340}" presName="hierChild5" presStyleCnt="0"/>
      <dgm:spPr/>
    </dgm:pt>
    <dgm:pt modelId="{3CD202ED-4550-4339-AEA8-4680A7031C8C}" type="pres">
      <dgm:prSet presAssocID="{019B5290-57D3-4D45-A38E-1400C6C1D016}" presName="hierChild3" presStyleCnt="0"/>
      <dgm:spPr/>
    </dgm:pt>
  </dgm:ptLst>
  <dgm:cxnLst>
    <dgm:cxn modelId="{B0B5CB00-96D3-4BF7-A27E-C77C8FC0C0FB}" type="presOf" srcId="{DC1335EA-B0E3-4A57-B822-1F18C9218E39}" destId="{3DFF666F-C493-4227-AC3B-92C8A5B22138}" srcOrd="1" destOrd="0" presId="urn:microsoft.com/office/officeart/2005/8/layout/orgChart1"/>
    <dgm:cxn modelId="{16437301-4B70-4D79-B644-2CF8086E64A8}" type="presOf" srcId="{BE6CD445-BBCB-479B-93F6-D1D525443AA5}" destId="{838EEE77-981B-456B-B649-B6C1C872EFA7}" srcOrd="0" destOrd="0" presId="urn:microsoft.com/office/officeart/2005/8/layout/orgChart1"/>
    <dgm:cxn modelId="{88318509-96C5-4644-A093-579CDB80D776}" type="presOf" srcId="{6654F154-61BD-4E0E-B228-50C584407B13}" destId="{8F41D81E-1A54-4BC2-936A-9F40857DB8C5}" srcOrd="0" destOrd="0" presId="urn:microsoft.com/office/officeart/2005/8/layout/orgChart1"/>
    <dgm:cxn modelId="{E69B4410-2FD1-46B0-8BDC-EC4D950C27FE}" type="presOf" srcId="{7EC3701C-8B90-4E74-8CD2-390212B9C340}" destId="{F7BD6E9A-E354-4900-B4B8-5F789F2EE7F8}" srcOrd="0" destOrd="0" presId="urn:microsoft.com/office/officeart/2005/8/layout/orgChart1"/>
    <dgm:cxn modelId="{066C0511-E78E-48A5-84D8-7A92327E9462}" srcId="{7EC3701C-8B90-4E74-8CD2-390212B9C340}" destId="{A43B4254-DAAF-4547-B0DB-7D572B869DD2}" srcOrd="1" destOrd="0" parTransId="{548EF43E-DE5C-4B39-82A4-8D823D2C4F81}" sibTransId="{4B99F253-6BCC-419B-A787-3AD21EC2ABC3}"/>
    <dgm:cxn modelId="{97756114-22F3-4A2E-B78D-33CBC157659E}" type="presOf" srcId="{D3A22CDB-0474-442C-B5E1-90782C0F6015}" destId="{4509AD83-B6D8-4BFC-B5FD-24F59E0EE0F3}" srcOrd="0" destOrd="0" presId="urn:microsoft.com/office/officeart/2005/8/layout/orgChart1"/>
    <dgm:cxn modelId="{3C349031-0A49-44B4-B0BA-835A34D8BCEA}" type="presOf" srcId="{9C141A95-C206-473D-BE8A-29B939C2D36E}" destId="{D445035A-8EE4-4F6B-AB67-DF323E583B1E}" srcOrd="0" destOrd="0" presId="urn:microsoft.com/office/officeart/2005/8/layout/orgChart1"/>
    <dgm:cxn modelId="{5E908D66-E235-4281-9979-470057902042}" type="presOf" srcId="{F8E0D257-41D1-49CC-88FE-EAF94D845540}" destId="{9B3248EC-008E-414C-A4A0-373404F94F1D}" srcOrd="0" destOrd="0" presId="urn:microsoft.com/office/officeart/2005/8/layout/orgChart1"/>
    <dgm:cxn modelId="{79363751-27D4-46C4-B55A-F7014AA2572B}" srcId="{7EC3701C-8B90-4E74-8CD2-390212B9C340}" destId="{9C141A95-C206-473D-BE8A-29B939C2D36E}" srcOrd="2" destOrd="0" parTransId="{BE6CD445-BBCB-479B-93F6-D1D525443AA5}" sibTransId="{BCA450F3-864F-4B12-9EF5-C5C47BD47077}"/>
    <dgm:cxn modelId="{6E61B352-253F-4386-BD74-C017B0DD230F}" srcId="{7EC3701C-8B90-4E74-8CD2-390212B9C340}" destId="{DC1335EA-B0E3-4A57-B822-1F18C9218E39}" srcOrd="0" destOrd="0" parTransId="{6654F154-61BD-4E0E-B228-50C584407B13}" sibTransId="{66F1DDCB-4398-4282-B543-BD42403C3EB6}"/>
    <dgm:cxn modelId="{E1FE8D53-195D-4284-9707-45B47D2004B6}" type="presOf" srcId="{A43B4254-DAAF-4547-B0DB-7D572B869DD2}" destId="{379608CA-35BA-4BFF-AC10-1F303D24845C}" srcOrd="0" destOrd="0" presId="urn:microsoft.com/office/officeart/2005/8/layout/orgChart1"/>
    <dgm:cxn modelId="{81EEB455-A27E-483F-B649-FC4157040668}" type="presOf" srcId="{9C141A95-C206-473D-BE8A-29B939C2D36E}" destId="{F1CE2E1C-A5A0-487A-AD8B-A1BC90E4B1BA}" srcOrd="1" destOrd="0" presId="urn:microsoft.com/office/officeart/2005/8/layout/orgChart1"/>
    <dgm:cxn modelId="{6376CA75-E504-4422-91AC-0B0B8B542AC4}" type="presOf" srcId="{92F545D7-33A2-40E4-8FD9-8CA722A11765}" destId="{6915E501-0235-4F25-8393-F0544E945A6D}" srcOrd="0" destOrd="0" presId="urn:microsoft.com/office/officeart/2005/8/layout/orgChart1"/>
    <dgm:cxn modelId="{E1B6557C-5BB2-4B6B-A3CC-384E0E08B045}" type="presOf" srcId="{8EB4162A-DA13-4BBA-8926-B313566CEFE6}" destId="{83B493CB-D4FC-47BA-9278-F5421FB6277C}" srcOrd="1" destOrd="0" presId="urn:microsoft.com/office/officeart/2005/8/layout/orgChart1"/>
    <dgm:cxn modelId="{922AFE7E-D91D-4B16-ADCD-810FA401A383}" type="presOf" srcId="{582BDCC5-CC2C-46E9-BA76-9AD07429C3D9}" destId="{8BC6189C-2BCF-437D-8B14-D20FAED5D3C0}" srcOrd="1" destOrd="0" presId="urn:microsoft.com/office/officeart/2005/8/layout/orgChart1"/>
    <dgm:cxn modelId="{98A7D081-CD31-419B-83E5-73950892DAEB}" srcId="{8EB4162A-DA13-4BBA-8926-B313566CEFE6}" destId="{C8A26361-7303-4112-AAA6-90119E8D3EC9}" srcOrd="1" destOrd="0" parTransId="{343A31FC-5CD8-44CF-9BEA-40C8E8A3D056}" sibTransId="{5BC144EA-0E19-4E91-B586-1F9AEB108AEE}"/>
    <dgm:cxn modelId="{B35B6D8E-CDB1-455A-8206-48327629E833}" srcId="{019B5290-57D3-4D45-A38E-1400C6C1D016}" destId="{7EC3701C-8B90-4E74-8CD2-390212B9C340}" srcOrd="1" destOrd="0" parTransId="{60CF62F1-8906-46BF-AA75-9EED560EB2A0}" sibTransId="{80475BD2-E40A-4352-81F0-DF3232394273}"/>
    <dgm:cxn modelId="{A2C5758F-56B6-4563-BCAD-727EEE5F28A1}" type="presOf" srcId="{019B5290-57D3-4D45-A38E-1400C6C1D016}" destId="{37172EC2-1DF0-43C2-A2FE-2E2B1FC02A4A}" srcOrd="0" destOrd="0" presId="urn:microsoft.com/office/officeart/2005/8/layout/orgChart1"/>
    <dgm:cxn modelId="{B69DF1A0-6F55-46EB-A6AF-57B504291220}" srcId="{019B5290-57D3-4D45-A38E-1400C6C1D016}" destId="{8EB4162A-DA13-4BBA-8926-B313566CEFE6}" srcOrd="0" destOrd="0" parTransId="{D3A22CDB-0474-442C-B5E1-90782C0F6015}" sibTransId="{2779A510-99F2-4DC0-A5F3-B78E801BE869}"/>
    <dgm:cxn modelId="{BBF9DBA1-9E40-4982-A866-82D294C73243}" type="presOf" srcId="{FB002E82-1F67-47D9-95BD-2A4305CBEFE4}" destId="{0A53FAE6-3AB0-475E-B4A4-04B81B6DBD46}" srcOrd="0" destOrd="0" presId="urn:microsoft.com/office/officeart/2005/8/layout/orgChart1"/>
    <dgm:cxn modelId="{6FF300A2-4E95-4B0A-9B3A-7EB9875BBFC5}" type="presOf" srcId="{5A21DFA5-6CBB-4A72-9E9B-C53E9C2C1599}" destId="{E4AB665B-3A8A-4A68-A8A1-DD267EB62F83}" srcOrd="0" destOrd="0" presId="urn:microsoft.com/office/officeart/2005/8/layout/orgChart1"/>
    <dgm:cxn modelId="{3B9D0DA2-EFFB-4D64-AA0A-C24409B18314}" type="presOf" srcId="{F8E0D257-41D1-49CC-88FE-EAF94D845540}" destId="{C5B4CBFC-98F3-46A8-9FB7-DF2800A8509A}" srcOrd="1" destOrd="0" presId="urn:microsoft.com/office/officeart/2005/8/layout/orgChart1"/>
    <dgm:cxn modelId="{FB1C0FBB-B551-4CCA-AA45-5749C386C9DE}" type="presOf" srcId="{C8A26361-7303-4112-AAA6-90119E8D3EC9}" destId="{0671F9E9-3CB5-4981-9293-BC29F8217E3F}" srcOrd="0" destOrd="0" presId="urn:microsoft.com/office/officeart/2005/8/layout/orgChart1"/>
    <dgm:cxn modelId="{4C74ECBB-4392-408B-8845-C5D49759E9E2}" srcId="{8EB4162A-DA13-4BBA-8926-B313566CEFE6}" destId="{582BDCC5-CC2C-46E9-BA76-9AD07429C3D9}" srcOrd="2" destOrd="0" parTransId="{5A21DFA5-6CBB-4A72-9E9B-C53E9C2C1599}" sibTransId="{FC41B680-F30A-4B50-9199-E9D3037C1AAC}"/>
    <dgm:cxn modelId="{EF888AC3-6D93-4975-AFF1-E458EBDB9E40}" type="presOf" srcId="{C8A26361-7303-4112-AAA6-90119E8D3EC9}" destId="{8228887F-E7E7-4427-A99E-4F4D2F5578E0}" srcOrd="1" destOrd="0" presId="urn:microsoft.com/office/officeart/2005/8/layout/orgChart1"/>
    <dgm:cxn modelId="{E827AECC-0A08-4DE7-BAF5-86EA0EEDF813}" type="presOf" srcId="{7EC3701C-8B90-4E74-8CD2-390212B9C340}" destId="{ACA5EBD1-2565-4FF9-82FD-18C64B9B7E88}" srcOrd="1" destOrd="0" presId="urn:microsoft.com/office/officeart/2005/8/layout/orgChart1"/>
    <dgm:cxn modelId="{E043C7D4-C21A-4AE8-92CF-B818F99918B7}" type="presOf" srcId="{343A31FC-5CD8-44CF-9BEA-40C8E8A3D056}" destId="{14C7E624-E6F6-4BC0-818F-91BF34857315}" srcOrd="0" destOrd="0" presId="urn:microsoft.com/office/officeart/2005/8/layout/orgChart1"/>
    <dgm:cxn modelId="{E9E398D7-BBF2-41D4-A4C8-DD4845C21F96}" type="presOf" srcId="{548EF43E-DE5C-4B39-82A4-8D823D2C4F81}" destId="{2B49C2A6-91B5-4C8A-A578-C002BD30A916}" srcOrd="0" destOrd="0" presId="urn:microsoft.com/office/officeart/2005/8/layout/orgChart1"/>
    <dgm:cxn modelId="{0EC768DB-3376-4E70-B0AC-5BD03ABC49AD}" type="presOf" srcId="{DC1335EA-B0E3-4A57-B822-1F18C9218E39}" destId="{224D68E1-2167-4A09-B8CC-D1D4B6E670F7}" srcOrd="0" destOrd="0" presId="urn:microsoft.com/office/officeart/2005/8/layout/orgChart1"/>
    <dgm:cxn modelId="{3996B7E0-70DF-414F-BCAE-9EC362FFE024}" srcId="{FB002E82-1F67-47D9-95BD-2A4305CBEFE4}" destId="{019B5290-57D3-4D45-A38E-1400C6C1D016}" srcOrd="0" destOrd="0" parTransId="{97066CAF-424D-48B4-96C9-3085A7A61201}" sibTransId="{5794ACB4-6F36-45C6-809A-9E96D7E4BDAA}"/>
    <dgm:cxn modelId="{E3EC23E4-0231-4A70-8684-9143D3006A39}" srcId="{8EB4162A-DA13-4BBA-8926-B313566CEFE6}" destId="{F8E0D257-41D1-49CC-88FE-EAF94D845540}" srcOrd="0" destOrd="0" parTransId="{92F545D7-33A2-40E4-8FD9-8CA722A11765}" sibTransId="{1AB34E59-D3EF-473F-8A06-3927A0B41D8E}"/>
    <dgm:cxn modelId="{F59B32E7-76A8-40F8-9C78-6155AE967280}" type="presOf" srcId="{582BDCC5-CC2C-46E9-BA76-9AD07429C3D9}" destId="{5138C6AF-1370-4452-BC08-4E032CE0F29C}" srcOrd="0" destOrd="0" presId="urn:microsoft.com/office/officeart/2005/8/layout/orgChart1"/>
    <dgm:cxn modelId="{7982E3EA-28C8-4F73-BB61-EB10C2DFB777}" type="presOf" srcId="{8EB4162A-DA13-4BBA-8926-B313566CEFE6}" destId="{3ACCFA50-7CAA-41D0-8913-860DE434FE96}" srcOrd="0" destOrd="0" presId="urn:microsoft.com/office/officeart/2005/8/layout/orgChart1"/>
    <dgm:cxn modelId="{45833EEE-7C9D-4959-97C7-3130AF50D0EF}" type="presOf" srcId="{019B5290-57D3-4D45-A38E-1400C6C1D016}" destId="{D75E304E-D37D-4DB1-B099-E5FF9F707CFF}" srcOrd="1" destOrd="0" presId="urn:microsoft.com/office/officeart/2005/8/layout/orgChart1"/>
    <dgm:cxn modelId="{0973F9F4-185D-4890-8146-47D66B911DB4}" type="presOf" srcId="{A43B4254-DAAF-4547-B0DB-7D572B869DD2}" destId="{5C3ACA0C-A86C-4BE8-8743-5E4A91877046}" srcOrd="1" destOrd="0" presId="urn:microsoft.com/office/officeart/2005/8/layout/orgChart1"/>
    <dgm:cxn modelId="{8D90ADF5-DBEF-438E-8BAA-ACDDCBFCF8C8}" type="presOf" srcId="{60CF62F1-8906-46BF-AA75-9EED560EB2A0}" destId="{4C6D967F-BEBF-4D69-9259-7F19C4CB7E2A}" srcOrd="0" destOrd="0" presId="urn:microsoft.com/office/officeart/2005/8/layout/orgChart1"/>
    <dgm:cxn modelId="{019E736F-8334-4238-93C6-71BA0FB144BF}" type="presParOf" srcId="{0A53FAE6-3AB0-475E-B4A4-04B81B6DBD46}" destId="{73F0FA5F-F40A-4E4A-9D91-87C54F2683F8}" srcOrd="0" destOrd="0" presId="urn:microsoft.com/office/officeart/2005/8/layout/orgChart1"/>
    <dgm:cxn modelId="{EBFF585B-9E72-412F-A136-CA978B9CD7AB}" type="presParOf" srcId="{73F0FA5F-F40A-4E4A-9D91-87C54F2683F8}" destId="{51CBC6B3-BD70-4462-9F86-D64FFEC21B96}" srcOrd="0" destOrd="0" presId="urn:microsoft.com/office/officeart/2005/8/layout/orgChart1"/>
    <dgm:cxn modelId="{F7303129-83A2-453C-846E-6DFC5852B543}" type="presParOf" srcId="{51CBC6B3-BD70-4462-9F86-D64FFEC21B96}" destId="{37172EC2-1DF0-43C2-A2FE-2E2B1FC02A4A}" srcOrd="0" destOrd="0" presId="urn:microsoft.com/office/officeart/2005/8/layout/orgChart1"/>
    <dgm:cxn modelId="{89CFC841-15C1-469B-9465-203D78D828AC}" type="presParOf" srcId="{51CBC6B3-BD70-4462-9F86-D64FFEC21B96}" destId="{D75E304E-D37D-4DB1-B099-E5FF9F707CFF}" srcOrd="1" destOrd="0" presId="urn:microsoft.com/office/officeart/2005/8/layout/orgChart1"/>
    <dgm:cxn modelId="{C09F564C-AA55-4707-961A-8C23CC560F11}" type="presParOf" srcId="{73F0FA5F-F40A-4E4A-9D91-87C54F2683F8}" destId="{2DDDCE95-8336-49C9-9ED9-00BEDDBCB596}" srcOrd="1" destOrd="0" presId="urn:microsoft.com/office/officeart/2005/8/layout/orgChart1"/>
    <dgm:cxn modelId="{9A569EC2-C62A-49C3-B075-D4B2588936DA}" type="presParOf" srcId="{2DDDCE95-8336-49C9-9ED9-00BEDDBCB596}" destId="{4509AD83-B6D8-4BFC-B5FD-24F59E0EE0F3}" srcOrd="0" destOrd="0" presId="urn:microsoft.com/office/officeart/2005/8/layout/orgChart1"/>
    <dgm:cxn modelId="{E4AFE828-FE8A-462B-BE30-6A8C39626AA3}" type="presParOf" srcId="{2DDDCE95-8336-49C9-9ED9-00BEDDBCB596}" destId="{E6987E95-6C52-4874-920E-9986F36A78B8}" srcOrd="1" destOrd="0" presId="urn:microsoft.com/office/officeart/2005/8/layout/orgChart1"/>
    <dgm:cxn modelId="{ED7ED08D-3EEE-46BC-83C8-B98991101E97}" type="presParOf" srcId="{E6987E95-6C52-4874-920E-9986F36A78B8}" destId="{D14892F5-9539-46DE-B78D-F99422FAAC34}" srcOrd="0" destOrd="0" presId="urn:microsoft.com/office/officeart/2005/8/layout/orgChart1"/>
    <dgm:cxn modelId="{046F8F8D-3FB0-4294-8122-C23AB771C51D}" type="presParOf" srcId="{D14892F5-9539-46DE-B78D-F99422FAAC34}" destId="{3ACCFA50-7CAA-41D0-8913-860DE434FE96}" srcOrd="0" destOrd="0" presId="urn:microsoft.com/office/officeart/2005/8/layout/orgChart1"/>
    <dgm:cxn modelId="{91D6C7E2-DCE5-42EF-B257-0B34148BFA2D}" type="presParOf" srcId="{D14892F5-9539-46DE-B78D-F99422FAAC34}" destId="{83B493CB-D4FC-47BA-9278-F5421FB6277C}" srcOrd="1" destOrd="0" presId="urn:microsoft.com/office/officeart/2005/8/layout/orgChart1"/>
    <dgm:cxn modelId="{9677BEC0-3130-4FB4-924D-11F850C2D6B5}" type="presParOf" srcId="{E6987E95-6C52-4874-920E-9986F36A78B8}" destId="{A33AFC74-3AB3-4637-BF29-43EF02ED1EF9}" srcOrd="1" destOrd="0" presId="urn:microsoft.com/office/officeart/2005/8/layout/orgChart1"/>
    <dgm:cxn modelId="{3E17B81C-FADE-43C3-8C16-D1A65E430BF6}" type="presParOf" srcId="{A33AFC74-3AB3-4637-BF29-43EF02ED1EF9}" destId="{6915E501-0235-4F25-8393-F0544E945A6D}" srcOrd="0" destOrd="0" presId="urn:microsoft.com/office/officeart/2005/8/layout/orgChart1"/>
    <dgm:cxn modelId="{FDE1DF9C-EA88-471E-8B34-C30888AC7AB1}" type="presParOf" srcId="{A33AFC74-3AB3-4637-BF29-43EF02ED1EF9}" destId="{9081CE74-9992-4230-A5C5-C06A86A2E9C4}" srcOrd="1" destOrd="0" presId="urn:microsoft.com/office/officeart/2005/8/layout/orgChart1"/>
    <dgm:cxn modelId="{88F31D75-4BA4-492D-BCEB-2E29F173384C}" type="presParOf" srcId="{9081CE74-9992-4230-A5C5-C06A86A2E9C4}" destId="{FBCC7F01-2B70-4559-8BDE-EFEECF113FF9}" srcOrd="0" destOrd="0" presId="urn:microsoft.com/office/officeart/2005/8/layout/orgChart1"/>
    <dgm:cxn modelId="{5155CD08-368D-44BD-8166-7BF69A3D23C2}" type="presParOf" srcId="{FBCC7F01-2B70-4559-8BDE-EFEECF113FF9}" destId="{9B3248EC-008E-414C-A4A0-373404F94F1D}" srcOrd="0" destOrd="0" presId="urn:microsoft.com/office/officeart/2005/8/layout/orgChart1"/>
    <dgm:cxn modelId="{A6E51204-A11C-4C6C-92F9-11A356B951F7}" type="presParOf" srcId="{FBCC7F01-2B70-4559-8BDE-EFEECF113FF9}" destId="{C5B4CBFC-98F3-46A8-9FB7-DF2800A8509A}" srcOrd="1" destOrd="0" presId="urn:microsoft.com/office/officeart/2005/8/layout/orgChart1"/>
    <dgm:cxn modelId="{80D5ABCA-9A6A-4F0A-B1B9-26B563B180EE}" type="presParOf" srcId="{9081CE74-9992-4230-A5C5-C06A86A2E9C4}" destId="{2124B45F-2239-4B22-B63C-97464E125B36}" srcOrd="1" destOrd="0" presId="urn:microsoft.com/office/officeart/2005/8/layout/orgChart1"/>
    <dgm:cxn modelId="{41CD86E1-DC61-4E9D-A355-0AE965937B68}" type="presParOf" srcId="{9081CE74-9992-4230-A5C5-C06A86A2E9C4}" destId="{777DDA2D-A3CA-48D1-9415-C4E6A2282C2D}" srcOrd="2" destOrd="0" presId="urn:microsoft.com/office/officeart/2005/8/layout/orgChart1"/>
    <dgm:cxn modelId="{9B7B635A-82E9-4BED-9A5B-8D1339997F4B}" type="presParOf" srcId="{A33AFC74-3AB3-4637-BF29-43EF02ED1EF9}" destId="{14C7E624-E6F6-4BC0-818F-91BF34857315}" srcOrd="2" destOrd="0" presId="urn:microsoft.com/office/officeart/2005/8/layout/orgChart1"/>
    <dgm:cxn modelId="{FAF971B4-E9E6-4E97-A321-3978EFDFEE30}" type="presParOf" srcId="{A33AFC74-3AB3-4637-BF29-43EF02ED1EF9}" destId="{D5E27271-3AC7-41F5-8322-E3AFB7675932}" srcOrd="3" destOrd="0" presId="urn:microsoft.com/office/officeart/2005/8/layout/orgChart1"/>
    <dgm:cxn modelId="{5CB7E79B-4099-4B2C-8668-72EC8885860E}" type="presParOf" srcId="{D5E27271-3AC7-41F5-8322-E3AFB7675932}" destId="{1DD709E1-67F4-47F0-9A67-5B0A5FE1DEFE}" srcOrd="0" destOrd="0" presId="urn:microsoft.com/office/officeart/2005/8/layout/orgChart1"/>
    <dgm:cxn modelId="{A8124554-7F7F-4E40-B39B-D249BA76F5F4}" type="presParOf" srcId="{1DD709E1-67F4-47F0-9A67-5B0A5FE1DEFE}" destId="{0671F9E9-3CB5-4981-9293-BC29F8217E3F}" srcOrd="0" destOrd="0" presId="urn:microsoft.com/office/officeart/2005/8/layout/orgChart1"/>
    <dgm:cxn modelId="{AB9FD9DB-1C5F-4E8B-9A06-DA938BF90521}" type="presParOf" srcId="{1DD709E1-67F4-47F0-9A67-5B0A5FE1DEFE}" destId="{8228887F-E7E7-4427-A99E-4F4D2F5578E0}" srcOrd="1" destOrd="0" presId="urn:microsoft.com/office/officeart/2005/8/layout/orgChart1"/>
    <dgm:cxn modelId="{FF6171E2-28A0-45C5-8E12-719B3F22E11E}" type="presParOf" srcId="{D5E27271-3AC7-41F5-8322-E3AFB7675932}" destId="{80F8FBBE-6E04-4B3C-88D9-08B7467F76C4}" srcOrd="1" destOrd="0" presId="urn:microsoft.com/office/officeart/2005/8/layout/orgChart1"/>
    <dgm:cxn modelId="{BB6750BB-F93D-4678-95E0-2B26B320B10C}" type="presParOf" srcId="{D5E27271-3AC7-41F5-8322-E3AFB7675932}" destId="{8F9020E2-2055-476D-A42C-90FF002A7B6A}" srcOrd="2" destOrd="0" presId="urn:microsoft.com/office/officeart/2005/8/layout/orgChart1"/>
    <dgm:cxn modelId="{6001E874-32B5-493E-B1A1-177903F38E00}" type="presParOf" srcId="{A33AFC74-3AB3-4637-BF29-43EF02ED1EF9}" destId="{E4AB665B-3A8A-4A68-A8A1-DD267EB62F83}" srcOrd="4" destOrd="0" presId="urn:microsoft.com/office/officeart/2005/8/layout/orgChart1"/>
    <dgm:cxn modelId="{28ECC1D9-AE80-419A-A92A-E033B1D7F7F6}" type="presParOf" srcId="{A33AFC74-3AB3-4637-BF29-43EF02ED1EF9}" destId="{ACD323BF-9CFF-4394-9A9D-8D2721DD0F8B}" srcOrd="5" destOrd="0" presId="urn:microsoft.com/office/officeart/2005/8/layout/orgChart1"/>
    <dgm:cxn modelId="{33D1067D-FF3B-477B-BBD6-84E03D16C93A}" type="presParOf" srcId="{ACD323BF-9CFF-4394-9A9D-8D2721DD0F8B}" destId="{1784EFF4-07EB-4FCF-9F10-951D1E115833}" srcOrd="0" destOrd="0" presId="urn:microsoft.com/office/officeart/2005/8/layout/orgChart1"/>
    <dgm:cxn modelId="{FC8BFE53-67BD-438D-BA26-482BB18CF73B}" type="presParOf" srcId="{1784EFF4-07EB-4FCF-9F10-951D1E115833}" destId="{5138C6AF-1370-4452-BC08-4E032CE0F29C}" srcOrd="0" destOrd="0" presId="urn:microsoft.com/office/officeart/2005/8/layout/orgChart1"/>
    <dgm:cxn modelId="{83357413-EB5E-46E2-B452-9BA7D3A5977C}" type="presParOf" srcId="{1784EFF4-07EB-4FCF-9F10-951D1E115833}" destId="{8BC6189C-2BCF-437D-8B14-D20FAED5D3C0}" srcOrd="1" destOrd="0" presId="urn:microsoft.com/office/officeart/2005/8/layout/orgChart1"/>
    <dgm:cxn modelId="{2D36B645-3941-4BA5-AC9A-339B06B4DE9C}" type="presParOf" srcId="{ACD323BF-9CFF-4394-9A9D-8D2721DD0F8B}" destId="{A12F1D5E-35E5-4D18-BD17-B166F9702A0D}" srcOrd="1" destOrd="0" presId="urn:microsoft.com/office/officeart/2005/8/layout/orgChart1"/>
    <dgm:cxn modelId="{E8AB2DEA-33A8-4CD7-87E0-46CA68CD999B}" type="presParOf" srcId="{ACD323BF-9CFF-4394-9A9D-8D2721DD0F8B}" destId="{98384453-8C56-45E8-B6B3-009C43EB6719}" srcOrd="2" destOrd="0" presId="urn:microsoft.com/office/officeart/2005/8/layout/orgChart1"/>
    <dgm:cxn modelId="{889D529A-8108-403C-B405-D0C394CE2ECE}" type="presParOf" srcId="{E6987E95-6C52-4874-920E-9986F36A78B8}" destId="{E1799D9D-CB96-4E1D-88F4-2F70A5A5BAB9}" srcOrd="2" destOrd="0" presId="urn:microsoft.com/office/officeart/2005/8/layout/orgChart1"/>
    <dgm:cxn modelId="{BC430B97-B3F9-4C8B-B574-8C23E8E40BD9}" type="presParOf" srcId="{2DDDCE95-8336-49C9-9ED9-00BEDDBCB596}" destId="{4C6D967F-BEBF-4D69-9259-7F19C4CB7E2A}" srcOrd="2" destOrd="0" presId="urn:microsoft.com/office/officeart/2005/8/layout/orgChart1"/>
    <dgm:cxn modelId="{8C83E56D-7F55-4392-B387-339597BE9A04}" type="presParOf" srcId="{2DDDCE95-8336-49C9-9ED9-00BEDDBCB596}" destId="{FB847A3F-9521-4192-A6B7-412AF67B53DC}" srcOrd="3" destOrd="0" presId="urn:microsoft.com/office/officeart/2005/8/layout/orgChart1"/>
    <dgm:cxn modelId="{07E0FAA3-8313-4199-A52F-57A8114774A2}" type="presParOf" srcId="{FB847A3F-9521-4192-A6B7-412AF67B53DC}" destId="{2A7AC339-130F-4E3B-AB28-CC785563DFF6}" srcOrd="0" destOrd="0" presId="urn:microsoft.com/office/officeart/2005/8/layout/orgChart1"/>
    <dgm:cxn modelId="{611A2F15-5ED7-4462-8ABD-C5994D7C460F}" type="presParOf" srcId="{2A7AC339-130F-4E3B-AB28-CC785563DFF6}" destId="{F7BD6E9A-E354-4900-B4B8-5F789F2EE7F8}" srcOrd="0" destOrd="0" presId="urn:microsoft.com/office/officeart/2005/8/layout/orgChart1"/>
    <dgm:cxn modelId="{9A6F075D-8C28-4427-83BB-212AE00A7BE3}" type="presParOf" srcId="{2A7AC339-130F-4E3B-AB28-CC785563DFF6}" destId="{ACA5EBD1-2565-4FF9-82FD-18C64B9B7E88}" srcOrd="1" destOrd="0" presId="urn:microsoft.com/office/officeart/2005/8/layout/orgChart1"/>
    <dgm:cxn modelId="{782CC891-0719-4EFF-84A4-748F06702E85}" type="presParOf" srcId="{FB847A3F-9521-4192-A6B7-412AF67B53DC}" destId="{57E81260-DFC3-4DE6-8221-4DD1425F874C}" srcOrd="1" destOrd="0" presId="urn:microsoft.com/office/officeart/2005/8/layout/orgChart1"/>
    <dgm:cxn modelId="{31FC4CDF-7CF9-47B3-8387-8A541F8396D1}" type="presParOf" srcId="{57E81260-DFC3-4DE6-8221-4DD1425F874C}" destId="{8F41D81E-1A54-4BC2-936A-9F40857DB8C5}" srcOrd="0" destOrd="0" presId="urn:microsoft.com/office/officeart/2005/8/layout/orgChart1"/>
    <dgm:cxn modelId="{F7C6A902-E59D-44E9-8627-0C5201B19B4C}" type="presParOf" srcId="{57E81260-DFC3-4DE6-8221-4DD1425F874C}" destId="{864D2908-CAD9-4244-B1F1-AC6B832FBC82}" srcOrd="1" destOrd="0" presId="urn:microsoft.com/office/officeart/2005/8/layout/orgChart1"/>
    <dgm:cxn modelId="{2BC3859A-6960-4AE9-8F1E-4E08C7278DD6}" type="presParOf" srcId="{864D2908-CAD9-4244-B1F1-AC6B832FBC82}" destId="{8325F892-6F39-4A34-91CB-B222641D5A00}" srcOrd="0" destOrd="0" presId="urn:microsoft.com/office/officeart/2005/8/layout/orgChart1"/>
    <dgm:cxn modelId="{A9B8E2D3-4EC8-454D-812A-F1E278C1E1C0}" type="presParOf" srcId="{8325F892-6F39-4A34-91CB-B222641D5A00}" destId="{224D68E1-2167-4A09-B8CC-D1D4B6E670F7}" srcOrd="0" destOrd="0" presId="urn:microsoft.com/office/officeart/2005/8/layout/orgChart1"/>
    <dgm:cxn modelId="{579321FD-53EA-438D-B4AD-3FDA7B17D345}" type="presParOf" srcId="{8325F892-6F39-4A34-91CB-B222641D5A00}" destId="{3DFF666F-C493-4227-AC3B-92C8A5B22138}" srcOrd="1" destOrd="0" presId="urn:microsoft.com/office/officeart/2005/8/layout/orgChart1"/>
    <dgm:cxn modelId="{87320BB2-FD3E-4D14-BCAF-31FA8B6E19A7}" type="presParOf" srcId="{864D2908-CAD9-4244-B1F1-AC6B832FBC82}" destId="{52EC421B-7AD4-40BA-9098-B3B5606D644B}" srcOrd="1" destOrd="0" presId="urn:microsoft.com/office/officeart/2005/8/layout/orgChart1"/>
    <dgm:cxn modelId="{AFB233B2-4A8A-43F9-8871-1F6AB22701D2}" type="presParOf" srcId="{864D2908-CAD9-4244-B1F1-AC6B832FBC82}" destId="{4F5EA49D-7054-4024-9837-F1ABAF433DAD}" srcOrd="2" destOrd="0" presId="urn:microsoft.com/office/officeart/2005/8/layout/orgChart1"/>
    <dgm:cxn modelId="{4720F023-AE5D-4FD9-B62F-D868021ED999}" type="presParOf" srcId="{57E81260-DFC3-4DE6-8221-4DD1425F874C}" destId="{2B49C2A6-91B5-4C8A-A578-C002BD30A916}" srcOrd="2" destOrd="0" presId="urn:microsoft.com/office/officeart/2005/8/layout/orgChart1"/>
    <dgm:cxn modelId="{78F667D3-94A6-400C-B639-433AB67DAC9B}" type="presParOf" srcId="{57E81260-DFC3-4DE6-8221-4DD1425F874C}" destId="{41A352C5-9686-4D51-AD88-2CCC0375642C}" srcOrd="3" destOrd="0" presId="urn:microsoft.com/office/officeart/2005/8/layout/orgChart1"/>
    <dgm:cxn modelId="{7D8B10EF-DF9A-41D6-A4F2-4898B3EAA341}" type="presParOf" srcId="{41A352C5-9686-4D51-AD88-2CCC0375642C}" destId="{A4A718BF-2D86-4651-88D0-2317A5928CFF}" srcOrd="0" destOrd="0" presId="urn:microsoft.com/office/officeart/2005/8/layout/orgChart1"/>
    <dgm:cxn modelId="{D59E6B42-49FB-4349-BDE9-6898A5414968}" type="presParOf" srcId="{A4A718BF-2D86-4651-88D0-2317A5928CFF}" destId="{379608CA-35BA-4BFF-AC10-1F303D24845C}" srcOrd="0" destOrd="0" presId="urn:microsoft.com/office/officeart/2005/8/layout/orgChart1"/>
    <dgm:cxn modelId="{2501E943-5E1B-431C-B546-C39E4B1F34FB}" type="presParOf" srcId="{A4A718BF-2D86-4651-88D0-2317A5928CFF}" destId="{5C3ACA0C-A86C-4BE8-8743-5E4A91877046}" srcOrd="1" destOrd="0" presId="urn:microsoft.com/office/officeart/2005/8/layout/orgChart1"/>
    <dgm:cxn modelId="{1E01128A-E56A-46FF-BC9F-EBC88D6DE4F1}" type="presParOf" srcId="{41A352C5-9686-4D51-AD88-2CCC0375642C}" destId="{49885920-ABF1-4B27-8A8F-B7D834568ED4}" srcOrd="1" destOrd="0" presId="urn:microsoft.com/office/officeart/2005/8/layout/orgChart1"/>
    <dgm:cxn modelId="{F37F3157-FC9E-43BB-93AC-B9AA133E741B}" type="presParOf" srcId="{41A352C5-9686-4D51-AD88-2CCC0375642C}" destId="{F804C388-7247-41DB-AAD6-A9431CDCC0AB}" srcOrd="2" destOrd="0" presId="urn:microsoft.com/office/officeart/2005/8/layout/orgChart1"/>
    <dgm:cxn modelId="{1B8D7081-FD34-46F6-A135-4DC717096E0A}" type="presParOf" srcId="{57E81260-DFC3-4DE6-8221-4DD1425F874C}" destId="{838EEE77-981B-456B-B649-B6C1C872EFA7}" srcOrd="4" destOrd="0" presId="urn:microsoft.com/office/officeart/2005/8/layout/orgChart1"/>
    <dgm:cxn modelId="{43EE34A4-F804-4071-889A-F3446BBBB205}" type="presParOf" srcId="{57E81260-DFC3-4DE6-8221-4DD1425F874C}" destId="{267A1AE6-AB1B-42AC-BB3C-34F6A0B693C2}" srcOrd="5" destOrd="0" presId="urn:microsoft.com/office/officeart/2005/8/layout/orgChart1"/>
    <dgm:cxn modelId="{B06ABB07-C157-4A4B-AA4B-EA3FE3A28BCB}" type="presParOf" srcId="{267A1AE6-AB1B-42AC-BB3C-34F6A0B693C2}" destId="{09525758-E60A-49A8-A083-4162B21ABB56}" srcOrd="0" destOrd="0" presId="urn:microsoft.com/office/officeart/2005/8/layout/orgChart1"/>
    <dgm:cxn modelId="{427AB3AD-329C-4A44-98E4-F84D085D7F27}" type="presParOf" srcId="{09525758-E60A-49A8-A083-4162B21ABB56}" destId="{D445035A-8EE4-4F6B-AB67-DF323E583B1E}" srcOrd="0" destOrd="0" presId="urn:microsoft.com/office/officeart/2005/8/layout/orgChart1"/>
    <dgm:cxn modelId="{63C7A02F-C1F8-443E-BFDF-C8FB9AD2F157}" type="presParOf" srcId="{09525758-E60A-49A8-A083-4162B21ABB56}" destId="{F1CE2E1C-A5A0-487A-AD8B-A1BC90E4B1BA}" srcOrd="1" destOrd="0" presId="urn:microsoft.com/office/officeart/2005/8/layout/orgChart1"/>
    <dgm:cxn modelId="{CD80696E-4056-473A-BDEA-BEC73F164199}" type="presParOf" srcId="{267A1AE6-AB1B-42AC-BB3C-34F6A0B693C2}" destId="{1975585C-B464-4ADC-B96B-37F4919A8F4E}" srcOrd="1" destOrd="0" presId="urn:microsoft.com/office/officeart/2005/8/layout/orgChart1"/>
    <dgm:cxn modelId="{641F0942-8CAF-470F-B7BF-F8855C1C06CE}" type="presParOf" srcId="{267A1AE6-AB1B-42AC-BB3C-34F6A0B693C2}" destId="{2A77F5FF-DDDD-4B1C-92EC-E60F22F008AC}" srcOrd="2" destOrd="0" presId="urn:microsoft.com/office/officeart/2005/8/layout/orgChart1"/>
    <dgm:cxn modelId="{AC041B7A-3CBB-429F-995D-A7C9D5EA4BF3}" type="presParOf" srcId="{FB847A3F-9521-4192-A6B7-412AF67B53DC}" destId="{F2F442BC-66DF-4E38-A6EF-0E596E39554C}" srcOrd="2" destOrd="0" presId="urn:microsoft.com/office/officeart/2005/8/layout/orgChart1"/>
    <dgm:cxn modelId="{2094486C-FEC9-4DB7-9E5F-F1EAED358DF5}" type="presParOf" srcId="{73F0FA5F-F40A-4E4A-9D91-87C54F2683F8}" destId="{3CD202ED-4550-4339-AEA8-4680A7031C8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2FAE08-346A-441C-88DE-15D481AB1D38}" type="doc">
      <dgm:prSet loTypeId="urn:microsoft.com/office/officeart/2005/8/layout/pList2" loCatId="list" qsTypeId="urn:microsoft.com/office/officeart/2005/8/quickstyle/simple1" qsCatId="simple" csTypeId="urn:microsoft.com/office/officeart/2005/8/colors/accent1_2" csCatId="accent1" phldr="1"/>
      <dgm:spPr/>
    </dgm:pt>
    <dgm:pt modelId="{E5E60863-1203-4F9E-92B5-9997D1A39293}">
      <dgm:prSet phldrT="[نص]" custT="1">
        <dgm:style>
          <a:lnRef idx="1">
            <a:schemeClr val="accent6"/>
          </a:lnRef>
          <a:fillRef idx="2">
            <a:schemeClr val="accent6"/>
          </a:fillRef>
          <a:effectRef idx="1">
            <a:schemeClr val="accent6"/>
          </a:effectRef>
          <a:fontRef idx="minor">
            <a:schemeClr val="dk1"/>
          </a:fontRef>
        </dgm:style>
      </dgm:prSet>
      <dgm:spPr>
        <a:ln/>
      </dgm:spPr>
      <dgm:t>
        <a:bodyPr spcFirstLastPara="0" vert="horz" wrap="square" lIns="213360" tIns="213360" rIns="213360" bIns="213360" numCol="1" spcCol="1270" anchor="t" anchorCtr="0"/>
        <a:lstStyle/>
        <a:p>
          <a:pPr marL="0" lvl="0" indent="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PT Bold Heading" panose="02010400000000000000" pitchFamily="2" charset="-78"/>
            </a:rPr>
            <a:t>أعماق المحيطات</a:t>
          </a:r>
        </a:p>
        <a:p>
          <a:pPr marL="0" lvl="0" indent="0" algn="ctr" defTabSz="1333500" rtl="1">
            <a:lnSpc>
              <a:spcPct val="90000"/>
            </a:lnSpc>
            <a:spcBef>
              <a:spcPct val="0"/>
            </a:spcBef>
            <a:spcAft>
              <a:spcPct val="35000"/>
            </a:spcAft>
            <a:buNone/>
          </a:pPr>
          <a:r>
            <a:rPr lang="ar-SA" sz="3000" kern="1200" dirty="0"/>
            <a:t>معدات خاصة للتزود بالأكسجين وتنظيم الحرارة والحماية من الضغط المرتفع داخل الأعماق </a:t>
          </a:r>
          <a:endParaRPr lang="ar-SA" sz="3000" kern="1200" dirty="0">
            <a:solidFill>
              <a:prstClr val="black"/>
            </a:solidFill>
            <a:latin typeface="Gill Sans MT" panose="020B0502020104020203"/>
            <a:ea typeface="+mn-ea"/>
            <a:cs typeface="PT Bold Heading" panose="02010400000000000000" pitchFamily="2" charset="-78"/>
          </a:endParaRPr>
        </a:p>
      </dgm:t>
    </dgm:pt>
    <dgm:pt modelId="{FC5B119B-7861-492A-830B-0992D3921003}" type="parTrans" cxnId="{DC787F61-C389-4E1F-B2D2-CCEDDC5083D0}">
      <dgm:prSet/>
      <dgm:spPr/>
      <dgm:t>
        <a:bodyPr/>
        <a:lstStyle/>
        <a:p>
          <a:pPr rtl="1"/>
          <a:endParaRPr lang="ar-SA"/>
        </a:p>
      </dgm:t>
    </dgm:pt>
    <dgm:pt modelId="{788B1201-FB23-4E34-B66D-2BC00AB95742}" type="sibTrans" cxnId="{DC787F61-C389-4E1F-B2D2-CCEDDC5083D0}">
      <dgm:prSet/>
      <dgm:spPr/>
      <dgm:t>
        <a:bodyPr/>
        <a:lstStyle/>
        <a:p>
          <a:pPr rtl="1"/>
          <a:endParaRPr lang="ar-SA"/>
        </a:p>
      </dgm:t>
    </dgm:pt>
    <dgm:pt modelId="{C7D4678E-E06E-4C9C-8F10-17D439771989}">
      <dgm:prSet phldrT="[نص]" custT="1">
        <dgm:style>
          <a:lnRef idx="1">
            <a:schemeClr val="accent6"/>
          </a:lnRef>
          <a:fillRef idx="2">
            <a:schemeClr val="accent6"/>
          </a:fillRef>
          <a:effectRef idx="1">
            <a:schemeClr val="accent6"/>
          </a:effectRef>
          <a:fontRef idx="minor">
            <a:schemeClr val="dk1"/>
          </a:fontRef>
        </dgm:style>
      </dgm:prSet>
      <dgm:spPr>
        <a:ln/>
      </dgm:spPr>
      <dgm:t>
        <a:bodyPr spcFirstLastPara="0" vert="horz" wrap="square" lIns="213360" tIns="213360" rIns="213360" bIns="213360" numCol="1" spcCol="1270" anchor="t" anchorCtr="0"/>
        <a:lstStyle/>
        <a:p>
          <a:pPr marL="0" lvl="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PT Bold Heading" panose="02010400000000000000" pitchFamily="2" charset="-78"/>
            </a:rPr>
            <a:t>القارة المتجمدة</a:t>
          </a:r>
        </a:p>
        <a:p>
          <a:pPr marL="0" lvl="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Arial" panose="020B0604020202020204" pitchFamily="34" charset="0"/>
            </a:rPr>
            <a:t>معدات خاصة للحفاظ على درجة حرارة الجسم و مواجهة العواصف الثلجية والسير على الجليد </a:t>
          </a:r>
        </a:p>
      </dgm:t>
    </dgm:pt>
    <dgm:pt modelId="{118A843A-6D30-44C8-838A-E139ED0F2C75}" type="parTrans" cxnId="{CDCBB610-C9E2-4F08-9EF2-50D71E7A5A90}">
      <dgm:prSet/>
      <dgm:spPr/>
      <dgm:t>
        <a:bodyPr/>
        <a:lstStyle/>
        <a:p>
          <a:pPr rtl="1"/>
          <a:endParaRPr lang="ar-SA"/>
        </a:p>
      </dgm:t>
    </dgm:pt>
    <dgm:pt modelId="{0A630A7A-38F2-4892-AFD0-83ED677F1206}" type="sibTrans" cxnId="{CDCBB610-C9E2-4F08-9EF2-50D71E7A5A90}">
      <dgm:prSet/>
      <dgm:spPr/>
      <dgm:t>
        <a:bodyPr/>
        <a:lstStyle/>
        <a:p>
          <a:pPr rtl="1"/>
          <a:endParaRPr lang="ar-SA"/>
        </a:p>
      </dgm:t>
    </dgm:pt>
    <dgm:pt modelId="{5B2A3F76-7CD8-46B0-BA01-E512F0CF5E5D}">
      <dgm:prSet phldrT="[نص]">
        <dgm:style>
          <a:lnRef idx="1">
            <a:schemeClr val="accent6"/>
          </a:lnRef>
          <a:fillRef idx="2">
            <a:schemeClr val="accent6"/>
          </a:fillRef>
          <a:effectRef idx="1">
            <a:schemeClr val="accent6"/>
          </a:effectRef>
          <a:fontRef idx="minor">
            <a:schemeClr val="dk1"/>
          </a:fontRef>
        </dgm:style>
      </dgm:prSet>
      <dgm:spPr/>
      <dgm:t>
        <a:bodyPr/>
        <a:lstStyle/>
        <a:p>
          <a:pPr rtl="1"/>
          <a:r>
            <a:rPr lang="ar-SA" dirty="0">
              <a:cs typeface="PT Bold Heading" panose="02010400000000000000" pitchFamily="2" charset="-78"/>
            </a:rPr>
            <a:t>الفضاء</a:t>
          </a:r>
        </a:p>
        <a:p>
          <a:pPr rtl="1"/>
          <a:r>
            <a:rPr lang="ar-SA" dirty="0"/>
            <a:t>معدات خاصة للتزود بالأكسجين و تنظيم الحرارة والحماية من الضغط المنخفض و الأشعة الكونية </a:t>
          </a:r>
        </a:p>
      </dgm:t>
    </dgm:pt>
    <dgm:pt modelId="{CB9AEED4-C57F-4724-BC12-532AD18FC53A}" type="parTrans" cxnId="{115857A6-9325-440D-BF2F-9ACE561D9372}">
      <dgm:prSet/>
      <dgm:spPr/>
      <dgm:t>
        <a:bodyPr/>
        <a:lstStyle/>
        <a:p>
          <a:pPr rtl="1"/>
          <a:endParaRPr lang="ar-SA"/>
        </a:p>
      </dgm:t>
    </dgm:pt>
    <dgm:pt modelId="{D5BDA0D7-734F-4AF7-A0B5-BAD9EF5B6221}" type="sibTrans" cxnId="{115857A6-9325-440D-BF2F-9ACE561D9372}">
      <dgm:prSet/>
      <dgm:spPr/>
      <dgm:t>
        <a:bodyPr/>
        <a:lstStyle/>
        <a:p>
          <a:pPr rtl="1"/>
          <a:endParaRPr lang="ar-SA"/>
        </a:p>
      </dgm:t>
    </dgm:pt>
    <dgm:pt modelId="{52214701-6094-4A24-9206-626D1701F1EB}" type="pres">
      <dgm:prSet presAssocID="{622FAE08-346A-441C-88DE-15D481AB1D38}" presName="Name0" presStyleCnt="0">
        <dgm:presLayoutVars>
          <dgm:dir/>
          <dgm:resizeHandles val="exact"/>
        </dgm:presLayoutVars>
      </dgm:prSet>
      <dgm:spPr/>
    </dgm:pt>
    <dgm:pt modelId="{7076EC0E-BE02-4C9E-8EDA-42A6B7F393A2}" type="pres">
      <dgm:prSet presAssocID="{622FAE08-346A-441C-88DE-15D481AB1D38}" presName="bkgdShp" presStyleLbl="alignAccFollowNode1" presStyleIdx="0" presStyleCnt="1">
        <dgm:style>
          <a:lnRef idx="1">
            <a:schemeClr val="accent6"/>
          </a:lnRef>
          <a:fillRef idx="3">
            <a:schemeClr val="accent6"/>
          </a:fillRef>
          <a:effectRef idx="2">
            <a:schemeClr val="accent6"/>
          </a:effectRef>
          <a:fontRef idx="minor">
            <a:schemeClr val="lt1"/>
          </a:fontRef>
        </dgm:style>
      </dgm:prSet>
      <dgm:spPr/>
    </dgm:pt>
    <dgm:pt modelId="{482DE2BA-3B11-4C64-AEDC-8F549C881F1F}" type="pres">
      <dgm:prSet presAssocID="{622FAE08-346A-441C-88DE-15D481AB1D38}" presName="linComp" presStyleCnt="0"/>
      <dgm:spPr/>
    </dgm:pt>
    <dgm:pt modelId="{F2293C3D-070F-4C77-BBEC-4949AF74D043}" type="pres">
      <dgm:prSet presAssocID="{E5E60863-1203-4F9E-92B5-9997D1A39293}" presName="compNode" presStyleCnt="0"/>
      <dgm:spPr/>
    </dgm:pt>
    <dgm:pt modelId="{BF4B247C-B697-4F11-91AF-0F260104E49D}" type="pres">
      <dgm:prSet presAssocID="{E5E60863-1203-4F9E-92B5-9997D1A39293}" presName="node" presStyleLbl="node1" presStyleIdx="0" presStyleCnt="3">
        <dgm:presLayoutVars>
          <dgm:bulletEnabled val="1"/>
        </dgm:presLayoutVars>
      </dgm:prSet>
      <dgm:spPr>
        <a:xfrm rot="10800000">
          <a:off x="781625" y="3086099"/>
          <a:ext cx="2792372" cy="3771900"/>
        </a:xfrm>
        <a:prstGeom prst="round2SameRect">
          <a:avLst>
            <a:gd name="adj1" fmla="val 10500"/>
            <a:gd name="adj2" fmla="val 0"/>
          </a:avLst>
        </a:prstGeom>
      </dgm:spPr>
    </dgm:pt>
    <dgm:pt modelId="{FFA4D14C-C601-40F3-83C5-A7195BF86F9E}" type="pres">
      <dgm:prSet presAssocID="{E5E60863-1203-4F9E-92B5-9997D1A39293}" presName="invisiNode" presStyleLbl="node1" presStyleIdx="0" presStyleCnt="3"/>
      <dgm:spPr/>
    </dgm:pt>
    <dgm:pt modelId="{DF6890AF-0977-4E57-B60E-CEE4CA1C50CE}" type="pres">
      <dgm:prSet presAssocID="{E5E60863-1203-4F9E-92B5-9997D1A39293}" presName="imagNode" presStyleLbl="fgImgPlace1" presStyleIdx="0" presStyleCnt="3" custScaleX="129727" custScaleY="12220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B1DDC17-3CE8-43B5-9D99-2F41850FA338}" type="pres">
      <dgm:prSet presAssocID="{788B1201-FB23-4E34-B66D-2BC00AB95742}" presName="sibTrans" presStyleLbl="sibTrans2D1" presStyleIdx="0" presStyleCnt="0"/>
      <dgm:spPr/>
    </dgm:pt>
    <dgm:pt modelId="{31B15973-B892-460A-BC0A-10E437AE27D9}" type="pres">
      <dgm:prSet presAssocID="{C7D4678E-E06E-4C9C-8F10-17D439771989}" presName="compNode" presStyleCnt="0"/>
      <dgm:spPr/>
    </dgm:pt>
    <dgm:pt modelId="{306DE4DB-700E-4DF7-9D34-B0032537A382}" type="pres">
      <dgm:prSet presAssocID="{C7D4678E-E06E-4C9C-8F10-17D439771989}" presName="node" presStyleLbl="node1" presStyleIdx="1" presStyleCnt="3">
        <dgm:presLayoutVars>
          <dgm:bulletEnabled val="1"/>
        </dgm:presLayoutVars>
      </dgm:prSet>
      <dgm:spPr>
        <a:xfrm rot="10800000">
          <a:off x="4664085" y="3086099"/>
          <a:ext cx="2792372" cy="3771900"/>
        </a:xfrm>
        <a:prstGeom prst="round2SameRect">
          <a:avLst>
            <a:gd name="adj1" fmla="val 10500"/>
            <a:gd name="adj2" fmla="val 0"/>
          </a:avLst>
        </a:prstGeom>
      </dgm:spPr>
    </dgm:pt>
    <dgm:pt modelId="{ABC2E25E-033A-42CA-8B02-8C26D709CE16}" type="pres">
      <dgm:prSet presAssocID="{C7D4678E-E06E-4C9C-8F10-17D439771989}" presName="invisiNode" presStyleLbl="node1" presStyleIdx="1" presStyleCnt="3"/>
      <dgm:spPr/>
    </dgm:pt>
    <dgm:pt modelId="{AD3403F8-7DD0-4030-A985-E083E8ECFC7A}" type="pres">
      <dgm:prSet presAssocID="{C7D4678E-E06E-4C9C-8F10-17D439771989}" presName="imagNode" presStyleLbl="fgImgPlace1" presStyleIdx="1" presStyleCnt="3" custScaleX="128349" custScaleY="12855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1860DF65-BA69-43A3-9DD4-9055F0894F4C}" type="pres">
      <dgm:prSet presAssocID="{0A630A7A-38F2-4892-AFD0-83ED677F1206}" presName="sibTrans" presStyleLbl="sibTrans2D1" presStyleIdx="0" presStyleCnt="0"/>
      <dgm:spPr/>
    </dgm:pt>
    <dgm:pt modelId="{A198561F-5A9B-424D-BBF5-0F941B2735ED}" type="pres">
      <dgm:prSet presAssocID="{5B2A3F76-7CD8-46B0-BA01-E512F0CF5E5D}" presName="compNode" presStyleCnt="0"/>
      <dgm:spPr/>
    </dgm:pt>
    <dgm:pt modelId="{C95FD714-478A-4324-A7AA-C29B3133EB66}" type="pres">
      <dgm:prSet presAssocID="{5B2A3F76-7CD8-46B0-BA01-E512F0CF5E5D}" presName="node" presStyleLbl="node1" presStyleIdx="2" presStyleCnt="3">
        <dgm:presLayoutVars>
          <dgm:bulletEnabled val="1"/>
        </dgm:presLayoutVars>
      </dgm:prSet>
      <dgm:spPr/>
    </dgm:pt>
    <dgm:pt modelId="{65932F9F-B66B-4917-80B5-96FB335F5C22}" type="pres">
      <dgm:prSet presAssocID="{5B2A3F76-7CD8-46B0-BA01-E512F0CF5E5D}" presName="invisiNode" presStyleLbl="node1" presStyleIdx="2" presStyleCnt="3"/>
      <dgm:spPr/>
    </dgm:pt>
    <dgm:pt modelId="{23E2FECF-35A6-4A63-BC38-A088AA69AF34}" type="pres">
      <dgm:prSet presAssocID="{5B2A3F76-7CD8-46B0-BA01-E512F0CF5E5D}" presName="imagNode" presStyleLbl="fgImgPlace1" presStyleIdx="2" presStyleCnt="3" custScaleX="132286" custScaleY="132719"/>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CDCBB610-C9E2-4F08-9EF2-50D71E7A5A90}" srcId="{622FAE08-346A-441C-88DE-15D481AB1D38}" destId="{C7D4678E-E06E-4C9C-8F10-17D439771989}" srcOrd="1" destOrd="0" parTransId="{118A843A-6D30-44C8-838A-E139ED0F2C75}" sibTransId="{0A630A7A-38F2-4892-AFD0-83ED677F1206}"/>
    <dgm:cxn modelId="{45A3973D-9A75-427E-B75C-A4CA48E69958}" type="presOf" srcId="{622FAE08-346A-441C-88DE-15D481AB1D38}" destId="{52214701-6094-4A24-9206-626D1701F1EB}" srcOrd="0" destOrd="0" presId="urn:microsoft.com/office/officeart/2005/8/layout/pList2"/>
    <dgm:cxn modelId="{DC787F61-C389-4E1F-B2D2-CCEDDC5083D0}" srcId="{622FAE08-346A-441C-88DE-15D481AB1D38}" destId="{E5E60863-1203-4F9E-92B5-9997D1A39293}" srcOrd="0" destOrd="0" parTransId="{FC5B119B-7861-492A-830B-0992D3921003}" sibTransId="{788B1201-FB23-4E34-B66D-2BC00AB95742}"/>
    <dgm:cxn modelId="{BB04C75A-EA72-41B6-B32D-273DD955BACF}" type="presOf" srcId="{C7D4678E-E06E-4C9C-8F10-17D439771989}" destId="{306DE4DB-700E-4DF7-9D34-B0032537A382}" srcOrd="0" destOrd="0" presId="urn:microsoft.com/office/officeart/2005/8/layout/pList2"/>
    <dgm:cxn modelId="{115857A6-9325-440D-BF2F-9ACE561D9372}" srcId="{622FAE08-346A-441C-88DE-15D481AB1D38}" destId="{5B2A3F76-7CD8-46B0-BA01-E512F0CF5E5D}" srcOrd="2" destOrd="0" parTransId="{CB9AEED4-C57F-4724-BC12-532AD18FC53A}" sibTransId="{D5BDA0D7-734F-4AF7-A0B5-BAD9EF5B6221}"/>
    <dgm:cxn modelId="{2C86C2C7-2DA5-47AB-B211-39E8B3DB63B9}" type="presOf" srcId="{5B2A3F76-7CD8-46B0-BA01-E512F0CF5E5D}" destId="{C95FD714-478A-4324-A7AA-C29B3133EB66}" srcOrd="0" destOrd="0" presId="urn:microsoft.com/office/officeart/2005/8/layout/pList2"/>
    <dgm:cxn modelId="{19C5C9CD-4E7C-4264-A2C6-031E6C645958}" type="presOf" srcId="{E5E60863-1203-4F9E-92B5-9997D1A39293}" destId="{BF4B247C-B697-4F11-91AF-0F260104E49D}" srcOrd="0" destOrd="0" presId="urn:microsoft.com/office/officeart/2005/8/layout/pList2"/>
    <dgm:cxn modelId="{E64E4CF5-0489-4FD1-80D6-CC7A11AE0570}" type="presOf" srcId="{0A630A7A-38F2-4892-AFD0-83ED677F1206}" destId="{1860DF65-BA69-43A3-9DD4-9055F0894F4C}" srcOrd="0" destOrd="0" presId="urn:microsoft.com/office/officeart/2005/8/layout/pList2"/>
    <dgm:cxn modelId="{99DD48F7-F87B-426D-B170-AB0EF8418276}" type="presOf" srcId="{788B1201-FB23-4E34-B66D-2BC00AB95742}" destId="{FB1DDC17-3CE8-43B5-9D99-2F41850FA338}" srcOrd="0" destOrd="0" presId="urn:microsoft.com/office/officeart/2005/8/layout/pList2"/>
    <dgm:cxn modelId="{F4EE832F-098B-4A16-A242-070B73199AAD}" type="presParOf" srcId="{52214701-6094-4A24-9206-626D1701F1EB}" destId="{7076EC0E-BE02-4C9E-8EDA-42A6B7F393A2}" srcOrd="0" destOrd="0" presId="urn:microsoft.com/office/officeart/2005/8/layout/pList2"/>
    <dgm:cxn modelId="{BA115FEB-0627-4482-A56A-F815AB9FB137}" type="presParOf" srcId="{52214701-6094-4A24-9206-626D1701F1EB}" destId="{482DE2BA-3B11-4C64-AEDC-8F549C881F1F}" srcOrd="1" destOrd="0" presId="urn:microsoft.com/office/officeart/2005/8/layout/pList2"/>
    <dgm:cxn modelId="{92E14249-053D-4A99-ACE4-5602606BC27B}" type="presParOf" srcId="{482DE2BA-3B11-4C64-AEDC-8F549C881F1F}" destId="{F2293C3D-070F-4C77-BBEC-4949AF74D043}" srcOrd="0" destOrd="0" presId="urn:microsoft.com/office/officeart/2005/8/layout/pList2"/>
    <dgm:cxn modelId="{45FD790A-CCD7-4165-B61C-4BDAD7A91C72}" type="presParOf" srcId="{F2293C3D-070F-4C77-BBEC-4949AF74D043}" destId="{BF4B247C-B697-4F11-91AF-0F260104E49D}" srcOrd="0" destOrd="0" presId="urn:microsoft.com/office/officeart/2005/8/layout/pList2"/>
    <dgm:cxn modelId="{B0BF08E7-5492-4D86-99CD-DBA3E4BCBFE0}" type="presParOf" srcId="{F2293C3D-070F-4C77-BBEC-4949AF74D043}" destId="{FFA4D14C-C601-40F3-83C5-A7195BF86F9E}" srcOrd="1" destOrd="0" presId="urn:microsoft.com/office/officeart/2005/8/layout/pList2"/>
    <dgm:cxn modelId="{AC32A448-CCC1-44AD-A3ED-80885FE24A1B}" type="presParOf" srcId="{F2293C3D-070F-4C77-BBEC-4949AF74D043}" destId="{DF6890AF-0977-4E57-B60E-CEE4CA1C50CE}" srcOrd="2" destOrd="0" presId="urn:microsoft.com/office/officeart/2005/8/layout/pList2"/>
    <dgm:cxn modelId="{2BAD648A-EB45-44CA-9807-CC1E80404DAF}" type="presParOf" srcId="{482DE2BA-3B11-4C64-AEDC-8F549C881F1F}" destId="{FB1DDC17-3CE8-43B5-9D99-2F41850FA338}" srcOrd="1" destOrd="0" presId="urn:microsoft.com/office/officeart/2005/8/layout/pList2"/>
    <dgm:cxn modelId="{65D8633B-F5A5-42F3-802D-D4E09D250277}" type="presParOf" srcId="{482DE2BA-3B11-4C64-AEDC-8F549C881F1F}" destId="{31B15973-B892-460A-BC0A-10E437AE27D9}" srcOrd="2" destOrd="0" presId="urn:microsoft.com/office/officeart/2005/8/layout/pList2"/>
    <dgm:cxn modelId="{22A9A726-0FB5-4314-A0C5-49CFC6DDC37C}" type="presParOf" srcId="{31B15973-B892-460A-BC0A-10E437AE27D9}" destId="{306DE4DB-700E-4DF7-9D34-B0032537A382}" srcOrd="0" destOrd="0" presId="urn:microsoft.com/office/officeart/2005/8/layout/pList2"/>
    <dgm:cxn modelId="{82018F22-60D0-43AC-9B27-685566663594}" type="presParOf" srcId="{31B15973-B892-460A-BC0A-10E437AE27D9}" destId="{ABC2E25E-033A-42CA-8B02-8C26D709CE16}" srcOrd="1" destOrd="0" presId="urn:microsoft.com/office/officeart/2005/8/layout/pList2"/>
    <dgm:cxn modelId="{21C5297F-43F0-4852-90AC-EBF6087FB7CE}" type="presParOf" srcId="{31B15973-B892-460A-BC0A-10E437AE27D9}" destId="{AD3403F8-7DD0-4030-A985-E083E8ECFC7A}" srcOrd="2" destOrd="0" presId="urn:microsoft.com/office/officeart/2005/8/layout/pList2"/>
    <dgm:cxn modelId="{B040C1D0-4EBB-47C6-AA82-14616209BA30}" type="presParOf" srcId="{482DE2BA-3B11-4C64-AEDC-8F549C881F1F}" destId="{1860DF65-BA69-43A3-9DD4-9055F0894F4C}" srcOrd="3" destOrd="0" presId="urn:microsoft.com/office/officeart/2005/8/layout/pList2"/>
    <dgm:cxn modelId="{04FB1EF4-B8A7-427E-A5B3-3F86E800E887}" type="presParOf" srcId="{482DE2BA-3B11-4C64-AEDC-8F549C881F1F}" destId="{A198561F-5A9B-424D-BBF5-0F941B2735ED}" srcOrd="4" destOrd="0" presId="urn:microsoft.com/office/officeart/2005/8/layout/pList2"/>
    <dgm:cxn modelId="{7C6C4657-AF48-4BAF-A9C7-22FE0A086214}" type="presParOf" srcId="{A198561F-5A9B-424D-BBF5-0F941B2735ED}" destId="{C95FD714-478A-4324-A7AA-C29B3133EB66}" srcOrd="0" destOrd="0" presId="urn:microsoft.com/office/officeart/2005/8/layout/pList2"/>
    <dgm:cxn modelId="{7EE00AEC-BB8E-4AFB-ACD0-EF50F29C5E16}" type="presParOf" srcId="{A198561F-5A9B-424D-BBF5-0F941B2735ED}" destId="{65932F9F-B66B-4917-80B5-96FB335F5C22}" srcOrd="1" destOrd="0" presId="urn:microsoft.com/office/officeart/2005/8/layout/pList2"/>
    <dgm:cxn modelId="{5C57FB6F-B108-4734-9F32-7AF0C02EDACF}" type="presParOf" srcId="{A198561F-5A9B-424D-BBF5-0F941B2735ED}" destId="{23E2FECF-35A6-4A63-BC38-A088AA69AF3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4FEFC-2035-4DF5-95AB-07508A9B6E4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SA"/>
        </a:p>
      </dgm:t>
    </dgm:pt>
    <dgm:pt modelId="{F57EDE17-4979-44CF-8433-819C22A7ADE2}">
      <dgm:prSet phldrT="[نص]"/>
      <dgm:spPr/>
      <dgm:t>
        <a:bodyPr/>
        <a:lstStyle/>
        <a:p>
          <a:pPr rtl="1"/>
          <a:r>
            <a:rPr lang="ar-SA" b="1" dirty="0">
              <a:solidFill>
                <a:srgbClr val="FF0000"/>
              </a:solidFill>
            </a:rPr>
            <a:t>المعلومة الجديدة </a:t>
          </a:r>
          <a:endParaRPr lang="ar-SA" dirty="0"/>
        </a:p>
      </dgm:t>
    </dgm:pt>
    <dgm:pt modelId="{91D94F28-F8BD-4603-891A-129A164D44BE}" type="sibTrans" cxnId="{5E3E2127-3815-4D9B-BF4B-2CDF33F5FB84}">
      <dgm:prSet/>
      <dgm:spPr/>
      <dgm:t>
        <a:bodyPr/>
        <a:lstStyle/>
        <a:p>
          <a:pPr rtl="1"/>
          <a:endParaRPr lang="ar-SA"/>
        </a:p>
      </dgm:t>
    </dgm:pt>
    <dgm:pt modelId="{E17AC1D2-56DD-4ABE-8052-EBB06F7D62AF}" type="parTrans" cxnId="{5E3E2127-3815-4D9B-BF4B-2CDF33F5FB84}">
      <dgm:prSet/>
      <dgm:spPr/>
      <dgm:t>
        <a:bodyPr/>
        <a:lstStyle/>
        <a:p>
          <a:pPr rtl="1"/>
          <a:endParaRPr lang="ar-SA"/>
        </a:p>
      </dgm:t>
    </dgm:pt>
    <dgm:pt modelId="{C744DEEE-518C-47B7-B0EA-9100ADFD84AA}">
      <dgm:prSet phldrT="[نص]"/>
      <dgm:spPr/>
      <dgm:t>
        <a:bodyPr/>
        <a:lstStyle/>
        <a:p>
          <a:pPr rtl="1"/>
          <a:r>
            <a:rPr lang="ar-SA" b="1" dirty="0"/>
            <a:t>نظرية علمية</a:t>
          </a:r>
        </a:p>
        <a:p>
          <a:pPr rtl="1"/>
          <a:r>
            <a:rPr lang="ar-SA" b="1" dirty="0"/>
            <a:t>يفسر</a:t>
          </a:r>
        </a:p>
      </dgm:t>
    </dgm:pt>
    <dgm:pt modelId="{BB17AF47-ED8E-4E12-9F95-BFEDBB6EF3AB}" type="sibTrans" cxnId="{668AC46E-35BE-4545-86DE-9418F0D95BC7}">
      <dgm:prSet/>
      <dgm:spPr/>
      <dgm:t>
        <a:bodyPr/>
        <a:lstStyle/>
        <a:p>
          <a:pPr rtl="1"/>
          <a:endParaRPr lang="ar-SA"/>
        </a:p>
      </dgm:t>
    </dgm:pt>
    <dgm:pt modelId="{A51D8F88-D7F8-44BB-B0FA-1929843B610F}" type="parTrans" cxnId="{668AC46E-35BE-4545-86DE-9418F0D95BC7}">
      <dgm:prSet/>
      <dgm:spPr/>
      <dgm:t>
        <a:bodyPr/>
        <a:lstStyle/>
        <a:p>
          <a:pPr rtl="1"/>
          <a:endParaRPr lang="ar-SA"/>
        </a:p>
      </dgm:t>
    </dgm:pt>
    <dgm:pt modelId="{6657C1DF-45F9-4812-AE1F-9CB4794630DD}">
      <dgm:prSet phldrT="[نص]"/>
      <dgm:spPr/>
      <dgm:t>
        <a:bodyPr/>
        <a:lstStyle/>
        <a:p>
          <a:pPr rtl="1"/>
          <a:r>
            <a:rPr lang="ar-SA" b="1" dirty="0"/>
            <a:t>قانون علمي</a:t>
          </a:r>
        </a:p>
        <a:p>
          <a:pPr rtl="1"/>
          <a:r>
            <a:rPr lang="ar-SA" b="1" dirty="0"/>
            <a:t>يصف </a:t>
          </a:r>
        </a:p>
      </dgm:t>
    </dgm:pt>
    <dgm:pt modelId="{BCE21D8C-D055-4C24-B34C-C1DCB8C179B6}" type="sibTrans" cxnId="{DC8BA2CC-3DBB-4F41-A58C-48147894CDE4}">
      <dgm:prSet/>
      <dgm:spPr/>
      <dgm:t>
        <a:bodyPr/>
        <a:lstStyle/>
        <a:p>
          <a:pPr rtl="1"/>
          <a:endParaRPr lang="ar-SA"/>
        </a:p>
      </dgm:t>
    </dgm:pt>
    <dgm:pt modelId="{32F3AF24-291D-40DA-B2C0-175FED88A9EB}" type="parTrans" cxnId="{DC8BA2CC-3DBB-4F41-A58C-48147894CDE4}">
      <dgm:prSet/>
      <dgm:spPr/>
      <dgm:t>
        <a:bodyPr/>
        <a:lstStyle/>
        <a:p>
          <a:pPr rtl="1"/>
          <a:endParaRPr lang="ar-SA"/>
        </a:p>
      </dgm:t>
    </dgm:pt>
    <dgm:pt modelId="{C736AD32-8F0F-4383-B1B3-1FC047E1E57F}" type="pres">
      <dgm:prSet presAssocID="{4DB4FEFC-2035-4DF5-95AB-07508A9B6E4E}" presName="hierChild1" presStyleCnt="0">
        <dgm:presLayoutVars>
          <dgm:chPref val="1"/>
          <dgm:dir/>
          <dgm:animOne val="branch"/>
          <dgm:animLvl val="lvl"/>
          <dgm:resizeHandles/>
        </dgm:presLayoutVars>
      </dgm:prSet>
      <dgm:spPr/>
    </dgm:pt>
    <dgm:pt modelId="{8AB1DC29-EE49-43CB-9736-F3316504AE8A}" type="pres">
      <dgm:prSet presAssocID="{F57EDE17-4979-44CF-8433-819C22A7ADE2}" presName="hierRoot1" presStyleCnt="0"/>
      <dgm:spPr/>
    </dgm:pt>
    <dgm:pt modelId="{63A89926-A3CD-457D-92F1-725802A8DBBE}" type="pres">
      <dgm:prSet presAssocID="{F57EDE17-4979-44CF-8433-819C22A7ADE2}" presName="composite" presStyleCnt="0"/>
      <dgm:spPr/>
    </dgm:pt>
    <dgm:pt modelId="{94654854-9AAC-473E-9ED4-4B014870759B}" type="pres">
      <dgm:prSet presAssocID="{F57EDE17-4979-44CF-8433-819C22A7ADE2}" presName="background" presStyleLbl="node0" presStyleIdx="0" presStyleCnt="1"/>
      <dgm:spPr/>
    </dgm:pt>
    <dgm:pt modelId="{A3C9C4E1-4E91-42E7-A7C7-2DFA800DEE57}" type="pres">
      <dgm:prSet presAssocID="{F57EDE17-4979-44CF-8433-819C22A7ADE2}" presName="text" presStyleLbl="fgAcc0" presStyleIdx="0" presStyleCnt="1" custScaleX="145697">
        <dgm:presLayoutVars>
          <dgm:chPref val="3"/>
        </dgm:presLayoutVars>
      </dgm:prSet>
      <dgm:spPr/>
    </dgm:pt>
    <dgm:pt modelId="{BF52C1E4-C72B-4500-BB25-CF9496812703}" type="pres">
      <dgm:prSet presAssocID="{F57EDE17-4979-44CF-8433-819C22A7ADE2}" presName="hierChild2" presStyleCnt="0"/>
      <dgm:spPr/>
    </dgm:pt>
    <dgm:pt modelId="{ACF88768-2EB7-4366-9997-CF420AB1368B}" type="pres">
      <dgm:prSet presAssocID="{A51D8F88-D7F8-44BB-B0FA-1929843B610F}" presName="Name10" presStyleLbl="parChTrans1D2" presStyleIdx="0" presStyleCnt="2"/>
      <dgm:spPr/>
    </dgm:pt>
    <dgm:pt modelId="{5818A52C-C7A5-4809-835A-3F7CE48F1EB1}" type="pres">
      <dgm:prSet presAssocID="{C744DEEE-518C-47B7-B0EA-9100ADFD84AA}" presName="hierRoot2" presStyleCnt="0"/>
      <dgm:spPr/>
    </dgm:pt>
    <dgm:pt modelId="{E4664C92-4974-4B17-BBF1-9C513D12FA5F}" type="pres">
      <dgm:prSet presAssocID="{C744DEEE-518C-47B7-B0EA-9100ADFD84AA}" presName="composite2" presStyleCnt="0"/>
      <dgm:spPr/>
    </dgm:pt>
    <dgm:pt modelId="{463A4356-6AFE-483C-89D6-4077CCA9367C}" type="pres">
      <dgm:prSet presAssocID="{C744DEEE-518C-47B7-B0EA-9100ADFD84AA}" presName="background2" presStyleLbl="node2" presStyleIdx="0" presStyleCnt="2"/>
      <dgm:spPr/>
    </dgm:pt>
    <dgm:pt modelId="{78F90FF3-0AEE-4338-9C29-4F49F07132D6}" type="pres">
      <dgm:prSet presAssocID="{C744DEEE-518C-47B7-B0EA-9100ADFD84AA}" presName="text2" presStyleLbl="fgAcc2" presStyleIdx="0" presStyleCnt="2" custScaleX="149716">
        <dgm:presLayoutVars>
          <dgm:chPref val="3"/>
        </dgm:presLayoutVars>
      </dgm:prSet>
      <dgm:spPr/>
    </dgm:pt>
    <dgm:pt modelId="{0EFA0B70-35FA-4784-A844-016F2FA0F5F5}" type="pres">
      <dgm:prSet presAssocID="{C744DEEE-518C-47B7-B0EA-9100ADFD84AA}" presName="hierChild3" presStyleCnt="0"/>
      <dgm:spPr/>
    </dgm:pt>
    <dgm:pt modelId="{54A9097B-BC9D-4F21-8AB5-1FF0D62F9E0E}" type="pres">
      <dgm:prSet presAssocID="{32F3AF24-291D-40DA-B2C0-175FED88A9EB}" presName="Name10" presStyleLbl="parChTrans1D2" presStyleIdx="1" presStyleCnt="2"/>
      <dgm:spPr/>
    </dgm:pt>
    <dgm:pt modelId="{B2B8CB66-4096-4474-9A09-7E9835AC2CCA}" type="pres">
      <dgm:prSet presAssocID="{6657C1DF-45F9-4812-AE1F-9CB4794630DD}" presName="hierRoot2" presStyleCnt="0"/>
      <dgm:spPr/>
    </dgm:pt>
    <dgm:pt modelId="{385959A8-B7F8-4B84-8285-463C80C28A70}" type="pres">
      <dgm:prSet presAssocID="{6657C1DF-45F9-4812-AE1F-9CB4794630DD}" presName="composite2" presStyleCnt="0"/>
      <dgm:spPr/>
    </dgm:pt>
    <dgm:pt modelId="{37F8DF2D-9A2D-4221-93D5-8BD288E405F7}" type="pres">
      <dgm:prSet presAssocID="{6657C1DF-45F9-4812-AE1F-9CB4794630DD}" presName="background2" presStyleLbl="node2" presStyleIdx="1" presStyleCnt="2"/>
      <dgm:spPr/>
    </dgm:pt>
    <dgm:pt modelId="{821FACBC-7538-4FD2-8139-576AD6645212}" type="pres">
      <dgm:prSet presAssocID="{6657C1DF-45F9-4812-AE1F-9CB4794630DD}" presName="text2" presStyleLbl="fgAcc2" presStyleIdx="1" presStyleCnt="2" custScaleX="140411">
        <dgm:presLayoutVars>
          <dgm:chPref val="3"/>
        </dgm:presLayoutVars>
      </dgm:prSet>
      <dgm:spPr/>
    </dgm:pt>
    <dgm:pt modelId="{25055CA5-9990-4FD3-B331-E7114D5C651D}" type="pres">
      <dgm:prSet presAssocID="{6657C1DF-45F9-4812-AE1F-9CB4794630DD}" presName="hierChild3" presStyleCnt="0"/>
      <dgm:spPr/>
    </dgm:pt>
  </dgm:ptLst>
  <dgm:cxnLst>
    <dgm:cxn modelId="{7C8FDB09-34FA-43E4-B763-000162C87EB9}" type="presOf" srcId="{F57EDE17-4979-44CF-8433-819C22A7ADE2}" destId="{A3C9C4E1-4E91-42E7-A7C7-2DFA800DEE57}" srcOrd="0" destOrd="0" presId="urn:microsoft.com/office/officeart/2005/8/layout/hierarchy1"/>
    <dgm:cxn modelId="{5E3E2127-3815-4D9B-BF4B-2CDF33F5FB84}" srcId="{4DB4FEFC-2035-4DF5-95AB-07508A9B6E4E}" destId="{F57EDE17-4979-44CF-8433-819C22A7ADE2}" srcOrd="0" destOrd="0" parTransId="{E17AC1D2-56DD-4ABE-8052-EBB06F7D62AF}" sibTransId="{91D94F28-F8BD-4603-891A-129A164D44BE}"/>
    <dgm:cxn modelId="{3ECBD569-1D65-445F-8CE6-A67479AD8CCF}" type="presOf" srcId="{32F3AF24-291D-40DA-B2C0-175FED88A9EB}" destId="{54A9097B-BC9D-4F21-8AB5-1FF0D62F9E0E}" srcOrd="0" destOrd="0" presId="urn:microsoft.com/office/officeart/2005/8/layout/hierarchy1"/>
    <dgm:cxn modelId="{82CB8A4E-C0DF-43FD-BECC-A132AB26E69B}" type="presOf" srcId="{4DB4FEFC-2035-4DF5-95AB-07508A9B6E4E}" destId="{C736AD32-8F0F-4383-B1B3-1FC047E1E57F}" srcOrd="0" destOrd="0" presId="urn:microsoft.com/office/officeart/2005/8/layout/hierarchy1"/>
    <dgm:cxn modelId="{668AC46E-35BE-4545-86DE-9418F0D95BC7}" srcId="{F57EDE17-4979-44CF-8433-819C22A7ADE2}" destId="{C744DEEE-518C-47B7-B0EA-9100ADFD84AA}" srcOrd="0" destOrd="0" parTransId="{A51D8F88-D7F8-44BB-B0FA-1929843B610F}" sibTransId="{BB17AF47-ED8E-4E12-9F95-BFEDBB6EF3AB}"/>
    <dgm:cxn modelId="{FC64B58C-5B10-4217-8AB7-32EF6E9A3A0C}" type="presOf" srcId="{6657C1DF-45F9-4812-AE1F-9CB4794630DD}" destId="{821FACBC-7538-4FD2-8139-576AD6645212}" srcOrd="0" destOrd="0" presId="urn:microsoft.com/office/officeart/2005/8/layout/hierarchy1"/>
    <dgm:cxn modelId="{DC8BA2CC-3DBB-4F41-A58C-48147894CDE4}" srcId="{F57EDE17-4979-44CF-8433-819C22A7ADE2}" destId="{6657C1DF-45F9-4812-AE1F-9CB4794630DD}" srcOrd="1" destOrd="0" parTransId="{32F3AF24-291D-40DA-B2C0-175FED88A9EB}" sibTransId="{BCE21D8C-D055-4C24-B34C-C1DCB8C179B6}"/>
    <dgm:cxn modelId="{3E8DB3D3-B920-41F4-8FC6-2F2EFC18192F}" type="presOf" srcId="{A51D8F88-D7F8-44BB-B0FA-1929843B610F}" destId="{ACF88768-2EB7-4366-9997-CF420AB1368B}" srcOrd="0" destOrd="0" presId="urn:microsoft.com/office/officeart/2005/8/layout/hierarchy1"/>
    <dgm:cxn modelId="{E54DEFD9-262A-4776-86E7-AA0424F2846F}" type="presOf" srcId="{C744DEEE-518C-47B7-B0EA-9100ADFD84AA}" destId="{78F90FF3-0AEE-4338-9C29-4F49F07132D6}" srcOrd="0" destOrd="0" presId="urn:microsoft.com/office/officeart/2005/8/layout/hierarchy1"/>
    <dgm:cxn modelId="{0F40394C-0417-4938-A63A-64F428A03361}" type="presParOf" srcId="{C736AD32-8F0F-4383-B1B3-1FC047E1E57F}" destId="{8AB1DC29-EE49-43CB-9736-F3316504AE8A}" srcOrd="0" destOrd="0" presId="urn:microsoft.com/office/officeart/2005/8/layout/hierarchy1"/>
    <dgm:cxn modelId="{B390BB19-4467-45A6-B55D-088B8E8EBE9C}" type="presParOf" srcId="{8AB1DC29-EE49-43CB-9736-F3316504AE8A}" destId="{63A89926-A3CD-457D-92F1-725802A8DBBE}" srcOrd="0" destOrd="0" presId="urn:microsoft.com/office/officeart/2005/8/layout/hierarchy1"/>
    <dgm:cxn modelId="{102B9A76-2D06-4594-9187-C8FCA90264D2}" type="presParOf" srcId="{63A89926-A3CD-457D-92F1-725802A8DBBE}" destId="{94654854-9AAC-473E-9ED4-4B014870759B}" srcOrd="0" destOrd="0" presId="urn:microsoft.com/office/officeart/2005/8/layout/hierarchy1"/>
    <dgm:cxn modelId="{2F74753C-1196-4103-AEAE-51CE9851F386}" type="presParOf" srcId="{63A89926-A3CD-457D-92F1-725802A8DBBE}" destId="{A3C9C4E1-4E91-42E7-A7C7-2DFA800DEE57}" srcOrd="1" destOrd="0" presId="urn:microsoft.com/office/officeart/2005/8/layout/hierarchy1"/>
    <dgm:cxn modelId="{41D646BD-9D9C-4299-A499-7382BAF04279}" type="presParOf" srcId="{8AB1DC29-EE49-43CB-9736-F3316504AE8A}" destId="{BF52C1E4-C72B-4500-BB25-CF9496812703}" srcOrd="1" destOrd="0" presId="urn:microsoft.com/office/officeart/2005/8/layout/hierarchy1"/>
    <dgm:cxn modelId="{F3AAC405-3D93-4EC5-B776-F7288E867E86}" type="presParOf" srcId="{BF52C1E4-C72B-4500-BB25-CF9496812703}" destId="{ACF88768-2EB7-4366-9997-CF420AB1368B}" srcOrd="0" destOrd="0" presId="urn:microsoft.com/office/officeart/2005/8/layout/hierarchy1"/>
    <dgm:cxn modelId="{4122175C-CBC1-4B8A-97E7-639D11E9D3C9}" type="presParOf" srcId="{BF52C1E4-C72B-4500-BB25-CF9496812703}" destId="{5818A52C-C7A5-4809-835A-3F7CE48F1EB1}" srcOrd="1" destOrd="0" presId="urn:microsoft.com/office/officeart/2005/8/layout/hierarchy1"/>
    <dgm:cxn modelId="{54F2F3CB-D8D5-46E3-9378-E08E6D1C08CF}" type="presParOf" srcId="{5818A52C-C7A5-4809-835A-3F7CE48F1EB1}" destId="{E4664C92-4974-4B17-BBF1-9C513D12FA5F}" srcOrd="0" destOrd="0" presId="urn:microsoft.com/office/officeart/2005/8/layout/hierarchy1"/>
    <dgm:cxn modelId="{118607A1-C140-4AF2-B9FA-C2C99B25B3F9}" type="presParOf" srcId="{E4664C92-4974-4B17-BBF1-9C513D12FA5F}" destId="{463A4356-6AFE-483C-89D6-4077CCA9367C}" srcOrd="0" destOrd="0" presId="urn:microsoft.com/office/officeart/2005/8/layout/hierarchy1"/>
    <dgm:cxn modelId="{B005960C-E47F-4815-8311-DC85034B1845}" type="presParOf" srcId="{E4664C92-4974-4B17-BBF1-9C513D12FA5F}" destId="{78F90FF3-0AEE-4338-9C29-4F49F07132D6}" srcOrd="1" destOrd="0" presId="urn:microsoft.com/office/officeart/2005/8/layout/hierarchy1"/>
    <dgm:cxn modelId="{1A8B0E62-566C-47B1-B433-ADEFB9645B2D}" type="presParOf" srcId="{5818A52C-C7A5-4809-835A-3F7CE48F1EB1}" destId="{0EFA0B70-35FA-4784-A844-016F2FA0F5F5}" srcOrd="1" destOrd="0" presId="urn:microsoft.com/office/officeart/2005/8/layout/hierarchy1"/>
    <dgm:cxn modelId="{AE55BC4C-D9A5-40C8-8BB4-711D2ADC4CAC}" type="presParOf" srcId="{BF52C1E4-C72B-4500-BB25-CF9496812703}" destId="{54A9097B-BC9D-4F21-8AB5-1FF0D62F9E0E}" srcOrd="2" destOrd="0" presId="urn:microsoft.com/office/officeart/2005/8/layout/hierarchy1"/>
    <dgm:cxn modelId="{8BECD578-F50A-4833-92AB-DD83DA034C45}" type="presParOf" srcId="{BF52C1E4-C72B-4500-BB25-CF9496812703}" destId="{B2B8CB66-4096-4474-9A09-7E9835AC2CCA}" srcOrd="3" destOrd="0" presId="urn:microsoft.com/office/officeart/2005/8/layout/hierarchy1"/>
    <dgm:cxn modelId="{09847D77-89B2-43FB-AEFC-BDB0FAC69902}" type="presParOf" srcId="{B2B8CB66-4096-4474-9A09-7E9835AC2CCA}" destId="{385959A8-B7F8-4B84-8285-463C80C28A70}" srcOrd="0" destOrd="0" presId="urn:microsoft.com/office/officeart/2005/8/layout/hierarchy1"/>
    <dgm:cxn modelId="{EC96FFBA-0127-4899-8135-DA0B49683C7A}" type="presParOf" srcId="{385959A8-B7F8-4B84-8285-463C80C28A70}" destId="{37F8DF2D-9A2D-4221-93D5-8BD288E405F7}" srcOrd="0" destOrd="0" presId="urn:microsoft.com/office/officeart/2005/8/layout/hierarchy1"/>
    <dgm:cxn modelId="{1F1E02D8-BE5E-4CBB-A114-0EA04F01EB64}" type="presParOf" srcId="{385959A8-B7F8-4B84-8285-463C80C28A70}" destId="{821FACBC-7538-4FD2-8139-576AD6645212}" srcOrd="1" destOrd="0" presId="urn:microsoft.com/office/officeart/2005/8/layout/hierarchy1"/>
    <dgm:cxn modelId="{E6FCCE86-F2FE-4F86-9186-4A123F76251F}" type="presParOf" srcId="{B2B8CB66-4096-4474-9A09-7E9835AC2CCA}" destId="{25055CA5-9990-4FD3-B331-E7114D5C651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024796-DB8F-48CA-B994-2E6FE3436BA7}" type="doc">
      <dgm:prSet loTypeId="urn:microsoft.com/office/officeart/2005/8/layout/cycle8" loCatId="cycle" qsTypeId="urn:microsoft.com/office/officeart/2005/8/quickstyle/3d1" qsCatId="3D" csTypeId="urn:microsoft.com/office/officeart/2005/8/colors/accent1_2" csCatId="accent1" phldr="1"/>
      <dgm:spPr/>
    </dgm:pt>
    <dgm:pt modelId="{3797364C-E67F-4E38-A856-DEEDE2DE62F9}">
      <dgm:prSet phldrT="[نص]"/>
      <dgm:spPr/>
      <dgm:t>
        <a:bodyPr/>
        <a:lstStyle/>
        <a:p>
          <a:pPr rtl="1"/>
          <a:r>
            <a:rPr lang="ar-SA" dirty="0"/>
            <a:t>مشاهدة الظاهرة</a:t>
          </a:r>
        </a:p>
        <a:p>
          <a:pPr rtl="1"/>
          <a:r>
            <a:rPr lang="ar-SA" dirty="0"/>
            <a:t>وطرح أسئلة</a:t>
          </a:r>
        </a:p>
      </dgm:t>
    </dgm:pt>
    <dgm:pt modelId="{0381A8BE-B860-4A95-AA41-7D22DC601DEB}" type="parTrans" cxnId="{39885EF0-6478-48D7-9D43-359411F41B01}">
      <dgm:prSet/>
      <dgm:spPr/>
      <dgm:t>
        <a:bodyPr/>
        <a:lstStyle/>
        <a:p>
          <a:pPr rtl="1"/>
          <a:endParaRPr lang="ar-SA"/>
        </a:p>
      </dgm:t>
    </dgm:pt>
    <dgm:pt modelId="{F87F5A2C-06CD-4987-BF1F-487DB311DD16}" type="sibTrans" cxnId="{39885EF0-6478-48D7-9D43-359411F41B01}">
      <dgm:prSet/>
      <dgm:spPr/>
      <dgm:t>
        <a:bodyPr/>
        <a:lstStyle/>
        <a:p>
          <a:pPr rtl="1"/>
          <a:endParaRPr lang="ar-SA"/>
        </a:p>
      </dgm:t>
    </dgm:pt>
    <dgm:pt modelId="{79CBB249-8B32-490A-9F11-DF8C4016CC16}">
      <dgm:prSet phldrT="[نص]"/>
      <dgm:spPr/>
      <dgm:t>
        <a:bodyPr/>
        <a:lstStyle/>
        <a:p>
          <a:pPr rtl="1"/>
          <a:r>
            <a:rPr lang="ar-SA" dirty="0"/>
            <a:t>فرض الفروض لتفسير الظاهرة</a:t>
          </a:r>
        </a:p>
      </dgm:t>
    </dgm:pt>
    <dgm:pt modelId="{3893F0A6-F118-4008-B926-F0708D0FC53A}" type="parTrans" cxnId="{BF4D629B-00C6-4A8A-B867-EB70BF62D48E}">
      <dgm:prSet/>
      <dgm:spPr/>
      <dgm:t>
        <a:bodyPr/>
        <a:lstStyle/>
        <a:p>
          <a:pPr rtl="1"/>
          <a:endParaRPr lang="ar-SA"/>
        </a:p>
      </dgm:t>
    </dgm:pt>
    <dgm:pt modelId="{80919606-4A30-4A2E-B892-03B45E1618E2}" type="sibTrans" cxnId="{BF4D629B-00C6-4A8A-B867-EB70BF62D48E}">
      <dgm:prSet/>
      <dgm:spPr/>
      <dgm:t>
        <a:bodyPr/>
        <a:lstStyle/>
        <a:p>
          <a:pPr rtl="1"/>
          <a:endParaRPr lang="ar-SA"/>
        </a:p>
      </dgm:t>
    </dgm:pt>
    <dgm:pt modelId="{54BD2B46-D83C-4B17-B7F6-14E07E1F7F95}">
      <dgm:prSet phldrT="[نص]"/>
      <dgm:spPr/>
      <dgm:t>
        <a:bodyPr/>
        <a:lstStyle/>
        <a:p>
          <a:pPr rtl="1"/>
          <a:r>
            <a:rPr lang="ar-SA" dirty="0"/>
            <a:t>وضع القانون العلمي للظاهرة</a:t>
          </a:r>
        </a:p>
      </dgm:t>
    </dgm:pt>
    <dgm:pt modelId="{E5A3B9B3-45A8-4158-80C9-BD423CDFF483}" type="parTrans" cxnId="{C176F38A-3C5B-42F5-80D3-325592B84F84}">
      <dgm:prSet/>
      <dgm:spPr/>
      <dgm:t>
        <a:bodyPr/>
        <a:lstStyle/>
        <a:p>
          <a:pPr rtl="1"/>
          <a:endParaRPr lang="ar-SA"/>
        </a:p>
      </dgm:t>
    </dgm:pt>
    <dgm:pt modelId="{30156667-3A5A-4DB8-9B14-0A349D402B74}" type="sibTrans" cxnId="{C176F38A-3C5B-42F5-80D3-325592B84F84}">
      <dgm:prSet/>
      <dgm:spPr/>
      <dgm:t>
        <a:bodyPr/>
        <a:lstStyle/>
        <a:p>
          <a:pPr rtl="1"/>
          <a:endParaRPr lang="ar-SA"/>
        </a:p>
      </dgm:t>
    </dgm:pt>
    <dgm:pt modelId="{0E2354AB-F7DB-4E34-8C90-1CEFE1566A08}">
      <dgm:prSet phldrT="[نص]" custT="1"/>
      <dgm:spPr/>
      <dgm:t>
        <a:bodyPr/>
        <a:lstStyle/>
        <a:p>
          <a:pPr rtl="1"/>
          <a:r>
            <a:rPr lang="ar-SA" sz="2700" dirty="0"/>
            <a:t>صيغة النظرية </a:t>
          </a:r>
          <a:r>
            <a:rPr lang="ar-SA" sz="2400" dirty="0"/>
            <a:t>المفسرة للظاهرة</a:t>
          </a:r>
          <a:endParaRPr lang="ar-SA" sz="2700" dirty="0"/>
        </a:p>
      </dgm:t>
    </dgm:pt>
    <dgm:pt modelId="{207B266C-D386-4FC3-AECA-0D23F9D3B9DC}" type="parTrans" cxnId="{EB13AE3E-3042-4886-BB02-F7CAFC613EFC}">
      <dgm:prSet/>
      <dgm:spPr/>
      <dgm:t>
        <a:bodyPr/>
        <a:lstStyle/>
        <a:p>
          <a:pPr rtl="1"/>
          <a:endParaRPr lang="ar-SA"/>
        </a:p>
      </dgm:t>
    </dgm:pt>
    <dgm:pt modelId="{6BCD6C8A-1B5A-485F-A079-E1444E024C68}" type="sibTrans" cxnId="{EB13AE3E-3042-4886-BB02-F7CAFC613EFC}">
      <dgm:prSet/>
      <dgm:spPr/>
      <dgm:t>
        <a:bodyPr/>
        <a:lstStyle/>
        <a:p>
          <a:pPr rtl="1"/>
          <a:endParaRPr lang="ar-SA"/>
        </a:p>
      </dgm:t>
    </dgm:pt>
    <dgm:pt modelId="{C3FF3B92-7659-4271-9848-18361D96DF97}" type="pres">
      <dgm:prSet presAssocID="{69024796-DB8F-48CA-B994-2E6FE3436BA7}" presName="compositeShape" presStyleCnt="0">
        <dgm:presLayoutVars>
          <dgm:chMax val="7"/>
          <dgm:dir/>
          <dgm:resizeHandles val="exact"/>
        </dgm:presLayoutVars>
      </dgm:prSet>
      <dgm:spPr/>
    </dgm:pt>
    <dgm:pt modelId="{77EC35FA-D563-4699-BFEB-BB9343DBC153}" type="pres">
      <dgm:prSet presAssocID="{69024796-DB8F-48CA-B994-2E6FE3436BA7}" presName="wedge1" presStyleLbl="node1" presStyleIdx="0" presStyleCnt="4"/>
      <dgm:spPr/>
    </dgm:pt>
    <dgm:pt modelId="{0334D297-F8B7-497B-93CF-A7EDED160C37}" type="pres">
      <dgm:prSet presAssocID="{69024796-DB8F-48CA-B994-2E6FE3436BA7}" presName="dummy1a" presStyleCnt="0"/>
      <dgm:spPr/>
    </dgm:pt>
    <dgm:pt modelId="{AE70BF3E-6AF8-46BE-84B3-A7AE6C22D235}" type="pres">
      <dgm:prSet presAssocID="{69024796-DB8F-48CA-B994-2E6FE3436BA7}" presName="dummy1b" presStyleCnt="0"/>
      <dgm:spPr/>
    </dgm:pt>
    <dgm:pt modelId="{B9D2DDDA-D455-4141-A719-BBB0FD9A75CF}" type="pres">
      <dgm:prSet presAssocID="{69024796-DB8F-48CA-B994-2E6FE3436BA7}" presName="wedge1Tx" presStyleLbl="node1" presStyleIdx="0" presStyleCnt="4">
        <dgm:presLayoutVars>
          <dgm:chMax val="0"/>
          <dgm:chPref val="0"/>
          <dgm:bulletEnabled val="1"/>
        </dgm:presLayoutVars>
      </dgm:prSet>
      <dgm:spPr/>
    </dgm:pt>
    <dgm:pt modelId="{44E1BA9C-9CB5-43F3-9BDE-E18DBAD6C988}" type="pres">
      <dgm:prSet presAssocID="{69024796-DB8F-48CA-B994-2E6FE3436BA7}" presName="wedge2" presStyleLbl="node1" presStyleIdx="1" presStyleCnt="4"/>
      <dgm:spPr/>
    </dgm:pt>
    <dgm:pt modelId="{028DB84F-BD0E-4E6D-8CB4-D04A45DAF122}" type="pres">
      <dgm:prSet presAssocID="{69024796-DB8F-48CA-B994-2E6FE3436BA7}" presName="dummy2a" presStyleCnt="0"/>
      <dgm:spPr/>
    </dgm:pt>
    <dgm:pt modelId="{914EAD1D-95B9-4569-BAA5-1AE3B0799A73}" type="pres">
      <dgm:prSet presAssocID="{69024796-DB8F-48CA-B994-2E6FE3436BA7}" presName="dummy2b" presStyleCnt="0"/>
      <dgm:spPr/>
    </dgm:pt>
    <dgm:pt modelId="{48928D61-E364-4FF5-AB9F-A3FA14564E63}" type="pres">
      <dgm:prSet presAssocID="{69024796-DB8F-48CA-B994-2E6FE3436BA7}" presName="wedge2Tx" presStyleLbl="node1" presStyleIdx="1" presStyleCnt="4">
        <dgm:presLayoutVars>
          <dgm:chMax val="0"/>
          <dgm:chPref val="0"/>
          <dgm:bulletEnabled val="1"/>
        </dgm:presLayoutVars>
      </dgm:prSet>
      <dgm:spPr/>
    </dgm:pt>
    <dgm:pt modelId="{404DEEDA-2699-4E4A-940E-BE151584DAD6}" type="pres">
      <dgm:prSet presAssocID="{69024796-DB8F-48CA-B994-2E6FE3436BA7}" presName="wedge3" presStyleLbl="node1" presStyleIdx="2" presStyleCnt="4"/>
      <dgm:spPr/>
    </dgm:pt>
    <dgm:pt modelId="{1C336C18-E200-488C-AA89-E926BE5E9C1A}" type="pres">
      <dgm:prSet presAssocID="{69024796-DB8F-48CA-B994-2E6FE3436BA7}" presName="dummy3a" presStyleCnt="0"/>
      <dgm:spPr/>
    </dgm:pt>
    <dgm:pt modelId="{C65B40D2-38CA-483C-BC37-1ED7D1CA28BC}" type="pres">
      <dgm:prSet presAssocID="{69024796-DB8F-48CA-B994-2E6FE3436BA7}" presName="dummy3b" presStyleCnt="0"/>
      <dgm:spPr/>
    </dgm:pt>
    <dgm:pt modelId="{9D82921D-ECA6-48F9-BF48-46EF727D1001}" type="pres">
      <dgm:prSet presAssocID="{69024796-DB8F-48CA-B994-2E6FE3436BA7}" presName="wedge3Tx" presStyleLbl="node1" presStyleIdx="2" presStyleCnt="4">
        <dgm:presLayoutVars>
          <dgm:chMax val="0"/>
          <dgm:chPref val="0"/>
          <dgm:bulletEnabled val="1"/>
        </dgm:presLayoutVars>
      </dgm:prSet>
      <dgm:spPr/>
    </dgm:pt>
    <dgm:pt modelId="{22868C17-5F12-438E-A405-3FAF456F2994}" type="pres">
      <dgm:prSet presAssocID="{69024796-DB8F-48CA-B994-2E6FE3436BA7}" presName="wedge4" presStyleLbl="node1" presStyleIdx="3" presStyleCnt="4"/>
      <dgm:spPr/>
    </dgm:pt>
    <dgm:pt modelId="{99F2A8B7-F262-4064-945A-D4000C61D8F3}" type="pres">
      <dgm:prSet presAssocID="{69024796-DB8F-48CA-B994-2E6FE3436BA7}" presName="dummy4a" presStyleCnt="0"/>
      <dgm:spPr/>
    </dgm:pt>
    <dgm:pt modelId="{0457A0D1-7841-4DE8-A8E3-F48A565BB35D}" type="pres">
      <dgm:prSet presAssocID="{69024796-DB8F-48CA-B994-2E6FE3436BA7}" presName="dummy4b" presStyleCnt="0"/>
      <dgm:spPr/>
    </dgm:pt>
    <dgm:pt modelId="{F503B176-D9CE-4ED1-9F77-895727C39B6C}" type="pres">
      <dgm:prSet presAssocID="{69024796-DB8F-48CA-B994-2E6FE3436BA7}" presName="wedge4Tx" presStyleLbl="node1" presStyleIdx="3" presStyleCnt="4">
        <dgm:presLayoutVars>
          <dgm:chMax val="0"/>
          <dgm:chPref val="0"/>
          <dgm:bulletEnabled val="1"/>
        </dgm:presLayoutVars>
      </dgm:prSet>
      <dgm:spPr/>
    </dgm:pt>
    <dgm:pt modelId="{AD1B29ED-0B4F-424E-BB81-88F455550B5D}" type="pres">
      <dgm:prSet presAssocID="{F87F5A2C-06CD-4987-BF1F-487DB311DD16}" presName="arrowWedge1" presStyleLbl="fgSibTrans2D1" presStyleIdx="0" presStyleCnt="4"/>
      <dgm:spPr/>
    </dgm:pt>
    <dgm:pt modelId="{44A86420-99CF-449E-A035-3C644C49F6D9}" type="pres">
      <dgm:prSet presAssocID="{80919606-4A30-4A2E-B892-03B45E1618E2}" presName="arrowWedge2" presStyleLbl="fgSibTrans2D1" presStyleIdx="1" presStyleCnt="4"/>
      <dgm:spPr/>
    </dgm:pt>
    <dgm:pt modelId="{23B157F4-C5D1-4AE8-BBB2-C4EE0A7070FE}" type="pres">
      <dgm:prSet presAssocID="{30156667-3A5A-4DB8-9B14-0A349D402B74}" presName="arrowWedge3" presStyleLbl="fgSibTrans2D1" presStyleIdx="2" presStyleCnt="4"/>
      <dgm:spPr/>
    </dgm:pt>
    <dgm:pt modelId="{566CBB6A-8C13-468D-982C-B13D7A04492E}" type="pres">
      <dgm:prSet presAssocID="{6BCD6C8A-1B5A-485F-A079-E1444E024C68}" presName="arrowWedge4" presStyleLbl="fgSibTrans2D1" presStyleIdx="3" presStyleCnt="4"/>
      <dgm:spPr/>
    </dgm:pt>
  </dgm:ptLst>
  <dgm:cxnLst>
    <dgm:cxn modelId="{D689D519-56FB-4713-A316-C6D5196D4A05}" type="presOf" srcId="{0E2354AB-F7DB-4E34-8C90-1CEFE1566A08}" destId="{F503B176-D9CE-4ED1-9F77-895727C39B6C}" srcOrd="1" destOrd="0" presId="urn:microsoft.com/office/officeart/2005/8/layout/cycle8"/>
    <dgm:cxn modelId="{07999529-2168-4EBB-A6C0-E4D873A4D77F}" type="presOf" srcId="{69024796-DB8F-48CA-B994-2E6FE3436BA7}" destId="{C3FF3B92-7659-4271-9848-18361D96DF97}" srcOrd="0" destOrd="0" presId="urn:microsoft.com/office/officeart/2005/8/layout/cycle8"/>
    <dgm:cxn modelId="{FDD21E2A-F02F-4FFB-828F-5821C3CE509D}" type="presOf" srcId="{79CBB249-8B32-490A-9F11-DF8C4016CC16}" destId="{44E1BA9C-9CB5-43F3-9BDE-E18DBAD6C988}" srcOrd="0" destOrd="0" presId="urn:microsoft.com/office/officeart/2005/8/layout/cycle8"/>
    <dgm:cxn modelId="{EB13AE3E-3042-4886-BB02-F7CAFC613EFC}" srcId="{69024796-DB8F-48CA-B994-2E6FE3436BA7}" destId="{0E2354AB-F7DB-4E34-8C90-1CEFE1566A08}" srcOrd="3" destOrd="0" parTransId="{207B266C-D386-4FC3-AECA-0D23F9D3B9DC}" sibTransId="{6BCD6C8A-1B5A-485F-A079-E1444E024C68}"/>
    <dgm:cxn modelId="{22613683-F77D-4D11-AC38-8C7D8AF33FED}" type="presOf" srcId="{3797364C-E67F-4E38-A856-DEEDE2DE62F9}" destId="{77EC35FA-D563-4699-BFEB-BB9343DBC153}" srcOrd="0" destOrd="0" presId="urn:microsoft.com/office/officeart/2005/8/layout/cycle8"/>
    <dgm:cxn modelId="{C176F38A-3C5B-42F5-80D3-325592B84F84}" srcId="{69024796-DB8F-48CA-B994-2E6FE3436BA7}" destId="{54BD2B46-D83C-4B17-B7F6-14E07E1F7F95}" srcOrd="2" destOrd="0" parTransId="{E5A3B9B3-45A8-4158-80C9-BD423CDFF483}" sibTransId="{30156667-3A5A-4DB8-9B14-0A349D402B74}"/>
    <dgm:cxn modelId="{94E0808C-41DC-4319-999F-10D86ECDB2DA}" type="presOf" srcId="{54BD2B46-D83C-4B17-B7F6-14E07E1F7F95}" destId="{9D82921D-ECA6-48F9-BF48-46EF727D1001}" srcOrd="1" destOrd="0" presId="urn:microsoft.com/office/officeart/2005/8/layout/cycle8"/>
    <dgm:cxn modelId="{BF4D629B-00C6-4A8A-B867-EB70BF62D48E}" srcId="{69024796-DB8F-48CA-B994-2E6FE3436BA7}" destId="{79CBB249-8B32-490A-9F11-DF8C4016CC16}" srcOrd="1" destOrd="0" parTransId="{3893F0A6-F118-4008-B926-F0708D0FC53A}" sibTransId="{80919606-4A30-4A2E-B892-03B45E1618E2}"/>
    <dgm:cxn modelId="{17A5C7AC-1009-423C-AE34-5015382106A1}" type="presOf" srcId="{54BD2B46-D83C-4B17-B7F6-14E07E1F7F95}" destId="{404DEEDA-2699-4E4A-940E-BE151584DAD6}" srcOrd="0" destOrd="0" presId="urn:microsoft.com/office/officeart/2005/8/layout/cycle8"/>
    <dgm:cxn modelId="{CDB8AAB2-75DE-4008-9791-021AC97F8D6D}" type="presOf" srcId="{3797364C-E67F-4E38-A856-DEEDE2DE62F9}" destId="{B9D2DDDA-D455-4141-A719-BBB0FD9A75CF}" srcOrd="1" destOrd="0" presId="urn:microsoft.com/office/officeart/2005/8/layout/cycle8"/>
    <dgm:cxn modelId="{7BCA23CD-7757-401A-9CB6-31EA78F38FED}" type="presOf" srcId="{0E2354AB-F7DB-4E34-8C90-1CEFE1566A08}" destId="{22868C17-5F12-438E-A405-3FAF456F2994}" srcOrd="0" destOrd="0" presId="urn:microsoft.com/office/officeart/2005/8/layout/cycle8"/>
    <dgm:cxn modelId="{E3028DDB-F66F-41E8-91E1-2F93AA63AAC1}" type="presOf" srcId="{79CBB249-8B32-490A-9F11-DF8C4016CC16}" destId="{48928D61-E364-4FF5-AB9F-A3FA14564E63}" srcOrd="1" destOrd="0" presId="urn:microsoft.com/office/officeart/2005/8/layout/cycle8"/>
    <dgm:cxn modelId="{39885EF0-6478-48D7-9D43-359411F41B01}" srcId="{69024796-DB8F-48CA-B994-2E6FE3436BA7}" destId="{3797364C-E67F-4E38-A856-DEEDE2DE62F9}" srcOrd="0" destOrd="0" parTransId="{0381A8BE-B860-4A95-AA41-7D22DC601DEB}" sibTransId="{F87F5A2C-06CD-4987-BF1F-487DB311DD16}"/>
    <dgm:cxn modelId="{59E0B6D8-930C-4D55-AF45-C75CB2EF06DE}" type="presParOf" srcId="{C3FF3B92-7659-4271-9848-18361D96DF97}" destId="{77EC35FA-D563-4699-BFEB-BB9343DBC153}" srcOrd="0" destOrd="0" presId="urn:microsoft.com/office/officeart/2005/8/layout/cycle8"/>
    <dgm:cxn modelId="{AA7F842B-F885-46F2-ADBC-5BB1DA160500}" type="presParOf" srcId="{C3FF3B92-7659-4271-9848-18361D96DF97}" destId="{0334D297-F8B7-497B-93CF-A7EDED160C37}" srcOrd="1" destOrd="0" presId="urn:microsoft.com/office/officeart/2005/8/layout/cycle8"/>
    <dgm:cxn modelId="{F7C97777-6826-4090-8789-4A2EE50E4628}" type="presParOf" srcId="{C3FF3B92-7659-4271-9848-18361D96DF97}" destId="{AE70BF3E-6AF8-46BE-84B3-A7AE6C22D235}" srcOrd="2" destOrd="0" presId="urn:microsoft.com/office/officeart/2005/8/layout/cycle8"/>
    <dgm:cxn modelId="{995F60D4-7286-4AB1-AE73-156EA2CC554E}" type="presParOf" srcId="{C3FF3B92-7659-4271-9848-18361D96DF97}" destId="{B9D2DDDA-D455-4141-A719-BBB0FD9A75CF}" srcOrd="3" destOrd="0" presId="urn:microsoft.com/office/officeart/2005/8/layout/cycle8"/>
    <dgm:cxn modelId="{AE75248F-6908-4C48-BCA1-F22A17AC17ED}" type="presParOf" srcId="{C3FF3B92-7659-4271-9848-18361D96DF97}" destId="{44E1BA9C-9CB5-43F3-9BDE-E18DBAD6C988}" srcOrd="4" destOrd="0" presId="urn:microsoft.com/office/officeart/2005/8/layout/cycle8"/>
    <dgm:cxn modelId="{5CDE57C9-490E-48AB-BD22-20AEE2584ADD}" type="presParOf" srcId="{C3FF3B92-7659-4271-9848-18361D96DF97}" destId="{028DB84F-BD0E-4E6D-8CB4-D04A45DAF122}" srcOrd="5" destOrd="0" presId="urn:microsoft.com/office/officeart/2005/8/layout/cycle8"/>
    <dgm:cxn modelId="{1EB82568-B15F-4130-B86A-7D7EF32A8C4F}" type="presParOf" srcId="{C3FF3B92-7659-4271-9848-18361D96DF97}" destId="{914EAD1D-95B9-4569-BAA5-1AE3B0799A73}" srcOrd="6" destOrd="0" presId="urn:microsoft.com/office/officeart/2005/8/layout/cycle8"/>
    <dgm:cxn modelId="{B13EA81D-4F39-42D0-8F9F-6010C69EF3B9}" type="presParOf" srcId="{C3FF3B92-7659-4271-9848-18361D96DF97}" destId="{48928D61-E364-4FF5-AB9F-A3FA14564E63}" srcOrd="7" destOrd="0" presId="urn:microsoft.com/office/officeart/2005/8/layout/cycle8"/>
    <dgm:cxn modelId="{A2806D01-6BED-437B-AE49-F807DF9E1897}" type="presParOf" srcId="{C3FF3B92-7659-4271-9848-18361D96DF97}" destId="{404DEEDA-2699-4E4A-940E-BE151584DAD6}" srcOrd="8" destOrd="0" presId="urn:microsoft.com/office/officeart/2005/8/layout/cycle8"/>
    <dgm:cxn modelId="{567DB602-FFA6-428C-ABED-3E0422CDD7CD}" type="presParOf" srcId="{C3FF3B92-7659-4271-9848-18361D96DF97}" destId="{1C336C18-E200-488C-AA89-E926BE5E9C1A}" srcOrd="9" destOrd="0" presId="urn:microsoft.com/office/officeart/2005/8/layout/cycle8"/>
    <dgm:cxn modelId="{BB875D65-EFE7-4F5B-8FDA-4CDCAFD3E719}" type="presParOf" srcId="{C3FF3B92-7659-4271-9848-18361D96DF97}" destId="{C65B40D2-38CA-483C-BC37-1ED7D1CA28BC}" srcOrd="10" destOrd="0" presId="urn:microsoft.com/office/officeart/2005/8/layout/cycle8"/>
    <dgm:cxn modelId="{188DECC0-85FE-4805-AD65-5E1C49ABB538}" type="presParOf" srcId="{C3FF3B92-7659-4271-9848-18361D96DF97}" destId="{9D82921D-ECA6-48F9-BF48-46EF727D1001}" srcOrd="11" destOrd="0" presId="urn:microsoft.com/office/officeart/2005/8/layout/cycle8"/>
    <dgm:cxn modelId="{941D4DD9-6E88-4201-ABC4-56C33C3BD76B}" type="presParOf" srcId="{C3FF3B92-7659-4271-9848-18361D96DF97}" destId="{22868C17-5F12-438E-A405-3FAF456F2994}" srcOrd="12" destOrd="0" presId="urn:microsoft.com/office/officeart/2005/8/layout/cycle8"/>
    <dgm:cxn modelId="{454C151E-B7C1-4DB2-BA75-B3DDE32CB55D}" type="presParOf" srcId="{C3FF3B92-7659-4271-9848-18361D96DF97}" destId="{99F2A8B7-F262-4064-945A-D4000C61D8F3}" srcOrd="13" destOrd="0" presId="urn:microsoft.com/office/officeart/2005/8/layout/cycle8"/>
    <dgm:cxn modelId="{4038F8EB-C4AB-47B4-894E-0EFB676546DD}" type="presParOf" srcId="{C3FF3B92-7659-4271-9848-18361D96DF97}" destId="{0457A0D1-7841-4DE8-A8E3-F48A565BB35D}" srcOrd="14" destOrd="0" presId="urn:microsoft.com/office/officeart/2005/8/layout/cycle8"/>
    <dgm:cxn modelId="{A2713941-D4CF-46C5-A5E3-746882875E3E}" type="presParOf" srcId="{C3FF3B92-7659-4271-9848-18361D96DF97}" destId="{F503B176-D9CE-4ED1-9F77-895727C39B6C}" srcOrd="15" destOrd="0" presId="urn:microsoft.com/office/officeart/2005/8/layout/cycle8"/>
    <dgm:cxn modelId="{E3B768DF-9051-4B5E-9D7B-A9FCE59880F8}" type="presParOf" srcId="{C3FF3B92-7659-4271-9848-18361D96DF97}" destId="{AD1B29ED-0B4F-424E-BB81-88F455550B5D}" srcOrd="16" destOrd="0" presId="urn:microsoft.com/office/officeart/2005/8/layout/cycle8"/>
    <dgm:cxn modelId="{A71A35D7-D334-4443-AD60-DE875B486A5D}" type="presParOf" srcId="{C3FF3B92-7659-4271-9848-18361D96DF97}" destId="{44A86420-99CF-449E-A035-3C644C49F6D9}" srcOrd="17" destOrd="0" presId="urn:microsoft.com/office/officeart/2005/8/layout/cycle8"/>
    <dgm:cxn modelId="{E75DADC8-1423-4E50-947F-D1A42E52D944}" type="presParOf" srcId="{C3FF3B92-7659-4271-9848-18361D96DF97}" destId="{23B157F4-C5D1-4AE8-BBB2-C4EE0A7070FE}" srcOrd="18" destOrd="0" presId="urn:microsoft.com/office/officeart/2005/8/layout/cycle8"/>
    <dgm:cxn modelId="{04E4F5FE-B18D-4786-85AF-B1EEC499AA62}" type="presParOf" srcId="{C3FF3B92-7659-4271-9848-18361D96DF97}" destId="{566CBB6A-8C13-468D-982C-B13D7A04492E}"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390115-433A-4FE4-A1D5-DA90D5E111A1}" type="doc">
      <dgm:prSet loTypeId="urn:microsoft.com/office/officeart/2005/8/layout/hierarchy1" loCatId="hierarchy" qsTypeId="urn:microsoft.com/office/officeart/2005/8/quickstyle/simple3" qsCatId="simple" csTypeId="urn:microsoft.com/office/officeart/2005/8/colors/colorful4" csCatId="colorful" phldr="1"/>
      <dgm:spPr/>
      <dgm:t>
        <a:bodyPr/>
        <a:lstStyle/>
        <a:p>
          <a:pPr rtl="1"/>
          <a:endParaRPr lang="ar-SA"/>
        </a:p>
      </dgm:t>
    </dgm:pt>
    <dgm:pt modelId="{D88E2150-6BD8-48EA-9CB7-F42432D26D7B}">
      <dgm:prSet phldrT="[نص]" custT="1"/>
      <dgm:spPr/>
      <dgm:t>
        <a:bodyPr/>
        <a:lstStyle/>
        <a:p>
          <a:pPr rtl="1"/>
          <a:r>
            <a:rPr lang="ar-SA" sz="2800" b="1" dirty="0">
              <a:solidFill>
                <a:srgbClr val="C00000"/>
              </a:solidFill>
              <a:latin typeface="Times New Roman" pitchFamily="18" charset="0"/>
              <a:cs typeface="Times New Roman" pitchFamily="18" charset="0"/>
            </a:rPr>
            <a:t>عوامل التجربة المضبوطة</a:t>
          </a:r>
        </a:p>
      </dgm:t>
    </dgm:pt>
    <dgm:pt modelId="{04C6D78B-2BBF-4E75-98BC-010D94F4057E}" type="parTrans" cxnId="{DC92D5D9-E172-4131-947E-D0B4F2FE1FF1}">
      <dgm:prSet/>
      <dgm:spPr/>
      <dgm:t>
        <a:bodyPr/>
        <a:lstStyle/>
        <a:p>
          <a:pPr rtl="1"/>
          <a:endParaRPr lang="ar-SA"/>
        </a:p>
      </dgm:t>
    </dgm:pt>
    <dgm:pt modelId="{53FE028E-B9C8-49C7-92AF-2B506B5EDC04}" type="sibTrans" cxnId="{DC92D5D9-E172-4131-947E-D0B4F2FE1FF1}">
      <dgm:prSet/>
      <dgm:spPr/>
      <dgm:t>
        <a:bodyPr/>
        <a:lstStyle/>
        <a:p>
          <a:pPr rtl="1"/>
          <a:endParaRPr lang="ar-SA"/>
        </a:p>
      </dgm:t>
    </dgm:pt>
    <dgm:pt modelId="{2F29BE7C-5A3D-4E2A-A934-74AD055CFA5B}">
      <dgm:prSet custT="1"/>
      <dgm:spPr/>
      <dgm:t>
        <a:bodyPr/>
        <a:lstStyle/>
        <a:p>
          <a:pPr rtl="1"/>
          <a:r>
            <a:rPr lang="ar-SA" sz="2800" b="1" u="sng" dirty="0">
              <a:solidFill>
                <a:srgbClr val="C00000"/>
              </a:solidFill>
              <a:latin typeface="Times New Roman" pitchFamily="18" charset="0"/>
              <a:cs typeface="Times New Roman" pitchFamily="18" charset="0"/>
            </a:rPr>
            <a:t>ثوابت</a:t>
          </a:r>
        </a:p>
        <a:p>
          <a:pPr rtl="1"/>
          <a:r>
            <a:rPr lang="ar-SA" sz="2200" b="1" dirty="0">
              <a:latin typeface="Times New Roman" pitchFamily="18" charset="0"/>
              <a:cs typeface="Times New Roman" pitchFamily="18" charset="0"/>
            </a:rPr>
            <a:t>عوامل يتم ضبطها أثناء التجربة ولا تتغير   </a:t>
          </a:r>
        </a:p>
      </dgm:t>
    </dgm:pt>
    <dgm:pt modelId="{E9C1DE7E-7E53-4CB4-BDEC-CC023A4133A9}" type="parTrans" cxnId="{A6C3F909-A444-41FF-B215-9141054EF7A7}">
      <dgm:prSet/>
      <dgm:spPr/>
      <dgm:t>
        <a:bodyPr/>
        <a:lstStyle/>
        <a:p>
          <a:pPr rtl="1"/>
          <a:endParaRPr lang="ar-SA"/>
        </a:p>
      </dgm:t>
    </dgm:pt>
    <dgm:pt modelId="{0A558008-54F7-4E8F-AE02-70E9825D745C}" type="sibTrans" cxnId="{A6C3F909-A444-41FF-B215-9141054EF7A7}">
      <dgm:prSet/>
      <dgm:spPr/>
      <dgm:t>
        <a:bodyPr/>
        <a:lstStyle/>
        <a:p>
          <a:pPr rtl="1"/>
          <a:endParaRPr lang="ar-SA"/>
        </a:p>
      </dgm:t>
    </dgm:pt>
    <dgm:pt modelId="{941C16B5-F2DC-49E1-9AF7-FEE2740B5031}">
      <dgm:prSet custT="1"/>
      <dgm:spPr/>
      <dgm:t>
        <a:bodyPr/>
        <a:lstStyle/>
        <a:p>
          <a:pPr rtl="1"/>
          <a:r>
            <a:rPr lang="ar-SA" sz="2400" b="1" u="sng" dirty="0">
              <a:solidFill>
                <a:srgbClr val="FF0000"/>
              </a:solidFill>
            </a:rPr>
            <a:t>المتغيرات</a:t>
          </a:r>
        </a:p>
        <a:p>
          <a:pPr rtl="1"/>
          <a:r>
            <a:rPr lang="ar-SA" sz="2000" b="1" dirty="0"/>
            <a:t>عوامل</a:t>
          </a:r>
          <a:r>
            <a:rPr lang="ar-SA" sz="2000" b="1" baseline="0" dirty="0"/>
            <a:t> يمكن تغيرها أثناء التجربة </a:t>
          </a:r>
          <a:endParaRPr lang="ar-SA" sz="2300" b="1" u="none" dirty="0">
            <a:solidFill>
              <a:schemeClr val="tx1"/>
            </a:solidFill>
            <a:latin typeface="Times New Roman" pitchFamily="18" charset="0"/>
            <a:cs typeface="Times New Roman" pitchFamily="18" charset="0"/>
          </a:endParaRPr>
        </a:p>
      </dgm:t>
    </dgm:pt>
    <dgm:pt modelId="{3F69D0CC-B96B-43A9-861D-AB50BD59D8DD}" type="parTrans" cxnId="{A34F9B34-13F7-42F4-98C1-A8E108AC3EC8}">
      <dgm:prSet/>
      <dgm:spPr/>
      <dgm:t>
        <a:bodyPr/>
        <a:lstStyle/>
        <a:p>
          <a:pPr rtl="1"/>
          <a:endParaRPr lang="ar-SA"/>
        </a:p>
      </dgm:t>
    </dgm:pt>
    <dgm:pt modelId="{840F47B9-C664-456E-B1BB-2813F8A37E92}" type="sibTrans" cxnId="{A34F9B34-13F7-42F4-98C1-A8E108AC3EC8}">
      <dgm:prSet/>
      <dgm:spPr/>
      <dgm:t>
        <a:bodyPr/>
        <a:lstStyle/>
        <a:p>
          <a:pPr rtl="1"/>
          <a:endParaRPr lang="ar-SA"/>
        </a:p>
      </dgm:t>
    </dgm:pt>
    <dgm:pt modelId="{07B9E8EE-F7B2-485B-B90F-CE3D9FB3F8CD}">
      <dgm:prSet/>
      <dgm:spPr/>
      <dgm:t>
        <a:bodyPr/>
        <a:lstStyle/>
        <a:p>
          <a:pPr rtl="1"/>
          <a:r>
            <a:rPr lang="ar-SA" b="0" u="sng" dirty="0">
              <a:solidFill>
                <a:srgbClr val="C00000"/>
              </a:solidFill>
              <a:latin typeface="Times New Roman" pitchFamily="18" charset="0"/>
              <a:cs typeface="+mn-cs"/>
            </a:rPr>
            <a:t>متغيرات مستقلة</a:t>
          </a:r>
        </a:p>
        <a:p>
          <a:pPr rtl="1"/>
          <a:r>
            <a:rPr lang="ar-SA" b="0" u="none" dirty="0">
              <a:solidFill>
                <a:schemeClr val="tx1"/>
              </a:solidFill>
              <a:latin typeface="Times New Roman" pitchFamily="18" charset="0"/>
              <a:cs typeface="+mn-cs"/>
            </a:rPr>
            <a:t>العوامل التي يتم تغييرها أثناء التجربة  </a:t>
          </a:r>
        </a:p>
      </dgm:t>
    </dgm:pt>
    <dgm:pt modelId="{ACF71100-D3C5-4B60-A7C9-7A24D149003C}" type="parTrans" cxnId="{B79C6759-E004-4612-961F-FD7EB91092A4}">
      <dgm:prSet/>
      <dgm:spPr/>
      <dgm:t>
        <a:bodyPr/>
        <a:lstStyle/>
        <a:p>
          <a:pPr rtl="1"/>
          <a:endParaRPr lang="ar-SA"/>
        </a:p>
      </dgm:t>
    </dgm:pt>
    <dgm:pt modelId="{3DCBF72A-229A-40E5-9A45-3E22DA4423D2}" type="sibTrans" cxnId="{B79C6759-E004-4612-961F-FD7EB91092A4}">
      <dgm:prSet/>
      <dgm:spPr/>
      <dgm:t>
        <a:bodyPr/>
        <a:lstStyle/>
        <a:p>
          <a:pPr rtl="1"/>
          <a:endParaRPr lang="ar-SA"/>
        </a:p>
      </dgm:t>
    </dgm:pt>
    <dgm:pt modelId="{E49275CB-B778-4E15-93D9-2861449266D6}">
      <dgm:prSet/>
      <dgm:spPr/>
      <dgm:t>
        <a:bodyPr/>
        <a:lstStyle/>
        <a:p>
          <a:pPr rtl="1"/>
          <a:r>
            <a:rPr lang="ar-SA" b="0" u="sng" dirty="0">
              <a:solidFill>
                <a:srgbClr val="C00000"/>
              </a:solidFill>
              <a:latin typeface="Times New Roman" pitchFamily="18" charset="0"/>
              <a:cs typeface="+mn-cs"/>
            </a:rPr>
            <a:t>متغيرات تابعة</a:t>
          </a:r>
        </a:p>
        <a:p>
          <a:pPr rtl="1"/>
          <a:r>
            <a:rPr lang="ar-SA" b="0" u="none" dirty="0">
              <a:solidFill>
                <a:schemeClr val="tx1"/>
              </a:solidFill>
              <a:latin typeface="Times New Roman" pitchFamily="18" charset="0"/>
              <a:cs typeface="+mn-cs"/>
            </a:rPr>
            <a:t>عوامل التي تتغير بسبب تغير العوامل المستقلة</a:t>
          </a:r>
          <a:endParaRPr lang="ar-SA" b="0" dirty="0">
            <a:cs typeface="+mn-cs"/>
          </a:endParaRPr>
        </a:p>
      </dgm:t>
    </dgm:pt>
    <dgm:pt modelId="{0C484404-BECD-44FE-BA6C-574F89BDF1DB}" type="parTrans" cxnId="{47431659-097C-41C5-889F-61AFBBDC15EC}">
      <dgm:prSet/>
      <dgm:spPr/>
      <dgm:t>
        <a:bodyPr/>
        <a:lstStyle/>
        <a:p>
          <a:pPr rtl="1"/>
          <a:endParaRPr lang="ar-SA"/>
        </a:p>
      </dgm:t>
    </dgm:pt>
    <dgm:pt modelId="{30D065D6-DD36-4F11-BE9D-CE61C6AC1CBB}" type="sibTrans" cxnId="{47431659-097C-41C5-889F-61AFBBDC15EC}">
      <dgm:prSet/>
      <dgm:spPr/>
      <dgm:t>
        <a:bodyPr/>
        <a:lstStyle/>
        <a:p>
          <a:pPr rtl="1"/>
          <a:endParaRPr lang="ar-SA"/>
        </a:p>
      </dgm:t>
    </dgm:pt>
    <dgm:pt modelId="{FF82EC5B-B593-49CC-93BE-342FD2363475}" type="pres">
      <dgm:prSet presAssocID="{09390115-433A-4FE4-A1D5-DA90D5E111A1}" presName="hierChild1" presStyleCnt="0">
        <dgm:presLayoutVars>
          <dgm:chPref val="1"/>
          <dgm:dir/>
          <dgm:animOne val="branch"/>
          <dgm:animLvl val="lvl"/>
          <dgm:resizeHandles/>
        </dgm:presLayoutVars>
      </dgm:prSet>
      <dgm:spPr/>
    </dgm:pt>
    <dgm:pt modelId="{730881AD-605E-4588-8E14-DB0A3281EE0C}" type="pres">
      <dgm:prSet presAssocID="{D88E2150-6BD8-48EA-9CB7-F42432D26D7B}" presName="hierRoot1" presStyleCnt="0"/>
      <dgm:spPr/>
    </dgm:pt>
    <dgm:pt modelId="{7B75C838-128F-4508-8C9D-E4960E191125}" type="pres">
      <dgm:prSet presAssocID="{D88E2150-6BD8-48EA-9CB7-F42432D26D7B}" presName="composite" presStyleCnt="0"/>
      <dgm:spPr/>
    </dgm:pt>
    <dgm:pt modelId="{5BFBB78D-B5CA-490E-9B76-FFBC41E19171}" type="pres">
      <dgm:prSet presAssocID="{D88E2150-6BD8-48EA-9CB7-F42432D26D7B}" presName="background" presStyleLbl="node0" presStyleIdx="0" presStyleCnt="1"/>
      <dgm:spPr/>
    </dgm:pt>
    <dgm:pt modelId="{30D14EAD-4C32-442F-96E1-C562C8C3FCC1}" type="pres">
      <dgm:prSet presAssocID="{D88E2150-6BD8-48EA-9CB7-F42432D26D7B}" presName="text" presStyleLbl="fgAcc0" presStyleIdx="0" presStyleCnt="1" custScaleX="166841" custScaleY="43163">
        <dgm:presLayoutVars>
          <dgm:chPref val="3"/>
        </dgm:presLayoutVars>
      </dgm:prSet>
      <dgm:spPr/>
    </dgm:pt>
    <dgm:pt modelId="{CB287171-4EDF-445A-877C-6FB5F5357DD5}" type="pres">
      <dgm:prSet presAssocID="{D88E2150-6BD8-48EA-9CB7-F42432D26D7B}" presName="hierChild2" presStyleCnt="0"/>
      <dgm:spPr/>
    </dgm:pt>
    <dgm:pt modelId="{A2B6233C-7EF4-486C-9D6A-50DC2578B018}" type="pres">
      <dgm:prSet presAssocID="{E9C1DE7E-7E53-4CB4-BDEC-CC023A4133A9}" presName="Name10" presStyleLbl="parChTrans1D2" presStyleIdx="0" presStyleCnt="2"/>
      <dgm:spPr/>
    </dgm:pt>
    <dgm:pt modelId="{4ACA9728-DC9E-4034-A7F6-F167E8A71CDB}" type="pres">
      <dgm:prSet presAssocID="{2F29BE7C-5A3D-4E2A-A934-74AD055CFA5B}" presName="hierRoot2" presStyleCnt="0"/>
      <dgm:spPr/>
    </dgm:pt>
    <dgm:pt modelId="{B3BA3584-D0AF-438A-A42D-B81CB8B2BD5F}" type="pres">
      <dgm:prSet presAssocID="{2F29BE7C-5A3D-4E2A-A934-74AD055CFA5B}" presName="composite2" presStyleCnt="0"/>
      <dgm:spPr/>
    </dgm:pt>
    <dgm:pt modelId="{1E8518F1-2981-41F0-A766-936A2EEE2F9E}" type="pres">
      <dgm:prSet presAssocID="{2F29BE7C-5A3D-4E2A-A934-74AD055CFA5B}" presName="background2" presStyleLbl="node2" presStyleIdx="0" presStyleCnt="2"/>
      <dgm:spPr/>
    </dgm:pt>
    <dgm:pt modelId="{7302ECD6-F8CD-49DA-9CB9-EADD65A45032}" type="pres">
      <dgm:prSet presAssocID="{2F29BE7C-5A3D-4E2A-A934-74AD055CFA5B}" presName="text2" presStyleLbl="fgAcc2" presStyleIdx="0" presStyleCnt="2" custScaleX="201495" custScaleY="59170">
        <dgm:presLayoutVars>
          <dgm:chPref val="3"/>
        </dgm:presLayoutVars>
      </dgm:prSet>
      <dgm:spPr/>
    </dgm:pt>
    <dgm:pt modelId="{069548F3-6E29-4DAD-A2A4-B5FAA723DC43}" type="pres">
      <dgm:prSet presAssocID="{2F29BE7C-5A3D-4E2A-A934-74AD055CFA5B}" presName="hierChild3" presStyleCnt="0"/>
      <dgm:spPr/>
    </dgm:pt>
    <dgm:pt modelId="{05BD441C-99A3-4B6F-B56E-ACCECD750DE0}" type="pres">
      <dgm:prSet presAssocID="{3F69D0CC-B96B-43A9-861D-AB50BD59D8DD}" presName="Name10" presStyleLbl="parChTrans1D2" presStyleIdx="1" presStyleCnt="2"/>
      <dgm:spPr/>
    </dgm:pt>
    <dgm:pt modelId="{C23BE65E-EC5F-4256-AF61-B04CA7C09A90}" type="pres">
      <dgm:prSet presAssocID="{941C16B5-F2DC-49E1-9AF7-FEE2740B5031}" presName="hierRoot2" presStyleCnt="0"/>
      <dgm:spPr/>
    </dgm:pt>
    <dgm:pt modelId="{35371606-A896-4D98-ADFF-008847B02F82}" type="pres">
      <dgm:prSet presAssocID="{941C16B5-F2DC-49E1-9AF7-FEE2740B5031}" presName="composite2" presStyleCnt="0"/>
      <dgm:spPr/>
    </dgm:pt>
    <dgm:pt modelId="{626AD8AD-F59D-4817-BAD6-FC525E5A84D2}" type="pres">
      <dgm:prSet presAssocID="{941C16B5-F2DC-49E1-9AF7-FEE2740B5031}" presName="background2" presStyleLbl="node2" presStyleIdx="1" presStyleCnt="2"/>
      <dgm:spPr/>
    </dgm:pt>
    <dgm:pt modelId="{1338CEAA-8E0C-4143-B11F-C0EA1993669A}" type="pres">
      <dgm:prSet presAssocID="{941C16B5-F2DC-49E1-9AF7-FEE2740B5031}" presName="text2" presStyleLbl="fgAcc2" presStyleIdx="1" presStyleCnt="2" custScaleX="160654" custScaleY="55525">
        <dgm:presLayoutVars>
          <dgm:chPref val="3"/>
        </dgm:presLayoutVars>
      </dgm:prSet>
      <dgm:spPr/>
    </dgm:pt>
    <dgm:pt modelId="{25595439-1B2F-4255-9516-F48811C6AD2A}" type="pres">
      <dgm:prSet presAssocID="{941C16B5-F2DC-49E1-9AF7-FEE2740B5031}" presName="hierChild3" presStyleCnt="0"/>
      <dgm:spPr/>
    </dgm:pt>
    <dgm:pt modelId="{5177107E-DBDE-49A0-B2BE-F3D3D13CDD15}" type="pres">
      <dgm:prSet presAssocID="{0C484404-BECD-44FE-BA6C-574F89BDF1DB}" presName="Name17" presStyleLbl="parChTrans1D3" presStyleIdx="0" presStyleCnt="2"/>
      <dgm:spPr/>
    </dgm:pt>
    <dgm:pt modelId="{0750E6AB-C78C-41EB-8402-4AC4B0443C42}" type="pres">
      <dgm:prSet presAssocID="{E49275CB-B778-4E15-93D9-2861449266D6}" presName="hierRoot3" presStyleCnt="0"/>
      <dgm:spPr/>
    </dgm:pt>
    <dgm:pt modelId="{1DBC400F-87E7-4110-AD8F-A6321F3D9BF7}" type="pres">
      <dgm:prSet presAssocID="{E49275CB-B778-4E15-93D9-2861449266D6}" presName="composite3" presStyleCnt="0"/>
      <dgm:spPr/>
    </dgm:pt>
    <dgm:pt modelId="{A787327E-F366-45E4-B4E7-D691A4FEE26E}" type="pres">
      <dgm:prSet presAssocID="{E49275CB-B778-4E15-93D9-2861449266D6}" presName="background3" presStyleLbl="node3" presStyleIdx="0" presStyleCnt="2"/>
      <dgm:spPr/>
    </dgm:pt>
    <dgm:pt modelId="{8964A9D8-3ADA-4509-A50F-770BE3897350}" type="pres">
      <dgm:prSet presAssocID="{E49275CB-B778-4E15-93D9-2861449266D6}" presName="text3" presStyleLbl="fgAcc3" presStyleIdx="0" presStyleCnt="2" custScaleX="150054">
        <dgm:presLayoutVars>
          <dgm:chPref val="3"/>
        </dgm:presLayoutVars>
      </dgm:prSet>
      <dgm:spPr/>
    </dgm:pt>
    <dgm:pt modelId="{B0171C55-73B5-4FB5-A49E-C87059552043}" type="pres">
      <dgm:prSet presAssocID="{E49275CB-B778-4E15-93D9-2861449266D6}" presName="hierChild4" presStyleCnt="0"/>
      <dgm:spPr/>
    </dgm:pt>
    <dgm:pt modelId="{FECE984A-0344-41E7-BDAA-4A8A62D64EB2}" type="pres">
      <dgm:prSet presAssocID="{ACF71100-D3C5-4B60-A7C9-7A24D149003C}" presName="Name17" presStyleLbl="parChTrans1D3" presStyleIdx="1" presStyleCnt="2"/>
      <dgm:spPr/>
    </dgm:pt>
    <dgm:pt modelId="{EDD8B5A9-B695-421C-94DF-4966D8482FFA}" type="pres">
      <dgm:prSet presAssocID="{07B9E8EE-F7B2-485B-B90F-CE3D9FB3F8CD}" presName="hierRoot3" presStyleCnt="0"/>
      <dgm:spPr/>
    </dgm:pt>
    <dgm:pt modelId="{EFF5CFC5-349A-41C5-8952-E65FBC1F21AB}" type="pres">
      <dgm:prSet presAssocID="{07B9E8EE-F7B2-485B-B90F-CE3D9FB3F8CD}" presName="composite3" presStyleCnt="0"/>
      <dgm:spPr/>
    </dgm:pt>
    <dgm:pt modelId="{9C81220F-CD7F-4BD7-BD67-54F0CA5194A5}" type="pres">
      <dgm:prSet presAssocID="{07B9E8EE-F7B2-485B-B90F-CE3D9FB3F8CD}" presName="background3" presStyleLbl="node3" presStyleIdx="1" presStyleCnt="2"/>
      <dgm:spPr/>
    </dgm:pt>
    <dgm:pt modelId="{BB290F4F-E4F8-43EF-B9D1-A28236D080C0}" type="pres">
      <dgm:prSet presAssocID="{07B9E8EE-F7B2-485B-B90F-CE3D9FB3F8CD}" presName="text3" presStyleLbl="fgAcc3" presStyleIdx="1" presStyleCnt="2" custScaleX="125934">
        <dgm:presLayoutVars>
          <dgm:chPref val="3"/>
        </dgm:presLayoutVars>
      </dgm:prSet>
      <dgm:spPr/>
    </dgm:pt>
    <dgm:pt modelId="{AD6F8674-6E21-420F-81C1-AD412AAA034C}" type="pres">
      <dgm:prSet presAssocID="{07B9E8EE-F7B2-485B-B90F-CE3D9FB3F8CD}" presName="hierChild4" presStyleCnt="0"/>
      <dgm:spPr/>
    </dgm:pt>
  </dgm:ptLst>
  <dgm:cxnLst>
    <dgm:cxn modelId="{A6C3F909-A444-41FF-B215-9141054EF7A7}" srcId="{D88E2150-6BD8-48EA-9CB7-F42432D26D7B}" destId="{2F29BE7C-5A3D-4E2A-A934-74AD055CFA5B}" srcOrd="0" destOrd="0" parTransId="{E9C1DE7E-7E53-4CB4-BDEC-CC023A4133A9}" sibTransId="{0A558008-54F7-4E8F-AE02-70E9825D745C}"/>
    <dgm:cxn modelId="{1C36EC15-E040-4C5A-BEDF-99BA1CA72144}" type="presOf" srcId="{E9C1DE7E-7E53-4CB4-BDEC-CC023A4133A9}" destId="{A2B6233C-7EF4-486C-9D6A-50DC2578B018}" srcOrd="0" destOrd="0" presId="urn:microsoft.com/office/officeart/2005/8/layout/hierarchy1"/>
    <dgm:cxn modelId="{ACED9421-A9B1-43AB-84AE-819A581BA060}" type="presOf" srcId="{3F69D0CC-B96B-43A9-861D-AB50BD59D8DD}" destId="{05BD441C-99A3-4B6F-B56E-ACCECD750DE0}" srcOrd="0" destOrd="0" presId="urn:microsoft.com/office/officeart/2005/8/layout/hierarchy1"/>
    <dgm:cxn modelId="{AACD6727-C694-4276-8ABF-ABD16D4C2BBD}" type="presOf" srcId="{09390115-433A-4FE4-A1D5-DA90D5E111A1}" destId="{FF82EC5B-B593-49CC-93BE-342FD2363475}" srcOrd="0" destOrd="0" presId="urn:microsoft.com/office/officeart/2005/8/layout/hierarchy1"/>
    <dgm:cxn modelId="{A34F9B34-13F7-42F4-98C1-A8E108AC3EC8}" srcId="{D88E2150-6BD8-48EA-9CB7-F42432D26D7B}" destId="{941C16B5-F2DC-49E1-9AF7-FEE2740B5031}" srcOrd="1" destOrd="0" parTransId="{3F69D0CC-B96B-43A9-861D-AB50BD59D8DD}" sibTransId="{840F47B9-C664-456E-B1BB-2813F8A37E92}"/>
    <dgm:cxn modelId="{465B2754-6C50-4A7F-9EBE-9AD482BD0EBA}" type="presOf" srcId="{2F29BE7C-5A3D-4E2A-A934-74AD055CFA5B}" destId="{7302ECD6-F8CD-49DA-9CB9-EADD65A45032}" srcOrd="0" destOrd="0" presId="urn:microsoft.com/office/officeart/2005/8/layout/hierarchy1"/>
    <dgm:cxn modelId="{C7377354-75DD-4E7F-BFA7-A94E6C8C4846}" type="presOf" srcId="{0C484404-BECD-44FE-BA6C-574F89BDF1DB}" destId="{5177107E-DBDE-49A0-B2BE-F3D3D13CDD15}" srcOrd="0" destOrd="0" presId="urn:microsoft.com/office/officeart/2005/8/layout/hierarchy1"/>
    <dgm:cxn modelId="{1116B075-D400-488C-9A23-14299C1BDEFB}" type="presOf" srcId="{E49275CB-B778-4E15-93D9-2861449266D6}" destId="{8964A9D8-3ADA-4509-A50F-770BE3897350}" srcOrd="0" destOrd="0" presId="urn:microsoft.com/office/officeart/2005/8/layout/hierarchy1"/>
    <dgm:cxn modelId="{47431659-097C-41C5-889F-61AFBBDC15EC}" srcId="{941C16B5-F2DC-49E1-9AF7-FEE2740B5031}" destId="{E49275CB-B778-4E15-93D9-2861449266D6}" srcOrd="0" destOrd="0" parTransId="{0C484404-BECD-44FE-BA6C-574F89BDF1DB}" sibTransId="{30D065D6-DD36-4F11-BE9D-CE61C6AC1CBB}"/>
    <dgm:cxn modelId="{B79C6759-E004-4612-961F-FD7EB91092A4}" srcId="{941C16B5-F2DC-49E1-9AF7-FEE2740B5031}" destId="{07B9E8EE-F7B2-485B-B90F-CE3D9FB3F8CD}" srcOrd="1" destOrd="0" parTransId="{ACF71100-D3C5-4B60-A7C9-7A24D149003C}" sibTransId="{3DCBF72A-229A-40E5-9A45-3E22DA4423D2}"/>
    <dgm:cxn modelId="{114E8F7A-D1C7-4C94-8155-DCBB7F68B5F3}" type="presOf" srcId="{941C16B5-F2DC-49E1-9AF7-FEE2740B5031}" destId="{1338CEAA-8E0C-4143-B11F-C0EA1993669A}" srcOrd="0" destOrd="0" presId="urn:microsoft.com/office/officeart/2005/8/layout/hierarchy1"/>
    <dgm:cxn modelId="{937626B7-CC49-44D7-B88E-AA393172C263}" type="presOf" srcId="{07B9E8EE-F7B2-485B-B90F-CE3D9FB3F8CD}" destId="{BB290F4F-E4F8-43EF-B9D1-A28236D080C0}" srcOrd="0" destOrd="0" presId="urn:microsoft.com/office/officeart/2005/8/layout/hierarchy1"/>
    <dgm:cxn modelId="{C2D4A7CD-0B6E-436F-B60A-D296724191D7}" type="presOf" srcId="{ACF71100-D3C5-4B60-A7C9-7A24D149003C}" destId="{FECE984A-0344-41E7-BDAA-4A8A62D64EB2}" srcOrd="0" destOrd="0" presId="urn:microsoft.com/office/officeart/2005/8/layout/hierarchy1"/>
    <dgm:cxn modelId="{716B9BD5-F592-48C8-B152-971D10C6DFB5}" type="presOf" srcId="{D88E2150-6BD8-48EA-9CB7-F42432D26D7B}" destId="{30D14EAD-4C32-442F-96E1-C562C8C3FCC1}" srcOrd="0" destOrd="0" presId="urn:microsoft.com/office/officeart/2005/8/layout/hierarchy1"/>
    <dgm:cxn modelId="{DC92D5D9-E172-4131-947E-D0B4F2FE1FF1}" srcId="{09390115-433A-4FE4-A1D5-DA90D5E111A1}" destId="{D88E2150-6BD8-48EA-9CB7-F42432D26D7B}" srcOrd="0" destOrd="0" parTransId="{04C6D78B-2BBF-4E75-98BC-010D94F4057E}" sibTransId="{53FE028E-B9C8-49C7-92AF-2B506B5EDC04}"/>
    <dgm:cxn modelId="{1367AD0B-B95B-416B-ADEE-98C30B861A47}" type="presParOf" srcId="{FF82EC5B-B593-49CC-93BE-342FD2363475}" destId="{730881AD-605E-4588-8E14-DB0A3281EE0C}" srcOrd="0" destOrd="0" presId="urn:microsoft.com/office/officeart/2005/8/layout/hierarchy1"/>
    <dgm:cxn modelId="{143A6515-E237-431C-BAD1-C80605ECDBC2}" type="presParOf" srcId="{730881AD-605E-4588-8E14-DB0A3281EE0C}" destId="{7B75C838-128F-4508-8C9D-E4960E191125}" srcOrd="0" destOrd="0" presId="urn:microsoft.com/office/officeart/2005/8/layout/hierarchy1"/>
    <dgm:cxn modelId="{7A803423-CFD2-4277-9BED-5EDDEB1FBC53}" type="presParOf" srcId="{7B75C838-128F-4508-8C9D-E4960E191125}" destId="{5BFBB78D-B5CA-490E-9B76-FFBC41E19171}" srcOrd="0" destOrd="0" presId="urn:microsoft.com/office/officeart/2005/8/layout/hierarchy1"/>
    <dgm:cxn modelId="{943214BB-3A58-42E3-9740-B2F5F08273E6}" type="presParOf" srcId="{7B75C838-128F-4508-8C9D-E4960E191125}" destId="{30D14EAD-4C32-442F-96E1-C562C8C3FCC1}" srcOrd="1" destOrd="0" presId="urn:microsoft.com/office/officeart/2005/8/layout/hierarchy1"/>
    <dgm:cxn modelId="{081C2EBD-9FC3-4C67-AD87-94758C25E047}" type="presParOf" srcId="{730881AD-605E-4588-8E14-DB0A3281EE0C}" destId="{CB287171-4EDF-445A-877C-6FB5F5357DD5}" srcOrd="1" destOrd="0" presId="urn:microsoft.com/office/officeart/2005/8/layout/hierarchy1"/>
    <dgm:cxn modelId="{07C2AFD5-F071-48A9-A2CA-0E5A8674E237}" type="presParOf" srcId="{CB287171-4EDF-445A-877C-6FB5F5357DD5}" destId="{A2B6233C-7EF4-486C-9D6A-50DC2578B018}" srcOrd="0" destOrd="0" presId="urn:microsoft.com/office/officeart/2005/8/layout/hierarchy1"/>
    <dgm:cxn modelId="{A54A037D-B1D8-4D69-BC3B-C80544AD9899}" type="presParOf" srcId="{CB287171-4EDF-445A-877C-6FB5F5357DD5}" destId="{4ACA9728-DC9E-4034-A7F6-F167E8A71CDB}" srcOrd="1" destOrd="0" presId="urn:microsoft.com/office/officeart/2005/8/layout/hierarchy1"/>
    <dgm:cxn modelId="{AD30BF44-6E59-4C69-AA92-9F7A8495AE10}" type="presParOf" srcId="{4ACA9728-DC9E-4034-A7F6-F167E8A71CDB}" destId="{B3BA3584-D0AF-438A-A42D-B81CB8B2BD5F}" srcOrd="0" destOrd="0" presId="urn:microsoft.com/office/officeart/2005/8/layout/hierarchy1"/>
    <dgm:cxn modelId="{9D471BF3-1CD9-4B61-AC1F-D3519DB7B804}" type="presParOf" srcId="{B3BA3584-D0AF-438A-A42D-B81CB8B2BD5F}" destId="{1E8518F1-2981-41F0-A766-936A2EEE2F9E}" srcOrd="0" destOrd="0" presId="urn:microsoft.com/office/officeart/2005/8/layout/hierarchy1"/>
    <dgm:cxn modelId="{A00E0960-783D-4F1E-B668-2A8F5EDF34F5}" type="presParOf" srcId="{B3BA3584-D0AF-438A-A42D-B81CB8B2BD5F}" destId="{7302ECD6-F8CD-49DA-9CB9-EADD65A45032}" srcOrd="1" destOrd="0" presId="urn:microsoft.com/office/officeart/2005/8/layout/hierarchy1"/>
    <dgm:cxn modelId="{87D38187-A3BC-4699-ABC1-773D214A00C0}" type="presParOf" srcId="{4ACA9728-DC9E-4034-A7F6-F167E8A71CDB}" destId="{069548F3-6E29-4DAD-A2A4-B5FAA723DC43}" srcOrd="1" destOrd="0" presId="urn:microsoft.com/office/officeart/2005/8/layout/hierarchy1"/>
    <dgm:cxn modelId="{8082EC42-1284-459D-A48B-6C925C6E1988}" type="presParOf" srcId="{CB287171-4EDF-445A-877C-6FB5F5357DD5}" destId="{05BD441C-99A3-4B6F-B56E-ACCECD750DE0}" srcOrd="2" destOrd="0" presId="urn:microsoft.com/office/officeart/2005/8/layout/hierarchy1"/>
    <dgm:cxn modelId="{A7486A9F-EF65-4508-AF9B-5C630130457E}" type="presParOf" srcId="{CB287171-4EDF-445A-877C-6FB5F5357DD5}" destId="{C23BE65E-EC5F-4256-AF61-B04CA7C09A90}" srcOrd="3" destOrd="0" presId="urn:microsoft.com/office/officeart/2005/8/layout/hierarchy1"/>
    <dgm:cxn modelId="{3FDADD9D-41BE-4470-9786-FF53AA0B7AA4}" type="presParOf" srcId="{C23BE65E-EC5F-4256-AF61-B04CA7C09A90}" destId="{35371606-A896-4D98-ADFF-008847B02F82}" srcOrd="0" destOrd="0" presId="urn:microsoft.com/office/officeart/2005/8/layout/hierarchy1"/>
    <dgm:cxn modelId="{9785AFCE-79FA-4B76-AA03-818255178117}" type="presParOf" srcId="{35371606-A896-4D98-ADFF-008847B02F82}" destId="{626AD8AD-F59D-4817-BAD6-FC525E5A84D2}" srcOrd="0" destOrd="0" presId="urn:microsoft.com/office/officeart/2005/8/layout/hierarchy1"/>
    <dgm:cxn modelId="{3E4E9E03-86C1-4698-8D42-40E7C79D8B1C}" type="presParOf" srcId="{35371606-A896-4D98-ADFF-008847B02F82}" destId="{1338CEAA-8E0C-4143-B11F-C0EA1993669A}" srcOrd="1" destOrd="0" presId="urn:microsoft.com/office/officeart/2005/8/layout/hierarchy1"/>
    <dgm:cxn modelId="{91498765-CE2A-4169-B78A-E57722BA1CCE}" type="presParOf" srcId="{C23BE65E-EC5F-4256-AF61-B04CA7C09A90}" destId="{25595439-1B2F-4255-9516-F48811C6AD2A}" srcOrd="1" destOrd="0" presId="urn:microsoft.com/office/officeart/2005/8/layout/hierarchy1"/>
    <dgm:cxn modelId="{5E7328CD-53B1-435E-A76E-A7BDDD218915}" type="presParOf" srcId="{25595439-1B2F-4255-9516-F48811C6AD2A}" destId="{5177107E-DBDE-49A0-B2BE-F3D3D13CDD15}" srcOrd="0" destOrd="0" presId="urn:microsoft.com/office/officeart/2005/8/layout/hierarchy1"/>
    <dgm:cxn modelId="{25BC7912-75C3-43D5-BBF6-2C12F0B242DF}" type="presParOf" srcId="{25595439-1B2F-4255-9516-F48811C6AD2A}" destId="{0750E6AB-C78C-41EB-8402-4AC4B0443C42}" srcOrd="1" destOrd="0" presId="urn:microsoft.com/office/officeart/2005/8/layout/hierarchy1"/>
    <dgm:cxn modelId="{DD1E19CB-6580-4C1F-A86A-A737905731EA}" type="presParOf" srcId="{0750E6AB-C78C-41EB-8402-4AC4B0443C42}" destId="{1DBC400F-87E7-4110-AD8F-A6321F3D9BF7}" srcOrd="0" destOrd="0" presId="urn:microsoft.com/office/officeart/2005/8/layout/hierarchy1"/>
    <dgm:cxn modelId="{847F0522-4F51-455A-8704-94C337E1AD4A}" type="presParOf" srcId="{1DBC400F-87E7-4110-AD8F-A6321F3D9BF7}" destId="{A787327E-F366-45E4-B4E7-D691A4FEE26E}" srcOrd="0" destOrd="0" presId="urn:microsoft.com/office/officeart/2005/8/layout/hierarchy1"/>
    <dgm:cxn modelId="{E9EC12D3-AE31-4C4D-AAC0-EEEF612560D5}" type="presParOf" srcId="{1DBC400F-87E7-4110-AD8F-A6321F3D9BF7}" destId="{8964A9D8-3ADA-4509-A50F-770BE3897350}" srcOrd="1" destOrd="0" presId="urn:microsoft.com/office/officeart/2005/8/layout/hierarchy1"/>
    <dgm:cxn modelId="{1C79F53B-DEB2-4AEC-94B7-DC6F99246EA9}" type="presParOf" srcId="{0750E6AB-C78C-41EB-8402-4AC4B0443C42}" destId="{B0171C55-73B5-4FB5-A49E-C87059552043}" srcOrd="1" destOrd="0" presId="urn:microsoft.com/office/officeart/2005/8/layout/hierarchy1"/>
    <dgm:cxn modelId="{1BA4F828-64EC-497A-A2F9-2BDA274D8007}" type="presParOf" srcId="{25595439-1B2F-4255-9516-F48811C6AD2A}" destId="{FECE984A-0344-41E7-BDAA-4A8A62D64EB2}" srcOrd="2" destOrd="0" presId="urn:microsoft.com/office/officeart/2005/8/layout/hierarchy1"/>
    <dgm:cxn modelId="{084A59E4-19BD-4038-ADCB-3D236E8C1450}" type="presParOf" srcId="{25595439-1B2F-4255-9516-F48811C6AD2A}" destId="{EDD8B5A9-B695-421C-94DF-4966D8482FFA}" srcOrd="3" destOrd="0" presId="urn:microsoft.com/office/officeart/2005/8/layout/hierarchy1"/>
    <dgm:cxn modelId="{5107CAC9-DE52-4B2D-B968-C3D7A78CC068}" type="presParOf" srcId="{EDD8B5A9-B695-421C-94DF-4966D8482FFA}" destId="{EFF5CFC5-349A-41C5-8952-E65FBC1F21AB}" srcOrd="0" destOrd="0" presId="urn:microsoft.com/office/officeart/2005/8/layout/hierarchy1"/>
    <dgm:cxn modelId="{DE5757D7-7597-4455-A645-0454E36A0996}" type="presParOf" srcId="{EFF5CFC5-349A-41C5-8952-E65FBC1F21AB}" destId="{9C81220F-CD7F-4BD7-BD67-54F0CA5194A5}" srcOrd="0" destOrd="0" presId="urn:microsoft.com/office/officeart/2005/8/layout/hierarchy1"/>
    <dgm:cxn modelId="{42D75247-0689-451B-8BA3-60B4CD25614C}" type="presParOf" srcId="{EFF5CFC5-349A-41C5-8952-E65FBC1F21AB}" destId="{BB290F4F-E4F8-43EF-B9D1-A28236D080C0}" srcOrd="1" destOrd="0" presId="urn:microsoft.com/office/officeart/2005/8/layout/hierarchy1"/>
    <dgm:cxn modelId="{2BC8429B-90AB-476C-8219-6824CFB9145C}" type="presParOf" srcId="{EDD8B5A9-B695-421C-94DF-4966D8482FFA}" destId="{AD6F8674-6E21-420F-81C1-AD412AAA03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EEE77-981B-456B-B649-B6C1C872EFA7}">
      <dsp:nvSpPr>
        <dsp:cNvPr id="0" name=""/>
        <dsp:cNvSpPr/>
      </dsp:nvSpPr>
      <dsp:spPr>
        <a:xfrm>
          <a:off x="4202707" y="2098030"/>
          <a:ext cx="260077" cy="3259633"/>
        </a:xfrm>
        <a:custGeom>
          <a:avLst/>
          <a:gdLst/>
          <a:ahLst/>
          <a:cxnLst/>
          <a:rect l="0" t="0" r="0" b="0"/>
          <a:pathLst>
            <a:path>
              <a:moveTo>
                <a:pt x="0" y="0"/>
              </a:moveTo>
              <a:lnTo>
                <a:pt x="0" y="3259633"/>
              </a:lnTo>
              <a:lnTo>
                <a:pt x="260077" y="3259633"/>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B49C2A6-91B5-4C8A-A578-C002BD30A916}">
      <dsp:nvSpPr>
        <dsp:cNvPr id="0" name=""/>
        <dsp:cNvSpPr/>
      </dsp:nvSpPr>
      <dsp:spPr>
        <a:xfrm>
          <a:off x="4202707" y="2098030"/>
          <a:ext cx="260077" cy="2028601"/>
        </a:xfrm>
        <a:custGeom>
          <a:avLst/>
          <a:gdLst/>
          <a:ahLst/>
          <a:cxnLst/>
          <a:rect l="0" t="0" r="0" b="0"/>
          <a:pathLst>
            <a:path>
              <a:moveTo>
                <a:pt x="0" y="0"/>
              </a:moveTo>
              <a:lnTo>
                <a:pt x="0" y="2028601"/>
              </a:lnTo>
              <a:lnTo>
                <a:pt x="260077" y="2028601"/>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F41D81E-1A54-4BC2-936A-9F40857DB8C5}">
      <dsp:nvSpPr>
        <dsp:cNvPr id="0" name=""/>
        <dsp:cNvSpPr/>
      </dsp:nvSpPr>
      <dsp:spPr>
        <a:xfrm>
          <a:off x="4202707" y="2098030"/>
          <a:ext cx="260077" cy="797569"/>
        </a:xfrm>
        <a:custGeom>
          <a:avLst/>
          <a:gdLst/>
          <a:ahLst/>
          <a:cxnLst/>
          <a:rect l="0" t="0" r="0" b="0"/>
          <a:pathLst>
            <a:path>
              <a:moveTo>
                <a:pt x="0" y="0"/>
              </a:moveTo>
              <a:lnTo>
                <a:pt x="0" y="797569"/>
              </a:lnTo>
              <a:lnTo>
                <a:pt x="260077" y="797569"/>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C6D967F-BEBF-4D69-9259-7F19C4CB7E2A}">
      <dsp:nvSpPr>
        <dsp:cNvPr id="0" name=""/>
        <dsp:cNvSpPr/>
      </dsp:nvSpPr>
      <dsp:spPr>
        <a:xfrm>
          <a:off x="3847269" y="866998"/>
          <a:ext cx="1048977" cy="364108"/>
        </a:xfrm>
        <a:custGeom>
          <a:avLst/>
          <a:gdLst/>
          <a:ahLst/>
          <a:cxnLst/>
          <a:rect l="0" t="0" r="0" b="0"/>
          <a:pathLst>
            <a:path>
              <a:moveTo>
                <a:pt x="0" y="0"/>
              </a:moveTo>
              <a:lnTo>
                <a:pt x="0" y="182054"/>
              </a:lnTo>
              <a:lnTo>
                <a:pt x="1048977" y="182054"/>
              </a:lnTo>
              <a:lnTo>
                <a:pt x="1048977" y="364108"/>
              </a:lnTo>
            </a:path>
          </a:pathLst>
        </a:custGeom>
        <a:noFill/>
        <a:ln w="15875" cap="flat" cmpd="sng" algn="ctr">
          <a:solidFill>
            <a:schemeClr val="accent5">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4AB665B-3A8A-4A68-A8A1-DD267EB62F83}">
      <dsp:nvSpPr>
        <dsp:cNvPr id="0" name=""/>
        <dsp:cNvSpPr/>
      </dsp:nvSpPr>
      <dsp:spPr>
        <a:xfrm>
          <a:off x="2104752" y="2098030"/>
          <a:ext cx="260077" cy="3259633"/>
        </a:xfrm>
        <a:custGeom>
          <a:avLst/>
          <a:gdLst/>
          <a:ahLst/>
          <a:cxnLst/>
          <a:rect l="0" t="0" r="0" b="0"/>
          <a:pathLst>
            <a:path>
              <a:moveTo>
                <a:pt x="0" y="0"/>
              </a:moveTo>
              <a:lnTo>
                <a:pt x="0" y="3259633"/>
              </a:lnTo>
              <a:lnTo>
                <a:pt x="260077" y="3259633"/>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4C7E624-E6F6-4BC0-818F-91BF34857315}">
      <dsp:nvSpPr>
        <dsp:cNvPr id="0" name=""/>
        <dsp:cNvSpPr/>
      </dsp:nvSpPr>
      <dsp:spPr>
        <a:xfrm>
          <a:off x="2104752" y="2098030"/>
          <a:ext cx="260077" cy="2028601"/>
        </a:xfrm>
        <a:custGeom>
          <a:avLst/>
          <a:gdLst/>
          <a:ahLst/>
          <a:cxnLst/>
          <a:rect l="0" t="0" r="0" b="0"/>
          <a:pathLst>
            <a:path>
              <a:moveTo>
                <a:pt x="0" y="0"/>
              </a:moveTo>
              <a:lnTo>
                <a:pt x="0" y="2028601"/>
              </a:lnTo>
              <a:lnTo>
                <a:pt x="260077" y="2028601"/>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915E501-0235-4F25-8393-F0544E945A6D}">
      <dsp:nvSpPr>
        <dsp:cNvPr id="0" name=""/>
        <dsp:cNvSpPr/>
      </dsp:nvSpPr>
      <dsp:spPr>
        <a:xfrm>
          <a:off x="2104752" y="2098030"/>
          <a:ext cx="260077" cy="797569"/>
        </a:xfrm>
        <a:custGeom>
          <a:avLst/>
          <a:gdLst/>
          <a:ahLst/>
          <a:cxnLst/>
          <a:rect l="0" t="0" r="0" b="0"/>
          <a:pathLst>
            <a:path>
              <a:moveTo>
                <a:pt x="0" y="0"/>
              </a:moveTo>
              <a:lnTo>
                <a:pt x="0" y="797569"/>
              </a:lnTo>
              <a:lnTo>
                <a:pt x="260077" y="797569"/>
              </a:lnTo>
            </a:path>
          </a:pathLst>
        </a:custGeom>
        <a:noFill/>
        <a:ln w="15875" cap="flat" cmpd="sng" algn="ctr">
          <a:solidFill>
            <a:schemeClr val="accent5">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509AD83-B6D8-4BFC-B5FD-24F59E0EE0F3}">
      <dsp:nvSpPr>
        <dsp:cNvPr id="0" name=""/>
        <dsp:cNvSpPr/>
      </dsp:nvSpPr>
      <dsp:spPr>
        <a:xfrm>
          <a:off x="2798291" y="866998"/>
          <a:ext cx="1048977" cy="364108"/>
        </a:xfrm>
        <a:custGeom>
          <a:avLst/>
          <a:gdLst/>
          <a:ahLst/>
          <a:cxnLst/>
          <a:rect l="0" t="0" r="0" b="0"/>
          <a:pathLst>
            <a:path>
              <a:moveTo>
                <a:pt x="1048977" y="0"/>
              </a:moveTo>
              <a:lnTo>
                <a:pt x="1048977" y="182054"/>
              </a:lnTo>
              <a:lnTo>
                <a:pt x="0" y="182054"/>
              </a:lnTo>
              <a:lnTo>
                <a:pt x="0" y="364108"/>
              </a:lnTo>
            </a:path>
          </a:pathLst>
        </a:custGeom>
        <a:noFill/>
        <a:ln w="15875" cap="flat" cmpd="sng" algn="ctr">
          <a:solidFill>
            <a:schemeClr val="accent5">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7172EC2-1DF0-43C2-A2FE-2E2B1FC02A4A}">
      <dsp:nvSpPr>
        <dsp:cNvPr id="0" name=""/>
        <dsp:cNvSpPr/>
      </dsp:nvSpPr>
      <dsp:spPr>
        <a:xfrm>
          <a:off x="2782816" y="74"/>
          <a:ext cx="2128904" cy="8669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chemeClr val="tx1"/>
              </a:solidFill>
            </a:rPr>
            <a:t>الوحدة الأولى         </a:t>
          </a:r>
          <a:r>
            <a:rPr lang="ar-SA" sz="2100" kern="1200" baseline="0" dirty="0"/>
            <a:t>العلم وتفاعلات الأجسام</a:t>
          </a:r>
          <a:endParaRPr lang="ar-SA" sz="2100" kern="1200" dirty="0"/>
        </a:p>
      </dsp:txBody>
      <dsp:txXfrm>
        <a:off x="2782816" y="74"/>
        <a:ext cx="2128904" cy="866923"/>
      </dsp:txXfrm>
    </dsp:sp>
    <dsp:sp modelId="{3ACCFA50-7CAA-41D0-8913-860DE434FE96}">
      <dsp:nvSpPr>
        <dsp:cNvPr id="0" name=""/>
        <dsp:cNvSpPr/>
      </dsp:nvSpPr>
      <dsp:spPr>
        <a:xfrm>
          <a:off x="1931367" y="1231106"/>
          <a:ext cx="1733847" cy="866923"/>
        </a:xfrm>
        <a:prstGeom prst="rect">
          <a:avLst/>
        </a:prstGeom>
        <a:solidFill>
          <a:schemeClr val="accent5">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rgbClr val="C00000"/>
              </a:solidFill>
            </a:rPr>
            <a:t>الفصل الثاني  </a:t>
          </a:r>
          <a:r>
            <a:rPr lang="ar-SA" sz="2100" kern="1200" baseline="0" dirty="0"/>
            <a:t>الحركة والقوى والآلات البسيطة</a:t>
          </a:r>
          <a:endParaRPr lang="ar-SA" sz="2100" kern="1200" dirty="0"/>
        </a:p>
      </dsp:txBody>
      <dsp:txXfrm>
        <a:off x="1931367" y="1231106"/>
        <a:ext cx="1733847" cy="866923"/>
      </dsp:txXfrm>
    </dsp:sp>
    <dsp:sp modelId="{9B3248EC-008E-414C-A4A0-373404F94F1D}">
      <dsp:nvSpPr>
        <dsp:cNvPr id="0" name=""/>
        <dsp:cNvSpPr/>
      </dsp:nvSpPr>
      <dsp:spPr>
        <a:xfrm>
          <a:off x="2364829" y="2462138"/>
          <a:ext cx="1733847" cy="866923"/>
        </a:xfrm>
        <a:prstGeom prst="rect">
          <a:avLst/>
        </a:prstGeom>
        <a:solidFill>
          <a:schemeClr val="accent5">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dirty="0">
              <a:solidFill>
                <a:srgbClr val="FFFF00"/>
              </a:solidFill>
            </a:rPr>
            <a:t>الدرس الأول  </a:t>
          </a:r>
          <a:r>
            <a:rPr lang="ar-SA" sz="2100" kern="1200" dirty="0"/>
            <a:t>الحركة</a:t>
          </a:r>
        </a:p>
      </dsp:txBody>
      <dsp:txXfrm>
        <a:off x="2364829" y="2462138"/>
        <a:ext cx="1733847" cy="866923"/>
      </dsp:txXfrm>
    </dsp:sp>
    <dsp:sp modelId="{0671F9E9-3CB5-4981-9293-BC29F8217E3F}">
      <dsp:nvSpPr>
        <dsp:cNvPr id="0" name=""/>
        <dsp:cNvSpPr/>
      </dsp:nvSpPr>
      <dsp:spPr>
        <a:xfrm>
          <a:off x="2364829" y="3693169"/>
          <a:ext cx="1733847" cy="866923"/>
        </a:xfrm>
        <a:prstGeom prst="rect">
          <a:avLst/>
        </a:prstGeom>
        <a:solidFill>
          <a:schemeClr val="accent5">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dirty="0">
              <a:solidFill>
                <a:srgbClr val="FFFF00"/>
              </a:solidFill>
            </a:rPr>
            <a:t>الدرس الثاني   </a:t>
          </a:r>
          <a:r>
            <a:rPr lang="ar-SA" sz="2100" kern="1200" dirty="0"/>
            <a:t>قوانين نيوتن للحركة</a:t>
          </a:r>
        </a:p>
      </dsp:txBody>
      <dsp:txXfrm>
        <a:off x="2364829" y="3693169"/>
        <a:ext cx="1733847" cy="866923"/>
      </dsp:txXfrm>
    </dsp:sp>
    <dsp:sp modelId="{5138C6AF-1370-4452-BC08-4E032CE0F29C}">
      <dsp:nvSpPr>
        <dsp:cNvPr id="0" name=""/>
        <dsp:cNvSpPr/>
      </dsp:nvSpPr>
      <dsp:spPr>
        <a:xfrm>
          <a:off x="2364829" y="4924201"/>
          <a:ext cx="1733847" cy="866923"/>
        </a:xfrm>
        <a:prstGeom prst="rect">
          <a:avLst/>
        </a:prstGeom>
        <a:solidFill>
          <a:schemeClr val="accent5">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dirty="0">
              <a:solidFill>
                <a:srgbClr val="FFFF00"/>
              </a:solidFill>
            </a:rPr>
            <a:t>الدرس الثالث    </a:t>
          </a:r>
          <a:r>
            <a:rPr lang="ar-SA" sz="2100" kern="1200" dirty="0"/>
            <a:t>الشغل والآلات البسيطة</a:t>
          </a:r>
        </a:p>
      </dsp:txBody>
      <dsp:txXfrm>
        <a:off x="2364829" y="4924201"/>
        <a:ext cx="1733847" cy="866923"/>
      </dsp:txXfrm>
    </dsp:sp>
    <dsp:sp modelId="{F7BD6E9A-E354-4900-B4B8-5F789F2EE7F8}">
      <dsp:nvSpPr>
        <dsp:cNvPr id="0" name=""/>
        <dsp:cNvSpPr/>
      </dsp:nvSpPr>
      <dsp:spPr>
        <a:xfrm>
          <a:off x="4029323" y="1231106"/>
          <a:ext cx="1733847" cy="866923"/>
        </a:xfrm>
        <a:prstGeom prst="rect">
          <a:avLst/>
        </a:prstGeom>
        <a:solidFill>
          <a:schemeClr val="accent5">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rgbClr val="C00000"/>
              </a:solidFill>
            </a:rPr>
            <a:t>الفصل الأول </a:t>
          </a:r>
          <a:r>
            <a:rPr lang="ar-SA" sz="2100" kern="1200" dirty="0">
              <a:solidFill>
                <a:srgbClr val="C00000"/>
              </a:solidFill>
            </a:rPr>
            <a:t>  </a:t>
          </a:r>
          <a:r>
            <a:rPr lang="ar-SA" sz="2100" kern="1200" dirty="0"/>
            <a:t>طبيعة العلم</a:t>
          </a:r>
        </a:p>
      </dsp:txBody>
      <dsp:txXfrm>
        <a:off x="4029323" y="1231106"/>
        <a:ext cx="1733847" cy="866923"/>
      </dsp:txXfrm>
    </dsp:sp>
    <dsp:sp modelId="{224D68E1-2167-4A09-B8CC-D1D4B6E670F7}">
      <dsp:nvSpPr>
        <dsp:cNvPr id="0" name=""/>
        <dsp:cNvSpPr/>
      </dsp:nvSpPr>
      <dsp:spPr>
        <a:xfrm>
          <a:off x="4462784" y="2462138"/>
          <a:ext cx="1733847" cy="866923"/>
        </a:xfrm>
        <a:prstGeom prst="rect">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rgbClr val="FFFF00"/>
              </a:solidFill>
            </a:rPr>
            <a:t>الدرس الأول     </a:t>
          </a:r>
          <a:r>
            <a:rPr lang="ar-SA" sz="2100" kern="1200" dirty="0"/>
            <a:t>العلم وعملياته</a:t>
          </a:r>
        </a:p>
      </dsp:txBody>
      <dsp:txXfrm>
        <a:off x="4462784" y="2462138"/>
        <a:ext cx="1733847" cy="866923"/>
      </dsp:txXfrm>
    </dsp:sp>
    <dsp:sp modelId="{379608CA-35BA-4BFF-AC10-1F303D24845C}">
      <dsp:nvSpPr>
        <dsp:cNvPr id="0" name=""/>
        <dsp:cNvSpPr/>
      </dsp:nvSpPr>
      <dsp:spPr>
        <a:xfrm>
          <a:off x="4462784" y="3693169"/>
          <a:ext cx="1733847" cy="866923"/>
        </a:xfrm>
        <a:prstGeom prst="rect">
          <a:avLst/>
        </a:prstGeom>
        <a:solidFill>
          <a:schemeClr val="accent5">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rgbClr val="FFFF00"/>
              </a:solidFill>
            </a:rPr>
            <a:t>الدرس الثاني    </a:t>
          </a:r>
          <a:r>
            <a:rPr lang="ar-SA" sz="2100" kern="1200" dirty="0"/>
            <a:t>النماذج العلمية</a:t>
          </a:r>
        </a:p>
      </dsp:txBody>
      <dsp:txXfrm>
        <a:off x="4462784" y="3693169"/>
        <a:ext cx="1733847" cy="866923"/>
      </dsp:txXfrm>
    </dsp:sp>
    <dsp:sp modelId="{D445035A-8EE4-4F6B-AB67-DF323E583B1E}">
      <dsp:nvSpPr>
        <dsp:cNvPr id="0" name=""/>
        <dsp:cNvSpPr/>
      </dsp:nvSpPr>
      <dsp:spPr>
        <a:xfrm>
          <a:off x="4462784" y="4924201"/>
          <a:ext cx="1733847" cy="866923"/>
        </a:xfrm>
        <a:prstGeom prst="rect">
          <a:avLst/>
        </a:prstGeom>
        <a:solidFill>
          <a:schemeClr val="accent5">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90000"/>
            </a:lnSpc>
            <a:spcBef>
              <a:spcPct val="0"/>
            </a:spcBef>
            <a:spcAft>
              <a:spcPct val="35000"/>
            </a:spcAft>
            <a:buNone/>
          </a:pPr>
          <a:r>
            <a:rPr lang="ar-SA" sz="2100" kern="1200" baseline="0" dirty="0">
              <a:solidFill>
                <a:srgbClr val="FFFF00"/>
              </a:solidFill>
            </a:rPr>
            <a:t>الدرس الثالث    </a:t>
          </a:r>
          <a:r>
            <a:rPr lang="ar-SA" sz="2100" kern="1200" dirty="0"/>
            <a:t>تقويم التفسيرات العلمية</a:t>
          </a:r>
        </a:p>
      </dsp:txBody>
      <dsp:txXfrm>
        <a:off x="4462784" y="4924201"/>
        <a:ext cx="1733847" cy="866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6EC0E-BE02-4C9E-8EDA-42A6B7F393A2}">
      <dsp:nvSpPr>
        <dsp:cNvPr id="0" name=""/>
        <dsp:cNvSpPr/>
      </dsp:nvSpPr>
      <dsp:spPr>
        <a:xfrm>
          <a:off x="0" y="0"/>
          <a:ext cx="12192000" cy="3086100"/>
        </a:xfrm>
        <a:prstGeom prst="roundRect">
          <a:avLst>
            <a:gd name="adj" fmla="val 10000"/>
          </a:avLst>
        </a:prstGeom>
        <a:gradFill rotWithShape="1">
          <a:gsLst>
            <a:gs pos="0">
              <a:schemeClr val="accent6">
                <a:tint val="98000"/>
                <a:satMod val="110000"/>
                <a:lumMod val="104000"/>
              </a:schemeClr>
            </a:gs>
            <a:gs pos="69000">
              <a:schemeClr val="accent6">
                <a:shade val="88000"/>
                <a:satMod val="130000"/>
                <a:lumMod val="92000"/>
              </a:schemeClr>
            </a:gs>
            <a:gs pos="100000">
              <a:schemeClr val="accent6">
                <a:shade val="78000"/>
                <a:satMod val="130000"/>
                <a:lumMod val="92000"/>
              </a:schemeClr>
            </a:gs>
          </a:gsLst>
          <a:lin ang="5400000" scaled="0"/>
        </a:gradFill>
        <a:ln w="9525" cap="flat" cmpd="sng" algn="ctr">
          <a:solidFill>
            <a:schemeClr val="accent6"/>
          </a:solidFill>
          <a:prstDash val="solid"/>
        </a:ln>
        <a:effectLst/>
      </dsp:spPr>
      <dsp:style>
        <a:lnRef idx="1">
          <a:schemeClr val="accent6"/>
        </a:lnRef>
        <a:fillRef idx="3">
          <a:schemeClr val="accent6"/>
        </a:fillRef>
        <a:effectRef idx="2">
          <a:schemeClr val="accent6"/>
        </a:effectRef>
        <a:fontRef idx="minor">
          <a:schemeClr val="lt1"/>
        </a:fontRef>
      </dsp:style>
    </dsp:sp>
    <dsp:sp modelId="{DF6890AF-0977-4E57-B60E-CEE4CA1C50CE}">
      <dsp:nvSpPr>
        <dsp:cNvPr id="0" name=""/>
        <dsp:cNvSpPr/>
      </dsp:nvSpPr>
      <dsp:spPr>
        <a:xfrm>
          <a:off x="366581" y="160260"/>
          <a:ext cx="3622461" cy="276557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B247C-B697-4F11-91AF-0F260104E49D}">
      <dsp:nvSpPr>
        <dsp:cNvPr id="0" name=""/>
        <dsp:cNvSpPr/>
      </dsp:nvSpPr>
      <dsp:spPr>
        <a:xfrm rot="10800000">
          <a:off x="781625" y="3086099"/>
          <a:ext cx="2792372" cy="3771900"/>
        </a:xfrm>
        <a:prstGeom prst="round2SameRect">
          <a:avLst>
            <a:gd name="adj1" fmla="val 10500"/>
            <a:gd name="adj2" fmla="val 0"/>
          </a:avLst>
        </a:prstGeom>
        <a:gradFill rotWithShape="1">
          <a:gsLst>
            <a:gs pos="0">
              <a:schemeClr val="accent6">
                <a:tint val="54000"/>
                <a:alpha val="100000"/>
                <a:satMod val="105000"/>
                <a:lumMod val="110000"/>
              </a:schemeClr>
            </a:gs>
            <a:gs pos="100000">
              <a:schemeClr val="accent6">
                <a:tint val="78000"/>
                <a:alpha val="92000"/>
                <a:satMod val="109000"/>
                <a:lumMod val="10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13360" tIns="213360" rIns="213360" bIns="213360" numCol="1" spcCol="1270" anchor="t" anchorCtr="0">
          <a:noAutofit/>
        </a:bodyPr>
        <a:lstStyle/>
        <a:p>
          <a:pPr marL="0" lvl="0" indent="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PT Bold Heading" panose="02010400000000000000" pitchFamily="2" charset="-78"/>
            </a:rPr>
            <a:t>أعماق المحيطات</a:t>
          </a:r>
        </a:p>
        <a:p>
          <a:pPr marL="0" lvl="0" indent="0" algn="ctr" defTabSz="1333500" rtl="1">
            <a:lnSpc>
              <a:spcPct val="90000"/>
            </a:lnSpc>
            <a:spcBef>
              <a:spcPct val="0"/>
            </a:spcBef>
            <a:spcAft>
              <a:spcPct val="35000"/>
            </a:spcAft>
            <a:buNone/>
          </a:pPr>
          <a:r>
            <a:rPr lang="ar-SA" sz="3000" kern="1200" dirty="0"/>
            <a:t>معدات خاصة للتزود بالأكسجين وتنظيم الحرارة والحماية من الضغط المرتفع داخل الأعماق </a:t>
          </a:r>
          <a:endParaRPr lang="ar-SA" sz="3000" kern="1200" dirty="0">
            <a:solidFill>
              <a:prstClr val="black"/>
            </a:solidFill>
            <a:latin typeface="Gill Sans MT" panose="020B0502020104020203"/>
            <a:ea typeface="+mn-ea"/>
            <a:cs typeface="PT Bold Heading" panose="02010400000000000000" pitchFamily="2" charset="-78"/>
          </a:endParaRPr>
        </a:p>
      </dsp:txBody>
      <dsp:txXfrm rot="10800000">
        <a:off x="867500" y="3086099"/>
        <a:ext cx="2620622" cy="3686025"/>
      </dsp:txXfrm>
    </dsp:sp>
    <dsp:sp modelId="{AD3403F8-7DD0-4030-A985-E083E8ECFC7A}">
      <dsp:nvSpPr>
        <dsp:cNvPr id="0" name=""/>
        <dsp:cNvSpPr/>
      </dsp:nvSpPr>
      <dsp:spPr>
        <a:xfrm>
          <a:off x="4268280" y="88371"/>
          <a:ext cx="3583982" cy="290935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6DE4DB-700E-4DF7-9D34-B0032537A382}">
      <dsp:nvSpPr>
        <dsp:cNvPr id="0" name=""/>
        <dsp:cNvSpPr/>
      </dsp:nvSpPr>
      <dsp:spPr>
        <a:xfrm rot="10800000">
          <a:off x="4664085" y="3086099"/>
          <a:ext cx="2792372" cy="3771900"/>
        </a:xfrm>
        <a:prstGeom prst="round2SameRect">
          <a:avLst>
            <a:gd name="adj1" fmla="val 10500"/>
            <a:gd name="adj2" fmla="val 0"/>
          </a:avLst>
        </a:prstGeom>
        <a:gradFill rotWithShape="1">
          <a:gsLst>
            <a:gs pos="0">
              <a:schemeClr val="accent6">
                <a:tint val="54000"/>
                <a:alpha val="100000"/>
                <a:satMod val="105000"/>
                <a:lumMod val="110000"/>
              </a:schemeClr>
            </a:gs>
            <a:gs pos="100000">
              <a:schemeClr val="accent6">
                <a:tint val="78000"/>
                <a:alpha val="92000"/>
                <a:satMod val="109000"/>
                <a:lumMod val="10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13360" tIns="213360" rIns="213360" bIns="213360" numCol="1" spcCol="1270" anchor="t" anchorCtr="0">
          <a:noAutofit/>
        </a:bodyPr>
        <a:lstStyle/>
        <a:p>
          <a:pPr marL="0" lvl="0" indent="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PT Bold Heading" panose="02010400000000000000" pitchFamily="2" charset="-78"/>
            </a:rPr>
            <a:t>القارة المتجمدة</a:t>
          </a:r>
        </a:p>
        <a:p>
          <a:pPr marL="0" lvl="0" indent="0" algn="ctr" defTabSz="1333500" rtl="1">
            <a:lnSpc>
              <a:spcPct val="90000"/>
            </a:lnSpc>
            <a:spcBef>
              <a:spcPct val="0"/>
            </a:spcBef>
            <a:spcAft>
              <a:spcPct val="35000"/>
            </a:spcAft>
            <a:buNone/>
          </a:pPr>
          <a:r>
            <a:rPr lang="ar-SA" sz="3000" kern="1200" dirty="0">
              <a:solidFill>
                <a:prstClr val="black"/>
              </a:solidFill>
              <a:latin typeface="Gill Sans MT" panose="020B0502020104020203"/>
              <a:ea typeface="+mn-ea"/>
              <a:cs typeface="Arial" panose="020B0604020202020204" pitchFamily="34" charset="0"/>
            </a:rPr>
            <a:t>معدات خاصة للحفاظ على درجة حرارة الجسم و مواجهة العواصف الثلجية والسير على الجليد </a:t>
          </a:r>
        </a:p>
      </dsp:txBody>
      <dsp:txXfrm rot="10800000">
        <a:off x="4749960" y="3086099"/>
        <a:ext cx="2620622" cy="3686025"/>
      </dsp:txXfrm>
    </dsp:sp>
    <dsp:sp modelId="{23E2FECF-35A6-4A63-BC38-A088AA69AF34}">
      <dsp:nvSpPr>
        <dsp:cNvPr id="0" name=""/>
        <dsp:cNvSpPr/>
      </dsp:nvSpPr>
      <dsp:spPr>
        <a:xfrm>
          <a:off x="8131500" y="41241"/>
          <a:ext cx="3693918" cy="30036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FD714-478A-4324-A7AA-C29B3133EB66}">
      <dsp:nvSpPr>
        <dsp:cNvPr id="0" name=""/>
        <dsp:cNvSpPr/>
      </dsp:nvSpPr>
      <dsp:spPr>
        <a:xfrm rot="10800000">
          <a:off x="8582272" y="3086099"/>
          <a:ext cx="2792372" cy="3771900"/>
        </a:xfrm>
        <a:prstGeom prst="round2SameRect">
          <a:avLst>
            <a:gd name="adj1" fmla="val 10500"/>
            <a:gd name="adj2" fmla="val 0"/>
          </a:avLst>
        </a:prstGeom>
        <a:gradFill rotWithShape="1">
          <a:gsLst>
            <a:gs pos="0">
              <a:schemeClr val="accent6">
                <a:tint val="54000"/>
                <a:alpha val="100000"/>
                <a:satMod val="105000"/>
                <a:lumMod val="110000"/>
              </a:schemeClr>
            </a:gs>
            <a:gs pos="100000">
              <a:schemeClr val="accent6">
                <a:tint val="78000"/>
                <a:alpha val="92000"/>
                <a:satMod val="109000"/>
                <a:lumMod val="10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20472" tIns="220472" rIns="220472" bIns="220472" numCol="1" spcCol="1270" anchor="t" anchorCtr="0">
          <a:noAutofit/>
        </a:bodyPr>
        <a:lstStyle/>
        <a:p>
          <a:pPr marL="0" lvl="0" indent="0" algn="ctr" defTabSz="1377950" rtl="1">
            <a:lnSpc>
              <a:spcPct val="90000"/>
            </a:lnSpc>
            <a:spcBef>
              <a:spcPct val="0"/>
            </a:spcBef>
            <a:spcAft>
              <a:spcPct val="35000"/>
            </a:spcAft>
            <a:buNone/>
          </a:pPr>
          <a:r>
            <a:rPr lang="ar-SA" sz="3100" kern="1200" dirty="0">
              <a:cs typeface="PT Bold Heading" panose="02010400000000000000" pitchFamily="2" charset="-78"/>
            </a:rPr>
            <a:t>الفضاء</a:t>
          </a:r>
        </a:p>
        <a:p>
          <a:pPr marL="0" lvl="0" indent="0" algn="ctr" defTabSz="1377950" rtl="1">
            <a:lnSpc>
              <a:spcPct val="90000"/>
            </a:lnSpc>
            <a:spcBef>
              <a:spcPct val="0"/>
            </a:spcBef>
            <a:spcAft>
              <a:spcPct val="35000"/>
            </a:spcAft>
            <a:buNone/>
          </a:pPr>
          <a:r>
            <a:rPr lang="ar-SA" sz="3100" kern="1200" dirty="0"/>
            <a:t>معدات خاصة للتزود بالأكسجين و تنظيم الحرارة والحماية من الضغط المنخفض و الأشعة الكونية </a:t>
          </a:r>
        </a:p>
      </dsp:txBody>
      <dsp:txXfrm rot="10800000">
        <a:off x="8668147" y="3086099"/>
        <a:ext cx="2620622" cy="36860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9097B-BC9D-4F21-8AB5-1FF0D62F9E0E}">
      <dsp:nvSpPr>
        <dsp:cNvPr id="0" name=""/>
        <dsp:cNvSpPr/>
      </dsp:nvSpPr>
      <dsp:spPr>
        <a:xfrm>
          <a:off x="4300663" y="1205068"/>
          <a:ext cx="1631299" cy="551868"/>
        </a:xfrm>
        <a:custGeom>
          <a:avLst/>
          <a:gdLst/>
          <a:ahLst/>
          <a:cxnLst/>
          <a:rect l="0" t="0" r="0" b="0"/>
          <a:pathLst>
            <a:path>
              <a:moveTo>
                <a:pt x="0" y="0"/>
              </a:moveTo>
              <a:lnTo>
                <a:pt x="0" y="376082"/>
              </a:lnTo>
              <a:lnTo>
                <a:pt x="1631299" y="376082"/>
              </a:lnTo>
              <a:lnTo>
                <a:pt x="1631299" y="55186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F88768-2EB7-4366-9997-CF420AB1368B}">
      <dsp:nvSpPr>
        <dsp:cNvPr id="0" name=""/>
        <dsp:cNvSpPr/>
      </dsp:nvSpPr>
      <dsp:spPr>
        <a:xfrm>
          <a:off x="2757647" y="1205068"/>
          <a:ext cx="1543016" cy="551868"/>
        </a:xfrm>
        <a:custGeom>
          <a:avLst/>
          <a:gdLst/>
          <a:ahLst/>
          <a:cxnLst/>
          <a:rect l="0" t="0" r="0" b="0"/>
          <a:pathLst>
            <a:path>
              <a:moveTo>
                <a:pt x="1543016" y="0"/>
              </a:moveTo>
              <a:lnTo>
                <a:pt x="1543016" y="376082"/>
              </a:lnTo>
              <a:lnTo>
                <a:pt x="0" y="376082"/>
              </a:lnTo>
              <a:lnTo>
                <a:pt x="0" y="55186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654854-9AAC-473E-9ED4-4B014870759B}">
      <dsp:nvSpPr>
        <dsp:cNvPr id="0" name=""/>
        <dsp:cNvSpPr/>
      </dsp:nvSpPr>
      <dsp:spPr>
        <a:xfrm>
          <a:off x="2918333" y="129"/>
          <a:ext cx="2764660" cy="120493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C9C4E1-4E91-42E7-A7C7-2DFA800DEE57}">
      <dsp:nvSpPr>
        <dsp:cNvPr id="0" name=""/>
        <dsp:cNvSpPr/>
      </dsp:nvSpPr>
      <dsp:spPr>
        <a:xfrm>
          <a:off x="3129171" y="200425"/>
          <a:ext cx="2764660" cy="12049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SA" sz="2900" b="1" kern="1200" dirty="0">
              <a:solidFill>
                <a:srgbClr val="FF0000"/>
              </a:solidFill>
            </a:rPr>
            <a:t>المعلومة الجديدة </a:t>
          </a:r>
          <a:endParaRPr lang="ar-SA" sz="2900" kern="1200" dirty="0"/>
        </a:p>
      </dsp:txBody>
      <dsp:txXfrm>
        <a:off x="3164462" y="235716"/>
        <a:ext cx="2694078" cy="1134356"/>
      </dsp:txXfrm>
    </dsp:sp>
    <dsp:sp modelId="{463A4356-6AFE-483C-89D6-4077CCA9367C}">
      <dsp:nvSpPr>
        <dsp:cNvPr id="0" name=""/>
        <dsp:cNvSpPr/>
      </dsp:nvSpPr>
      <dsp:spPr>
        <a:xfrm>
          <a:off x="1337185" y="1756936"/>
          <a:ext cx="2840923" cy="120493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90FF3-0AEE-4338-9C29-4F49F07132D6}">
      <dsp:nvSpPr>
        <dsp:cNvPr id="0" name=""/>
        <dsp:cNvSpPr/>
      </dsp:nvSpPr>
      <dsp:spPr>
        <a:xfrm>
          <a:off x="1548023" y="1957232"/>
          <a:ext cx="2840923" cy="12049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SA" sz="2900" b="1" kern="1200" dirty="0"/>
            <a:t>نظرية علمية</a:t>
          </a:r>
        </a:p>
        <a:p>
          <a:pPr marL="0" lvl="0" indent="0" algn="ctr" defTabSz="1289050" rtl="1">
            <a:lnSpc>
              <a:spcPct val="90000"/>
            </a:lnSpc>
            <a:spcBef>
              <a:spcPct val="0"/>
            </a:spcBef>
            <a:spcAft>
              <a:spcPct val="35000"/>
            </a:spcAft>
            <a:buNone/>
          </a:pPr>
          <a:r>
            <a:rPr lang="ar-SA" sz="2900" b="1" kern="1200" dirty="0"/>
            <a:t>يفسر</a:t>
          </a:r>
        </a:p>
      </dsp:txBody>
      <dsp:txXfrm>
        <a:off x="1583314" y="1992523"/>
        <a:ext cx="2770341" cy="1134356"/>
      </dsp:txXfrm>
    </dsp:sp>
    <dsp:sp modelId="{37F8DF2D-9A2D-4221-93D5-8BD288E405F7}">
      <dsp:nvSpPr>
        <dsp:cNvPr id="0" name=""/>
        <dsp:cNvSpPr/>
      </dsp:nvSpPr>
      <dsp:spPr>
        <a:xfrm>
          <a:off x="4599784" y="1756936"/>
          <a:ext cx="2664356" cy="120493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FACBC-7538-4FD2-8139-576AD6645212}">
      <dsp:nvSpPr>
        <dsp:cNvPr id="0" name=""/>
        <dsp:cNvSpPr/>
      </dsp:nvSpPr>
      <dsp:spPr>
        <a:xfrm>
          <a:off x="4810622" y="1957232"/>
          <a:ext cx="2664356" cy="120493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SA" sz="2900" b="1" kern="1200" dirty="0"/>
            <a:t>قانون علمي</a:t>
          </a:r>
        </a:p>
        <a:p>
          <a:pPr marL="0" lvl="0" indent="0" algn="ctr" defTabSz="1289050" rtl="1">
            <a:lnSpc>
              <a:spcPct val="90000"/>
            </a:lnSpc>
            <a:spcBef>
              <a:spcPct val="0"/>
            </a:spcBef>
            <a:spcAft>
              <a:spcPct val="35000"/>
            </a:spcAft>
            <a:buNone/>
          </a:pPr>
          <a:r>
            <a:rPr lang="ar-SA" sz="2900" b="1" kern="1200" dirty="0"/>
            <a:t>يصف </a:t>
          </a:r>
        </a:p>
      </dsp:txBody>
      <dsp:txXfrm>
        <a:off x="4845913" y="1992523"/>
        <a:ext cx="2593774" cy="1134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C35FA-D563-4699-BFEB-BB9343DBC153}">
      <dsp:nvSpPr>
        <dsp:cNvPr id="0" name=""/>
        <dsp:cNvSpPr/>
      </dsp:nvSpPr>
      <dsp:spPr>
        <a:xfrm>
          <a:off x="2097929" y="359366"/>
          <a:ext cx="4810134" cy="4810134"/>
        </a:xfrm>
        <a:prstGeom prst="pie">
          <a:avLst>
            <a:gd name="adj1" fmla="val 16200000"/>
            <a:gd name="adj2" fmla="val 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مشاهدة الظاهرة</a:t>
          </a:r>
        </a:p>
        <a:p>
          <a:pPr marL="0" lvl="0" indent="0" algn="ctr" defTabSz="1200150" rtl="1">
            <a:lnSpc>
              <a:spcPct val="90000"/>
            </a:lnSpc>
            <a:spcBef>
              <a:spcPct val="0"/>
            </a:spcBef>
            <a:spcAft>
              <a:spcPct val="35000"/>
            </a:spcAft>
            <a:buNone/>
          </a:pPr>
          <a:r>
            <a:rPr lang="ar-SA" sz="2700" kern="1200" dirty="0"/>
            <a:t>وطرح أسئلة</a:t>
          </a:r>
        </a:p>
      </dsp:txBody>
      <dsp:txXfrm>
        <a:off x="4651309" y="1356324"/>
        <a:ext cx="1775168" cy="1317060"/>
      </dsp:txXfrm>
    </dsp:sp>
    <dsp:sp modelId="{44E1BA9C-9CB5-43F3-9BDE-E18DBAD6C988}">
      <dsp:nvSpPr>
        <dsp:cNvPr id="0" name=""/>
        <dsp:cNvSpPr/>
      </dsp:nvSpPr>
      <dsp:spPr>
        <a:xfrm>
          <a:off x="2097929" y="520849"/>
          <a:ext cx="4810134" cy="4810134"/>
        </a:xfrm>
        <a:prstGeom prst="pie">
          <a:avLst>
            <a:gd name="adj1" fmla="val 0"/>
            <a:gd name="adj2" fmla="val 540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فرض الفروض لتفسير الظاهرة</a:t>
          </a:r>
        </a:p>
      </dsp:txBody>
      <dsp:txXfrm>
        <a:off x="4651309" y="3016966"/>
        <a:ext cx="1775168" cy="1317060"/>
      </dsp:txXfrm>
    </dsp:sp>
    <dsp:sp modelId="{404DEEDA-2699-4E4A-940E-BE151584DAD6}">
      <dsp:nvSpPr>
        <dsp:cNvPr id="0" name=""/>
        <dsp:cNvSpPr/>
      </dsp:nvSpPr>
      <dsp:spPr>
        <a:xfrm>
          <a:off x="1936446" y="520849"/>
          <a:ext cx="4810134" cy="4810134"/>
        </a:xfrm>
        <a:prstGeom prst="pie">
          <a:avLst>
            <a:gd name="adj1" fmla="val 5400000"/>
            <a:gd name="adj2" fmla="val 1080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وضع القانون العلمي للظاهرة</a:t>
          </a:r>
        </a:p>
      </dsp:txBody>
      <dsp:txXfrm>
        <a:off x="2418032" y="3016966"/>
        <a:ext cx="1775168" cy="1317060"/>
      </dsp:txXfrm>
    </dsp:sp>
    <dsp:sp modelId="{22868C17-5F12-438E-A405-3FAF456F2994}">
      <dsp:nvSpPr>
        <dsp:cNvPr id="0" name=""/>
        <dsp:cNvSpPr/>
      </dsp:nvSpPr>
      <dsp:spPr>
        <a:xfrm>
          <a:off x="1936446" y="359366"/>
          <a:ext cx="4810134" cy="4810134"/>
        </a:xfrm>
        <a:prstGeom prst="pie">
          <a:avLst>
            <a:gd name="adj1" fmla="val 10800000"/>
            <a:gd name="adj2" fmla="val 1620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صيغة النظرية </a:t>
          </a:r>
          <a:r>
            <a:rPr lang="ar-SA" sz="2400" kern="1200" dirty="0"/>
            <a:t>المفسرة للظاهرة</a:t>
          </a:r>
          <a:endParaRPr lang="ar-SA" sz="2700" kern="1200" dirty="0"/>
        </a:p>
      </dsp:txBody>
      <dsp:txXfrm>
        <a:off x="2418032" y="1356324"/>
        <a:ext cx="1775168" cy="1317060"/>
      </dsp:txXfrm>
    </dsp:sp>
    <dsp:sp modelId="{AD1B29ED-0B4F-424E-BB81-88F455550B5D}">
      <dsp:nvSpPr>
        <dsp:cNvPr id="0" name=""/>
        <dsp:cNvSpPr/>
      </dsp:nvSpPr>
      <dsp:spPr>
        <a:xfrm>
          <a:off x="1800158" y="61596"/>
          <a:ext cx="5405675" cy="5405675"/>
        </a:xfrm>
        <a:prstGeom prst="circularArrow">
          <a:avLst>
            <a:gd name="adj1" fmla="val 5085"/>
            <a:gd name="adj2" fmla="val 327528"/>
            <a:gd name="adj3" fmla="val 21272472"/>
            <a:gd name="adj4" fmla="val 16200000"/>
            <a:gd name="adj5" fmla="val 5932"/>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4A86420-99CF-449E-A035-3C644C49F6D9}">
      <dsp:nvSpPr>
        <dsp:cNvPr id="0" name=""/>
        <dsp:cNvSpPr/>
      </dsp:nvSpPr>
      <dsp:spPr>
        <a:xfrm>
          <a:off x="1800158" y="223079"/>
          <a:ext cx="5405675" cy="5405675"/>
        </a:xfrm>
        <a:prstGeom prst="circularArrow">
          <a:avLst>
            <a:gd name="adj1" fmla="val 5085"/>
            <a:gd name="adj2" fmla="val 327528"/>
            <a:gd name="adj3" fmla="val 5072472"/>
            <a:gd name="adj4" fmla="val 0"/>
            <a:gd name="adj5" fmla="val 5932"/>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B157F4-C5D1-4AE8-BBB2-C4EE0A7070FE}">
      <dsp:nvSpPr>
        <dsp:cNvPr id="0" name=""/>
        <dsp:cNvSpPr/>
      </dsp:nvSpPr>
      <dsp:spPr>
        <a:xfrm>
          <a:off x="1638675" y="223079"/>
          <a:ext cx="5405675" cy="5405675"/>
        </a:xfrm>
        <a:prstGeom prst="circularArrow">
          <a:avLst>
            <a:gd name="adj1" fmla="val 5085"/>
            <a:gd name="adj2" fmla="val 327528"/>
            <a:gd name="adj3" fmla="val 10472472"/>
            <a:gd name="adj4" fmla="val 5400000"/>
            <a:gd name="adj5" fmla="val 5932"/>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6CBB6A-8C13-468D-982C-B13D7A04492E}">
      <dsp:nvSpPr>
        <dsp:cNvPr id="0" name=""/>
        <dsp:cNvSpPr/>
      </dsp:nvSpPr>
      <dsp:spPr>
        <a:xfrm>
          <a:off x="1638675" y="61596"/>
          <a:ext cx="5405675" cy="5405675"/>
        </a:xfrm>
        <a:prstGeom prst="circularArrow">
          <a:avLst>
            <a:gd name="adj1" fmla="val 5085"/>
            <a:gd name="adj2" fmla="val 327528"/>
            <a:gd name="adj3" fmla="val 15872472"/>
            <a:gd name="adj4" fmla="val 10800000"/>
            <a:gd name="adj5" fmla="val 5932"/>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984A-0344-41E7-BDAA-4A8A62D64EB2}">
      <dsp:nvSpPr>
        <dsp:cNvPr id="0" name=""/>
        <dsp:cNvSpPr/>
      </dsp:nvSpPr>
      <dsp:spPr>
        <a:xfrm>
          <a:off x="7734505" y="2585676"/>
          <a:ext cx="2190746" cy="739675"/>
        </a:xfrm>
        <a:custGeom>
          <a:avLst/>
          <a:gdLst/>
          <a:ahLst/>
          <a:cxnLst/>
          <a:rect l="0" t="0" r="0" b="0"/>
          <a:pathLst>
            <a:path>
              <a:moveTo>
                <a:pt x="0" y="0"/>
              </a:moveTo>
              <a:lnTo>
                <a:pt x="0" y="504066"/>
              </a:lnTo>
              <a:lnTo>
                <a:pt x="2190746" y="504066"/>
              </a:lnTo>
              <a:lnTo>
                <a:pt x="2190746" y="7396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77107E-DBDE-49A0-B2BE-F3D3D13CDD15}">
      <dsp:nvSpPr>
        <dsp:cNvPr id="0" name=""/>
        <dsp:cNvSpPr/>
      </dsp:nvSpPr>
      <dsp:spPr>
        <a:xfrm>
          <a:off x="5850480" y="2585676"/>
          <a:ext cx="1884025" cy="739675"/>
        </a:xfrm>
        <a:custGeom>
          <a:avLst/>
          <a:gdLst/>
          <a:ahLst/>
          <a:cxnLst/>
          <a:rect l="0" t="0" r="0" b="0"/>
          <a:pathLst>
            <a:path>
              <a:moveTo>
                <a:pt x="1884025" y="0"/>
              </a:moveTo>
              <a:lnTo>
                <a:pt x="1884025" y="504066"/>
              </a:lnTo>
              <a:lnTo>
                <a:pt x="0" y="504066"/>
              </a:lnTo>
              <a:lnTo>
                <a:pt x="0" y="7396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D441C-99A3-4B6F-B56E-ACCECD750DE0}">
      <dsp:nvSpPr>
        <dsp:cNvPr id="0" name=""/>
        <dsp:cNvSpPr/>
      </dsp:nvSpPr>
      <dsp:spPr>
        <a:xfrm>
          <a:off x="4889610" y="949276"/>
          <a:ext cx="2844894" cy="739675"/>
        </a:xfrm>
        <a:custGeom>
          <a:avLst/>
          <a:gdLst/>
          <a:ahLst/>
          <a:cxnLst/>
          <a:rect l="0" t="0" r="0" b="0"/>
          <a:pathLst>
            <a:path>
              <a:moveTo>
                <a:pt x="0" y="0"/>
              </a:moveTo>
              <a:lnTo>
                <a:pt x="0" y="504066"/>
              </a:lnTo>
              <a:lnTo>
                <a:pt x="2844894" y="504066"/>
              </a:lnTo>
              <a:lnTo>
                <a:pt x="2844894" y="73967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B6233C-7EF4-486C-9D6A-50DC2578B018}">
      <dsp:nvSpPr>
        <dsp:cNvPr id="0" name=""/>
        <dsp:cNvSpPr/>
      </dsp:nvSpPr>
      <dsp:spPr>
        <a:xfrm>
          <a:off x="2564069" y="949276"/>
          <a:ext cx="2325541" cy="739675"/>
        </a:xfrm>
        <a:custGeom>
          <a:avLst/>
          <a:gdLst/>
          <a:ahLst/>
          <a:cxnLst/>
          <a:rect l="0" t="0" r="0" b="0"/>
          <a:pathLst>
            <a:path>
              <a:moveTo>
                <a:pt x="2325541" y="0"/>
              </a:moveTo>
              <a:lnTo>
                <a:pt x="2325541" y="504066"/>
              </a:lnTo>
              <a:lnTo>
                <a:pt x="0" y="504066"/>
              </a:lnTo>
              <a:lnTo>
                <a:pt x="0" y="739675"/>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FBB78D-B5CA-490E-9B76-FFBC41E19171}">
      <dsp:nvSpPr>
        <dsp:cNvPr id="0" name=""/>
        <dsp:cNvSpPr/>
      </dsp:nvSpPr>
      <dsp:spPr>
        <a:xfrm>
          <a:off x="2767981" y="252197"/>
          <a:ext cx="4243259" cy="697079"/>
        </a:xfrm>
        <a:prstGeom prst="roundRect">
          <a:avLst>
            <a:gd name="adj" fmla="val 10000"/>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D14EAD-4C32-442F-96E1-C562C8C3FCC1}">
      <dsp:nvSpPr>
        <dsp:cNvPr id="0" name=""/>
        <dsp:cNvSpPr/>
      </dsp:nvSpPr>
      <dsp:spPr>
        <a:xfrm>
          <a:off x="3050569" y="520656"/>
          <a:ext cx="4243259" cy="6970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solidFill>
                <a:srgbClr val="C00000"/>
              </a:solidFill>
              <a:latin typeface="Times New Roman" pitchFamily="18" charset="0"/>
              <a:cs typeface="Times New Roman" pitchFamily="18" charset="0"/>
            </a:rPr>
            <a:t>عوامل التجربة المضبوطة</a:t>
          </a:r>
        </a:p>
      </dsp:txBody>
      <dsp:txXfrm>
        <a:off x="3070986" y="541073"/>
        <a:ext cx="4202425" cy="656245"/>
      </dsp:txXfrm>
    </dsp:sp>
    <dsp:sp modelId="{1E8518F1-2981-41F0-A766-936A2EEE2F9E}">
      <dsp:nvSpPr>
        <dsp:cNvPr id="0" name=""/>
        <dsp:cNvSpPr/>
      </dsp:nvSpPr>
      <dsp:spPr>
        <a:xfrm>
          <a:off x="1763" y="1688951"/>
          <a:ext cx="5124612" cy="955591"/>
        </a:xfrm>
        <a:prstGeom prst="roundRect">
          <a:avLst>
            <a:gd name="adj" fmla="val 10000"/>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02ECD6-F8CD-49DA-9CB9-EADD65A45032}">
      <dsp:nvSpPr>
        <dsp:cNvPr id="0" name=""/>
        <dsp:cNvSpPr/>
      </dsp:nvSpPr>
      <dsp:spPr>
        <a:xfrm>
          <a:off x="284351" y="1957410"/>
          <a:ext cx="5124612" cy="95559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u="sng" kern="1200" dirty="0">
              <a:solidFill>
                <a:srgbClr val="C00000"/>
              </a:solidFill>
              <a:latin typeface="Times New Roman" pitchFamily="18" charset="0"/>
              <a:cs typeface="Times New Roman" pitchFamily="18" charset="0"/>
            </a:rPr>
            <a:t>ثوابت</a:t>
          </a:r>
        </a:p>
        <a:p>
          <a:pPr marL="0" lvl="0" indent="0" algn="ctr" defTabSz="1244600" rtl="1">
            <a:lnSpc>
              <a:spcPct val="90000"/>
            </a:lnSpc>
            <a:spcBef>
              <a:spcPct val="0"/>
            </a:spcBef>
            <a:spcAft>
              <a:spcPct val="35000"/>
            </a:spcAft>
            <a:buNone/>
          </a:pPr>
          <a:r>
            <a:rPr lang="ar-SA" sz="2200" b="1" kern="1200" dirty="0">
              <a:latin typeface="Times New Roman" pitchFamily="18" charset="0"/>
              <a:cs typeface="Times New Roman" pitchFamily="18" charset="0"/>
            </a:rPr>
            <a:t>عوامل يتم ضبطها أثناء التجربة ولا تتغير   </a:t>
          </a:r>
        </a:p>
      </dsp:txBody>
      <dsp:txXfrm>
        <a:off x="312339" y="1985398"/>
        <a:ext cx="5068636" cy="899615"/>
      </dsp:txXfrm>
    </dsp:sp>
    <dsp:sp modelId="{626AD8AD-F59D-4817-BAD6-FC525E5A84D2}">
      <dsp:nvSpPr>
        <dsp:cNvPr id="0" name=""/>
        <dsp:cNvSpPr/>
      </dsp:nvSpPr>
      <dsp:spPr>
        <a:xfrm>
          <a:off x="5691552" y="1688951"/>
          <a:ext cx="4085905" cy="896724"/>
        </a:xfrm>
        <a:prstGeom prst="roundRect">
          <a:avLst>
            <a:gd name="adj" fmla="val 10000"/>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38CEAA-8E0C-4143-B11F-C0EA1993669A}">
      <dsp:nvSpPr>
        <dsp:cNvPr id="0" name=""/>
        <dsp:cNvSpPr/>
      </dsp:nvSpPr>
      <dsp:spPr>
        <a:xfrm>
          <a:off x="5974140" y="1957410"/>
          <a:ext cx="4085905" cy="89672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u="sng" kern="1200" dirty="0">
              <a:solidFill>
                <a:srgbClr val="FF0000"/>
              </a:solidFill>
            </a:rPr>
            <a:t>المتغيرات</a:t>
          </a:r>
        </a:p>
        <a:p>
          <a:pPr marL="0" lvl="0" indent="0" algn="ctr" defTabSz="1066800" rtl="1">
            <a:lnSpc>
              <a:spcPct val="90000"/>
            </a:lnSpc>
            <a:spcBef>
              <a:spcPct val="0"/>
            </a:spcBef>
            <a:spcAft>
              <a:spcPct val="35000"/>
            </a:spcAft>
            <a:buNone/>
          </a:pPr>
          <a:r>
            <a:rPr lang="ar-SA" sz="2000" b="1" kern="1200" dirty="0"/>
            <a:t>عوامل</a:t>
          </a:r>
          <a:r>
            <a:rPr lang="ar-SA" sz="2000" b="1" kern="1200" baseline="0" dirty="0"/>
            <a:t> يمكن تغيرها أثناء التجربة </a:t>
          </a:r>
          <a:endParaRPr lang="ar-SA" sz="2300" b="1" u="none" kern="1200" dirty="0">
            <a:solidFill>
              <a:schemeClr val="tx1"/>
            </a:solidFill>
            <a:latin typeface="Times New Roman" pitchFamily="18" charset="0"/>
            <a:cs typeface="Times New Roman" pitchFamily="18" charset="0"/>
          </a:endParaRPr>
        </a:p>
      </dsp:txBody>
      <dsp:txXfrm>
        <a:off x="6000404" y="1983674"/>
        <a:ext cx="4033377" cy="844196"/>
      </dsp:txXfrm>
    </dsp:sp>
    <dsp:sp modelId="{A787327E-F366-45E4-B4E7-D691A4FEE26E}">
      <dsp:nvSpPr>
        <dsp:cNvPr id="0" name=""/>
        <dsp:cNvSpPr/>
      </dsp:nvSpPr>
      <dsp:spPr>
        <a:xfrm>
          <a:off x="3942322" y="3325351"/>
          <a:ext cx="3816316" cy="1614992"/>
        </a:xfrm>
        <a:prstGeom prst="roundRect">
          <a:avLst>
            <a:gd name="adj" fmla="val 10000"/>
          </a:avLst>
        </a:prstGeom>
        <a:gradFill rotWithShape="0">
          <a:gsLst>
            <a:gs pos="0">
              <a:schemeClr val="accent6">
                <a:hueOff val="0"/>
                <a:satOff val="0"/>
                <a:lumOff val="0"/>
                <a:alphaOff val="0"/>
                <a:tint val="54000"/>
                <a:alpha val="100000"/>
                <a:satMod val="105000"/>
                <a:lumMod val="110000"/>
              </a:schemeClr>
            </a:gs>
            <a:gs pos="100000">
              <a:schemeClr val="accent6">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64A9D8-3ADA-4509-A50F-770BE3897350}">
      <dsp:nvSpPr>
        <dsp:cNvPr id="0" name=""/>
        <dsp:cNvSpPr/>
      </dsp:nvSpPr>
      <dsp:spPr>
        <a:xfrm>
          <a:off x="4224910" y="3593810"/>
          <a:ext cx="3816316" cy="161499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SA" sz="2900" b="0" u="sng" kern="1200" dirty="0">
              <a:solidFill>
                <a:srgbClr val="C00000"/>
              </a:solidFill>
              <a:latin typeface="Times New Roman" pitchFamily="18" charset="0"/>
              <a:cs typeface="+mn-cs"/>
            </a:rPr>
            <a:t>متغيرات تابعة</a:t>
          </a:r>
        </a:p>
        <a:p>
          <a:pPr marL="0" lvl="0" indent="0" algn="ctr" defTabSz="1289050" rtl="1">
            <a:lnSpc>
              <a:spcPct val="90000"/>
            </a:lnSpc>
            <a:spcBef>
              <a:spcPct val="0"/>
            </a:spcBef>
            <a:spcAft>
              <a:spcPct val="35000"/>
            </a:spcAft>
            <a:buNone/>
          </a:pPr>
          <a:r>
            <a:rPr lang="ar-SA" sz="2900" b="0" u="none" kern="1200" dirty="0">
              <a:solidFill>
                <a:schemeClr val="tx1"/>
              </a:solidFill>
              <a:latin typeface="Times New Roman" pitchFamily="18" charset="0"/>
              <a:cs typeface="+mn-cs"/>
            </a:rPr>
            <a:t>عوامل التي تتغير بسبب تغير العوامل المستقلة</a:t>
          </a:r>
          <a:endParaRPr lang="ar-SA" sz="2900" b="0" kern="1200" dirty="0">
            <a:cs typeface="+mn-cs"/>
          </a:endParaRPr>
        </a:p>
      </dsp:txBody>
      <dsp:txXfrm>
        <a:off x="4272212" y="3641112"/>
        <a:ext cx="3721712" cy="1520388"/>
      </dsp:txXfrm>
    </dsp:sp>
    <dsp:sp modelId="{9C81220F-CD7F-4BD7-BD67-54F0CA5194A5}">
      <dsp:nvSpPr>
        <dsp:cNvPr id="0" name=""/>
        <dsp:cNvSpPr/>
      </dsp:nvSpPr>
      <dsp:spPr>
        <a:xfrm>
          <a:off x="8323815" y="3325351"/>
          <a:ext cx="3202873" cy="1614992"/>
        </a:xfrm>
        <a:prstGeom prst="roundRect">
          <a:avLst>
            <a:gd name="adj" fmla="val 10000"/>
          </a:avLst>
        </a:prstGeom>
        <a:gradFill rotWithShape="0">
          <a:gsLst>
            <a:gs pos="0">
              <a:schemeClr val="accent6">
                <a:hueOff val="0"/>
                <a:satOff val="0"/>
                <a:lumOff val="0"/>
                <a:alphaOff val="0"/>
                <a:tint val="54000"/>
                <a:alpha val="100000"/>
                <a:satMod val="105000"/>
                <a:lumMod val="110000"/>
              </a:schemeClr>
            </a:gs>
            <a:gs pos="100000">
              <a:schemeClr val="accent6">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290F4F-E4F8-43EF-B9D1-A28236D080C0}">
      <dsp:nvSpPr>
        <dsp:cNvPr id="0" name=""/>
        <dsp:cNvSpPr/>
      </dsp:nvSpPr>
      <dsp:spPr>
        <a:xfrm>
          <a:off x="8606403" y="3593810"/>
          <a:ext cx="3202873" cy="161499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SA" sz="2900" b="0" u="sng" kern="1200" dirty="0">
              <a:solidFill>
                <a:srgbClr val="C00000"/>
              </a:solidFill>
              <a:latin typeface="Times New Roman" pitchFamily="18" charset="0"/>
              <a:cs typeface="+mn-cs"/>
            </a:rPr>
            <a:t>متغيرات مستقلة</a:t>
          </a:r>
        </a:p>
        <a:p>
          <a:pPr marL="0" lvl="0" indent="0" algn="ctr" defTabSz="1289050" rtl="1">
            <a:lnSpc>
              <a:spcPct val="90000"/>
            </a:lnSpc>
            <a:spcBef>
              <a:spcPct val="0"/>
            </a:spcBef>
            <a:spcAft>
              <a:spcPct val="35000"/>
            </a:spcAft>
            <a:buNone/>
          </a:pPr>
          <a:r>
            <a:rPr lang="ar-SA" sz="2900" b="0" u="none" kern="1200" dirty="0">
              <a:solidFill>
                <a:schemeClr val="tx1"/>
              </a:solidFill>
              <a:latin typeface="Times New Roman" pitchFamily="18" charset="0"/>
              <a:cs typeface="+mn-cs"/>
            </a:rPr>
            <a:t>العوامل التي يتم تغييرها أثناء التجربة  </a:t>
          </a:r>
        </a:p>
      </dsp:txBody>
      <dsp:txXfrm>
        <a:off x="8653705" y="3641112"/>
        <a:ext cx="3108269" cy="15203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3747C38-3A9E-4BA5-97FA-0FB6261C84B4}" type="datetimeFigureOut">
              <a:rPr lang="ar-SA" smtClean="0"/>
              <a:t>29/01/43</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614920D-13FC-4D3E-8F0E-E252641485BC}" type="slidenum">
              <a:rPr lang="ar-SA" smtClean="0"/>
              <a:t>‹#›</a:t>
            </a:fld>
            <a:endParaRPr lang="ar-SA" dirty="0"/>
          </a:p>
        </p:txBody>
      </p:sp>
    </p:spTree>
    <p:extLst>
      <p:ext uri="{BB962C8B-B14F-4D97-AF65-F5344CB8AC3E}">
        <p14:creationId xmlns:p14="http://schemas.microsoft.com/office/powerpoint/2010/main" val="26678516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1</a:t>
            </a:fld>
            <a:endParaRPr lang="ar-SA" dirty="0"/>
          </a:p>
        </p:txBody>
      </p:sp>
    </p:spTree>
    <p:extLst>
      <p:ext uri="{BB962C8B-B14F-4D97-AF65-F5344CB8AC3E}">
        <p14:creationId xmlns:p14="http://schemas.microsoft.com/office/powerpoint/2010/main" val="99757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23</a:t>
            </a:fld>
            <a:endParaRPr lang="ar-SA" dirty="0"/>
          </a:p>
        </p:txBody>
      </p:sp>
    </p:spTree>
    <p:extLst>
      <p:ext uri="{BB962C8B-B14F-4D97-AF65-F5344CB8AC3E}">
        <p14:creationId xmlns:p14="http://schemas.microsoft.com/office/powerpoint/2010/main" val="309381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JO" dirty="0"/>
              <a:t>اجابة</a:t>
            </a:r>
            <a:r>
              <a:rPr lang="ar-JO" baseline="0" dirty="0"/>
              <a:t> السؤال:</a:t>
            </a:r>
          </a:p>
          <a:p>
            <a:r>
              <a:rPr lang="ar-JO" baseline="0" dirty="0"/>
              <a:t>82، 92، 55، 10 على التوالي من اليسار الى اليمين.</a:t>
            </a:r>
            <a:endParaRPr lang="ar-JO" dirty="0"/>
          </a:p>
        </p:txBody>
      </p:sp>
      <p:sp>
        <p:nvSpPr>
          <p:cNvPr id="4" name="عنصر نائب لرقم الشريحة 3"/>
          <p:cNvSpPr>
            <a:spLocks noGrp="1"/>
          </p:cNvSpPr>
          <p:nvPr>
            <p:ph type="sldNum" sz="quarter" idx="10"/>
          </p:nvPr>
        </p:nvSpPr>
        <p:spPr/>
        <p:txBody>
          <a:bodyPr/>
          <a:lstStyle/>
          <a:p>
            <a:fld id="{FA0A3252-18C8-49BC-8631-C57D875A1311}" type="slidenum">
              <a:rPr lang="ar-JO" smtClean="0"/>
              <a:pPr/>
              <a:t>26</a:t>
            </a:fld>
            <a:endParaRPr lang="ar-JO"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JO" dirty="0"/>
              <a:t>اجابة</a:t>
            </a:r>
            <a:r>
              <a:rPr lang="ar-JO" baseline="0" dirty="0"/>
              <a:t> السؤال:</a:t>
            </a:r>
          </a:p>
          <a:p>
            <a:r>
              <a:rPr lang="ar-JO" baseline="0" dirty="0"/>
              <a:t>82، 92، 55، 10 على التوالي من اليسار الى اليمين.</a:t>
            </a:r>
            <a:endParaRPr lang="ar-JO" dirty="0"/>
          </a:p>
        </p:txBody>
      </p:sp>
      <p:sp>
        <p:nvSpPr>
          <p:cNvPr id="4" name="عنصر نائب لرقم الشريحة 3"/>
          <p:cNvSpPr>
            <a:spLocks noGrp="1"/>
          </p:cNvSpPr>
          <p:nvPr>
            <p:ph type="sldNum" sz="quarter" idx="10"/>
          </p:nvPr>
        </p:nvSpPr>
        <p:spPr/>
        <p:txBody>
          <a:bodyPr/>
          <a:lstStyle/>
          <a:p>
            <a:fld id="{FA0A3252-18C8-49BC-8631-C57D875A1311}" type="slidenum">
              <a:rPr lang="ar-JO" smtClean="0"/>
              <a:pPr/>
              <a:t>27</a:t>
            </a:fld>
            <a:endParaRPr lang="ar-JO"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9614920D-13FC-4D3E-8F0E-E252641485BC}" type="slidenum">
              <a:rPr lang="ar-SA" smtClean="0"/>
              <a:t>29</a:t>
            </a:fld>
            <a:endParaRPr lang="ar-SA"/>
          </a:p>
        </p:txBody>
      </p:sp>
    </p:spTree>
    <p:extLst>
      <p:ext uri="{BB962C8B-B14F-4D97-AF65-F5344CB8AC3E}">
        <p14:creationId xmlns:p14="http://schemas.microsoft.com/office/powerpoint/2010/main" val="2661122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9614920D-13FC-4D3E-8F0E-E252641485BC}" type="slidenum">
              <a:rPr lang="ar-SA" smtClean="0"/>
              <a:t>31</a:t>
            </a:fld>
            <a:endParaRPr lang="ar-SA"/>
          </a:p>
        </p:txBody>
      </p:sp>
    </p:spTree>
    <p:extLst>
      <p:ext uri="{BB962C8B-B14F-4D97-AF65-F5344CB8AC3E}">
        <p14:creationId xmlns:p14="http://schemas.microsoft.com/office/powerpoint/2010/main" val="266112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9614920D-13FC-4D3E-8F0E-E252641485BC}" type="slidenum">
              <a:rPr lang="ar-SA" smtClean="0"/>
              <a:t>38</a:t>
            </a:fld>
            <a:endParaRPr lang="ar-SA"/>
          </a:p>
        </p:txBody>
      </p:sp>
    </p:spTree>
    <p:extLst>
      <p:ext uri="{BB962C8B-B14F-4D97-AF65-F5344CB8AC3E}">
        <p14:creationId xmlns:p14="http://schemas.microsoft.com/office/powerpoint/2010/main" val="2661122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eaLnBrk="1" hangingPunct="1"/>
            <a:r>
              <a:rPr lang="ar-SA" altLang="ar-SA" b="1" dirty="0">
                <a:latin typeface="Arial" panose="020B0604020202020204" pitchFamily="34" charset="0"/>
                <a:cs typeface="+mn-cs"/>
              </a:rPr>
              <a:t>استخدام الص</a:t>
            </a:r>
            <a:r>
              <a:rPr lang="ar-JO" altLang="ar-SA" b="1" dirty="0">
                <a:latin typeface="Arial" panose="020B0604020202020204" pitchFamily="34" charset="0"/>
                <a:cs typeface="+mn-cs"/>
              </a:rPr>
              <a:t>ّ</a:t>
            </a:r>
            <a:r>
              <a:rPr lang="ar-SA" altLang="ar-SA" b="1" dirty="0">
                <a:latin typeface="Arial" panose="020B0604020202020204" pitchFamily="34" charset="0"/>
                <a:cs typeface="+mn-cs"/>
              </a:rPr>
              <a:t>ور </a:t>
            </a:r>
            <a:r>
              <a:rPr lang="ar-SA" altLang="ar-SA" b="1" dirty="0" err="1">
                <a:latin typeface="Arial" panose="020B0604020202020204" pitchFamily="34" charset="0"/>
                <a:cs typeface="+mn-cs"/>
              </a:rPr>
              <a:t>والر</a:t>
            </a:r>
            <a:r>
              <a:rPr lang="ar-JO" altLang="ar-SA" b="1" dirty="0">
                <a:latin typeface="Arial" panose="020B0604020202020204" pitchFamily="34" charset="0"/>
                <a:cs typeface="+mn-cs"/>
              </a:rPr>
              <a:t>ّ</a:t>
            </a:r>
            <a:r>
              <a:rPr lang="ar-SA" altLang="ar-SA" b="1" dirty="0">
                <a:latin typeface="Arial" panose="020B0604020202020204" pitchFamily="34" charset="0"/>
                <a:cs typeface="+mn-cs"/>
              </a:rPr>
              <a:t>سوم : </a:t>
            </a:r>
          </a:p>
          <a:p>
            <a:pPr eaLnBrk="1" hangingPunct="1"/>
            <a:r>
              <a:rPr lang="ar-JO" altLang="ar-SA" b="1" dirty="0">
                <a:latin typeface="Arial" panose="020B0604020202020204" pitchFamily="34" charset="0"/>
                <a:cs typeface="+mn-cs"/>
              </a:rPr>
              <a:t>الشّكل 1 يبيّن المخطّط كيف يتمّ تعديل التّفسيرات العلميّة أو إلغاؤها عند ظهور معلومات جديدة. وكيف يمكنك استخدامه للإجابة عن السّؤال المقترح في التّجربة الاستهلاليّة حول: كيف تؤثّر الجاذبيّة في الأجسام؟ يلاحظ الطّلاب أنّ سرعة سقوط القلم الواحد تساوي سرعة سقوط القلمَيْن. لذا فقد يستنتجون أنّ 30 قلمًا تسقط بالسّرعة نفسها. لكن المعلومات الجديدة تشير إلى أنّ الأجسام الثّقيلة تسقط بتسارع أكبر، وهذا ما يتنافى مع الواقع في الأوساط المعزولة (الفراغ).</a:t>
            </a:r>
            <a:endParaRPr lang="en-GB" altLang="ar-SA" b="1" dirty="0">
              <a:latin typeface="Arial" panose="020B0604020202020204" pitchFamily="34" charset="0"/>
              <a:cs typeface="+mn-cs"/>
            </a:endParaRPr>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43</a:t>
            </a:fld>
            <a:endParaRPr lang="ar-SA"/>
          </a:p>
        </p:txBody>
      </p:sp>
    </p:spTree>
    <p:extLst>
      <p:ext uri="{BB962C8B-B14F-4D97-AF65-F5344CB8AC3E}">
        <p14:creationId xmlns:p14="http://schemas.microsoft.com/office/powerpoint/2010/main" val="238724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altLang="ar-SA" b="1" dirty="0">
                <a:latin typeface="Arial" panose="020B0604020202020204" pitchFamily="34" charset="0"/>
                <a:cs typeface="+mn-cs"/>
              </a:rPr>
              <a:t>للمعل</a:t>
            </a:r>
            <a:r>
              <a:rPr lang="ar-JO" altLang="ar-SA" b="1" dirty="0">
                <a:latin typeface="Arial" panose="020B0604020202020204" pitchFamily="34" charset="0"/>
                <a:cs typeface="+mn-cs"/>
              </a:rPr>
              <a:t>ّ</a:t>
            </a:r>
            <a:r>
              <a:rPr lang="ar-SA" altLang="ar-SA" b="1" dirty="0">
                <a:latin typeface="Arial" panose="020B0604020202020204" pitchFamily="34" charset="0"/>
                <a:cs typeface="+mn-cs"/>
              </a:rPr>
              <a:t>م: </a:t>
            </a:r>
          </a:p>
          <a:p>
            <a:r>
              <a:rPr lang="ar-JO" altLang="ar-SA" b="1" dirty="0">
                <a:latin typeface="Arial" panose="020B0604020202020204" pitchFamily="34" charset="0"/>
                <a:cs typeface="+mn-cs"/>
              </a:rPr>
              <a:t>عمليّات العلم:</a:t>
            </a:r>
            <a:r>
              <a:rPr lang="ar-JO" altLang="ar-SA" dirty="0">
                <a:latin typeface="Arial" panose="020B0604020202020204" pitchFamily="34" charset="0"/>
                <a:cs typeface="+mn-cs"/>
              </a:rPr>
              <a:t> اسأل الطّلاب فيما إذا حاولوا تحريك قطعة أثاث كبيرة من خلال باب، واطلب إليهم وصف العمليّة التي سيستخدمونها.</a:t>
            </a:r>
            <a:endParaRPr lang="en-GB" altLang="ar-SA" dirty="0">
              <a:latin typeface="Arial" panose="020B0604020202020204" pitchFamily="34" charset="0"/>
              <a:cs typeface="+mn-cs"/>
            </a:endParaRPr>
          </a:p>
          <a:p>
            <a:r>
              <a:rPr lang="ar-JO" altLang="ar-SA" dirty="0">
                <a:latin typeface="Arial" panose="020B0604020202020204" pitchFamily="34" charset="0"/>
                <a:cs typeface="+mn-cs"/>
              </a:rPr>
              <a:t>في البداية غالبًا ما سينظرون إلى قطعة الأثاث، والممرّ الذي يتمّ تحريكها فيه، وهل ستنجح عمليّة التّحريك، وإذا لم يقدروا على ذلك، فإنّ عليهم التّفكير في طريقة أخرى لحلّ هذه المشكلة.</a:t>
            </a:r>
            <a:endParaRPr lang="en-GB" altLang="ar-SA" dirty="0">
              <a:latin typeface="Arial" panose="020B0604020202020204" pitchFamily="34" charset="0"/>
              <a:cs typeface="+mn-cs"/>
            </a:endParaRPr>
          </a:p>
          <a:p>
            <a:r>
              <a:rPr lang="ar-JO" altLang="ar-SA" dirty="0">
                <a:latin typeface="Arial" panose="020B0604020202020204" pitchFamily="34" charset="0"/>
                <a:cs typeface="+mn-cs"/>
              </a:rPr>
              <a:t>وضّح للطّلاب أنّ ما قاموا به يشبه طريقة حلّ مشكلة في العلوم.</a:t>
            </a:r>
            <a:endParaRPr lang="en-GB" altLang="ar-SA" dirty="0">
              <a:latin typeface="Arial" panose="020B0604020202020204" pitchFamily="34" charset="0"/>
              <a:cs typeface="+mn-cs"/>
            </a:endParaRPr>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46</a:t>
            </a:fld>
            <a:endParaRPr lang="ar-SA"/>
          </a:p>
        </p:txBody>
      </p:sp>
    </p:spTree>
    <p:extLst>
      <p:ext uri="{BB962C8B-B14F-4D97-AF65-F5344CB8AC3E}">
        <p14:creationId xmlns:p14="http://schemas.microsoft.com/office/powerpoint/2010/main" val="263329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47</a:t>
            </a:fld>
            <a:endParaRPr lang="ar-SA"/>
          </a:p>
        </p:txBody>
      </p:sp>
    </p:spTree>
    <p:extLst>
      <p:ext uri="{BB962C8B-B14F-4D97-AF65-F5344CB8AC3E}">
        <p14:creationId xmlns:p14="http://schemas.microsoft.com/office/powerpoint/2010/main" val="136218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altLang="ar-SA" b="1" dirty="0">
                <a:latin typeface="Arial" panose="020B0604020202020204" pitchFamily="34" charset="0"/>
                <a:cs typeface="+mn-cs"/>
              </a:rPr>
              <a:t>للمعل</a:t>
            </a:r>
            <a:r>
              <a:rPr lang="ar-JO" altLang="ar-SA" b="1" dirty="0">
                <a:latin typeface="Arial" panose="020B0604020202020204" pitchFamily="34" charset="0"/>
                <a:cs typeface="+mn-cs"/>
              </a:rPr>
              <a:t>ّ</a:t>
            </a:r>
            <a:r>
              <a:rPr lang="ar-SA" altLang="ar-SA" b="1" dirty="0">
                <a:latin typeface="Arial" panose="020B0604020202020204" pitchFamily="34" charset="0"/>
                <a:cs typeface="+mn-cs"/>
              </a:rPr>
              <a:t>م : </a:t>
            </a:r>
          </a:p>
          <a:p>
            <a:r>
              <a:rPr lang="ar-JO" altLang="ar-SA" b="1" dirty="0">
                <a:latin typeface="Arial" panose="020B0604020202020204" pitchFamily="34" charset="0"/>
                <a:cs typeface="+mn-cs"/>
              </a:rPr>
              <a:t>استخدام الصّور والرّسوم</a:t>
            </a:r>
            <a:endParaRPr lang="en-GB" altLang="ar-SA" b="1" dirty="0">
              <a:latin typeface="Arial" panose="020B0604020202020204" pitchFamily="34" charset="0"/>
              <a:cs typeface="+mn-cs"/>
            </a:endParaRPr>
          </a:p>
          <a:p>
            <a:r>
              <a:rPr lang="ar-JO" altLang="ar-SA" b="1" dirty="0">
                <a:latin typeface="Arial" panose="020B0604020202020204" pitchFamily="34" charset="0"/>
                <a:cs typeface="+mn-cs"/>
              </a:rPr>
              <a:t>على الرّغم من أنّه ليس هناك ثمّة طريقة واحدة للاستقصاء العلميّ، إلا أنّ الشّكل (5) يبيّن مخطّطًا شائعَ الاستخدام للاستقصاءات العلميّة. فكّر في استقصاءٍ علميٍّ، مثل: محاولة تحضير طبقٍ من الحساء اللّذيذ. كيف يمكن أن تساعدك الخطوات المبيّنة في المخطّط على عمل ذلك؟</a:t>
            </a:r>
            <a:endParaRPr lang="en-GB" altLang="ar-SA" b="1" dirty="0">
              <a:latin typeface="Arial" panose="020B0604020202020204" pitchFamily="34" charset="0"/>
              <a:cs typeface="+mn-cs"/>
            </a:endParaRPr>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50</a:t>
            </a:fld>
            <a:endParaRPr lang="ar-SA" dirty="0"/>
          </a:p>
        </p:txBody>
      </p:sp>
    </p:spTree>
    <p:extLst>
      <p:ext uri="{BB962C8B-B14F-4D97-AF65-F5344CB8AC3E}">
        <p14:creationId xmlns:p14="http://schemas.microsoft.com/office/powerpoint/2010/main" val="394379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3</a:t>
            </a:fld>
            <a:endParaRPr lang="ar-SA" dirty="0"/>
          </a:p>
        </p:txBody>
      </p:sp>
    </p:spTree>
    <p:extLst>
      <p:ext uri="{BB962C8B-B14F-4D97-AF65-F5344CB8AC3E}">
        <p14:creationId xmlns:p14="http://schemas.microsoft.com/office/powerpoint/2010/main" val="1527631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51</a:t>
            </a:fld>
            <a:endParaRPr lang="ar-SA" dirty="0"/>
          </a:p>
        </p:txBody>
      </p:sp>
    </p:spTree>
    <p:extLst>
      <p:ext uri="{BB962C8B-B14F-4D97-AF65-F5344CB8AC3E}">
        <p14:creationId xmlns:p14="http://schemas.microsoft.com/office/powerpoint/2010/main" val="47643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solidFill>
                  <a:prstClr val="black"/>
                </a:solidFill>
              </a:rPr>
              <a:pPr/>
              <a:t>60</a:t>
            </a:fld>
            <a:endParaRPr lang="ar-SA">
              <a:solidFill>
                <a:prstClr val="black"/>
              </a:solidFill>
            </a:endParaRPr>
          </a:p>
        </p:txBody>
      </p:sp>
    </p:spTree>
    <p:extLst>
      <p:ext uri="{BB962C8B-B14F-4D97-AF65-F5344CB8AC3E}">
        <p14:creationId xmlns:p14="http://schemas.microsoft.com/office/powerpoint/2010/main" val="327069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JO" altLang="ar-SA" b="1" dirty="0">
                <a:latin typeface="Arial" panose="020B0604020202020204" pitchFamily="34" charset="0"/>
                <a:cs typeface="+mn-cs"/>
              </a:rPr>
              <a:t>المفاهيم الشّائعة</a:t>
            </a:r>
            <a:r>
              <a:rPr lang="ar-SA" altLang="ar-SA" b="1" dirty="0">
                <a:latin typeface="Arial" panose="020B0604020202020204" pitchFamily="34" charset="0"/>
                <a:cs typeface="+mn-cs"/>
              </a:rPr>
              <a:t> </a:t>
            </a:r>
            <a:r>
              <a:rPr lang="ar-JO" altLang="ar-SA" b="1" dirty="0">
                <a:latin typeface="Arial" panose="020B0604020202020204" pitchFamily="34" charset="0"/>
                <a:cs typeface="+mn-cs"/>
              </a:rPr>
              <a:t>غير الصّحيحة</a:t>
            </a:r>
            <a:r>
              <a:rPr lang="ar-SA" altLang="ar-SA" b="1" dirty="0">
                <a:latin typeface="Arial" panose="020B0604020202020204" pitchFamily="34" charset="0"/>
                <a:cs typeface="+mn-cs"/>
              </a:rPr>
              <a:t>:</a:t>
            </a:r>
            <a:endParaRPr lang="en-GB" altLang="ar-SA" dirty="0">
              <a:latin typeface="Arial" panose="020B0604020202020204" pitchFamily="34" charset="0"/>
              <a:cs typeface="+mn-cs"/>
            </a:endParaRPr>
          </a:p>
          <a:p>
            <a:r>
              <a:rPr lang="ar-JO" altLang="ar-SA" dirty="0">
                <a:latin typeface="Arial" panose="020B0604020202020204" pitchFamily="34" charset="0"/>
                <a:cs typeface="+mn-cs"/>
              </a:rPr>
              <a:t>قد يعتقد الطّلاب أنّ مفهوم المتغيّرات يقتصر على العوامل التي تغيّرت أو تتغيّر في التّجربة، والواقع أنّ المتغيّرات هي كلّ ما يمكن تغييره في  التّجربة. ويراعى في التّجربة المنضبطة إبقاء جميع المتغيّرات ثابتة باستثناء المتغيّر المستقلّ والمتغيّر التّابع.</a:t>
            </a:r>
            <a:endParaRPr lang="en-GB" altLang="ar-SA" dirty="0">
              <a:latin typeface="Arial" panose="020B0604020202020204" pitchFamily="34" charset="0"/>
              <a:cs typeface="+mn-cs"/>
            </a:endParaRPr>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61</a:t>
            </a:fld>
            <a:endParaRPr lang="ar-SA" dirty="0"/>
          </a:p>
        </p:txBody>
      </p:sp>
    </p:spTree>
    <p:extLst>
      <p:ext uri="{BB962C8B-B14F-4D97-AF65-F5344CB8AC3E}">
        <p14:creationId xmlns:p14="http://schemas.microsoft.com/office/powerpoint/2010/main" val="288379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solidFill>
                  <a:prstClr val="black"/>
                </a:solidFill>
              </a:rPr>
              <a:pPr/>
              <a:t>65</a:t>
            </a:fld>
            <a:endParaRPr lang="ar-SA">
              <a:solidFill>
                <a:prstClr val="black"/>
              </a:solidFill>
            </a:endParaRPr>
          </a:p>
        </p:txBody>
      </p:sp>
    </p:spTree>
    <p:extLst>
      <p:ext uri="{BB962C8B-B14F-4D97-AF65-F5344CB8AC3E}">
        <p14:creationId xmlns:p14="http://schemas.microsoft.com/office/powerpoint/2010/main" val="99757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6</a:t>
            </a:fld>
            <a:endParaRPr lang="ar-SA" dirty="0"/>
          </a:p>
        </p:txBody>
      </p:sp>
    </p:spTree>
    <p:extLst>
      <p:ext uri="{BB962C8B-B14F-4D97-AF65-F5344CB8AC3E}">
        <p14:creationId xmlns:p14="http://schemas.microsoft.com/office/powerpoint/2010/main" val="15737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7</a:t>
            </a:fld>
            <a:endParaRPr lang="ar-SA" dirty="0"/>
          </a:p>
        </p:txBody>
      </p:sp>
    </p:spTree>
    <p:extLst>
      <p:ext uri="{BB962C8B-B14F-4D97-AF65-F5344CB8AC3E}">
        <p14:creationId xmlns:p14="http://schemas.microsoft.com/office/powerpoint/2010/main" val="152763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dirty="0"/>
              <a:t>التحفيز: شريحة التركيز 1 (ثياب خاصة)</a:t>
            </a:r>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10</a:t>
            </a:fld>
            <a:endParaRPr lang="ar-SA" dirty="0"/>
          </a:p>
        </p:txBody>
      </p:sp>
    </p:spTree>
    <p:extLst>
      <p:ext uri="{BB962C8B-B14F-4D97-AF65-F5344CB8AC3E}">
        <p14:creationId xmlns:p14="http://schemas.microsoft.com/office/powerpoint/2010/main" val="103778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صر نائب لصورة الشريحة 1"/>
          <p:cNvSpPr>
            <a:spLocks noGrp="1" noRot="1" noChangeAspect="1" noTextEdit="1"/>
          </p:cNvSpPr>
          <p:nvPr>
            <p:ph type="sldImg"/>
          </p:nvPr>
        </p:nvSpPr>
        <p:spPr>
          <a:ln/>
        </p:spPr>
      </p:sp>
      <p:sp>
        <p:nvSpPr>
          <p:cNvPr id="19459" name="عنصر نائب للملاحظات 2"/>
          <p:cNvSpPr>
            <a:spLocks noGrp="1"/>
          </p:cNvSpPr>
          <p:nvPr>
            <p:ph type="body" idx="1"/>
          </p:nvPr>
        </p:nvSpPr>
        <p:spPr>
          <a:noFill/>
          <a:ln/>
        </p:spPr>
        <p:txBody>
          <a:bodyPr/>
          <a:lstStyle/>
          <a:p>
            <a:r>
              <a:rPr lang="ar-JO" dirty="0">
                <a:latin typeface="Arial" pitchFamily="34" charset="0"/>
                <a:cs typeface="Arial" pitchFamily="34" charset="0"/>
              </a:rPr>
              <a:t>للمعلم:</a:t>
            </a:r>
          </a:p>
          <a:p>
            <a:r>
              <a:rPr lang="ar-JO" dirty="0">
                <a:latin typeface="Arial" pitchFamily="34" charset="0"/>
                <a:cs typeface="Arial" pitchFamily="34" charset="0"/>
              </a:rPr>
              <a:t>الربط مع المعرفة السابقة:</a:t>
            </a:r>
          </a:p>
          <a:p>
            <a:r>
              <a:rPr lang="ar-JO" dirty="0">
                <a:latin typeface="Arial" pitchFamily="34" charset="0"/>
                <a:cs typeface="Arial" pitchFamily="34" charset="0"/>
              </a:rPr>
              <a:t>التصنيف: حضر الطلبة على تذكر عدد المرات التي طلب منهم فيها تصنيف الأشياء الى مجموعات، من مثل تصنيف الملابس حسب الألوان الفاتحة والغامقة، أو حسب قياساتها. سيتعلم الطلبة في هذا الدرس كيفية تصنيف المواد تبعا لخصائص معينة، وكيفية حدوث التغيرات في هذه الخصائص.</a:t>
            </a:r>
          </a:p>
        </p:txBody>
      </p:sp>
      <p:sp>
        <p:nvSpPr>
          <p:cNvPr id="19460" name="عنصر نائب لرقم الشريحة 3"/>
          <p:cNvSpPr>
            <a:spLocks noGrp="1"/>
          </p:cNvSpPr>
          <p:nvPr>
            <p:ph type="sldNum" sz="quarter" idx="5"/>
          </p:nvPr>
        </p:nvSpPr>
        <p:spPr>
          <a:noFill/>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CFFE9B86-BC69-451D-8453-A43422EB20D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16</a:t>
            </a:fld>
            <a:endParaRPr lang="ar-SA" dirty="0"/>
          </a:p>
        </p:txBody>
      </p:sp>
    </p:spTree>
    <p:extLst>
      <p:ext uri="{BB962C8B-B14F-4D97-AF65-F5344CB8AC3E}">
        <p14:creationId xmlns:p14="http://schemas.microsoft.com/office/powerpoint/2010/main" val="997578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18</a:t>
            </a:fld>
            <a:endParaRPr lang="ar-SA" dirty="0"/>
          </a:p>
        </p:txBody>
      </p:sp>
    </p:spTree>
    <p:extLst>
      <p:ext uri="{BB962C8B-B14F-4D97-AF65-F5344CB8AC3E}">
        <p14:creationId xmlns:p14="http://schemas.microsoft.com/office/powerpoint/2010/main" val="99757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4363605-C4AC-4DB8-8124-5E10E16A0848}" type="slidenum">
              <a:rPr lang="ar-SA" smtClean="0"/>
              <a:pPr/>
              <a:t>20</a:t>
            </a:fld>
            <a:endParaRPr lang="ar-SA" dirty="0"/>
          </a:p>
        </p:txBody>
      </p:sp>
    </p:spTree>
    <p:extLst>
      <p:ext uri="{BB962C8B-B14F-4D97-AF65-F5344CB8AC3E}">
        <p14:creationId xmlns:p14="http://schemas.microsoft.com/office/powerpoint/2010/main" val="99757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5" name="Footer Placeholder 4"/>
          <p:cNvSpPr>
            <a:spLocks noGrp="1"/>
          </p:cNvSpPr>
          <p:nvPr>
            <p:ph type="ftr" sz="quarter" idx="11"/>
          </p:nvPr>
        </p:nvSpPr>
        <p:spPr>
          <a:xfrm>
            <a:off x="2416500" y="329307"/>
            <a:ext cx="4973915" cy="309201"/>
          </a:xfrm>
        </p:spPr>
        <p:txBody>
          <a:bodyPr/>
          <a:lstStyle/>
          <a:p>
            <a:endParaRPr lang="ar-SA" dirty="0"/>
          </a:p>
        </p:txBody>
      </p:sp>
      <p:sp>
        <p:nvSpPr>
          <p:cNvPr id="6" name="Slide Number Placeholder 5"/>
          <p:cNvSpPr>
            <a:spLocks noGrp="1"/>
          </p:cNvSpPr>
          <p:nvPr>
            <p:ph type="sldNum" sz="quarter" idx="12"/>
          </p:nvPr>
        </p:nvSpPr>
        <p:spPr>
          <a:xfrm>
            <a:off x="1437664" y="798973"/>
            <a:ext cx="811019" cy="503578"/>
          </a:xfrm>
        </p:spPr>
        <p:txBody>
          <a:bodyPr/>
          <a:lstStyle/>
          <a:p>
            <a:fld id="{AD598FF8-B7B0-4306-841C-77F3C2AC5DFB}" type="slidenum">
              <a:rPr lang="ar-SA" smtClean="0"/>
              <a:t>‹#›</a:t>
            </a:fld>
            <a:endParaRPr lang="ar-SA"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651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641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090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609600" y="274639"/>
            <a:ext cx="10972800" cy="58515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3" name="عنصر نائب للتاريخ 2"/>
          <p:cNvSpPr>
            <a:spLocks noGrp="1"/>
          </p:cNvSpPr>
          <p:nvPr>
            <p:ph type="dt" sz="half" idx="10"/>
          </p:nvPr>
        </p:nvSpPr>
        <p:spPr>
          <a:xfrm>
            <a:off x="8737600" y="6245225"/>
            <a:ext cx="2844800" cy="476250"/>
          </a:xfrm>
        </p:spPr>
        <p:txBody>
          <a:bodyPr/>
          <a:lstStyle>
            <a:lvl1pPr>
              <a:defRPr/>
            </a:lvl1pPr>
          </a:lstStyle>
          <a:p>
            <a:endParaRPr lang="en-US">
              <a:solidFill>
                <a:prstClr val="black">
                  <a:tint val="75000"/>
                </a:prstClr>
              </a:solidFill>
            </a:endParaRPr>
          </a:p>
        </p:txBody>
      </p:sp>
      <p:sp>
        <p:nvSpPr>
          <p:cNvPr id="4" name="عنصر نائب للتذييل 3"/>
          <p:cNvSpPr>
            <a:spLocks noGrp="1"/>
          </p:cNvSpPr>
          <p:nvPr>
            <p:ph type="ftr" sz="quarter" idx="11"/>
          </p:nvPr>
        </p:nvSpPr>
        <p:spPr>
          <a:xfrm>
            <a:off x="4165600" y="6245225"/>
            <a:ext cx="3860800" cy="476250"/>
          </a:xfrm>
        </p:spPr>
        <p:txBody>
          <a:bodyPr/>
          <a:lstStyle>
            <a:lvl1pPr>
              <a:defRPr/>
            </a:lvl1pPr>
          </a:lstStyle>
          <a:p>
            <a:endParaRPr lang="en-US">
              <a:solidFill>
                <a:prstClr val="black">
                  <a:tint val="75000"/>
                </a:prstClr>
              </a:solidFill>
            </a:endParaRPr>
          </a:p>
        </p:txBody>
      </p:sp>
      <p:sp>
        <p:nvSpPr>
          <p:cNvPr id="5" name="عنصر نائب لرقم الشريحة 4"/>
          <p:cNvSpPr>
            <a:spLocks noGrp="1"/>
          </p:cNvSpPr>
          <p:nvPr>
            <p:ph type="sldNum" sz="quarter" idx="12"/>
          </p:nvPr>
        </p:nvSpPr>
        <p:spPr>
          <a:xfrm>
            <a:off x="609600" y="6245225"/>
            <a:ext cx="2844800" cy="476250"/>
          </a:xfrm>
        </p:spPr>
        <p:txBody>
          <a:bodyPr/>
          <a:lstStyle>
            <a:lvl1pPr>
              <a:defRPr/>
            </a:lvl1pPr>
          </a:lstStyle>
          <a:p>
            <a:fld id="{3B6868D8-9CC9-408A-8B22-2A6A05C461D7}" type="slidenum">
              <a:rPr lang="ar-SA">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347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pPr>
              <a:defRPr/>
            </a:pPr>
            <a:endParaRPr lang="en-US" dirty="0"/>
          </a:p>
        </p:txBody>
      </p:sp>
      <p:sp>
        <p:nvSpPr>
          <p:cNvPr id="19" name="Footer Placeholder 18"/>
          <p:cNvSpPr>
            <a:spLocks noGrp="1"/>
          </p:cNvSpPr>
          <p:nvPr>
            <p:ph type="ftr" sz="quarter" idx="11"/>
          </p:nvPr>
        </p:nvSpPr>
        <p:spPr/>
        <p:txBody>
          <a:bodyPr/>
          <a:lstStyle/>
          <a:p>
            <a:pPr>
              <a:defRPr/>
            </a:pPr>
            <a:endParaRPr lang="en-US" dirty="0"/>
          </a:p>
        </p:txBody>
      </p:sp>
      <p:sp>
        <p:nvSpPr>
          <p:cNvPr id="27" name="Slide Number Placeholder 26"/>
          <p:cNvSpPr>
            <a:spLocks noGrp="1"/>
          </p:cNvSpPr>
          <p:nvPr>
            <p:ph type="sldNum" sz="quarter" idx="12"/>
          </p:nvPr>
        </p:nvSpPr>
        <p:spPr/>
        <p:txBody>
          <a:bodyPr/>
          <a:lstStyle/>
          <a:p>
            <a:pPr>
              <a:defRPr/>
            </a:pPr>
            <a:fld id="{A2D45A2B-7F49-4D31-8DE8-E5E7F921467F}" type="slidenum">
              <a:rPr lang="ar-SA" smtClean="0"/>
              <a:pPr>
                <a:defRPr/>
              </a:pPr>
              <a:t>‹#›</a:t>
            </a:fld>
            <a:endParaRPr lang="en-US" dirty="0"/>
          </a:p>
        </p:txBody>
      </p:sp>
    </p:spTree>
    <p:extLst>
      <p:ext uri="{BB962C8B-B14F-4D97-AF65-F5344CB8AC3E}">
        <p14:creationId xmlns:p14="http://schemas.microsoft.com/office/powerpoint/2010/main" val="33324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9E1BC66-3AEE-4CA2-A2A0-BD9061EF169E}" type="slidenum">
              <a:rPr lang="ar-SA" smtClean="0"/>
              <a:pPr>
                <a:defRPr/>
              </a:pPr>
              <a:t>‹#›</a:t>
            </a:fld>
            <a:endParaRPr lang="en-US" dirty="0"/>
          </a:p>
        </p:txBody>
      </p:sp>
    </p:spTree>
    <p:extLst>
      <p:ext uri="{BB962C8B-B14F-4D97-AF65-F5344CB8AC3E}">
        <p14:creationId xmlns:p14="http://schemas.microsoft.com/office/powerpoint/2010/main" val="392201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43830E8-6BFC-4818-A84D-3C1D82A75866}" type="slidenum">
              <a:rPr lang="ar-SA" smtClean="0"/>
              <a:pPr>
                <a:defRPr/>
              </a:pPr>
              <a:t>‹#›</a:t>
            </a:fld>
            <a:endParaRPr lang="en-US" dirty="0"/>
          </a:p>
        </p:txBody>
      </p:sp>
    </p:spTree>
    <p:extLst>
      <p:ext uri="{BB962C8B-B14F-4D97-AF65-F5344CB8AC3E}">
        <p14:creationId xmlns:p14="http://schemas.microsoft.com/office/powerpoint/2010/main" val="272433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ar-SA"/>
              <a:t>انقر لتحرير نمط العنوان الرئيسي</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0E2BE02-641D-4CBE-AD29-010C3454FAE7}" type="slidenum">
              <a:rPr lang="ar-SA" smtClean="0"/>
              <a:pPr>
                <a:defRPr/>
              </a:pPr>
              <a:t>‹#›</a:t>
            </a:fld>
            <a:endParaRPr lang="en-US" dirty="0"/>
          </a:p>
        </p:txBody>
      </p:sp>
    </p:spTree>
    <p:extLst>
      <p:ext uri="{BB962C8B-B14F-4D97-AF65-F5344CB8AC3E}">
        <p14:creationId xmlns:p14="http://schemas.microsoft.com/office/powerpoint/2010/main" val="383763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ar-SA"/>
              <a:t>انقر لتحرير نمط العنوان الرئيسي</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2AC3143-BC54-4CF3-A714-57BEC8E971E2}" type="slidenum">
              <a:rPr lang="ar-SA" smtClean="0"/>
              <a:pPr>
                <a:defRPr/>
              </a:pPr>
              <a:t>‹#›</a:t>
            </a:fld>
            <a:endParaRPr lang="en-US" dirty="0"/>
          </a:p>
        </p:txBody>
      </p:sp>
    </p:spTree>
    <p:extLst>
      <p:ext uri="{BB962C8B-B14F-4D97-AF65-F5344CB8AC3E}">
        <p14:creationId xmlns:p14="http://schemas.microsoft.com/office/powerpoint/2010/main" val="334261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25D8C83-2D4D-4E53-90DD-3F8B482741A7}" type="slidenum">
              <a:rPr lang="ar-SA" smtClean="0"/>
              <a:pPr>
                <a:defRPr/>
              </a:pPr>
              <a:t>‹#›</a:t>
            </a:fld>
            <a:endParaRPr lang="en-US" dirty="0"/>
          </a:p>
        </p:txBody>
      </p:sp>
    </p:spTree>
    <p:extLst>
      <p:ext uri="{BB962C8B-B14F-4D97-AF65-F5344CB8AC3E}">
        <p14:creationId xmlns:p14="http://schemas.microsoft.com/office/powerpoint/2010/main" val="407495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AF53F1D-F656-47CC-B6CC-D1B2DEC5BC24}" type="slidenum">
              <a:rPr lang="ar-SA" smtClean="0"/>
              <a:pPr>
                <a:defRPr/>
              </a:pPr>
              <a:t>‹#›</a:t>
            </a:fld>
            <a:endParaRPr lang="en-US" dirty="0"/>
          </a:p>
        </p:txBody>
      </p:sp>
    </p:spTree>
    <p:extLst>
      <p:ext uri="{BB962C8B-B14F-4D97-AF65-F5344CB8AC3E}">
        <p14:creationId xmlns:p14="http://schemas.microsoft.com/office/powerpoint/2010/main" val="157658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433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a:t>انقر لتحرير أنماط النص الرئيسي</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C60D3AD-41F9-4B17-976D-70D2DA1A9D3E}" type="slidenum">
              <a:rPr lang="ar-SA" smtClean="0"/>
              <a:pPr>
                <a:defRPr/>
              </a:pPr>
              <a:t>‹#›</a:t>
            </a:fld>
            <a:endParaRPr lang="en-US" dirty="0"/>
          </a:p>
        </p:txBody>
      </p:sp>
    </p:spTree>
    <p:extLst>
      <p:ext uri="{BB962C8B-B14F-4D97-AF65-F5344CB8AC3E}">
        <p14:creationId xmlns:p14="http://schemas.microsoft.com/office/powerpoint/2010/main" val="277085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ar-SA"/>
              <a:t>انقر لتحرير نمط العنوان الرئيسي</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pPr>
              <a:defRPr/>
            </a:pPr>
            <a:fld id="{2FBE633D-F910-4D64-A41D-D490071BC5CB}" type="slidenum">
              <a:rPr lang="ar-SA" smtClean="0"/>
              <a:pPr>
                <a:defRPr/>
              </a:pPr>
              <a:t>‹#›</a:t>
            </a:fld>
            <a:endParaRPr 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dirty="0"/>
              <a:t>انقر فوق الأيقونة لإضافة صورة</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990234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660A6FB-1F57-4493-AE09-1D90D14E7F0B}" type="slidenum">
              <a:rPr lang="ar-SA" smtClean="0"/>
              <a:pPr>
                <a:defRPr/>
              </a:pPr>
              <a:t>‹#›</a:t>
            </a:fld>
            <a:endParaRPr lang="en-US" dirty="0"/>
          </a:p>
        </p:txBody>
      </p:sp>
    </p:spTree>
    <p:extLst>
      <p:ext uri="{BB962C8B-B14F-4D97-AF65-F5344CB8AC3E}">
        <p14:creationId xmlns:p14="http://schemas.microsoft.com/office/powerpoint/2010/main" val="3331662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ar-SA"/>
              <a:t>انقر لتحرير نمط العنوان الرئيسي</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C6691DE8-56B4-4059-9D5A-E77D34033D5C}" type="slidenum">
              <a:rPr lang="ar-SA" smtClean="0"/>
              <a:pPr>
                <a:defRPr/>
              </a:pPr>
              <a:t>‹#›</a:t>
            </a:fld>
            <a:endParaRPr lang="en-US" dirty="0"/>
          </a:p>
        </p:txBody>
      </p:sp>
    </p:spTree>
    <p:extLst>
      <p:ext uri="{BB962C8B-B14F-4D97-AF65-F5344CB8AC3E}">
        <p14:creationId xmlns:p14="http://schemas.microsoft.com/office/powerpoint/2010/main" val="385512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690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08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447191" y="2824269"/>
            <a:ext cx="4645152" cy="264445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412362" y="2821491"/>
            <a:ext cx="4645152" cy="263737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8" name="Footer Placeholder 7"/>
          <p:cNvSpPr>
            <a:spLocks noGrp="1"/>
          </p:cNvSpPr>
          <p:nvPr>
            <p:ph type="ftr" sz="quarter" idx="11"/>
          </p:nvPr>
        </p:nvSpPr>
        <p:spPr/>
        <p:txBody>
          <a:bodyPr/>
          <a:lstStyle/>
          <a:p>
            <a:endParaRPr lang="ar-SA" dirty="0"/>
          </a:p>
        </p:txBody>
      </p:sp>
      <p:sp>
        <p:nvSpPr>
          <p:cNvPr id="9" name="Slide Number Placeholder 8"/>
          <p:cNvSpPr>
            <a:spLocks noGrp="1"/>
          </p:cNvSpPr>
          <p:nvPr>
            <p:ph type="sldNum" sz="quarter" idx="12"/>
          </p:nvPr>
        </p:nvSpPr>
        <p:spPr/>
        <p:txBody>
          <a:bodyPr/>
          <a:lstStyle/>
          <a:p>
            <a:fld id="{AD598FF8-B7B0-4306-841C-77F3C2AC5DFB}" type="slidenum">
              <a:rPr lang="ar-SA" smtClean="0"/>
              <a:t>‹#›</a:t>
            </a:fld>
            <a:endParaRPr lang="ar-SA"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495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4" name="Footer Placeholder 3"/>
          <p:cNvSpPr>
            <a:spLocks noGrp="1"/>
          </p:cNvSpPr>
          <p:nvPr>
            <p:ph type="ftr" sz="quarter" idx="11"/>
          </p:nvPr>
        </p:nvSpPr>
        <p:spPr/>
        <p:txBody>
          <a:bodyPr/>
          <a:lstStyle/>
          <a:p>
            <a:endParaRPr lang="ar-SA" dirty="0"/>
          </a:p>
        </p:txBody>
      </p:sp>
      <p:sp>
        <p:nvSpPr>
          <p:cNvPr id="5" name="Slide Number Placeholder 4"/>
          <p:cNvSpPr>
            <a:spLocks noGrp="1"/>
          </p:cNvSpPr>
          <p:nvPr>
            <p:ph type="sldNum" sz="quarter" idx="12"/>
          </p:nvPr>
        </p:nvSpPr>
        <p:spPr/>
        <p:txBody>
          <a:bodyPr/>
          <a:lstStyle/>
          <a:p>
            <a:fld id="{AD598FF8-B7B0-4306-841C-77F3C2AC5DFB}" type="slidenum">
              <a:rPr lang="ar-SA" smtClean="0"/>
              <a:t>‹#›</a:t>
            </a:fld>
            <a:endParaRPr lang="ar-SA"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48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3" name="Footer Placeholder 2"/>
          <p:cNvSpPr>
            <a:spLocks noGrp="1"/>
          </p:cNvSpPr>
          <p:nvPr>
            <p:ph type="ftr" sz="quarter" idx="11"/>
          </p:nvPr>
        </p:nvSpPr>
        <p:spPr/>
        <p:txBody>
          <a:bodyPr/>
          <a:lstStyle/>
          <a:p>
            <a:endParaRPr lang="ar-SA" dirty="0"/>
          </a:p>
        </p:txBody>
      </p:sp>
      <p:sp>
        <p:nvSpPr>
          <p:cNvPr id="4" name="Slide Number Placeholder 3"/>
          <p:cNvSpPr>
            <a:spLocks noGrp="1"/>
          </p:cNvSpPr>
          <p:nvPr>
            <p:ph type="sldNum" sz="quarter" idx="12"/>
          </p:nvPr>
        </p:nvSpPr>
        <p:spPr/>
        <p:txBody>
          <a:bodyPr/>
          <a:lstStyle/>
          <a:p>
            <a:fld id="{AD598FF8-B7B0-4306-841C-77F3C2AC5DFB}" type="slidenum">
              <a:rPr lang="ar-SA" smtClean="0"/>
              <a:t>‹#›</a:t>
            </a:fld>
            <a:endParaRPr lang="ar-SA" dirty="0"/>
          </a:p>
        </p:txBody>
      </p:sp>
    </p:spTree>
    <p:extLst>
      <p:ext uri="{BB962C8B-B14F-4D97-AF65-F5344CB8AC3E}">
        <p14:creationId xmlns:p14="http://schemas.microsoft.com/office/powerpoint/2010/main" val="239673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52DB65FE-8681-43D1-A1B0-717B337EBB38}" type="datetimeFigureOut">
              <a:rPr lang="ar-SA" smtClean="0"/>
              <a:t>29/01/43</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538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2DB65FE-8681-43D1-A1B0-717B337EBB38}" type="datetimeFigureOut">
              <a:rPr lang="ar-SA" smtClean="0"/>
              <a:t>29/01/43</a:t>
            </a:fld>
            <a:endParaRPr lang="ar-SA" dirty="0"/>
          </a:p>
        </p:txBody>
      </p:sp>
      <p:sp>
        <p:nvSpPr>
          <p:cNvPr id="6" name="Footer Placeholder 5"/>
          <p:cNvSpPr>
            <a:spLocks noGrp="1"/>
          </p:cNvSpPr>
          <p:nvPr>
            <p:ph type="ftr" sz="quarter" idx="11"/>
          </p:nvPr>
        </p:nvSpPr>
        <p:spPr>
          <a:xfrm>
            <a:off x="1447382" y="318640"/>
            <a:ext cx="5541004" cy="320931"/>
          </a:xfrm>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269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2DB65FE-8681-43D1-A1B0-717B337EBB38}" type="datetimeFigureOut">
              <a:rPr lang="ar-SA" smtClean="0"/>
              <a:t>29/01/43</a:t>
            </a:fld>
            <a:endParaRPr lang="ar-SA"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ar-SA"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D598FF8-B7B0-4306-841C-77F3C2AC5DFB}" type="slidenum">
              <a:rPr lang="ar-SA" smtClean="0"/>
              <a:t>‹#›</a:t>
            </a:fld>
            <a:endParaRPr lang="ar-SA"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67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1"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ar-SA"/>
              <a:t>انقر لتحرير نمط العنوان الرئيسي</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B73D966F-72C0-4055-A2CB-F569C2B46090}" type="slidenum">
              <a:rPr lang="ar-SA" smtClean="0"/>
              <a:pPr>
                <a:defRPr/>
              </a:pPr>
              <a:t>‹#›</a:t>
            </a:fld>
            <a:endParaRPr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1615033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1575;&#1585;&#1608;&#1593;%20&#1575;&#1604;&#1578;&#1604;&#1575;&#1608;&#1575;&#1578;%20%20&#1573;&#1583;&#1585;&#1610;&#1587;%20&#1571;&#1576;&#1603;&#158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9.png"/><Relationship Id="rId7" Type="http://schemas.openxmlformats.org/officeDocument/2006/relationships/diagramColors" Target="../diagrams/colors3.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1575;&#1604;&#1593;&#1604;&#1608;&#1605;-&#1603;&#1578;&#1575;&#1576;-&#1575;&#1604;&#1591;&#1575;&#1604;&#1576;.pdf"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0.jpeg"/><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gi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0.jpeg"/><Relationship Id="rId7"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66.jpe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عنوان 1"/>
          <p:cNvSpPr>
            <a:spLocks noGrp="1"/>
          </p:cNvSpPr>
          <p:nvPr>
            <p:ph type="ctrTitle"/>
          </p:nvPr>
        </p:nvSpPr>
        <p:spPr>
          <a:xfrm>
            <a:off x="1047715" y="2857496"/>
            <a:ext cx="9875520" cy="1472184"/>
          </a:xfrm>
        </p:spPr>
        <p:txBody>
          <a:bodyPr>
            <a:normAutofit/>
          </a:bodyPr>
          <a:lstStyle/>
          <a:p>
            <a:r>
              <a:rPr lang="ar-SA" sz="7200" dirty="0">
                <a:solidFill>
                  <a:srgbClr val="C00000"/>
                </a:solidFill>
              </a:rPr>
              <a:t>العلم وتفاعلات الأجسام</a:t>
            </a:r>
          </a:p>
        </p:txBody>
      </p:sp>
      <p:sp>
        <p:nvSpPr>
          <p:cNvPr id="5" name="عنوان فرعي 4"/>
          <p:cNvSpPr>
            <a:spLocks noGrp="1"/>
          </p:cNvSpPr>
          <p:nvPr>
            <p:ph type="subTitle" idx="1"/>
          </p:nvPr>
        </p:nvSpPr>
        <p:spPr/>
        <p:txBody>
          <a:bodyPr/>
          <a:lstStyle/>
          <a:p>
            <a:pPr algn="r"/>
            <a:endParaRPr lang="ar-SA" dirty="0"/>
          </a:p>
        </p:txBody>
      </p:sp>
    </p:spTree>
    <p:extLst>
      <p:ext uri="{BB962C8B-B14F-4D97-AF65-F5344CB8AC3E}">
        <p14:creationId xmlns:p14="http://schemas.microsoft.com/office/powerpoint/2010/main" val="35728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صورة 2" descr="صورة تحتوي على خارجي, شجرة, رجل, الطبيعة&#10;&#10;تم إنشاء الوصف تلقائياً">
            <a:extLst>
              <a:ext uri="{FF2B5EF4-FFF2-40B4-BE49-F238E27FC236}">
                <a16:creationId xmlns:a16="http://schemas.microsoft.com/office/drawing/2014/main" id="{2ACAFE47-7D86-49E2-ADFD-F2AD56279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8295" y="1252993"/>
            <a:ext cx="6065671" cy="4611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مستطيل 3">
            <a:extLst>
              <a:ext uri="{FF2B5EF4-FFF2-40B4-BE49-F238E27FC236}">
                <a16:creationId xmlns:a16="http://schemas.microsoft.com/office/drawing/2014/main" id="{59E1DF0B-A803-4F98-B85E-AECADADA82A7}"/>
              </a:ext>
            </a:extLst>
          </p:cNvPr>
          <p:cNvSpPr/>
          <p:nvPr/>
        </p:nvSpPr>
        <p:spPr>
          <a:xfrm>
            <a:off x="7775696" y="1313055"/>
            <a:ext cx="3981079"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l" rtl="1"/>
            <a:r>
              <a:rPr lang="ar-SA" sz="2400" dirty="0">
                <a:cs typeface="PT Bold Heading" panose="02010400000000000000" pitchFamily="2" charset="-78"/>
              </a:rPr>
              <a:t>تأمل الصورة التي أمامك ومن ثم ناقش مع زملائك الأسئلة التالية:</a:t>
            </a:r>
          </a:p>
          <a:p>
            <a:pPr algn="r" rtl="1"/>
            <a:r>
              <a:rPr lang="ar-SA" sz="2400" b="1" dirty="0">
                <a:solidFill>
                  <a:srgbClr val="FF0000"/>
                </a:solidFill>
              </a:rPr>
              <a:t>1- لماذا يرتدي هذا الرجل هذه الثياب؟</a:t>
            </a:r>
            <a:endParaRPr lang="ar-SA" sz="2400" b="1" dirty="0">
              <a:solidFill>
                <a:srgbClr val="FF0000"/>
              </a:solidFill>
              <a:cs typeface="PT Bold Heading" panose="02010400000000000000" pitchFamily="2" charset="-78"/>
            </a:endParaRPr>
          </a:p>
        </p:txBody>
      </p:sp>
      <p:sp>
        <p:nvSpPr>
          <p:cNvPr id="5" name="مستطيل 4">
            <a:extLst>
              <a:ext uri="{FF2B5EF4-FFF2-40B4-BE49-F238E27FC236}">
                <a16:creationId xmlns:a16="http://schemas.microsoft.com/office/drawing/2014/main" id="{25C83CC1-A602-4094-BDB5-A1D25542E0EA}"/>
              </a:ext>
            </a:extLst>
          </p:cNvPr>
          <p:cNvSpPr/>
          <p:nvPr/>
        </p:nvSpPr>
        <p:spPr>
          <a:xfrm>
            <a:off x="7775695" y="2740413"/>
            <a:ext cx="3981080" cy="304698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rtl="1"/>
            <a:r>
              <a:rPr lang="ar-SA" sz="2400" dirty="0"/>
              <a:t>تتطلب عملية البحث في مناطق البراكين النشطة ارتداء ملابس واقية خاصة فدرجة الحرارة المرتفعة جدًّا ووجود الغازات - ومنها غاز ثاني أكسيد الكبريت - يجعل هذه المناطق بيئة غير آمنة، الا أن الملابس الآمنة التي يرتديها العلماء تساعدهم على جمع المعلومات بأمان.</a:t>
            </a:r>
          </a:p>
        </p:txBody>
      </p:sp>
    </p:spTree>
    <p:extLst>
      <p:ext uri="{BB962C8B-B14F-4D97-AF65-F5344CB8AC3E}">
        <p14:creationId xmlns:p14="http://schemas.microsoft.com/office/powerpoint/2010/main" val="31414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6A5602E-A1FF-4B48-8D90-4D71020901F3}"/>
              </a:ext>
            </a:extLst>
          </p:cNvPr>
          <p:cNvSpPr/>
          <p:nvPr/>
        </p:nvSpPr>
        <p:spPr>
          <a:xfrm>
            <a:off x="880906" y="2450511"/>
            <a:ext cx="10430188" cy="156966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r" rtl="1"/>
            <a:r>
              <a:rPr lang="ar-SA" sz="3200" dirty="0">
                <a:cs typeface="PT Bold Heading" panose="02010400000000000000" pitchFamily="2" charset="-78"/>
              </a:rPr>
              <a:t>ســ2ــ ما البيئات غير الآمنة الأخرى التي اكتشفها العلماء؟</a:t>
            </a:r>
          </a:p>
          <a:p>
            <a:pPr algn="r" rtl="1"/>
            <a:endParaRPr lang="ar-SA" sz="3200" dirty="0">
              <a:cs typeface="PT Bold Heading" panose="02010400000000000000" pitchFamily="2" charset="-78"/>
            </a:endParaRPr>
          </a:p>
          <a:p>
            <a:pPr algn="r" rtl="1"/>
            <a:r>
              <a:rPr lang="ar-SA" sz="3200" dirty="0">
                <a:cs typeface="PT Bold Heading" panose="02010400000000000000" pitchFamily="2" charset="-78"/>
              </a:rPr>
              <a:t>ســ3ــ  ما المعدات الخاصة التي تُساعد العلماء على جمع المعلومات؟</a:t>
            </a:r>
          </a:p>
        </p:txBody>
      </p:sp>
    </p:spTree>
    <p:extLst>
      <p:ext uri="{BB962C8B-B14F-4D97-AF65-F5344CB8AC3E}">
        <p14:creationId xmlns:p14="http://schemas.microsoft.com/office/powerpoint/2010/main" val="1715281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graphicFrame>
        <p:nvGraphicFramePr>
          <p:cNvPr id="2" name="رسم تخطيطي 1">
            <a:extLst>
              <a:ext uri="{FF2B5EF4-FFF2-40B4-BE49-F238E27FC236}">
                <a16:creationId xmlns:a16="http://schemas.microsoft.com/office/drawing/2014/main" id="{2FFB831E-A2F5-4E00-AC3D-939D9BF7B050}"/>
              </a:ext>
            </a:extLst>
          </p:cNvPr>
          <p:cNvGraphicFramePr/>
          <p:nvPr>
            <p:extLst>
              <p:ext uri="{D42A27DB-BD31-4B8C-83A1-F6EECF244321}">
                <p14:modId xmlns:p14="http://schemas.microsoft.com/office/powerpoint/2010/main" val="264992117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846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D6E8AF5D-7794-4380-AB94-74B63BC1A955}"/>
              </a:ext>
            </a:extLst>
          </p:cNvPr>
          <p:cNvSpPr/>
          <p:nvPr/>
        </p:nvSpPr>
        <p:spPr>
          <a:xfrm>
            <a:off x="3212839" y="1299920"/>
            <a:ext cx="5766322" cy="1323439"/>
          </a:xfrm>
          <a:prstGeom prst="rect">
            <a:avLst/>
          </a:prstGeom>
          <a:effectLst>
            <a:outerShdw blurRad="50800" dist="38100" dir="5400000" algn="t" rotWithShape="0">
              <a:prstClr val="black">
                <a:alpha val="40000"/>
              </a:prstClr>
            </a:outerShdw>
          </a:effectLst>
        </p:spPr>
        <p:txBody>
          <a:bodyPr wrap="none">
            <a:spAutoFit/>
          </a:bodyPr>
          <a:lstStyle/>
          <a:p>
            <a:r>
              <a:rPr lang="ar-SA" sz="8000" dirty="0">
                <a:solidFill>
                  <a:schemeClr val="bg1"/>
                </a:solidFill>
                <a:cs typeface="PT Bold Heading" panose="02010400000000000000" pitchFamily="2" charset="-78"/>
              </a:rPr>
              <a:t>العلم وعملياته</a:t>
            </a:r>
          </a:p>
        </p:txBody>
      </p:sp>
    </p:spTree>
    <p:extLst>
      <p:ext uri="{BB962C8B-B14F-4D97-AF65-F5344CB8AC3E}">
        <p14:creationId xmlns:p14="http://schemas.microsoft.com/office/powerpoint/2010/main" val="125211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graphicFrame>
        <p:nvGraphicFramePr>
          <p:cNvPr id="20" name="Table 19"/>
          <p:cNvGraphicFramePr>
            <a:graphicFrameLocks noGrp="1"/>
          </p:cNvGraphicFramePr>
          <p:nvPr/>
        </p:nvGraphicFramePr>
        <p:xfrm>
          <a:off x="1905000" y="762000"/>
          <a:ext cx="8458200" cy="5943600"/>
        </p:xfrm>
        <a:graphic>
          <a:graphicData uri="http://schemas.openxmlformats.org/drawingml/2006/table">
            <a:tbl>
              <a:tblPr firstRow="1" bandRow="1">
                <a:effectLst/>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222433">
                <a:tc rowSpan="2">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slope"/>
                      <a:lightRig rig="flood" dir="t"/>
                    </a:cell3D>
                    <a:solidFill>
                      <a:srgbClr val="92D050">
                        <a:alpha val="21000"/>
                      </a:srgbClr>
                    </a:solidFill>
                  </a:tcPr>
                </a:tc>
                <a:tc rowSpan="2">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slope"/>
                      <a:lightRig rig="flood" dir="t"/>
                    </a:cell3D>
                    <a:solidFill>
                      <a:srgbClr val="92D050">
                        <a:alpha val="21000"/>
                      </a:srgbClr>
                    </a:solidFill>
                  </a:tcPr>
                </a:tc>
                <a:tc>
                  <a:txBody>
                    <a:bodyPr/>
                    <a:lstStyle/>
                    <a:p>
                      <a:endParaRPr lang="ar-JO" dirty="0"/>
                    </a:p>
                    <a:p>
                      <a:endParaRPr lang="ar-JO" dirty="0"/>
                    </a:p>
                    <a:p>
                      <a:endParaRPr lang="ar-JO" sz="2800" dirty="0">
                        <a:solidFill>
                          <a:srgbClr val="C00000"/>
                        </a:solidFill>
                      </a:endParaRPr>
                    </a:p>
                    <a:p>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slope"/>
                      <a:lightRig rig="flood" dir="t"/>
                    </a:cell3D>
                    <a:solidFill>
                      <a:srgbClr val="92D050">
                        <a:alpha val="21000"/>
                      </a:srgbClr>
                    </a:solidFill>
                  </a:tcPr>
                </a:tc>
                <a:extLst>
                  <a:ext uri="{0D108BD9-81ED-4DB2-BD59-A6C34878D82A}">
                    <a16:rowId xmlns:a16="http://schemas.microsoft.com/office/drawing/2014/main" val="10000"/>
                  </a:ext>
                </a:extLst>
              </a:tr>
              <a:tr h="2721167">
                <a:tc vMerge="1">
                  <a:txBody>
                    <a:bodyPr/>
                    <a:lstStyle/>
                    <a:p>
                      <a:endParaRPr lang="en-US"/>
                    </a:p>
                  </a:txBody>
                  <a:tcPr/>
                </a:tc>
                <a:tc vMerge="1">
                  <a:txBody>
                    <a:bodyPr/>
                    <a:lstStyle/>
                    <a:p>
                      <a:pPr rtl="1"/>
                      <a:endParaRPr lang="ar-SA"/>
                    </a:p>
                  </a:txBody>
                  <a:tcPr/>
                </a:tc>
                <a:tc>
                  <a:txBody>
                    <a:bodyPr/>
                    <a:lstStyle/>
                    <a:p>
                      <a:endParaRPr lang="ar-JO" b="1" dirty="0">
                        <a:solidFill>
                          <a:srgbClr val="C00000"/>
                        </a:solidFill>
                      </a:endParaRPr>
                    </a:p>
                    <a:p>
                      <a:endParaRPr lang="en-US" b="1"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slope"/>
                      <a:lightRig rig="flood" dir="t"/>
                    </a:cell3D>
                    <a:solidFill>
                      <a:srgbClr val="92D050">
                        <a:alpha val="21000"/>
                      </a:srgbClr>
                    </a:solidFill>
                  </a:tcPr>
                </a:tc>
                <a:extLst>
                  <a:ext uri="{0D108BD9-81ED-4DB2-BD59-A6C34878D82A}">
                    <a16:rowId xmlns:a16="http://schemas.microsoft.com/office/drawing/2014/main" val="10001"/>
                  </a:ext>
                </a:extLst>
              </a:tr>
            </a:tbl>
          </a:graphicData>
        </a:graphic>
      </p:graphicFrame>
      <p:sp>
        <p:nvSpPr>
          <p:cNvPr id="39" name="Rectangle 38"/>
          <p:cNvSpPr/>
          <p:nvPr/>
        </p:nvSpPr>
        <p:spPr>
          <a:xfrm>
            <a:off x="7391400" y="1543050"/>
            <a:ext cx="2819400" cy="266700"/>
          </a:xfrm>
          <a:prstGeom prst="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400" rtl="1" fontAlgn="base">
              <a:spcBef>
                <a:spcPct val="0"/>
              </a:spcBef>
              <a:spcAft>
                <a:spcPct val="0"/>
              </a:spcAft>
            </a:pPr>
            <a:r>
              <a:rPr lang="ar-JO" sz="3200" b="1" dirty="0">
                <a:solidFill>
                  <a:srgbClr val="C00000"/>
                </a:solidFill>
                <a:latin typeface="Constantia"/>
              </a:rPr>
              <a:t>الأهداف</a:t>
            </a:r>
            <a:endParaRPr lang="en-US" sz="3200" b="1" dirty="0">
              <a:solidFill>
                <a:srgbClr val="C00000"/>
              </a:solidFill>
              <a:latin typeface="Constantia"/>
            </a:endParaRPr>
          </a:p>
        </p:txBody>
      </p:sp>
      <p:sp>
        <p:nvSpPr>
          <p:cNvPr id="40" name="Rectangle 39"/>
          <p:cNvSpPr/>
          <p:nvPr/>
        </p:nvSpPr>
        <p:spPr>
          <a:xfrm>
            <a:off x="1905000" y="1485900"/>
            <a:ext cx="2438400" cy="266700"/>
          </a:xfrm>
          <a:prstGeom prst="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400" rtl="1" fontAlgn="base">
              <a:spcBef>
                <a:spcPct val="0"/>
              </a:spcBef>
              <a:spcAft>
                <a:spcPct val="0"/>
              </a:spcAft>
            </a:pPr>
            <a:r>
              <a:rPr lang="ar-JO" sz="3200" b="1" dirty="0">
                <a:solidFill>
                  <a:srgbClr val="C00000"/>
                </a:solidFill>
                <a:latin typeface="Constantia"/>
              </a:rPr>
              <a:t>المفردات الجديدة</a:t>
            </a:r>
            <a:endParaRPr lang="en-US" sz="3200" b="1" dirty="0">
              <a:solidFill>
                <a:srgbClr val="C00000"/>
              </a:solidFill>
              <a:latin typeface="Constantia"/>
            </a:endParaRPr>
          </a:p>
        </p:txBody>
      </p:sp>
      <p:sp>
        <p:nvSpPr>
          <p:cNvPr id="42" name="Rounded Rectangle 41"/>
          <p:cNvSpPr/>
          <p:nvPr/>
        </p:nvSpPr>
        <p:spPr>
          <a:xfrm>
            <a:off x="7391400" y="1905000"/>
            <a:ext cx="2819400" cy="4000500"/>
          </a:xfrm>
          <a:prstGeom prst="roundRect">
            <a:avLst>
              <a:gd name="adj" fmla="val 5651"/>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1" fontAlgn="base">
              <a:spcBef>
                <a:spcPct val="0"/>
              </a:spcBef>
              <a:spcAft>
                <a:spcPct val="0"/>
              </a:spcAft>
            </a:pPr>
            <a:r>
              <a:rPr lang="en-US" sz="2400" dirty="0">
                <a:solidFill>
                  <a:prstClr val="white"/>
                </a:solidFill>
                <a:latin typeface="Constantia"/>
              </a:rPr>
              <a:t>11</a:t>
            </a:r>
          </a:p>
        </p:txBody>
      </p:sp>
      <p:sp>
        <p:nvSpPr>
          <p:cNvPr id="43" name="Rounded Rectangle 42"/>
          <p:cNvSpPr/>
          <p:nvPr/>
        </p:nvSpPr>
        <p:spPr>
          <a:xfrm>
            <a:off x="4438650" y="3698409"/>
            <a:ext cx="2743200" cy="2194935"/>
          </a:xfrm>
          <a:prstGeom prst="roundRect">
            <a:avLst>
              <a:gd name="adj" fmla="val 5651"/>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1" fontAlgn="base">
              <a:spcBef>
                <a:spcPct val="0"/>
              </a:spcBef>
              <a:spcAft>
                <a:spcPct val="0"/>
              </a:spcAft>
            </a:pPr>
            <a:endParaRPr lang="en-US" dirty="0">
              <a:solidFill>
                <a:prstClr val="white"/>
              </a:solidFill>
              <a:latin typeface="Constantia"/>
            </a:endParaRPr>
          </a:p>
        </p:txBody>
      </p:sp>
      <p:sp>
        <p:nvSpPr>
          <p:cNvPr id="31" name="Rounded Rectangle 30"/>
          <p:cNvSpPr/>
          <p:nvPr/>
        </p:nvSpPr>
        <p:spPr bwMode="auto">
          <a:xfrm>
            <a:off x="1553980" y="889406"/>
            <a:ext cx="9144000" cy="542610"/>
          </a:xfrm>
          <a:prstGeom prst="roundRect">
            <a:avLst>
              <a:gd name="adj" fmla="val 11947"/>
            </a:avLst>
          </a:prstGeom>
          <a:solidFill>
            <a:srgbClr val="5EB919"/>
          </a:solidFill>
          <a:ln w="12700">
            <a:noFill/>
          </a:ln>
          <a:effectLst>
            <a:outerShdw blurRad="149987" dist="250190" dir="8460000" algn="ctr">
              <a:srgbClr val="000000">
                <a:alpha val="28000"/>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914400" rtl="1" fontAlgn="base">
              <a:spcBef>
                <a:spcPct val="0"/>
              </a:spcBef>
              <a:spcAft>
                <a:spcPct val="0"/>
              </a:spcAft>
              <a:defRPr/>
            </a:pPr>
            <a:r>
              <a:rPr lang="ar-JO" sz="1600" dirty="0">
                <a:solidFill>
                  <a:prstClr val="black"/>
                </a:solidFill>
                <a:latin typeface="Constantia"/>
              </a:rPr>
              <a:t>                                         </a:t>
            </a:r>
            <a:r>
              <a:rPr lang="ar-SA" sz="1600" dirty="0">
                <a:solidFill>
                  <a:prstClr val="black"/>
                </a:solidFill>
                <a:latin typeface="Constantia"/>
              </a:rPr>
              <a:t>                                                                                                                       </a:t>
            </a:r>
            <a:r>
              <a:rPr lang="ar-JO" sz="1600" dirty="0">
                <a:solidFill>
                  <a:prstClr val="black"/>
                </a:solidFill>
                <a:latin typeface="Constantia"/>
              </a:rPr>
              <a:t> </a:t>
            </a:r>
            <a:endParaRPr lang="ar-SA" sz="1600" dirty="0">
              <a:solidFill>
                <a:prstClr val="black"/>
              </a:solidFill>
              <a:latin typeface="Constantia"/>
            </a:endParaRPr>
          </a:p>
          <a:p>
            <a:pPr algn="r" defTabSz="914400" rtl="1" fontAlgn="base">
              <a:spcBef>
                <a:spcPct val="0"/>
              </a:spcBef>
              <a:spcAft>
                <a:spcPct val="0"/>
              </a:spcAft>
              <a:defRPr/>
            </a:pPr>
            <a:r>
              <a:rPr lang="ar-JO" b="1" dirty="0">
                <a:solidFill>
                  <a:prstClr val="white"/>
                </a:solidFill>
                <a:latin typeface="Constantia"/>
                <a:cs typeface="PT Bold Heading" panose="02010400000000000000" pitchFamily="2" charset="-78"/>
              </a:rPr>
              <a:t>الدرس      </a:t>
            </a:r>
            <a:r>
              <a:rPr lang="ar-SA" b="1" dirty="0">
                <a:solidFill>
                  <a:prstClr val="white"/>
                </a:solidFill>
                <a:latin typeface="Constantia"/>
                <a:cs typeface="PT Bold Heading" panose="02010400000000000000" pitchFamily="2" charset="-78"/>
              </a:rPr>
              <a:t>   العلـــم وعمليـــاته  </a:t>
            </a:r>
            <a:endParaRPr lang="ar-SA" dirty="0">
              <a:solidFill>
                <a:prstClr val="white"/>
              </a:solidFill>
              <a:latin typeface="Constantia"/>
              <a:cs typeface="PT Bold Heading" panose="02010400000000000000" pitchFamily="2" charset="-78"/>
            </a:endParaRPr>
          </a:p>
          <a:p>
            <a:pPr algn="r" defTabSz="914400" rtl="1" fontAlgn="base">
              <a:spcBef>
                <a:spcPct val="0"/>
              </a:spcBef>
              <a:spcAft>
                <a:spcPct val="0"/>
              </a:spcAft>
              <a:defRPr/>
            </a:pPr>
            <a:endParaRPr lang="ar-JO" sz="2800" b="1" dirty="0">
              <a:solidFill>
                <a:prstClr val="white"/>
              </a:solidFill>
              <a:latin typeface="Constantia"/>
            </a:endParaRPr>
          </a:p>
        </p:txBody>
      </p:sp>
      <p:sp>
        <p:nvSpPr>
          <p:cNvPr id="44" name="Oval 43"/>
          <p:cNvSpPr/>
          <p:nvPr/>
        </p:nvSpPr>
        <p:spPr>
          <a:xfrm flipH="1">
            <a:off x="9606453" y="603656"/>
            <a:ext cx="381000" cy="316687"/>
          </a:xfrm>
          <a:prstGeom prst="ellipse">
            <a:avLst/>
          </a:prstGeom>
          <a:solidFill>
            <a:srgbClr val="FFD34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fontAlgn="base">
              <a:spcBef>
                <a:spcPct val="0"/>
              </a:spcBef>
              <a:spcAft>
                <a:spcPct val="0"/>
              </a:spcAft>
            </a:pPr>
            <a:r>
              <a:rPr lang="en-US" sz="2800" dirty="0">
                <a:solidFill>
                  <a:prstClr val="black"/>
                </a:solidFill>
                <a:latin typeface="Constantia"/>
              </a:rPr>
              <a:t>1</a:t>
            </a:r>
            <a:endParaRPr lang="ar-JO" sz="2800" dirty="0">
              <a:solidFill>
                <a:prstClr val="black"/>
              </a:solidFill>
              <a:latin typeface="Constantia"/>
            </a:endParaRPr>
          </a:p>
        </p:txBody>
      </p:sp>
      <p:sp>
        <p:nvSpPr>
          <p:cNvPr id="13" name="TextBox 12"/>
          <p:cNvSpPr txBox="1"/>
          <p:nvPr/>
        </p:nvSpPr>
        <p:spPr>
          <a:xfrm>
            <a:off x="7315200" y="1821945"/>
            <a:ext cx="2971800" cy="3416320"/>
          </a:xfrm>
          <a:prstGeom prst="rect">
            <a:avLst/>
          </a:prstGeom>
          <a:noFill/>
        </p:spPr>
        <p:txBody>
          <a:bodyPr wrap="square" rtlCol="0">
            <a:spAutoFit/>
          </a:bodyPr>
          <a:lstStyle/>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srgbClr val="0070C0"/>
                </a:solidFill>
                <a:latin typeface="Arial" pitchFamily="34" charset="0"/>
                <a:cs typeface="Arial" pitchFamily="34" charset="0"/>
              </a:rPr>
              <a:t>تُعرّف</a:t>
            </a:r>
            <a:r>
              <a:rPr lang="ar-JO" sz="1600" b="1" dirty="0">
                <a:solidFill>
                  <a:srgbClr val="0070C0"/>
                </a:solidFill>
                <a:latin typeface="Arial" pitchFamily="34" charset="0"/>
                <a:cs typeface="Arial" pitchFamily="34" charset="0"/>
              </a:rPr>
              <a:t> </a:t>
            </a:r>
            <a:r>
              <a:rPr lang="ar-SA" sz="1600" b="1" dirty="0">
                <a:solidFill>
                  <a:prstClr val="black"/>
                </a:solidFill>
                <a:latin typeface="Arial" pitchFamily="34" charset="0"/>
                <a:cs typeface="Arial" pitchFamily="34" charset="0"/>
              </a:rPr>
              <a:t>العلوم ، وتحدد بعض الاسئلة التي لا تجيب عنها .</a:t>
            </a: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srgbClr val="0F6FC6"/>
                </a:solidFill>
                <a:latin typeface="Arial" pitchFamily="34" charset="0"/>
                <a:cs typeface="Arial" pitchFamily="34" charset="0"/>
              </a:rPr>
              <a:t>تقارن</a:t>
            </a:r>
            <a:r>
              <a:rPr lang="ar-SA" sz="1600" b="1" dirty="0">
                <a:solidFill>
                  <a:srgbClr val="00B050"/>
                </a:solidFill>
                <a:latin typeface="Arial" pitchFamily="34" charset="0"/>
                <a:cs typeface="Arial" pitchFamily="34" charset="0"/>
              </a:rPr>
              <a:t> </a:t>
            </a:r>
            <a:r>
              <a:rPr lang="ar-SA" sz="1600" b="1" dirty="0">
                <a:solidFill>
                  <a:prstClr val="black"/>
                </a:solidFill>
                <a:latin typeface="Arial" pitchFamily="34" charset="0"/>
                <a:cs typeface="Arial" pitchFamily="34" charset="0"/>
              </a:rPr>
              <a:t>بين النظريات والقوانين .</a:t>
            </a:r>
            <a:r>
              <a:rPr lang="ar-SA" sz="1600" b="1" dirty="0">
                <a:solidFill>
                  <a:srgbClr val="0F6FC6"/>
                </a:solidFill>
                <a:latin typeface="Arial" pitchFamily="34" charset="0"/>
                <a:cs typeface="Arial" pitchFamily="34" charset="0"/>
              </a:rPr>
              <a:t> </a:t>
            </a:r>
            <a:endParaRPr lang="ar-SA" sz="1600" b="1" dirty="0">
              <a:solidFill>
                <a:prstClr val="black"/>
              </a:solidFill>
              <a:latin typeface="Arial" pitchFamily="34" charset="0"/>
              <a:cs typeface="Arial" pitchFamily="34" charset="0"/>
            </a:endParaRP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srgbClr val="0F6FC6"/>
                </a:solidFill>
                <a:latin typeface="Arial" pitchFamily="34" charset="0"/>
                <a:cs typeface="Arial" pitchFamily="34" charset="0"/>
              </a:rPr>
              <a:t>تتعرف </a:t>
            </a:r>
            <a:r>
              <a:rPr lang="ar-SA" sz="1600" b="1" dirty="0">
                <a:solidFill>
                  <a:prstClr val="black"/>
                </a:solidFill>
                <a:latin typeface="Arial" pitchFamily="34" charset="0"/>
                <a:cs typeface="Arial" pitchFamily="34" charset="0"/>
              </a:rPr>
              <a:t>على الفروع الثلاثة للعلوم .</a:t>
            </a: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prstClr val="black"/>
                </a:solidFill>
                <a:latin typeface="Arial" pitchFamily="34" charset="0"/>
                <a:cs typeface="Arial" pitchFamily="34" charset="0"/>
              </a:rPr>
              <a:t> </a:t>
            </a:r>
            <a:r>
              <a:rPr lang="ar-SA" sz="1600" b="1" dirty="0">
                <a:solidFill>
                  <a:srgbClr val="0F6FC6"/>
                </a:solidFill>
                <a:latin typeface="Arial" pitchFamily="34" charset="0"/>
                <a:cs typeface="Arial" pitchFamily="34" charset="0"/>
              </a:rPr>
              <a:t>تحدد</a:t>
            </a:r>
            <a:r>
              <a:rPr lang="ar-SA" sz="1600" b="1" dirty="0">
                <a:solidFill>
                  <a:prstClr val="black"/>
                </a:solidFill>
                <a:latin typeface="Arial" pitchFamily="34" charset="0"/>
                <a:cs typeface="Arial" pitchFamily="34" charset="0"/>
              </a:rPr>
              <a:t> بعض المهارات التي يستخدمها العلماء .</a:t>
            </a: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srgbClr val="0F6FC6"/>
                </a:solidFill>
                <a:latin typeface="Arial" pitchFamily="34" charset="0"/>
                <a:cs typeface="Arial" pitchFamily="34" charset="0"/>
              </a:rPr>
              <a:t>توضح</a:t>
            </a:r>
            <a:r>
              <a:rPr lang="ar-SA" sz="1600" b="1" dirty="0">
                <a:solidFill>
                  <a:srgbClr val="00B050"/>
                </a:solidFill>
                <a:latin typeface="Arial" pitchFamily="34" charset="0"/>
                <a:cs typeface="Arial" pitchFamily="34" charset="0"/>
              </a:rPr>
              <a:t> </a:t>
            </a:r>
            <a:r>
              <a:rPr lang="ar-SA" sz="1600" b="1" dirty="0">
                <a:solidFill>
                  <a:prstClr val="black"/>
                </a:solidFill>
                <a:latin typeface="Arial" pitchFamily="34" charset="0"/>
                <a:cs typeface="Arial" pitchFamily="34" charset="0"/>
              </a:rPr>
              <a:t>المقصود بالفرضية .</a:t>
            </a: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r>
              <a:rPr lang="ar-SA" sz="1600" b="1" dirty="0">
                <a:solidFill>
                  <a:srgbClr val="0F6FC6"/>
                </a:solidFill>
                <a:latin typeface="Arial" pitchFamily="34" charset="0"/>
                <a:cs typeface="Arial" pitchFamily="34" charset="0"/>
              </a:rPr>
              <a:t>تقارن </a:t>
            </a:r>
            <a:r>
              <a:rPr lang="ar-SA" sz="1600" b="1" dirty="0">
                <a:solidFill>
                  <a:prstClr val="black"/>
                </a:solidFill>
                <a:latin typeface="Arial" pitchFamily="34" charset="0"/>
                <a:cs typeface="Arial" pitchFamily="34" charset="0"/>
              </a:rPr>
              <a:t>بين الملاحظة والاستنتاج  .</a:t>
            </a:r>
          </a:p>
          <a:p>
            <a:pPr marL="268288" indent="-268288" algn="r" defTabSz="914400" rtl="1" fontAlgn="base">
              <a:lnSpc>
                <a:spcPct val="150000"/>
              </a:lnSpc>
              <a:spcBef>
                <a:spcPct val="0"/>
              </a:spcBef>
              <a:spcAft>
                <a:spcPct val="0"/>
              </a:spcAft>
              <a:buClr>
                <a:srgbClr val="0070C0"/>
              </a:buClr>
              <a:buSzPct val="150000"/>
              <a:buFont typeface="Wingdings" pitchFamily="2" charset="2"/>
              <a:buChar char="§"/>
              <a:tabLst>
                <a:tab pos="268288" algn="l"/>
              </a:tabLst>
            </a:pPr>
            <a:endParaRPr lang="ar-SA" sz="1600" dirty="0">
              <a:solidFill>
                <a:prstClr val="black"/>
              </a:solidFill>
              <a:latin typeface="Arial" pitchFamily="34" charset="0"/>
              <a:cs typeface="Arial" pitchFamily="34" charset="0"/>
            </a:endParaRPr>
          </a:p>
        </p:txBody>
      </p:sp>
      <p:sp>
        <p:nvSpPr>
          <p:cNvPr id="25" name="Rectangle 24"/>
          <p:cNvSpPr/>
          <p:nvPr/>
        </p:nvSpPr>
        <p:spPr>
          <a:xfrm>
            <a:off x="4457700" y="3200399"/>
            <a:ext cx="2743200" cy="306259"/>
          </a:xfrm>
          <a:prstGeom prst="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400" rtl="1" fontAlgn="base">
              <a:spcBef>
                <a:spcPct val="0"/>
              </a:spcBef>
              <a:spcAft>
                <a:spcPct val="0"/>
              </a:spcAft>
            </a:pPr>
            <a:r>
              <a:rPr lang="ar-JO" sz="3200" b="1" dirty="0">
                <a:solidFill>
                  <a:srgbClr val="C00000"/>
                </a:solidFill>
                <a:latin typeface="Constantia"/>
              </a:rPr>
              <a:t>مراجعة المفردات </a:t>
            </a:r>
            <a:endParaRPr lang="en-US" sz="3200" b="1" dirty="0">
              <a:solidFill>
                <a:srgbClr val="C00000"/>
              </a:solidFill>
              <a:latin typeface="Constantia"/>
            </a:endParaRPr>
          </a:p>
        </p:txBody>
      </p:sp>
      <p:sp>
        <p:nvSpPr>
          <p:cNvPr id="26" name="Rectangle 25"/>
          <p:cNvSpPr/>
          <p:nvPr/>
        </p:nvSpPr>
        <p:spPr>
          <a:xfrm>
            <a:off x="4495800" y="1524000"/>
            <a:ext cx="2667000" cy="266700"/>
          </a:xfrm>
          <a:prstGeom prst="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914400" rtl="1" fontAlgn="base">
              <a:spcBef>
                <a:spcPct val="0"/>
              </a:spcBef>
              <a:spcAft>
                <a:spcPct val="0"/>
              </a:spcAft>
            </a:pPr>
            <a:r>
              <a:rPr lang="ar-JO" sz="3200" b="1" dirty="0">
                <a:solidFill>
                  <a:srgbClr val="C00000"/>
                </a:solidFill>
                <a:latin typeface="Constantia"/>
              </a:rPr>
              <a:t>الأهمية</a:t>
            </a:r>
            <a:endParaRPr lang="en-US" sz="3200" b="1" dirty="0">
              <a:solidFill>
                <a:srgbClr val="C00000"/>
              </a:solidFill>
              <a:latin typeface="Constantia"/>
            </a:endParaRPr>
          </a:p>
        </p:txBody>
      </p:sp>
      <p:sp>
        <p:nvSpPr>
          <p:cNvPr id="53" name="Rounded Rectangle 52"/>
          <p:cNvSpPr/>
          <p:nvPr/>
        </p:nvSpPr>
        <p:spPr>
          <a:xfrm>
            <a:off x="4419600" y="1905000"/>
            <a:ext cx="2773180" cy="1200329"/>
          </a:xfrm>
          <a:prstGeom prst="roundRect">
            <a:avLst>
              <a:gd name="adj" fmla="val 5651"/>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1" fontAlgn="base">
              <a:spcBef>
                <a:spcPct val="0"/>
              </a:spcBef>
              <a:spcAft>
                <a:spcPct val="0"/>
              </a:spcAft>
            </a:pPr>
            <a:endParaRPr lang="en-US" sz="1400" dirty="0">
              <a:solidFill>
                <a:prstClr val="white"/>
              </a:solidFill>
              <a:latin typeface="Constantia"/>
            </a:endParaRPr>
          </a:p>
        </p:txBody>
      </p:sp>
      <p:sp>
        <p:nvSpPr>
          <p:cNvPr id="54" name="TextBox 53"/>
          <p:cNvSpPr txBox="1"/>
          <p:nvPr/>
        </p:nvSpPr>
        <p:spPr>
          <a:xfrm>
            <a:off x="4419600" y="1905000"/>
            <a:ext cx="2743200" cy="1200329"/>
          </a:xfrm>
          <a:prstGeom prst="rect">
            <a:avLst/>
          </a:prstGeom>
          <a:noFill/>
        </p:spPr>
        <p:txBody>
          <a:bodyPr wrap="square" rtlCol="1">
            <a:spAutoFit/>
          </a:bodyPr>
          <a:lstStyle/>
          <a:p>
            <a:pPr algn="just" defTabSz="914400" rtl="1" fontAlgn="base">
              <a:spcBef>
                <a:spcPct val="0"/>
              </a:spcBef>
              <a:spcAft>
                <a:spcPct val="0"/>
              </a:spcAft>
            </a:pPr>
            <a:r>
              <a:rPr lang="ar-SA" sz="2400" dirty="0">
                <a:solidFill>
                  <a:prstClr val="black"/>
                </a:solidFill>
                <a:latin typeface="Arial" pitchFamily="34" charset="0"/>
                <a:cs typeface="Arial" pitchFamily="34" charset="0"/>
              </a:rPr>
              <a:t>نستفيد من العلوم في التعرف على العالم الذي نعيش فيه</a:t>
            </a:r>
            <a:endParaRPr lang="ar-JO" sz="2400" dirty="0">
              <a:solidFill>
                <a:prstClr val="black"/>
              </a:solidFill>
              <a:latin typeface="Arial" pitchFamily="34" charset="0"/>
              <a:cs typeface="Arial" pitchFamily="34" charset="0"/>
            </a:endParaRPr>
          </a:p>
        </p:txBody>
      </p:sp>
      <p:sp>
        <p:nvSpPr>
          <p:cNvPr id="56" name="Regular Pentagon 55"/>
          <p:cNvSpPr/>
          <p:nvPr/>
        </p:nvSpPr>
        <p:spPr>
          <a:xfrm flipH="1">
            <a:off x="1821904" y="761999"/>
            <a:ext cx="3048000" cy="597700"/>
          </a:xfrm>
          <a:prstGeom prst="pentagon">
            <a:avLst/>
          </a:prstGeom>
          <a:solidFill>
            <a:srgbClr val="FFD34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fontAlgn="base">
              <a:spcBef>
                <a:spcPct val="0"/>
              </a:spcBef>
              <a:spcAft>
                <a:spcPct val="0"/>
              </a:spcAft>
            </a:pPr>
            <a:r>
              <a:rPr lang="ar-JO" sz="2800" b="1" dirty="0">
                <a:solidFill>
                  <a:prstClr val="black"/>
                </a:solidFill>
                <a:latin typeface="Constantia"/>
              </a:rPr>
              <a:t>في هذا الدرس</a:t>
            </a:r>
          </a:p>
        </p:txBody>
      </p:sp>
      <p:sp>
        <p:nvSpPr>
          <p:cNvPr id="17" name="Rounded Rectangle 16"/>
          <p:cNvSpPr/>
          <p:nvPr/>
        </p:nvSpPr>
        <p:spPr>
          <a:xfrm>
            <a:off x="1951220" y="1828800"/>
            <a:ext cx="2392180" cy="4648200"/>
          </a:xfrm>
          <a:prstGeom prst="roundRect">
            <a:avLst>
              <a:gd name="adj" fmla="val 5651"/>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1" fontAlgn="base">
              <a:spcBef>
                <a:spcPct val="0"/>
              </a:spcBef>
              <a:spcAft>
                <a:spcPct val="0"/>
              </a:spcAft>
            </a:pPr>
            <a:endParaRPr lang="en-US" dirty="0">
              <a:solidFill>
                <a:prstClr val="white"/>
              </a:solidFill>
              <a:latin typeface="Constantia"/>
            </a:endParaRPr>
          </a:p>
        </p:txBody>
      </p:sp>
      <p:sp>
        <p:nvSpPr>
          <p:cNvPr id="14" name="TextBox 13"/>
          <p:cNvSpPr txBox="1"/>
          <p:nvPr/>
        </p:nvSpPr>
        <p:spPr>
          <a:xfrm>
            <a:off x="1905000" y="1905001"/>
            <a:ext cx="2438400" cy="4662815"/>
          </a:xfrm>
          <a:prstGeom prst="rect">
            <a:avLst/>
          </a:prstGeom>
          <a:noFill/>
        </p:spPr>
        <p:txBody>
          <a:bodyPr wrap="square" rtlCol="0">
            <a:spAutoFit/>
          </a:bodyPr>
          <a:lstStyle/>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العلوم</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الطريقة العلمية</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القانون العلمي </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النظرية العلمية</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الفرضية</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الاستدلال</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التجربة المضبوطة</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الثوابت</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المتغيرات</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المتغيرات المستقلة</a:t>
            </a:r>
          </a:p>
          <a:p>
            <a:pPr marL="173038" indent="-157163" algn="r" defTabSz="914400" rtl="1" fontAlgn="base">
              <a:lnSpc>
                <a:spcPct val="150000"/>
              </a:lnSpc>
              <a:spcBef>
                <a:spcPct val="0"/>
              </a:spcBef>
              <a:spcAft>
                <a:spcPct val="0"/>
              </a:spcAft>
              <a:buClr>
                <a:srgbClr val="008000"/>
              </a:buClr>
              <a:buSzPct val="121000"/>
              <a:buFont typeface="Arial" pitchFamily="34" charset="0"/>
              <a:buChar char="•"/>
            </a:pPr>
            <a:r>
              <a:rPr lang="ar-SA" b="1" dirty="0">
                <a:solidFill>
                  <a:prstClr val="black"/>
                </a:solidFill>
                <a:latin typeface="Arial" pitchFamily="34" charset="0"/>
                <a:cs typeface="Arial" pitchFamily="34" charset="0"/>
              </a:rPr>
              <a:t>المتغيرات التابعة</a:t>
            </a:r>
          </a:p>
        </p:txBody>
      </p:sp>
      <p:sp>
        <p:nvSpPr>
          <p:cNvPr id="27" name="TextBox 26"/>
          <p:cNvSpPr txBox="1"/>
          <p:nvPr/>
        </p:nvSpPr>
        <p:spPr>
          <a:xfrm>
            <a:off x="4562998" y="3973402"/>
            <a:ext cx="2580752" cy="1938992"/>
          </a:xfrm>
          <a:prstGeom prst="rect">
            <a:avLst/>
          </a:prstGeom>
          <a:noFill/>
        </p:spPr>
        <p:txBody>
          <a:bodyPr wrap="square" rtlCol="1">
            <a:spAutoFit/>
          </a:bodyPr>
          <a:lstStyle/>
          <a:p>
            <a:pPr algn="r" defTabSz="914400" rtl="1" fontAlgn="base">
              <a:spcBef>
                <a:spcPct val="0"/>
              </a:spcBef>
              <a:spcAft>
                <a:spcPct val="0"/>
              </a:spcAft>
            </a:pPr>
            <a:r>
              <a:rPr lang="ar-JO" sz="2400" b="1" dirty="0">
                <a:solidFill>
                  <a:srgbClr val="00B0F0"/>
                </a:solidFill>
                <a:latin typeface="Arial" pitchFamily="34" charset="0"/>
                <a:cs typeface="Arial" pitchFamily="34" charset="0"/>
              </a:rPr>
              <a:t>ال</a:t>
            </a:r>
            <a:r>
              <a:rPr lang="ar-SA" sz="2400" b="1" dirty="0">
                <a:solidFill>
                  <a:srgbClr val="00B0F0"/>
                </a:solidFill>
                <a:latin typeface="Arial" pitchFamily="34" charset="0"/>
                <a:cs typeface="Arial" pitchFamily="34" charset="0"/>
              </a:rPr>
              <a:t>نظرية </a:t>
            </a:r>
            <a:r>
              <a:rPr lang="ar-JO" sz="2400" b="1" dirty="0">
                <a:solidFill>
                  <a:srgbClr val="00B0F0"/>
                </a:solidFill>
                <a:latin typeface="Arial" pitchFamily="34" charset="0"/>
                <a:cs typeface="Arial" pitchFamily="34" charset="0"/>
              </a:rPr>
              <a:t>: </a:t>
            </a:r>
            <a:r>
              <a:rPr lang="ar-SA" dirty="0">
                <a:solidFill>
                  <a:prstClr val="black"/>
                </a:solidFill>
                <a:latin typeface="Arial" pitchFamily="34" charset="0"/>
                <a:cs typeface="Arial" pitchFamily="34" charset="0"/>
              </a:rPr>
              <a:t>تفسير الأشياء أو الأحداث بناء على المعرفة التي تم الحصول عليها من الملاحظات والتجارب .</a:t>
            </a:r>
          </a:p>
          <a:p>
            <a:pPr algn="r" defTabSz="914400" rtl="1" fontAlgn="base">
              <a:spcBef>
                <a:spcPct val="0"/>
              </a:spcBef>
              <a:spcAft>
                <a:spcPct val="0"/>
              </a:spcAft>
            </a:pPr>
            <a:r>
              <a:rPr lang="ar-SA" sz="2400" b="1" dirty="0">
                <a:solidFill>
                  <a:srgbClr val="00B0F0"/>
                </a:solidFill>
                <a:latin typeface="Arial" pitchFamily="34" charset="0"/>
                <a:cs typeface="Arial" pitchFamily="34" charset="0"/>
              </a:rPr>
              <a:t>الملاحظة : </a:t>
            </a:r>
            <a:r>
              <a:rPr lang="ar-SA" dirty="0">
                <a:solidFill>
                  <a:prstClr val="black">
                    <a:lumMod val="95000"/>
                    <a:lumOff val="5000"/>
                  </a:prstClr>
                </a:solidFill>
                <a:latin typeface="Arial" pitchFamily="34" charset="0"/>
                <a:cs typeface="Arial" pitchFamily="34" charset="0"/>
              </a:rPr>
              <a:t>سِجل أو وَصف لمشاهدات أو أنماط في الطبيعة .</a:t>
            </a:r>
            <a:endParaRPr lang="ar-JO" dirty="0">
              <a:solidFill>
                <a:prstClr val="black">
                  <a:lumMod val="95000"/>
                  <a:lumOff val="5000"/>
                </a:prstClr>
              </a:solidFill>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3D822C5-068F-42D8-A423-2D8942F8FAF7}"/>
              </a:ext>
            </a:extLst>
          </p:cNvPr>
          <p:cNvSpPr/>
          <p:nvPr/>
        </p:nvSpPr>
        <p:spPr>
          <a:xfrm>
            <a:off x="3295858" y="2105561"/>
            <a:ext cx="8259745" cy="1323439"/>
          </a:xfrm>
          <a:prstGeom prst="rect">
            <a:avLst/>
          </a:prstGeom>
        </p:spPr>
        <p:txBody>
          <a:bodyPr wrap="square">
            <a:spAutoFit/>
          </a:bodyPr>
          <a:lstStyle/>
          <a:p>
            <a:pPr algn="ctr" rtl="1"/>
            <a:r>
              <a:rPr lang="ar-SA" sz="4000" b="1" dirty="0">
                <a:solidFill>
                  <a:srgbClr val="00B050"/>
                </a:solidFill>
              </a:rPr>
              <a:t>سمي أحداث أو ظواهر تتكرر يومياً.</a:t>
            </a:r>
          </a:p>
          <a:p>
            <a:pPr algn="ctr" rtl="1"/>
            <a:r>
              <a:rPr lang="ar-SA" sz="4000" b="1" dirty="0"/>
              <a:t>ابحث عن الإجابة بالتعاون مع أفراد مجموعتك</a:t>
            </a:r>
          </a:p>
        </p:txBody>
      </p:sp>
      <p:pic>
        <p:nvPicPr>
          <p:cNvPr id="6" name="صورة 5" descr="صورة تحتوي على منضدة&#10;&#10;تم إنشاء الوصف تلقائياً">
            <a:extLst>
              <a:ext uri="{FF2B5EF4-FFF2-40B4-BE49-F238E27FC236}">
                <a16:creationId xmlns:a16="http://schemas.microsoft.com/office/drawing/2014/main" id="{B0450E76-ED63-4201-BDAE-AC32D6CB1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239" y="3505157"/>
            <a:ext cx="4812982" cy="3212165"/>
          </a:xfrm>
          <a:prstGeom prst="rect">
            <a:avLst/>
          </a:prstGeom>
        </p:spPr>
      </p:pic>
    </p:spTree>
    <p:extLst>
      <p:ext uri="{BB962C8B-B14F-4D97-AF65-F5344CB8AC3E}">
        <p14:creationId xmlns:p14="http://schemas.microsoft.com/office/powerpoint/2010/main" val="26924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images (4).jpg"/>
          <p:cNvPicPr>
            <a:picLocks noChangeAspect="1"/>
          </p:cNvPicPr>
          <p:nvPr/>
        </p:nvPicPr>
        <p:blipFill>
          <a:blip r:embed="rId3" cstate="print"/>
          <a:stretch>
            <a:fillRect/>
          </a:stretch>
        </p:blipFill>
        <p:spPr>
          <a:xfrm>
            <a:off x="1" y="1"/>
            <a:ext cx="12191999" cy="6857999"/>
          </a:xfrm>
          <a:prstGeom prst="rect">
            <a:avLst/>
          </a:prstGeom>
        </p:spPr>
      </p:pic>
      <p:sp>
        <p:nvSpPr>
          <p:cNvPr id="5" name="عنوان 1"/>
          <p:cNvSpPr>
            <a:spLocks noGrp="1"/>
          </p:cNvSpPr>
          <p:nvPr>
            <p:ph type="ctrTitle"/>
          </p:nvPr>
        </p:nvSpPr>
        <p:spPr>
          <a:xfrm>
            <a:off x="571462" y="980728"/>
            <a:ext cx="11144285" cy="4752528"/>
          </a:xfrm>
        </p:spPr>
        <p:txBody>
          <a:bodyPr vert="horz" lIns="91440" tIns="45720" rIns="91440" bIns="45720" rtlCol="1" anchor="ctr">
            <a:no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ar-SA" sz="15000" b="1" dirty="0">
                <a:ln w="38100">
                  <a:solidFill>
                    <a:schemeClr val="bg1"/>
                  </a:solidFill>
                </a:ln>
                <a:solidFill>
                  <a:srgbClr val="CC0066"/>
                </a:solidFill>
                <a:effectLst>
                  <a:outerShdw blurRad="50800" dist="38100" dir="5400000" algn="t" rotWithShape="0">
                    <a:prstClr val="black">
                      <a:alpha val="40000"/>
                    </a:prstClr>
                  </a:outerShdw>
                  <a:reflection blurRad="6350" stA="55000" endA="300" endPos="45500" dir="5400000" sy="-100000" algn="bl" rotWithShape="0"/>
                </a:effectLst>
                <a:latin typeface="Hacen Sahafa" pitchFamily="2" charset="-78"/>
                <a:cs typeface="Bader" pitchFamily="2" charset="-78"/>
              </a:rPr>
              <a:t>التعلم عن العالم</a:t>
            </a:r>
          </a:p>
        </p:txBody>
      </p:sp>
    </p:spTree>
    <p:extLst>
      <p:ext uri="{BB962C8B-B14F-4D97-AF65-F5344CB8AC3E}">
        <p14:creationId xmlns:p14="http://schemas.microsoft.com/office/powerpoint/2010/main" val="2890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صورة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243" y="2428869"/>
            <a:ext cx="2705100" cy="2257425"/>
          </a:xfrm>
          <a:prstGeom prst="rect">
            <a:avLst/>
          </a:prstGeom>
        </p:spPr>
      </p:pic>
      <p:pic>
        <p:nvPicPr>
          <p:cNvPr id="10" name="صورة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829562" y="1314430"/>
            <a:ext cx="4095779" cy="2428892"/>
          </a:xfrm>
          <a:prstGeom prst="rect">
            <a:avLst/>
          </a:prstGeom>
        </p:spPr>
      </p:pic>
      <p:pic>
        <p:nvPicPr>
          <p:cNvPr id="11" name="صورة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1" y="1219180"/>
            <a:ext cx="4054542" cy="2524142"/>
          </a:xfrm>
          <a:prstGeom prst="rect">
            <a:avLst/>
          </a:prstGeom>
        </p:spPr>
      </p:pic>
      <p:pic>
        <p:nvPicPr>
          <p:cNvPr id="12" name="Picture 2" descr="http://us.123rf.com/400wm/400/400/janpietruszk/janpietruszk1005/janpietruszk100500160/7385984-ecology-laborato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9100" y="3550439"/>
            <a:ext cx="3962441" cy="2271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leca.ujf-grenoble.fr/membres/photosmembres/laverg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61" y="3748090"/>
            <a:ext cx="4000528" cy="2035959"/>
          </a:xfrm>
          <a:prstGeom prst="rect">
            <a:avLst/>
          </a:prstGeom>
          <a:noFill/>
          <a:extLst>
            <a:ext uri="{909E8E84-426E-40DD-AFC4-6F175D3DCCD1}">
              <a14:hiddenFill xmlns:a14="http://schemas.microsoft.com/office/drawing/2010/main">
                <a:solidFill>
                  <a:srgbClr val="FFFFFF"/>
                </a:solidFill>
              </a14:hiddenFill>
            </a:ext>
          </a:extLst>
        </p:spPr>
      </p:pic>
      <p:sp>
        <p:nvSpPr>
          <p:cNvPr id="15" name="مستطيل 14"/>
          <p:cNvSpPr/>
          <p:nvPr/>
        </p:nvSpPr>
        <p:spPr>
          <a:xfrm rot="19960598">
            <a:off x="2089811" y="4920320"/>
            <a:ext cx="8913304"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ar-SA" sz="4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  من  العالِم؟</a:t>
            </a:r>
            <a:r>
              <a:rPr lang="ar-SA" sz="4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rPr>
              <a:t>.</a:t>
            </a:r>
            <a:endParaRPr lang="ar-SA" sz="4400" dirty="0">
              <a:solidFill>
                <a:srgbClr val="FF0000"/>
              </a:solidFill>
            </a:endParaRPr>
          </a:p>
        </p:txBody>
      </p:sp>
      <p:sp>
        <p:nvSpPr>
          <p:cNvPr id="14" name="مستطيل 13"/>
          <p:cNvSpPr/>
          <p:nvPr/>
        </p:nvSpPr>
        <p:spPr>
          <a:xfrm rot="19960598">
            <a:off x="1438401" y="3061846"/>
            <a:ext cx="891330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ar-SA" sz="28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mj-lt"/>
                <a:ea typeface="+mj-ea"/>
                <a:cs typeface="DecoType Naskh" pitchFamily="2" charset="-78"/>
                <a:sym typeface="Wingdings 2"/>
              </a:rPr>
              <a:t>  أي شخص يحاول أن يتعلم شيئاً ما عن طبيعة العالَم فهو عالِم</a:t>
            </a:r>
            <a:r>
              <a:rPr lang="ar-SA" sz="24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mj-lt"/>
                <a:ea typeface="+mj-ea"/>
                <a:cs typeface="DecoType Naskh" pitchFamily="2" charset="-78"/>
              </a:rPr>
              <a:t>.</a:t>
            </a:r>
            <a:endParaRPr lang="ar-SA" sz="1600" dirty="0">
              <a:solidFill>
                <a:schemeClr val="tx1"/>
              </a:solidFill>
            </a:endParaRPr>
          </a:p>
        </p:txBody>
      </p:sp>
      <p:graphicFrame>
        <p:nvGraphicFramePr>
          <p:cNvPr id="2" name="جدول 2">
            <a:extLst>
              <a:ext uri="{FF2B5EF4-FFF2-40B4-BE49-F238E27FC236}">
                <a16:creationId xmlns:a16="http://schemas.microsoft.com/office/drawing/2014/main" id="{E8487755-DB71-4710-82F3-E0C94D391A11}"/>
              </a:ext>
            </a:extLst>
          </p:cNvPr>
          <p:cNvGraphicFramePr>
            <a:graphicFrameLocks noGrp="1"/>
          </p:cNvGraphicFramePr>
          <p:nvPr>
            <p:extLst>
              <p:ext uri="{D42A27DB-BD31-4B8C-83A1-F6EECF244321}">
                <p14:modId xmlns:p14="http://schemas.microsoft.com/office/powerpoint/2010/main" val="1626120447"/>
              </p:ext>
            </p:extLst>
          </p:nvPr>
        </p:nvGraphicFramePr>
        <p:xfrm>
          <a:off x="1423603" y="1639046"/>
          <a:ext cx="8127999" cy="4556157"/>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546987029"/>
                    </a:ext>
                  </a:extLst>
                </a:gridCol>
                <a:gridCol w="2709333">
                  <a:extLst>
                    <a:ext uri="{9D8B030D-6E8A-4147-A177-3AD203B41FA5}">
                      <a16:colId xmlns:a16="http://schemas.microsoft.com/office/drawing/2014/main" val="4227702979"/>
                    </a:ext>
                  </a:extLst>
                </a:gridCol>
                <a:gridCol w="2709333">
                  <a:extLst>
                    <a:ext uri="{9D8B030D-6E8A-4147-A177-3AD203B41FA5}">
                      <a16:colId xmlns:a16="http://schemas.microsoft.com/office/drawing/2014/main" val="2339881157"/>
                    </a:ext>
                  </a:extLst>
                </a:gridCol>
              </a:tblGrid>
              <a:tr h="1518719">
                <a:tc>
                  <a:txBody>
                    <a:bodyPr/>
                    <a:lstStyle/>
                    <a:p>
                      <a:pPr rtl="1"/>
                      <a:r>
                        <a:rPr lang="ar-SA" dirty="0" err="1"/>
                        <a:t>نتالالاببييبسسسسيسيسيسيس</a:t>
                      </a:r>
                      <a:endParaRPr lang="ar-SA" dirty="0"/>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1107855169"/>
                  </a:ext>
                </a:extLst>
              </a:tr>
              <a:tr h="1518719">
                <a:tc>
                  <a:txBody>
                    <a:bodyPr/>
                    <a:lstStyle/>
                    <a:p>
                      <a:pPr rtl="1"/>
                      <a:endParaRPr lang="ar-SA"/>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2264084074"/>
                  </a:ext>
                </a:extLst>
              </a:tr>
              <a:tr h="1518719">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709240001"/>
                  </a:ext>
                </a:extLst>
              </a:tr>
            </a:tbl>
          </a:graphicData>
        </a:graphic>
      </p:graphicFrame>
    </p:spTree>
    <p:extLst>
      <p:ext uri="{BB962C8B-B14F-4D97-AF65-F5344CB8AC3E}">
        <p14:creationId xmlns:p14="http://schemas.microsoft.com/office/powerpoint/2010/main" val="236360844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images (4).jpg"/>
          <p:cNvPicPr>
            <a:picLocks noChangeAspect="1"/>
          </p:cNvPicPr>
          <p:nvPr/>
        </p:nvPicPr>
        <p:blipFill>
          <a:blip r:embed="rId3" cstate="print"/>
          <a:stretch>
            <a:fillRect/>
          </a:stretch>
        </p:blipFill>
        <p:spPr>
          <a:xfrm>
            <a:off x="1" y="1"/>
            <a:ext cx="12191999" cy="6857999"/>
          </a:xfrm>
          <a:prstGeom prst="rect">
            <a:avLst/>
          </a:prstGeom>
        </p:spPr>
      </p:pic>
      <p:sp>
        <p:nvSpPr>
          <p:cNvPr id="5" name="عنوان 1"/>
          <p:cNvSpPr>
            <a:spLocks noGrp="1"/>
          </p:cNvSpPr>
          <p:nvPr>
            <p:ph type="ctrTitle"/>
          </p:nvPr>
        </p:nvSpPr>
        <p:spPr>
          <a:xfrm>
            <a:off x="666712" y="928670"/>
            <a:ext cx="11144285" cy="4752528"/>
          </a:xfrm>
        </p:spPr>
        <p:txBody>
          <a:bodyPr vert="horz" lIns="91440" tIns="45720" rIns="91440" bIns="45720" rtlCol="1" anchor="ctr">
            <a:no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br>
              <a:rPr lang="en-US" sz="8000" b="1" dirty="0">
                <a:ln w="38100">
                  <a:solidFill>
                    <a:schemeClr val="bg1"/>
                  </a:solidFill>
                </a:ln>
                <a:solidFill>
                  <a:srgbClr val="CC0066"/>
                </a:solidFill>
                <a:effectLst>
                  <a:outerShdw blurRad="50800" dist="38100" dir="5400000" algn="t" rotWithShape="0">
                    <a:prstClr val="black">
                      <a:alpha val="40000"/>
                    </a:prstClr>
                  </a:outerShdw>
                  <a:reflection blurRad="6350" stA="55000" endA="300" endPos="45500" dir="5400000" sy="-100000" algn="bl" rotWithShape="0"/>
                </a:effectLst>
                <a:latin typeface="Hacen Sahafa" pitchFamily="2" charset="-78"/>
                <a:cs typeface="Bader" pitchFamily="2" charset="-78"/>
              </a:rPr>
            </a:br>
            <a:r>
              <a:rPr lang="ar-SA" sz="8000" b="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a:t>
            </a:r>
            <a:r>
              <a:rPr lang="ar-SA" sz="80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ما هو العلم الذي يدرس العالم الطبيعي ؟</a:t>
            </a:r>
            <a:endParaRPr lang="ar-SA" sz="8000" b="1" dirty="0">
              <a:ln w="38100">
                <a:solidFill>
                  <a:schemeClr val="bg1"/>
                </a:solidFill>
              </a:ln>
              <a:solidFill>
                <a:srgbClr val="CC0066"/>
              </a:solidFill>
              <a:effectLst>
                <a:outerShdw blurRad="50800" dist="38100" dir="5400000" algn="t" rotWithShape="0">
                  <a:prstClr val="black">
                    <a:alpha val="40000"/>
                  </a:prstClr>
                </a:outerShdw>
                <a:reflection blurRad="6350" stA="55000" endA="300" endPos="45500" dir="5400000" sy="-100000" algn="bl" rotWithShape="0"/>
              </a:effectLst>
              <a:latin typeface="Hacen Sahafa" pitchFamily="2" charset="-78"/>
              <a:cs typeface="Bader" pitchFamily="2" charset="-78"/>
            </a:endParaRPr>
          </a:p>
        </p:txBody>
      </p:sp>
      <p:sp>
        <p:nvSpPr>
          <p:cNvPr id="4" name="مستطيل 3">
            <a:extLst>
              <a:ext uri="{FF2B5EF4-FFF2-40B4-BE49-F238E27FC236}">
                <a16:creationId xmlns:a16="http://schemas.microsoft.com/office/drawing/2014/main" id="{0C567BFD-10DA-436C-85DE-837E542FBA89}"/>
              </a:ext>
            </a:extLst>
          </p:cNvPr>
          <p:cNvSpPr/>
          <p:nvPr/>
        </p:nvSpPr>
        <p:spPr>
          <a:xfrm rot="20936295">
            <a:off x="2189322" y="5130596"/>
            <a:ext cx="7813357" cy="584775"/>
          </a:xfrm>
          <a:prstGeom prst="rect">
            <a:avLst/>
          </a:prstGeom>
          <a:solidFill>
            <a:srgbClr val="E1FFF3"/>
          </a:solidFill>
          <a:ln>
            <a:solidFill>
              <a:srgbClr val="00B050"/>
            </a:solidFill>
          </a:ln>
          <a:effectLst>
            <a:outerShdw blurRad="50800" dist="38100" dir="13500000" algn="br" rotWithShape="0">
              <a:prstClr val="black">
                <a:alpha val="40000"/>
              </a:prstClr>
            </a:outerShdw>
          </a:effectLst>
        </p:spPr>
        <p:txBody>
          <a:bodyPr wrap="none">
            <a:spAutoFit/>
          </a:bodyPr>
          <a:lstStyle/>
          <a:p>
            <a:pPr algn="r" rtl="1"/>
            <a:r>
              <a:rPr lang="ar-SA" sz="3200" b="1" dirty="0"/>
              <a:t>تعريف العلوم: </a:t>
            </a:r>
            <a:r>
              <a:rPr lang="ar-SA" sz="3200" dirty="0">
                <a:solidFill>
                  <a:srgbClr val="002060"/>
                </a:solidFill>
              </a:rPr>
              <a:t>هي طريقة لتعلم المزيد حول العالَم الطبيعي.</a:t>
            </a:r>
          </a:p>
        </p:txBody>
      </p:sp>
    </p:spTree>
    <p:extLst>
      <p:ext uri="{BB962C8B-B14F-4D97-AF65-F5344CB8AC3E}">
        <p14:creationId xmlns:p14="http://schemas.microsoft.com/office/powerpoint/2010/main" val="22364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صورة 4" descr="صورة تحتوي على رسوم المتجهات&#10;&#10;تم إنشاء الوصف تلقائياً">
            <a:extLst>
              <a:ext uri="{FF2B5EF4-FFF2-40B4-BE49-F238E27FC236}">
                <a16:creationId xmlns:a16="http://schemas.microsoft.com/office/drawing/2014/main" id="{9DE891D7-7FD6-4F37-A7CB-D2034CCE2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632" y="1667367"/>
            <a:ext cx="3517119" cy="3517119"/>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صورة 6" descr="صورة تحتوي على غروب الشمس, سماء, داكن, الشمس&#10;&#10;تم إنشاء الوصف تلقائياً">
            <a:extLst>
              <a:ext uri="{FF2B5EF4-FFF2-40B4-BE49-F238E27FC236}">
                <a16:creationId xmlns:a16="http://schemas.microsoft.com/office/drawing/2014/main" id="{2D344209-4F7B-4F20-8FBE-71DFDC1D6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6" y="2431049"/>
            <a:ext cx="3537345" cy="1989756"/>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صورة 2" descr="صورة تحتوي على شخص&#10;&#10;تم إنشاء الوصف تلقائياً">
            <a:extLst>
              <a:ext uri="{FF2B5EF4-FFF2-40B4-BE49-F238E27FC236}">
                <a16:creationId xmlns:a16="http://schemas.microsoft.com/office/drawing/2014/main" id="{76F06359-5552-4C86-A597-C9AA6C9C9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2336" y="2252089"/>
            <a:ext cx="3517120" cy="2347677"/>
          </a:xfrm>
          <a:prstGeom prst="rect">
            <a:avLst/>
          </a:prstGeom>
        </p:spPr>
      </p:pic>
      <p:sp>
        <p:nvSpPr>
          <p:cNvPr id="8" name="مربع نص 7">
            <a:extLst>
              <a:ext uri="{FF2B5EF4-FFF2-40B4-BE49-F238E27FC236}">
                <a16:creationId xmlns:a16="http://schemas.microsoft.com/office/drawing/2014/main" id="{BBCAB9AC-60CA-49FD-9BD6-99D3C3632523}"/>
              </a:ext>
            </a:extLst>
          </p:cNvPr>
          <p:cNvSpPr txBox="1"/>
          <p:nvPr/>
        </p:nvSpPr>
        <p:spPr>
          <a:xfrm>
            <a:off x="8579855" y="5145967"/>
            <a:ext cx="2692928"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rtl="1"/>
            <a:r>
              <a:rPr lang="ar-SA" sz="4000" dirty="0"/>
              <a:t>تجلط الدم</a:t>
            </a:r>
          </a:p>
        </p:txBody>
      </p:sp>
      <p:sp>
        <p:nvSpPr>
          <p:cNvPr id="11" name="مربع نص 10">
            <a:extLst>
              <a:ext uri="{FF2B5EF4-FFF2-40B4-BE49-F238E27FC236}">
                <a16:creationId xmlns:a16="http://schemas.microsoft.com/office/drawing/2014/main" id="{A69FD925-436A-4CF1-8E54-0A5F34FCD291}"/>
              </a:ext>
            </a:extLst>
          </p:cNvPr>
          <p:cNvSpPr txBox="1"/>
          <p:nvPr/>
        </p:nvSpPr>
        <p:spPr>
          <a:xfrm>
            <a:off x="4749536" y="5145967"/>
            <a:ext cx="2692928"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rtl="1"/>
            <a:r>
              <a:rPr lang="ar-SA" sz="4000" dirty="0"/>
              <a:t>شروق الشمس</a:t>
            </a:r>
          </a:p>
        </p:txBody>
      </p:sp>
      <p:sp>
        <p:nvSpPr>
          <p:cNvPr id="13" name="مربع نص 12">
            <a:extLst>
              <a:ext uri="{FF2B5EF4-FFF2-40B4-BE49-F238E27FC236}">
                <a16:creationId xmlns:a16="http://schemas.microsoft.com/office/drawing/2014/main" id="{3619974C-8355-4440-AE28-E78CF9C084CB}"/>
              </a:ext>
            </a:extLst>
          </p:cNvPr>
          <p:cNvSpPr txBox="1"/>
          <p:nvPr/>
        </p:nvSpPr>
        <p:spPr>
          <a:xfrm>
            <a:off x="894161" y="5176576"/>
            <a:ext cx="269292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rtl="1"/>
            <a:r>
              <a:rPr lang="ar-SA" sz="3600" dirty="0"/>
              <a:t>الشعور بالعطش</a:t>
            </a:r>
          </a:p>
        </p:txBody>
      </p:sp>
      <p:sp>
        <p:nvSpPr>
          <p:cNvPr id="9" name="مستطيل 8">
            <a:extLst>
              <a:ext uri="{FF2B5EF4-FFF2-40B4-BE49-F238E27FC236}">
                <a16:creationId xmlns:a16="http://schemas.microsoft.com/office/drawing/2014/main" id="{12AAD7ED-5A25-4920-8653-45FA7DD53962}"/>
              </a:ext>
            </a:extLst>
          </p:cNvPr>
          <p:cNvSpPr/>
          <p:nvPr/>
        </p:nvSpPr>
        <p:spPr>
          <a:xfrm>
            <a:off x="1135492" y="665761"/>
            <a:ext cx="9887712"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rtl="1"/>
            <a:r>
              <a:rPr lang="ar-SA" sz="2000" b="1" dirty="0"/>
              <a:t>يفسر العلم المشاهدات اليومية بصورة منطقية، وكيف توظف العلوم التكرار المنتظم للأحداث في فهم هذا العالم</a:t>
            </a:r>
          </a:p>
        </p:txBody>
      </p:sp>
    </p:spTree>
    <p:extLst>
      <p:ext uri="{BB962C8B-B14F-4D97-AF65-F5344CB8AC3E}">
        <p14:creationId xmlns:p14="http://schemas.microsoft.com/office/powerpoint/2010/main" val="187782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12096750" cy="6858000"/>
          </a:xfrm>
          <a:prstGeom prst="rect">
            <a:avLst/>
          </a:prstGeom>
        </p:spPr>
      </p:pic>
    </p:spTree>
    <p:extLst>
      <p:ext uri="{BB962C8B-B14F-4D97-AF65-F5344CB8AC3E}">
        <p14:creationId xmlns:p14="http://schemas.microsoft.com/office/powerpoint/2010/main" val="69925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images (4).jpg"/>
          <p:cNvPicPr>
            <a:picLocks noChangeAspect="1"/>
          </p:cNvPicPr>
          <p:nvPr/>
        </p:nvPicPr>
        <p:blipFill>
          <a:blip r:embed="rId3" cstate="print"/>
          <a:stretch>
            <a:fillRect/>
          </a:stretch>
        </p:blipFill>
        <p:spPr>
          <a:xfrm>
            <a:off x="1" y="1"/>
            <a:ext cx="12191999" cy="6857999"/>
          </a:xfrm>
          <a:prstGeom prst="rect">
            <a:avLst/>
          </a:prstGeom>
        </p:spPr>
      </p:pic>
      <p:sp>
        <p:nvSpPr>
          <p:cNvPr id="5" name="عنوان 1"/>
          <p:cNvSpPr>
            <a:spLocks noGrp="1"/>
          </p:cNvSpPr>
          <p:nvPr>
            <p:ph type="ctrTitle"/>
          </p:nvPr>
        </p:nvSpPr>
        <p:spPr>
          <a:xfrm>
            <a:off x="666712" y="928670"/>
            <a:ext cx="11144285" cy="4752528"/>
          </a:xfrm>
        </p:spPr>
        <p:txBody>
          <a:bodyPr vert="horz" lIns="91440" tIns="45720" rIns="91440" bIns="45720" rtlCol="1" anchor="ctr">
            <a:no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br>
              <a:rPr lang="en-US" sz="8000" b="1" dirty="0">
                <a:ln w="38100">
                  <a:solidFill>
                    <a:schemeClr val="bg1"/>
                  </a:solidFill>
                </a:ln>
                <a:solidFill>
                  <a:srgbClr val="CC0066"/>
                </a:solidFill>
                <a:effectLst>
                  <a:outerShdw blurRad="50800" dist="38100" dir="5400000" algn="t" rotWithShape="0">
                    <a:prstClr val="black">
                      <a:alpha val="40000"/>
                    </a:prstClr>
                  </a:outerShdw>
                  <a:reflection blurRad="6350" stA="55000" endA="300" endPos="45500" dir="5400000" sy="-100000" algn="bl" rotWithShape="0"/>
                </a:effectLst>
                <a:latin typeface="Hacen Sahafa" pitchFamily="2" charset="-78"/>
                <a:cs typeface="Bader" pitchFamily="2" charset="-78"/>
              </a:rPr>
            </a:br>
            <a:r>
              <a:rPr lang="ar-SA" sz="8000" cap="all" dirty="0">
                <a:ln w="9000" cmpd="sng">
                  <a:solidFill>
                    <a:schemeClr val="accent4">
                      <a:shade val="50000"/>
                      <a:satMod val="120000"/>
                    </a:schemeClr>
                  </a:solidFill>
                  <a:prstDash val="solid"/>
                </a:ln>
                <a:solidFill>
                  <a:schemeClr val="bg2">
                    <a:lumMod val="10000"/>
                  </a:schemeClr>
                </a:solidFill>
                <a:effectLst>
                  <a:reflection blurRad="12700" stA="28000" endPos="45000" dist="1000" dir="5400000" sy="-100000" algn="bl" rotWithShape="0"/>
                </a:effectLst>
                <a:cs typeface="DecoType Naskh" pitchFamily="2" charset="-78"/>
              </a:rPr>
              <a:t> </a:t>
            </a:r>
            <a:r>
              <a:rPr lang="ar-SA" sz="8000" b="0" dirty="0">
                <a:ln w="18415" cmpd="sng">
                  <a:solidFill>
                    <a:srgbClr val="FFFFFF"/>
                  </a:solidFill>
                  <a:prstDash val="solid"/>
                </a:ln>
                <a:solidFill>
                  <a:srgbClr val="C00000"/>
                </a:solidFill>
                <a:effectLst/>
                <a:latin typeface="Times New Roman" pitchFamily="18" charset="0"/>
                <a:cs typeface="Times New Roman" pitchFamily="18" charset="0"/>
              </a:rPr>
              <a:t>التعلم عن العالم عبادة </a:t>
            </a:r>
            <a:r>
              <a:rPr lang="ar-SA" sz="8000" b="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a:t>
            </a:r>
            <a:br>
              <a:rPr lang="ar-SA" sz="800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br>
            <a:r>
              <a:rPr lang="ar-SA" sz="80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وقد أثنى الله عز وجل على التفكر في ملكوته ؛ لندرك </a:t>
            </a:r>
            <a:r>
              <a:rPr lang="ar-SA" sz="8000"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cs typeface="DecoType Naskh" pitchFamily="2" charset="-78"/>
              </a:rPr>
              <a:t>عظمته وحكمته</a:t>
            </a:r>
            <a:endParaRPr lang="ar-SA" sz="8000" b="1" dirty="0">
              <a:ln w="38100">
                <a:solidFill>
                  <a:schemeClr val="bg1"/>
                </a:solidFill>
              </a:ln>
              <a:solidFill>
                <a:srgbClr val="CC0066"/>
              </a:solidFill>
              <a:effectLst>
                <a:outerShdw blurRad="50800" dist="38100" dir="5400000" algn="t" rotWithShape="0">
                  <a:prstClr val="black">
                    <a:alpha val="40000"/>
                  </a:prstClr>
                </a:outerShdw>
                <a:reflection blurRad="6350" stA="55000" endA="300" endPos="45500" dir="5400000" sy="-100000" algn="bl" rotWithShape="0"/>
              </a:effectLst>
              <a:latin typeface="Hacen Sahafa" pitchFamily="2" charset="-78"/>
              <a:cs typeface="Bader" pitchFamily="2" charset="-78"/>
            </a:endParaRPr>
          </a:p>
        </p:txBody>
      </p:sp>
      <p:sp>
        <p:nvSpPr>
          <p:cNvPr id="7" name="سهم إلى اليمين 6">
            <a:hlinkClick r:id="rId4" action="ppaction://hlinkfile"/>
          </p:cNvPr>
          <p:cNvSpPr/>
          <p:nvPr/>
        </p:nvSpPr>
        <p:spPr>
          <a:xfrm>
            <a:off x="239349" y="0"/>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309516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2" name="عنوان 1"/>
          <p:cNvSpPr>
            <a:spLocks noGrp="1"/>
          </p:cNvSpPr>
          <p:nvPr>
            <p:ph type="ctrTitle"/>
          </p:nvPr>
        </p:nvSpPr>
        <p:spPr>
          <a:xfrm>
            <a:off x="876300" y="2438400"/>
            <a:ext cx="6991350" cy="2286000"/>
          </a:xfrm>
          <a:ln/>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150000"/>
              </a:lnSpc>
              <a:spcBef>
                <a:spcPts val="600"/>
              </a:spcBef>
              <a:spcAft>
                <a:spcPts val="600"/>
              </a:spcAft>
            </a:pPr>
            <a:br>
              <a:rPr lang="en-US" sz="4000" dirty="0">
                <a:ln w="50800"/>
                <a:solidFill>
                  <a:schemeClr val="bg2">
                    <a:lumMod val="90000"/>
                  </a:schemeClr>
                </a:solidFill>
                <a:effectLst/>
                <a:cs typeface="MCS Rika S_U normal." pitchFamily="2" charset="-78"/>
              </a:rPr>
            </a:br>
            <a:r>
              <a:rPr lang="en-US" sz="4000" dirty="0">
                <a:ln w="50800"/>
                <a:solidFill>
                  <a:schemeClr val="bg2">
                    <a:lumMod val="90000"/>
                  </a:schemeClr>
                </a:solidFill>
                <a:effectLst/>
                <a:cs typeface="MCS Rika S_U normal." pitchFamily="2" charset="-78"/>
              </a:rPr>
              <a:t> </a:t>
            </a:r>
            <a:r>
              <a:rPr lang="ar-SA" sz="54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sym typeface="Wingdings 2"/>
              </a:rPr>
              <a:t>أسلوب</a:t>
            </a:r>
            <a:r>
              <a:rPr lang="ar-SA" sz="50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sym typeface="Wingdings 2"/>
              </a:rPr>
              <a:t> العلماء في </a:t>
            </a:r>
            <a:br>
              <a:rPr lang="ar-SA" sz="50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sym typeface="Wingdings 2"/>
              </a:rPr>
            </a:br>
            <a:r>
              <a:rPr lang="ar-SA" sz="50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sym typeface="Wingdings 2"/>
              </a:rPr>
              <a:t>اكتشاف العالم الطبيعي    </a:t>
            </a:r>
            <a:br>
              <a:rPr lang="ar-SA" sz="4800" dirty="0"/>
            </a:br>
            <a:endParaRPr lang="ar-SA" sz="1800" cap="none" dirty="0">
              <a:ln w="50800"/>
              <a:solidFill>
                <a:schemeClr val="bg2">
                  <a:lumMod val="90000"/>
                </a:schemeClr>
              </a:solidFill>
              <a:effectLst/>
              <a:cs typeface="MCS Rika S_U normal." pitchFamily="2" charset="-78"/>
            </a:endParaRPr>
          </a:p>
        </p:txBody>
      </p:sp>
      <p:pic>
        <p:nvPicPr>
          <p:cNvPr id="10" name="صورة 9" descr="isaac-newton.jpg"/>
          <p:cNvPicPr>
            <a:picLocks noChangeAspect="1"/>
          </p:cNvPicPr>
          <p:nvPr/>
        </p:nvPicPr>
        <p:blipFill>
          <a:blip r:embed="rId3" cstate="print"/>
          <a:stretch>
            <a:fillRect/>
          </a:stretch>
        </p:blipFill>
        <p:spPr>
          <a:xfrm>
            <a:off x="8001013" y="500042"/>
            <a:ext cx="4190987" cy="3143272"/>
          </a:xfrm>
          <a:prstGeom prst="rect">
            <a:avLst/>
          </a:prstGeom>
        </p:spPr>
      </p:pic>
      <p:pic>
        <p:nvPicPr>
          <p:cNvPr id="11" name="صورة 10" descr="تنزيل.jpg"/>
          <p:cNvPicPr>
            <a:picLocks noChangeAspect="1"/>
          </p:cNvPicPr>
          <p:nvPr/>
        </p:nvPicPr>
        <p:blipFill>
          <a:blip r:embed="rId4" cstate="print"/>
          <a:stretch>
            <a:fillRect/>
          </a:stretch>
        </p:blipFill>
        <p:spPr>
          <a:xfrm>
            <a:off x="8001013" y="3643315"/>
            <a:ext cx="4000528" cy="3014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4557289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2" name="عنوان 1"/>
          <p:cNvSpPr>
            <a:spLocks noGrp="1"/>
          </p:cNvSpPr>
          <p:nvPr>
            <p:ph type="ctrTitle"/>
          </p:nvPr>
        </p:nvSpPr>
        <p:spPr>
          <a:xfrm>
            <a:off x="933450" y="2438400"/>
            <a:ext cx="6972300" cy="2286000"/>
          </a:xfrm>
          <a:ln/>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150000"/>
              </a:lnSpc>
              <a:spcBef>
                <a:spcPts val="600"/>
              </a:spcBef>
              <a:spcAft>
                <a:spcPts val="600"/>
              </a:spcAft>
            </a:pPr>
            <a:br>
              <a:rPr lang="en-US" sz="4000" dirty="0">
                <a:ln w="50800"/>
                <a:solidFill>
                  <a:schemeClr val="bg2">
                    <a:lumMod val="90000"/>
                  </a:schemeClr>
                </a:solidFill>
                <a:effectLst/>
                <a:cs typeface="MCS Rika S_U normal." pitchFamily="2" charset="-78"/>
              </a:rPr>
            </a:br>
            <a:r>
              <a:rPr lang="en-US" sz="4000" dirty="0">
                <a:ln w="50800"/>
                <a:solidFill>
                  <a:schemeClr val="bg2">
                    <a:lumMod val="90000"/>
                  </a:schemeClr>
                </a:solidFill>
                <a:effectLst/>
                <a:cs typeface="MCS Rika S_U normal." pitchFamily="2" charset="-78"/>
              </a:rPr>
              <a:t> </a:t>
            </a:r>
            <a:r>
              <a:rPr lang="ar-SA" sz="54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 </a:t>
            </a:r>
            <a:r>
              <a:rPr lang="ar-SA" sz="120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طرح الأسئلة  </a:t>
            </a:r>
            <a:br>
              <a:rPr lang="ar-SA" sz="4800" dirty="0"/>
            </a:br>
            <a:endParaRPr lang="ar-SA" sz="1800" cap="none" dirty="0">
              <a:ln w="50800"/>
              <a:solidFill>
                <a:schemeClr val="bg2">
                  <a:lumMod val="90000"/>
                </a:schemeClr>
              </a:solidFill>
              <a:effectLst/>
              <a:cs typeface="MCS Rika S_U normal." pitchFamily="2" charset="-78"/>
            </a:endParaRPr>
          </a:p>
        </p:txBody>
      </p:sp>
      <p:pic>
        <p:nvPicPr>
          <p:cNvPr id="10" name="صورة 9" descr="isaac-newton.jpg"/>
          <p:cNvPicPr>
            <a:picLocks noChangeAspect="1"/>
          </p:cNvPicPr>
          <p:nvPr/>
        </p:nvPicPr>
        <p:blipFill>
          <a:blip r:embed="rId3" cstate="print"/>
          <a:stretch>
            <a:fillRect/>
          </a:stretch>
        </p:blipFill>
        <p:spPr>
          <a:xfrm>
            <a:off x="8001013" y="1276350"/>
            <a:ext cx="4190987" cy="2366964"/>
          </a:xfrm>
          <a:prstGeom prst="rect">
            <a:avLst/>
          </a:prstGeom>
        </p:spPr>
      </p:pic>
      <p:pic>
        <p:nvPicPr>
          <p:cNvPr id="11" name="صورة 10" descr="تنزيل.jpg"/>
          <p:cNvPicPr>
            <a:picLocks noChangeAspect="1"/>
          </p:cNvPicPr>
          <p:nvPr/>
        </p:nvPicPr>
        <p:blipFill>
          <a:blip r:embed="rId4" cstate="print"/>
          <a:stretch>
            <a:fillRect/>
          </a:stretch>
        </p:blipFill>
        <p:spPr>
          <a:xfrm>
            <a:off x="8001013" y="3643315"/>
            <a:ext cx="4000528" cy="2490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23949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95375BB2-849A-42A6-8BC7-F9EB04C90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28693" y="3657600"/>
            <a:ext cx="3958037" cy="2940822"/>
          </a:xfrm>
          <a:prstGeom prst="rect">
            <a:avLst/>
          </a:prstGeom>
        </p:spPr>
      </p:pic>
      <p:pic>
        <p:nvPicPr>
          <p:cNvPr id="3" name="صورة 2" descr="صورة تحتوي على لعبة, مكعبات الليجو, دمية&#10;&#10;تم إنشاء الوصف تلقائياً">
            <a:extLst>
              <a:ext uri="{FF2B5EF4-FFF2-40B4-BE49-F238E27FC236}">
                <a16:creationId xmlns:a16="http://schemas.microsoft.com/office/drawing/2014/main" id="{DB86479D-07F8-4133-BEDC-D7CA8C957B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59" b="15751"/>
          <a:stretch/>
        </p:blipFill>
        <p:spPr>
          <a:xfrm>
            <a:off x="0" y="3902105"/>
            <a:ext cx="4035251" cy="2820242"/>
          </a:xfrm>
          <a:prstGeom prst="rect">
            <a:avLst/>
          </a:prstGeom>
        </p:spPr>
      </p:pic>
      <p:pic>
        <p:nvPicPr>
          <p:cNvPr id="7" name="صورة 6">
            <a:extLst>
              <a:ext uri="{FF2B5EF4-FFF2-40B4-BE49-F238E27FC236}">
                <a16:creationId xmlns:a16="http://schemas.microsoft.com/office/drawing/2014/main" id="{95AC81E1-C3AB-4276-A454-9C732C24F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002" y="4665333"/>
            <a:ext cx="3792615" cy="1933089"/>
          </a:xfrm>
          <a:prstGeom prst="rect">
            <a:avLst/>
          </a:prstGeom>
        </p:spPr>
      </p:pic>
      <p:sp>
        <p:nvSpPr>
          <p:cNvPr id="9" name="مستطيل 8">
            <a:extLst>
              <a:ext uri="{FF2B5EF4-FFF2-40B4-BE49-F238E27FC236}">
                <a16:creationId xmlns:a16="http://schemas.microsoft.com/office/drawing/2014/main" id="{E7B5167F-1CCA-41C5-A424-83AD28994E8B}"/>
              </a:ext>
            </a:extLst>
          </p:cNvPr>
          <p:cNvSpPr/>
          <p:nvPr/>
        </p:nvSpPr>
        <p:spPr>
          <a:xfrm>
            <a:off x="904352" y="1731002"/>
            <a:ext cx="10400838" cy="1384995"/>
          </a:xfrm>
          <a:prstGeom prst="rect">
            <a:avLst/>
          </a:prstGeom>
          <a:solidFill>
            <a:srgbClr val="D5B3FF"/>
          </a:solidFill>
          <a:ln>
            <a:solidFill>
              <a:srgbClr val="7030A0"/>
            </a:solidFill>
          </a:ln>
          <a:effectLst>
            <a:outerShdw blurRad="50800" dist="38100" dir="13500000" algn="br" rotWithShape="0">
              <a:prstClr val="black">
                <a:alpha val="40000"/>
              </a:prstClr>
            </a:outerShdw>
          </a:effectLst>
        </p:spPr>
        <p:txBody>
          <a:bodyPr wrap="square">
            <a:spAutoFit/>
          </a:bodyPr>
          <a:lstStyle/>
          <a:p>
            <a:pPr algn="r" rtl="1"/>
            <a:r>
              <a:rPr lang="ar-SA" sz="2800" b="1" dirty="0"/>
              <a:t>الأسئلة التي يجيب عنها العلم:</a:t>
            </a:r>
          </a:p>
          <a:p>
            <a:pPr marL="457200" indent="-457200" algn="r" rtl="1">
              <a:buFont typeface="Wingdings" panose="05000000000000000000" pitchFamily="2" charset="2"/>
              <a:buChar char="v"/>
            </a:pPr>
            <a:r>
              <a:rPr lang="ar-SA" sz="2800" dirty="0">
                <a:solidFill>
                  <a:srgbClr val="002060"/>
                </a:solidFill>
              </a:rPr>
              <a:t>يجيب عن الأسئلة المتعلقة بالعالم الطبيعي بواسطة الملاحظات وطرح أسئلة حولها</a:t>
            </a:r>
          </a:p>
          <a:p>
            <a:pPr marL="457200" indent="-457200" algn="r" rtl="1">
              <a:buFont typeface="Wingdings" panose="05000000000000000000" pitchFamily="2" charset="2"/>
              <a:buChar char="v"/>
            </a:pPr>
            <a:r>
              <a:rPr lang="ar-SA" sz="2800" dirty="0">
                <a:solidFill>
                  <a:srgbClr val="002060"/>
                </a:solidFill>
              </a:rPr>
              <a:t>لا يستطيع أن يجيب عن الأسئلة المتعلقة بالآراء، مثل من صديقك المفضل؟</a:t>
            </a:r>
          </a:p>
        </p:txBody>
      </p:sp>
    </p:spTree>
    <p:extLst>
      <p:ext uri="{BB962C8B-B14F-4D97-AF65-F5344CB8AC3E}">
        <p14:creationId xmlns:p14="http://schemas.microsoft.com/office/powerpoint/2010/main" val="2344197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2" name="عنوان 1"/>
          <p:cNvSpPr>
            <a:spLocks noGrp="1"/>
          </p:cNvSpPr>
          <p:nvPr>
            <p:ph type="ctrTitle"/>
          </p:nvPr>
        </p:nvSpPr>
        <p:spPr>
          <a:xfrm>
            <a:off x="1904959" y="2438400"/>
            <a:ext cx="5962691" cy="2286000"/>
          </a:xfrm>
          <a:ln/>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150000"/>
              </a:lnSpc>
              <a:spcBef>
                <a:spcPts val="600"/>
              </a:spcBef>
              <a:spcAft>
                <a:spcPts val="600"/>
              </a:spcAft>
            </a:pPr>
            <a:br>
              <a:rPr lang="en-US" sz="4000" dirty="0">
                <a:ln w="50800"/>
                <a:solidFill>
                  <a:schemeClr val="bg2">
                    <a:lumMod val="90000"/>
                  </a:schemeClr>
                </a:solidFill>
                <a:effectLst/>
                <a:cs typeface="MCS Rika S_U normal." pitchFamily="2" charset="-78"/>
              </a:rPr>
            </a:br>
            <a:r>
              <a:rPr lang="en-US" sz="9600" dirty="0">
                <a:ln w="50800"/>
                <a:solidFill>
                  <a:schemeClr val="bg2">
                    <a:lumMod val="90000"/>
                  </a:schemeClr>
                </a:solidFill>
                <a:effectLst/>
                <a:cs typeface="MCS Rika S_U normal." pitchFamily="2" charset="-78"/>
              </a:rPr>
              <a:t> </a:t>
            </a:r>
            <a:r>
              <a:rPr lang="ar-SA" sz="96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 تفسيرات محتملة   </a:t>
            </a:r>
            <a:br>
              <a:rPr lang="ar-SA" sz="4800" dirty="0"/>
            </a:br>
            <a:endParaRPr lang="ar-SA" sz="1800" cap="none" dirty="0">
              <a:ln w="50800"/>
              <a:solidFill>
                <a:schemeClr val="bg2">
                  <a:lumMod val="90000"/>
                </a:schemeClr>
              </a:solidFill>
              <a:effectLst/>
              <a:cs typeface="MCS Rika S_U normal." pitchFamily="2" charset="-78"/>
            </a:endParaRPr>
          </a:p>
        </p:txBody>
      </p:sp>
      <p:pic>
        <p:nvPicPr>
          <p:cNvPr id="10" name="صورة 9" descr="isaac-newton.jpg"/>
          <p:cNvPicPr>
            <a:picLocks noChangeAspect="1"/>
          </p:cNvPicPr>
          <p:nvPr/>
        </p:nvPicPr>
        <p:blipFill>
          <a:blip r:embed="rId3" cstate="print"/>
          <a:stretch>
            <a:fillRect/>
          </a:stretch>
        </p:blipFill>
        <p:spPr>
          <a:xfrm>
            <a:off x="8286765" y="1371600"/>
            <a:ext cx="3905235" cy="2271714"/>
          </a:xfrm>
          <a:prstGeom prst="rect">
            <a:avLst/>
          </a:prstGeom>
        </p:spPr>
      </p:pic>
      <p:pic>
        <p:nvPicPr>
          <p:cNvPr id="11" name="صورة 10" descr="تنزيل.jpg"/>
          <p:cNvPicPr>
            <a:picLocks noChangeAspect="1"/>
          </p:cNvPicPr>
          <p:nvPr/>
        </p:nvPicPr>
        <p:blipFill>
          <a:blip r:embed="rId4" cstate="print"/>
          <a:stretch>
            <a:fillRect/>
          </a:stretch>
        </p:blipFill>
        <p:spPr>
          <a:xfrm>
            <a:off x="8286765" y="3521871"/>
            <a:ext cx="3714776" cy="2605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9529862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pic>
        <p:nvPicPr>
          <p:cNvPr id="1026" name="Picture 2" descr="C:\Users\User\Desktop\التقاط.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28736"/>
            <a:ext cx="11911223"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عنوان 1"/>
          <p:cNvSpPr txBox="1">
            <a:spLocks/>
          </p:cNvSpPr>
          <p:nvPr/>
        </p:nvSpPr>
        <p:spPr>
          <a:xfrm>
            <a:off x="10477531" y="2643182"/>
            <a:ext cx="1524011" cy="428628"/>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r>
              <a:rPr kumimoji="0" lang="ar-SA" sz="4800" b="0" i="0" u="none" strike="noStrike" kern="1200" cap="none" spc="0" normalizeH="0" baseline="0" noProof="0" dirty="0">
                <a:ln>
                  <a:noFill/>
                </a:ln>
                <a:solidFill>
                  <a:schemeClr val="lt1"/>
                </a:solidFill>
                <a:effectLst/>
                <a:uLnTx/>
                <a:uFillTx/>
                <a:latin typeface="+mn-lt"/>
                <a:ea typeface="+mn-ea"/>
                <a:cs typeface="+mn-cs"/>
              </a:rPr>
              <a:t>ر</a:t>
            </a: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7" name="عنوان 1"/>
          <p:cNvSpPr txBox="1">
            <a:spLocks/>
          </p:cNvSpPr>
          <p:nvPr/>
        </p:nvSpPr>
        <p:spPr>
          <a:xfrm>
            <a:off x="8191515" y="2714620"/>
            <a:ext cx="1333509" cy="428628"/>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8" name="عنوان 1"/>
          <p:cNvSpPr txBox="1">
            <a:spLocks/>
          </p:cNvSpPr>
          <p:nvPr/>
        </p:nvSpPr>
        <p:spPr>
          <a:xfrm>
            <a:off x="5238744" y="2714620"/>
            <a:ext cx="1905013" cy="428628"/>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9" name="عنوان 1"/>
          <p:cNvSpPr txBox="1">
            <a:spLocks/>
          </p:cNvSpPr>
          <p:nvPr/>
        </p:nvSpPr>
        <p:spPr>
          <a:xfrm>
            <a:off x="380960" y="1643050"/>
            <a:ext cx="2571768" cy="500066"/>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10" name="عنوان 1"/>
          <p:cNvSpPr txBox="1">
            <a:spLocks/>
          </p:cNvSpPr>
          <p:nvPr/>
        </p:nvSpPr>
        <p:spPr>
          <a:xfrm>
            <a:off x="380960" y="2285992"/>
            <a:ext cx="2571768" cy="500066"/>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11" name="عنوان 1"/>
          <p:cNvSpPr txBox="1">
            <a:spLocks/>
          </p:cNvSpPr>
          <p:nvPr/>
        </p:nvSpPr>
        <p:spPr>
          <a:xfrm>
            <a:off x="380960" y="3000372"/>
            <a:ext cx="2571768" cy="500066"/>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
        <p:nvSpPr>
          <p:cNvPr id="12" name="عنوان 1"/>
          <p:cNvSpPr txBox="1">
            <a:spLocks/>
          </p:cNvSpPr>
          <p:nvPr/>
        </p:nvSpPr>
        <p:spPr>
          <a:xfrm>
            <a:off x="380960" y="3714752"/>
            <a:ext cx="2571768" cy="500066"/>
          </a:xfrm>
          <a:prstGeom prst="rect">
            <a:avLst/>
          </a:prstGeom>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50000"/>
              </a:lnSpc>
              <a:spcBef>
                <a:spcPts val="600"/>
              </a:spcBef>
              <a:spcAft>
                <a:spcPts val="600"/>
              </a:spcAft>
              <a:buClrTx/>
              <a:buSzTx/>
              <a:buFontTx/>
              <a:buNone/>
              <a:tabLst/>
              <a:defRPr/>
            </a:pPr>
            <a:b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br>
            <a:r>
              <a:rPr kumimoji="0" lang="en-US" sz="40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rPr>
              <a:t> </a:t>
            </a:r>
            <a:r>
              <a:rPr kumimoji="0" lang="ar-SA" sz="5400" b="0" i="0" u="none" strike="noStrike" kern="1200" cap="all" spc="0" normalizeH="0" baseline="0" noProof="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uLnTx/>
                <a:uFillTx/>
                <a:latin typeface="+mn-lt"/>
                <a:ea typeface="+mn-ea"/>
                <a:cs typeface="DecoType Naskh" pitchFamily="2" charset="-78"/>
                <a:sym typeface="Wingdings 2"/>
              </a:rPr>
              <a:t> </a:t>
            </a:r>
            <a:br>
              <a:rPr kumimoji="0" lang="ar-SA" sz="4800" b="0" i="0" u="none" strike="noStrike" kern="1200" cap="none" spc="0" normalizeH="0" baseline="0" noProof="0" dirty="0">
                <a:ln>
                  <a:noFill/>
                </a:ln>
                <a:solidFill>
                  <a:schemeClr val="lt1"/>
                </a:solidFill>
                <a:effectLst/>
                <a:uLnTx/>
                <a:uFillTx/>
                <a:latin typeface="+mn-lt"/>
                <a:ea typeface="+mn-ea"/>
                <a:cs typeface="+mn-cs"/>
              </a:rPr>
            </a:br>
            <a:endParaRPr kumimoji="0" lang="ar-SA" sz="1800" b="0" i="0" u="none" strike="noStrike" kern="1200" cap="none" spc="0" normalizeH="0" baseline="0" noProof="0" dirty="0">
              <a:ln w="50800"/>
              <a:solidFill>
                <a:schemeClr val="bg2">
                  <a:lumMod val="90000"/>
                </a:schemeClr>
              </a:solidFill>
              <a:effectLst/>
              <a:uLnTx/>
              <a:uFillTx/>
              <a:latin typeface="+mn-lt"/>
              <a:ea typeface="+mn-ea"/>
              <a:cs typeface="MCS Rika S_U normal." pitchFamily="2" charset="-78"/>
            </a:endParaRPr>
          </a:p>
        </p:txBody>
      </p:sp>
    </p:spTree>
    <p:extLst>
      <p:ext uri="{BB962C8B-B14F-4D97-AF65-F5344CB8AC3E}">
        <p14:creationId xmlns:p14="http://schemas.microsoft.com/office/powerpoint/2010/main" val="380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type="wd">
                                    <p:tmPct val="0"/>
                                  </p:iterate>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1+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iterate type="wd">
                                    <p:tmPct val="0"/>
                                  </p:iterate>
                                  <p:childTnLst>
                                    <p:anim calcmode="lin" valueType="num">
                                      <p:cBhvr additive="base">
                                        <p:cTn id="12" dur="5000"/>
                                        <p:tgtEl>
                                          <p:spTgt spid="7"/>
                                        </p:tgtEl>
                                        <p:attrNameLst>
                                          <p:attrName>ppt_x</p:attrName>
                                        </p:attrNameLst>
                                      </p:cBhvr>
                                      <p:tavLst>
                                        <p:tav tm="0">
                                          <p:val>
                                            <p:strVal val="ppt_x"/>
                                          </p:val>
                                        </p:tav>
                                        <p:tav tm="100000">
                                          <p:val>
                                            <p:strVal val="ppt_x"/>
                                          </p:val>
                                        </p:tav>
                                      </p:tavLst>
                                    </p:anim>
                                    <p:anim calcmode="lin" valueType="num">
                                      <p:cBhvr additive="base">
                                        <p:cTn id="13" dur="5000"/>
                                        <p:tgtEl>
                                          <p:spTgt spid="7"/>
                                        </p:tgtEl>
                                        <p:attrNameLst>
                                          <p:attrName>ppt_y</p:attrName>
                                        </p:attrNameLst>
                                      </p:cBhvr>
                                      <p:tavLst>
                                        <p:tav tm="0">
                                          <p:val>
                                            <p:strVal val="ppt_y"/>
                                          </p:val>
                                        </p:tav>
                                        <p:tav tm="100000">
                                          <p:val>
                                            <p:strVal val="1+ppt_h/2"/>
                                          </p:val>
                                        </p:tav>
                                      </p:tavLst>
                                    </p:anim>
                                    <p:set>
                                      <p:cBhvr>
                                        <p:cTn id="14" dur="1" fill="hold">
                                          <p:stCondLst>
                                            <p:cond delay="4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iterate type="wd">
                                    <p:tmPct val="0"/>
                                  </p:iterate>
                                  <p:childTnLst>
                                    <p:anim calcmode="lin" valueType="num">
                                      <p:cBhvr additive="base">
                                        <p:cTn id="18" dur="5000"/>
                                        <p:tgtEl>
                                          <p:spTgt spid="8"/>
                                        </p:tgtEl>
                                        <p:attrNameLst>
                                          <p:attrName>ppt_x</p:attrName>
                                        </p:attrNameLst>
                                      </p:cBhvr>
                                      <p:tavLst>
                                        <p:tav tm="0">
                                          <p:val>
                                            <p:strVal val="ppt_x"/>
                                          </p:val>
                                        </p:tav>
                                        <p:tav tm="100000">
                                          <p:val>
                                            <p:strVal val="ppt_x"/>
                                          </p:val>
                                        </p:tav>
                                      </p:tavLst>
                                    </p:anim>
                                    <p:anim calcmode="lin" valueType="num">
                                      <p:cBhvr additive="base">
                                        <p:cTn id="19" dur="5000"/>
                                        <p:tgtEl>
                                          <p:spTgt spid="8"/>
                                        </p:tgtEl>
                                        <p:attrNameLst>
                                          <p:attrName>ppt_y</p:attrName>
                                        </p:attrNameLst>
                                      </p:cBhvr>
                                      <p:tavLst>
                                        <p:tav tm="0">
                                          <p:val>
                                            <p:strVal val="ppt_y"/>
                                          </p:val>
                                        </p:tav>
                                        <p:tav tm="100000">
                                          <p:val>
                                            <p:strVal val="1+ppt_h/2"/>
                                          </p:val>
                                        </p:tav>
                                      </p:tavLst>
                                    </p:anim>
                                    <p:set>
                                      <p:cBhvr>
                                        <p:cTn id="20" dur="1" fill="hold">
                                          <p:stCondLst>
                                            <p:cond delay="4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iterate type="wd">
                                    <p:tmPct val="0"/>
                                  </p:iterate>
                                  <p:childTnLst>
                                    <p:anim calcmode="lin" valueType="num">
                                      <p:cBhvr additive="base">
                                        <p:cTn id="24" dur="5000"/>
                                        <p:tgtEl>
                                          <p:spTgt spid="9"/>
                                        </p:tgtEl>
                                        <p:attrNameLst>
                                          <p:attrName>ppt_x</p:attrName>
                                        </p:attrNameLst>
                                      </p:cBhvr>
                                      <p:tavLst>
                                        <p:tav tm="0">
                                          <p:val>
                                            <p:strVal val="ppt_x"/>
                                          </p:val>
                                        </p:tav>
                                        <p:tav tm="100000">
                                          <p:val>
                                            <p:strVal val="ppt_x"/>
                                          </p:val>
                                        </p:tav>
                                      </p:tavLst>
                                    </p:anim>
                                    <p:anim calcmode="lin" valueType="num">
                                      <p:cBhvr additive="base">
                                        <p:cTn id="25" dur="5000"/>
                                        <p:tgtEl>
                                          <p:spTgt spid="9"/>
                                        </p:tgtEl>
                                        <p:attrNameLst>
                                          <p:attrName>ppt_y</p:attrName>
                                        </p:attrNameLst>
                                      </p:cBhvr>
                                      <p:tavLst>
                                        <p:tav tm="0">
                                          <p:val>
                                            <p:strVal val="ppt_y"/>
                                          </p:val>
                                        </p:tav>
                                        <p:tav tm="100000">
                                          <p:val>
                                            <p:strVal val="1+ppt_h/2"/>
                                          </p:val>
                                        </p:tav>
                                      </p:tavLst>
                                    </p:anim>
                                    <p:set>
                                      <p:cBhvr>
                                        <p:cTn id="26" dur="1" fill="hold">
                                          <p:stCondLst>
                                            <p:cond delay="4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iterate type="wd">
                                    <p:tmPct val="0"/>
                                  </p:iterate>
                                  <p:childTnLst>
                                    <p:anim calcmode="lin" valueType="num">
                                      <p:cBhvr additive="base">
                                        <p:cTn id="30" dur="5000"/>
                                        <p:tgtEl>
                                          <p:spTgt spid="10"/>
                                        </p:tgtEl>
                                        <p:attrNameLst>
                                          <p:attrName>ppt_x</p:attrName>
                                        </p:attrNameLst>
                                      </p:cBhvr>
                                      <p:tavLst>
                                        <p:tav tm="0">
                                          <p:val>
                                            <p:strVal val="ppt_x"/>
                                          </p:val>
                                        </p:tav>
                                        <p:tav tm="100000">
                                          <p:val>
                                            <p:strVal val="ppt_x"/>
                                          </p:val>
                                        </p:tav>
                                      </p:tavLst>
                                    </p:anim>
                                    <p:anim calcmode="lin" valueType="num">
                                      <p:cBhvr additive="base">
                                        <p:cTn id="31" dur="5000"/>
                                        <p:tgtEl>
                                          <p:spTgt spid="10"/>
                                        </p:tgtEl>
                                        <p:attrNameLst>
                                          <p:attrName>ppt_y</p:attrName>
                                        </p:attrNameLst>
                                      </p:cBhvr>
                                      <p:tavLst>
                                        <p:tav tm="0">
                                          <p:val>
                                            <p:strVal val="ppt_y"/>
                                          </p:val>
                                        </p:tav>
                                        <p:tav tm="100000">
                                          <p:val>
                                            <p:strVal val="1+ppt_h/2"/>
                                          </p:val>
                                        </p:tav>
                                      </p:tavLst>
                                    </p:anim>
                                    <p:set>
                                      <p:cBhvr>
                                        <p:cTn id="32" dur="1" fill="hold">
                                          <p:stCondLst>
                                            <p:cond delay="4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iterate type="wd">
                                    <p:tmPct val="0"/>
                                  </p:iterate>
                                  <p:childTnLst>
                                    <p:anim calcmode="lin" valueType="num">
                                      <p:cBhvr additive="base">
                                        <p:cTn id="36" dur="5000"/>
                                        <p:tgtEl>
                                          <p:spTgt spid="11"/>
                                        </p:tgtEl>
                                        <p:attrNameLst>
                                          <p:attrName>ppt_x</p:attrName>
                                        </p:attrNameLst>
                                      </p:cBhvr>
                                      <p:tavLst>
                                        <p:tav tm="0">
                                          <p:val>
                                            <p:strVal val="ppt_x"/>
                                          </p:val>
                                        </p:tav>
                                        <p:tav tm="100000">
                                          <p:val>
                                            <p:strVal val="ppt_x"/>
                                          </p:val>
                                        </p:tav>
                                      </p:tavLst>
                                    </p:anim>
                                    <p:anim calcmode="lin" valueType="num">
                                      <p:cBhvr additive="base">
                                        <p:cTn id="37" dur="5000"/>
                                        <p:tgtEl>
                                          <p:spTgt spid="11"/>
                                        </p:tgtEl>
                                        <p:attrNameLst>
                                          <p:attrName>ppt_y</p:attrName>
                                        </p:attrNameLst>
                                      </p:cBhvr>
                                      <p:tavLst>
                                        <p:tav tm="0">
                                          <p:val>
                                            <p:strVal val="ppt_y"/>
                                          </p:val>
                                        </p:tav>
                                        <p:tav tm="100000">
                                          <p:val>
                                            <p:strVal val="1+ppt_h/2"/>
                                          </p:val>
                                        </p:tav>
                                      </p:tavLst>
                                    </p:anim>
                                    <p:set>
                                      <p:cBhvr>
                                        <p:cTn id="38" dur="1" fill="hold">
                                          <p:stCondLst>
                                            <p:cond delay="4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iterate type="wd">
                                    <p:tmPct val="0"/>
                                  </p:iterate>
                                  <p:childTnLst>
                                    <p:anim calcmode="lin" valueType="num">
                                      <p:cBhvr additive="base">
                                        <p:cTn id="42" dur="5000"/>
                                        <p:tgtEl>
                                          <p:spTgt spid="12"/>
                                        </p:tgtEl>
                                        <p:attrNameLst>
                                          <p:attrName>ppt_x</p:attrName>
                                        </p:attrNameLst>
                                      </p:cBhvr>
                                      <p:tavLst>
                                        <p:tav tm="0">
                                          <p:val>
                                            <p:strVal val="ppt_x"/>
                                          </p:val>
                                        </p:tav>
                                        <p:tav tm="100000">
                                          <p:val>
                                            <p:strVal val="ppt_x"/>
                                          </p:val>
                                        </p:tav>
                                      </p:tavLst>
                                    </p:anim>
                                    <p:anim calcmode="lin" valueType="num">
                                      <p:cBhvr additive="base">
                                        <p:cTn id="43" dur="5000"/>
                                        <p:tgtEl>
                                          <p:spTgt spid="12"/>
                                        </p:tgtEl>
                                        <p:attrNameLst>
                                          <p:attrName>ppt_y</p:attrName>
                                        </p:attrNameLst>
                                      </p:cBhvr>
                                      <p:tavLst>
                                        <p:tav tm="0">
                                          <p:val>
                                            <p:strVal val="ppt_y"/>
                                          </p:val>
                                        </p:tav>
                                        <p:tav tm="100000">
                                          <p:val>
                                            <p:strVal val="1+ppt_h/2"/>
                                          </p:val>
                                        </p:tav>
                                      </p:tavLst>
                                    </p:anim>
                                    <p:set>
                                      <p:cBhvr>
                                        <p:cTn id="44"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grpSp>
        <p:nvGrpSpPr>
          <p:cNvPr id="2" name="مجموعة 10"/>
          <p:cNvGrpSpPr>
            <a:grpSpLocks/>
          </p:cNvGrpSpPr>
          <p:nvPr/>
        </p:nvGrpSpPr>
        <p:grpSpPr bwMode="auto">
          <a:xfrm>
            <a:off x="1219201" y="2311857"/>
            <a:ext cx="10623836" cy="2296418"/>
            <a:chOff x="1219570" y="1371600"/>
            <a:chExt cx="6724280" cy="2296418"/>
          </a:xfrm>
        </p:grpSpPr>
        <p:grpSp>
          <p:nvGrpSpPr>
            <p:cNvPr id="3" name="مجموعة 5"/>
            <p:cNvGrpSpPr>
              <a:grpSpLocks/>
            </p:cNvGrpSpPr>
            <p:nvPr/>
          </p:nvGrpSpPr>
          <p:grpSpPr bwMode="auto">
            <a:xfrm>
              <a:off x="1219570" y="1371600"/>
              <a:ext cx="6724280" cy="2296418"/>
              <a:chOff x="1219570" y="1371600"/>
              <a:chExt cx="6724280" cy="2296418"/>
            </a:xfrm>
          </p:grpSpPr>
          <p:pic>
            <p:nvPicPr>
              <p:cNvPr id="5" name="Picture 7"/>
              <p:cNvPicPr>
                <a:picLocks noChangeAspect="1" noChangeArrowheads="1"/>
              </p:cNvPicPr>
              <p:nvPr/>
            </p:nvPicPr>
            <p:blipFill>
              <a:blip r:embed="rId4" cstate="print"/>
              <a:srcRect/>
              <a:stretch>
                <a:fillRect/>
              </a:stretch>
            </p:blipFill>
            <p:spPr bwMode="auto">
              <a:xfrm>
                <a:off x="6553200" y="1371600"/>
                <a:ext cx="1390650" cy="762000"/>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6" name="مستطيل مستدير الزوايا 5"/>
              <p:cNvSpPr/>
              <p:nvPr/>
            </p:nvSpPr>
            <p:spPr>
              <a:xfrm>
                <a:off x="1219570" y="2362200"/>
                <a:ext cx="6724280" cy="1305818"/>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ar-JO" dirty="0"/>
              </a:p>
            </p:txBody>
          </p:sp>
        </p:grpSp>
        <p:sp>
          <p:nvSpPr>
            <p:cNvPr id="4" name="مربع نص 4"/>
            <p:cNvSpPr txBox="1">
              <a:spLocks noChangeArrowheads="1"/>
            </p:cNvSpPr>
            <p:nvPr/>
          </p:nvSpPr>
          <p:spPr bwMode="auto">
            <a:xfrm>
              <a:off x="1219570" y="2590800"/>
              <a:ext cx="6629030" cy="5847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r-SA" sz="3200" dirty="0">
                  <a:solidFill>
                    <a:schemeClr val="tx1"/>
                  </a:solidFill>
                  <a:cs typeface="Simplified Arabic" pitchFamily="2" charset="-78"/>
                </a:rPr>
                <a:t>لماذا لا تستطيع العلوم الإجابة عن الأسئلة بجزم دائما ً؟ صفحة 18</a:t>
              </a:r>
              <a:r>
                <a:rPr lang="ar-JO" sz="3200" dirty="0">
                  <a:solidFill>
                    <a:schemeClr val="tx1"/>
                  </a:solidFill>
                  <a:cs typeface="Simplified Arabic" pitchFamily="2" charset="-78"/>
                </a:rPr>
                <a:t> </a:t>
              </a:r>
            </a:p>
          </p:txBody>
        </p:sp>
      </p:grpSp>
      <p:grpSp>
        <p:nvGrpSpPr>
          <p:cNvPr id="7" name="Group 6"/>
          <p:cNvGrpSpPr>
            <a:grpSpLocks/>
          </p:cNvGrpSpPr>
          <p:nvPr/>
        </p:nvGrpSpPr>
        <p:grpSpPr bwMode="auto">
          <a:xfrm rot="-996101">
            <a:off x="703276" y="777435"/>
            <a:ext cx="2641600" cy="1981200"/>
            <a:chOff x="431" y="618"/>
            <a:chExt cx="1242" cy="759"/>
          </a:xfrm>
        </p:grpSpPr>
        <p:pic>
          <p:nvPicPr>
            <p:cNvPr id="8" name="Picture 7"/>
            <p:cNvPicPr>
              <a:picLocks noChangeAspect="1" noChangeArrowheads="1"/>
            </p:cNvPicPr>
            <p:nvPr/>
          </p:nvPicPr>
          <p:blipFill>
            <a:blip r:embed="rId5" cstate="print"/>
            <a:srcRect/>
            <a:stretch>
              <a:fillRect/>
            </a:stretch>
          </p:blipFill>
          <p:spPr bwMode="auto">
            <a:xfrm>
              <a:off x="431" y="663"/>
              <a:ext cx="1242" cy="714"/>
            </a:xfrm>
            <a:prstGeom prst="rect">
              <a:avLst/>
            </a:prstGeom>
            <a:noFill/>
            <a:ln w="9525">
              <a:noFill/>
              <a:miter lim="800000"/>
              <a:headEnd/>
              <a:tailEnd/>
            </a:ln>
          </p:spPr>
        </p:pic>
        <p:pic>
          <p:nvPicPr>
            <p:cNvPr id="9" name="Picture 8" descr="PENCIL"/>
            <p:cNvPicPr>
              <a:picLocks noChangeAspect="1" noChangeArrowheads="1" noCrop="1"/>
            </p:cNvPicPr>
            <p:nvPr/>
          </p:nvPicPr>
          <p:blipFill>
            <a:blip r:embed="rId6" cstate="print"/>
            <a:srcRect/>
            <a:stretch>
              <a:fillRect/>
            </a:stretch>
          </p:blipFill>
          <p:spPr bwMode="auto">
            <a:xfrm>
              <a:off x="930" y="618"/>
              <a:ext cx="468" cy="456"/>
            </a:xfrm>
            <a:prstGeom prst="rect">
              <a:avLst/>
            </a:prstGeom>
            <a:noFill/>
            <a:ln w="9525">
              <a:noFill/>
              <a:miter lim="800000"/>
              <a:headEnd/>
              <a:tailEnd/>
            </a:ln>
          </p:spPr>
        </p:pic>
      </p:grpSp>
    </p:spTree>
    <p:extLst>
      <p:ext uri="{BB962C8B-B14F-4D97-AF65-F5344CB8AC3E}">
        <p14:creationId xmlns:p14="http://schemas.microsoft.com/office/powerpoint/2010/main" val="2664275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grpSp>
        <p:nvGrpSpPr>
          <p:cNvPr id="2" name="مجموعة 10"/>
          <p:cNvGrpSpPr>
            <a:grpSpLocks/>
          </p:cNvGrpSpPr>
          <p:nvPr/>
        </p:nvGrpSpPr>
        <p:grpSpPr bwMode="auto">
          <a:xfrm>
            <a:off x="1219201" y="1714488"/>
            <a:ext cx="10623836" cy="2296418"/>
            <a:chOff x="1219570" y="1371600"/>
            <a:chExt cx="6724280" cy="2296418"/>
          </a:xfrm>
        </p:grpSpPr>
        <p:grpSp>
          <p:nvGrpSpPr>
            <p:cNvPr id="3" name="مجموعة 5"/>
            <p:cNvGrpSpPr>
              <a:grpSpLocks/>
            </p:cNvGrpSpPr>
            <p:nvPr/>
          </p:nvGrpSpPr>
          <p:grpSpPr bwMode="auto">
            <a:xfrm>
              <a:off x="1219570" y="1371600"/>
              <a:ext cx="6724280" cy="2296418"/>
              <a:chOff x="1219570" y="1371600"/>
              <a:chExt cx="6724280" cy="2296418"/>
            </a:xfrm>
          </p:grpSpPr>
          <p:pic>
            <p:nvPicPr>
              <p:cNvPr id="5" name="Picture 7"/>
              <p:cNvPicPr>
                <a:picLocks noChangeAspect="1" noChangeArrowheads="1"/>
              </p:cNvPicPr>
              <p:nvPr/>
            </p:nvPicPr>
            <p:blipFill>
              <a:blip r:embed="rId4" cstate="print"/>
              <a:srcRect/>
              <a:stretch>
                <a:fillRect/>
              </a:stretch>
            </p:blipFill>
            <p:spPr bwMode="auto">
              <a:xfrm>
                <a:off x="6553200" y="1371600"/>
                <a:ext cx="1390650" cy="762000"/>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6" name="مستطيل مستدير الزوايا 5"/>
              <p:cNvSpPr/>
              <p:nvPr/>
            </p:nvSpPr>
            <p:spPr>
              <a:xfrm>
                <a:off x="1219570" y="2362200"/>
                <a:ext cx="6724280" cy="1305818"/>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ar-JO" dirty="0"/>
              </a:p>
            </p:txBody>
          </p:sp>
        </p:grpSp>
        <p:sp>
          <p:nvSpPr>
            <p:cNvPr id="4" name="مربع نص 4"/>
            <p:cNvSpPr txBox="1">
              <a:spLocks noChangeArrowheads="1"/>
            </p:cNvSpPr>
            <p:nvPr/>
          </p:nvSpPr>
          <p:spPr bwMode="auto">
            <a:xfrm>
              <a:off x="1219570" y="2590800"/>
              <a:ext cx="6629030" cy="5847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r-SA" sz="3200" dirty="0">
                  <a:solidFill>
                    <a:schemeClr val="tx1"/>
                  </a:solidFill>
                  <a:cs typeface="Simplified Arabic" pitchFamily="2" charset="-78"/>
                </a:rPr>
                <a:t>لماذا لا تستطيع العلوم الإجابة عن الأسئلة بجزم دائما ً؟ صفحة 18</a:t>
              </a:r>
              <a:r>
                <a:rPr lang="ar-JO" sz="3200" dirty="0">
                  <a:solidFill>
                    <a:schemeClr val="tx1"/>
                  </a:solidFill>
                  <a:cs typeface="Simplified Arabic" pitchFamily="2" charset="-78"/>
                </a:rPr>
                <a:t> </a:t>
              </a:r>
            </a:p>
          </p:txBody>
        </p:sp>
      </p:grpSp>
      <p:grpSp>
        <p:nvGrpSpPr>
          <p:cNvPr id="7" name="Group 6"/>
          <p:cNvGrpSpPr>
            <a:grpSpLocks/>
          </p:cNvGrpSpPr>
          <p:nvPr/>
        </p:nvGrpSpPr>
        <p:grpSpPr bwMode="auto">
          <a:xfrm rot="-996101">
            <a:off x="798527" y="598903"/>
            <a:ext cx="2641600" cy="1981200"/>
            <a:chOff x="431" y="618"/>
            <a:chExt cx="1242" cy="759"/>
          </a:xfrm>
        </p:grpSpPr>
        <p:pic>
          <p:nvPicPr>
            <p:cNvPr id="8" name="Picture 7"/>
            <p:cNvPicPr>
              <a:picLocks noChangeAspect="1" noChangeArrowheads="1"/>
            </p:cNvPicPr>
            <p:nvPr/>
          </p:nvPicPr>
          <p:blipFill>
            <a:blip r:embed="rId5" cstate="print"/>
            <a:srcRect/>
            <a:stretch>
              <a:fillRect/>
            </a:stretch>
          </p:blipFill>
          <p:spPr bwMode="auto">
            <a:xfrm>
              <a:off x="431" y="663"/>
              <a:ext cx="1242" cy="714"/>
            </a:xfrm>
            <a:prstGeom prst="rect">
              <a:avLst/>
            </a:prstGeom>
            <a:noFill/>
            <a:ln w="9525">
              <a:noFill/>
              <a:miter lim="800000"/>
              <a:headEnd/>
              <a:tailEnd/>
            </a:ln>
          </p:spPr>
        </p:pic>
        <p:pic>
          <p:nvPicPr>
            <p:cNvPr id="9" name="Picture 8" descr="PENCIL"/>
            <p:cNvPicPr>
              <a:picLocks noChangeAspect="1" noChangeArrowheads="1" noCrop="1"/>
            </p:cNvPicPr>
            <p:nvPr/>
          </p:nvPicPr>
          <p:blipFill>
            <a:blip r:embed="rId6" cstate="print"/>
            <a:srcRect/>
            <a:stretch>
              <a:fillRect/>
            </a:stretch>
          </p:blipFill>
          <p:spPr bwMode="auto">
            <a:xfrm>
              <a:off x="930" y="618"/>
              <a:ext cx="468" cy="456"/>
            </a:xfrm>
            <a:prstGeom prst="rect">
              <a:avLst/>
            </a:prstGeom>
            <a:noFill/>
            <a:ln w="9525">
              <a:noFill/>
              <a:miter lim="800000"/>
              <a:headEnd/>
              <a:tailEnd/>
            </a:ln>
          </p:spPr>
        </p:pic>
      </p:grpSp>
      <p:sp>
        <p:nvSpPr>
          <p:cNvPr id="10" name="مستطيل 9"/>
          <p:cNvSpPr/>
          <p:nvPr/>
        </p:nvSpPr>
        <p:spPr>
          <a:xfrm>
            <a:off x="2381224" y="4572009"/>
            <a:ext cx="8746600" cy="584775"/>
          </a:xfrm>
          <a:prstGeom prst="rect">
            <a:avLst/>
          </a:prstGeom>
          <a:noFill/>
        </p:spPr>
        <p:txBody>
          <a:bodyPr wrap="square" lIns="91440" tIns="45720" rIns="91440" bIns="45720">
            <a:spAutoFit/>
          </a:bodyPr>
          <a:lstStyle/>
          <a:p>
            <a:pPr algn="ctr"/>
            <a:r>
              <a:rPr lang="ar-SA" sz="3200" b="1" dirty="0">
                <a:ln w="24500" cmpd="dbl">
                  <a:solidFill>
                    <a:srgbClr val="009644"/>
                  </a:solidFill>
                  <a:prstDash val="solid"/>
                  <a:miter lim="800000"/>
                </a:ln>
                <a:effectLst>
                  <a:outerShdw blurRad="38100" dist="38100" dir="7020000" algn="tl">
                    <a:srgbClr val="000000">
                      <a:alpha val="35000"/>
                    </a:srgbClr>
                  </a:outerShdw>
                </a:effectLst>
              </a:rPr>
              <a:t>لأنه يتم اكتشاف معلومات جديدة باستمرار</a:t>
            </a:r>
            <a:endParaRPr lang="ar-SA" sz="3200" b="1" cap="none" spc="0" dirty="0">
              <a:ln w="24500" cmpd="dbl">
                <a:solidFill>
                  <a:srgbClr val="009644"/>
                </a:solidFill>
                <a:prstDash val="solid"/>
                <a:miter lim="800000"/>
              </a:ln>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838817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descr="صورة تحتوي على لعبة&#10;&#10;تم إنشاء الوصف تلقائياً">
            <a:extLst>
              <a:ext uri="{FF2B5EF4-FFF2-40B4-BE49-F238E27FC236}">
                <a16:creationId xmlns:a16="http://schemas.microsoft.com/office/drawing/2014/main" id="{79B6313B-F49B-4844-B35A-07495D155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50" y="-1"/>
            <a:ext cx="5756054" cy="6870621"/>
          </a:xfrm>
          <a:prstGeom prst="rect">
            <a:avLst/>
          </a:prstGeom>
        </p:spPr>
      </p:pic>
      <p:pic>
        <p:nvPicPr>
          <p:cNvPr id="3" name="صورة 2">
            <a:extLst>
              <a:ext uri="{FF2B5EF4-FFF2-40B4-BE49-F238E27FC236}">
                <a16:creationId xmlns:a16="http://schemas.microsoft.com/office/drawing/2014/main" id="{BDE547E4-ED80-4680-8451-14F4C6E47C00}"/>
              </a:ext>
            </a:extLst>
          </p:cNvPr>
          <p:cNvPicPr>
            <a:picLocks noChangeAspect="1"/>
          </p:cNvPicPr>
          <p:nvPr/>
        </p:nvPicPr>
        <p:blipFill rotWithShape="1">
          <a:blip r:embed="rId3">
            <a:extLst>
              <a:ext uri="{28A0092B-C50C-407E-A947-70E740481C1C}">
                <a14:useLocalDpi xmlns:a14="http://schemas.microsoft.com/office/drawing/2010/main" val="0"/>
              </a:ext>
            </a:extLst>
          </a:blip>
          <a:srcRect l="4683" t="15968" r="3251" b="21390"/>
          <a:stretch/>
        </p:blipFill>
        <p:spPr>
          <a:xfrm>
            <a:off x="2507222" y="5285433"/>
            <a:ext cx="9550468" cy="1572568"/>
          </a:xfrm>
          <a:prstGeom prst="rect">
            <a:avLst/>
          </a:prstGeom>
        </p:spPr>
      </p:pic>
      <p:grpSp>
        <p:nvGrpSpPr>
          <p:cNvPr id="6" name="مجموعة 5">
            <a:extLst>
              <a:ext uri="{FF2B5EF4-FFF2-40B4-BE49-F238E27FC236}">
                <a16:creationId xmlns:a16="http://schemas.microsoft.com/office/drawing/2014/main" id="{8DE66493-92D4-4F77-8A1C-AB0C4C16B9A1}"/>
              </a:ext>
            </a:extLst>
          </p:cNvPr>
          <p:cNvGrpSpPr/>
          <p:nvPr/>
        </p:nvGrpSpPr>
        <p:grpSpPr>
          <a:xfrm>
            <a:off x="2879677" y="542612"/>
            <a:ext cx="8439710" cy="693336"/>
            <a:chOff x="5272042" y="542612"/>
            <a:chExt cx="6034315" cy="693336"/>
          </a:xfrm>
        </p:grpSpPr>
        <p:sp>
          <p:nvSpPr>
            <p:cNvPr id="4" name="مستطيل: زوايا مستديرة 3">
              <a:extLst>
                <a:ext uri="{FF2B5EF4-FFF2-40B4-BE49-F238E27FC236}">
                  <a16:creationId xmlns:a16="http://schemas.microsoft.com/office/drawing/2014/main" id="{BB02CBF2-A5DA-4B76-A598-955F2F933822}"/>
                </a:ext>
              </a:extLst>
            </p:cNvPr>
            <p:cNvSpPr/>
            <p:nvPr/>
          </p:nvSpPr>
          <p:spPr>
            <a:xfrm>
              <a:off x="5272042" y="658168"/>
              <a:ext cx="5868232" cy="57778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r"/>
              <a:r>
                <a:rPr lang="en-US" sz="3600" b="1" dirty="0">
                  <a:solidFill>
                    <a:srgbClr val="FF0000"/>
                  </a:solidFill>
                </a:rPr>
                <a:t>?</a:t>
              </a:r>
              <a:r>
                <a:rPr lang="ar-SA" sz="3600" b="1" dirty="0">
                  <a:solidFill>
                    <a:srgbClr val="FF0000"/>
                  </a:solidFill>
                </a:rPr>
                <a:t>ماذا تسمى المعلومة الجديدة التي توصل اليها العلماء</a:t>
              </a:r>
            </a:p>
          </p:txBody>
        </p:sp>
        <p:sp>
          <p:nvSpPr>
            <p:cNvPr id="5" name="مستطيل: زوايا مستديرة 4">
              <a:extLst>
                <a:ext uri="{FF2B5EF4-FFF2-40B4-BE49-F238E27FC236}">
                  <a16:creationId xmlns:a16="http://schemas.microsoft.com/office/drawing/2014/main" id="{DF2E1B1D-B746-489B-AEB7-B2E393D6B19C}"/>
                </a:ext>
              </a:extLst>
            </p:cNvPr>
            <p:cNvSpPr/>
            <p:nvPr/>
          </p:nvSpPr>
          <p:spPr>
            <a:xfrm flipH="1">
              <a:off x="11273668" y="542612"/>
              <a:ext cx="32689" cy="231112"/>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dirty="0" err="1">
                  <a:cs typeface="PT Bold Heading" panose="02010400000000000000" pitchFamily="2" charset="-78"/>
                </a:rPr>
                <a:t>القنون</a:t>
              </a:r>
              <a:r>
                <a:rPr lang="ar-SA" dirty="0">
                  <a:cs typeface="PT Bold Heading" panose="02010400000000000000" pitchFamily="2" charset="-78"/>
                </a:rPr>
                <a:t> العلمي</a:t>
              </a:r>
            </a:p>
          </p:txBody>
        </p:sp>
      </p:grpSp>
      <p:graphicFrame>
        <p:nvGraphicFramePr>
          <p:cNvPr id="2" name="رسم تخطيطي 1"/>
          <p:cNvGraphicFramePr/>
          <p:nvPr>
            <p:extLst>
              <p:ext uri="{D42A27DB-BD31-4B8C-83A1-F6EECF244321}">
                <p14:modId xmlns:p14="http://schemas.microsoft.com/office/powerpoint/2010/main" val="2548497057"/>
              </p:ext>
            </p:extLst>
          </p:nvPr>
        </p:nvGraphicFramePr>
        <p:xfrm>
          <a:off x="2754872" y="1828799"/>
          <a:ext cx="8812165" cy="3162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64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pic>
        <p:nvPicPr>
          <p:cNvPr id="6" name="صورة 5" descr="307481_168138156597126_159928490751426_345088_7837593_n.jpg"/>
          <p:cNvPicPr>
            <a:picLocks noChangeAspect="1"/>
          </p:cNvPicPr>
          <p:nvPr/>
        </p:nvPicPr>
        <p:blipFill>
          <a:blip r:embed="rId4" cstate="print"/>
          <a:stretch>
            <a:fillRect/>
          </a:stretch>
        </p:blipFill>
        <p:spPr>
          <a:xfrm>
            <a:off x="1009650" y="1943100"/>
            <a:ext cx="5467353" cy="3771916"/>
          </a:xfrm>
          <a:prstGeom prst="rect">
            <a:avLst/>
          </a:prstGeom>
        </p:spPr>
      </p:pic>
      <p:sp>
        <p:nvSpPr>
          <p:cNvPr id="7" name="عنوان 1"/>
          <p:cNvSpPr txBox="1">
            <a:spLocks/>
          </p:cNvSpPr>
          <p:nvPr/>
        </p:nvSpPr>
        <p:spPr>
          <a:xfrm rot="21123059">
            <a:off x="1502191" y="2377086"/>
            <a:ext cx="4890199" cy="3005097"/>
          </a:xfrm>
          <a:prstGeom prst="rect">
            <a:avLst/>
          </a:prstGeom>
        </p:spPr>
        <p:txBody>
          <a:bodyPr vert="horz" lIns="91440" tIns="45720" rIns="91440" bIns="45720" rtlCol="1" anchor="ctr">
            <a:no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rPr>
              <a:t>من أين تشرق الشمس</a:t>
            </a:r>
            <a:r>
              <a:rPr kumimoji="0" lang="ar-SA" sz="4800" b="1" i="0" u="none" strike="noStrike" kern="1200" cap="none" spc="0" normalizeH="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rPr>
              <a:t>؟</a:t>
            </a:r>
            <a:endParaRPr kumimoji="0" lang="ar-SA" sz="4800" b="1" i="0" u="none" strike="noStrike" kern="1200" cap="none" spc="0" normalizeH="0" baseline="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endParaRPr>
          </a:p>
        </p:txBody>
      </p:sp>
      <p:pic>
        <p:nvPicPr>
          <p:cNvPr id="8" name="صورة 7" descr="isaac-newton.jpg"/>
          <p:cNvPicPr>
            <a:picLocks noChangeAspect="1"/>
          </p:cNvPicPr>
          <p:nvPr/>
        </p:nvPicPr>
        <p:blipFill>
          <a:blip r:embed="rId5" cstate="print"/>
          <a:stretch>
            <a:fillRect/>
          </a:stretch>
        </p:blipFill>
        <p:spPr>
          <a:xfrm>
            <a:off x="6705605" y="1943099"/>
            <a:ext cx="5429245" cy="3790967"/>
          </a:xfrm>
          <a:prstGeom prst="rect">
            <a:avLst/>
          </a:prstGeom>
        </p:spPr>
      </p:pic>
      <p:sp>
        <p:nvSpPr>
          <p:cNvPr id="9" name="عنوان 1"/>
          <p:cNvSpPr txBox="1">
            <a:spLocks/>
          </p:cNvSpPr>
          <p:nvPr/>
        </p:nvSpPr>
        <p:spPr>
          <a:xfrm rot="20083893">
            <a:off x="7086366" y="2149726"/>
            <a:ext cx="5018731" cy="2998957"/>
          </a:xfrm>
          <a:prstGeom prst="rect">
            <a:avLst/>
          </a:prstGeom>
        </p:spPr>
        <p:txBody>
          <a:bodyPr vert="horz" lIns="91440" tIns="45720" rIns="91440" bIns="45720" rtlCol="1" anchor="ctr">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normalizeH="0" baseline="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rPr>
              <a:t>تسقط</a:t>
            </a:r>
            <a:r>
              <a:rPr lang="ar-SA" sz="4800" b="1" dirty="0">
                <a:ln w="10541" cmpd="sng">
                  <a:solidFill>
                    <a:srgbClr val="7D7D7D">
                      <a:tint val="100000"/>
                      <a:shade val="100000"/>
                      <a:satMod val="110000"/>
                    </a:srgbClr>
                  </a:solidFill>
                  <a:prstDash val="solid"/>
                </a:ln>
                <a:solidFill>
                  <a:srgbClr val="C00000"/>
                </a:solidFill>
                <a:latin typeface="Hacen Sahafa" pitchFamily="2" charset="-78"/>
                <a:ea typeface="+mj-ea"/>
                <a:cs typeface="Bader" pitchFamily="2" charset="-78"/>
              </a:rPr>
              <a:t> ال</a:t>
            </a:r>
            <a:r>
              <a:rPr kumimoji="0" lang="ar-SA" sz="4800" b="1" i="0" u="none" strike="noStrike" kern="1200" normalizeH="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rPr>
              <a:t>أجسام إلى أسفل؟</a:t>
            </a:r>
            <a:endParaRPr kumimoji="0" lang="ar-SA" sz="4800" b="1" i="0" u="none" strike="noStrike" kern="1200" normalizeH="0" baseline="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endParaRPr>
          </a:p>
        </p:txBody>
      </p:sp>
      <p:sp>
        <p:nvSpPr>
          <p:cNvPr id="11" name="AutoShape 3"/>
          <p:cNvSpPr>
            <a:spLocks noChangeArrowheads="1"/>
          </p:cNvSpPr>
          <p:nvPr/>
        </p:nvSpPr>
        <p:spPr bwMode="auto">
          <a:xfrm>
            <a:off x="4143773" y="1027533"/>
            <a:ext cx="3904453"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القانون العلمي</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Tree>
    <p:extLst>
      <p:ext uri="{BB962C8B-B14F-4D97-AF65-F5344CB8AC3E}">
        <p14:creationId xmlns:p14="http://schemas.microsoft.com/office/powerpoint/2010/main" val="35311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مستطيل 5"/>
          <p:cNvSpPr/>
          <p:nvPr/>
        </p:nvSpPr>
        <p:spPr>
          <a:xfrm>
            <a:off x="8110141" y="3244334"/>
            <a:ext cx="184731" cy="369332"/>
          </a:xfrm>
          <a:prstGeom prst="rect">
            <a:avLst/>
          </a:prstGeom>
        </p:spPr>
        <p:txBody>
          <a:bodyPr wrap="none">
            <a:spAutoFit/>
          </a:bodyPr>
          <a:lstStyle/>
          <a:p>
            <a:endParaRPr lang="ar-SA" dirty="0"/>
          </a:p>
        </p:txBody>
      </p:sp>
      <p:pic>
        <p:nvPicPr>
          <p:cNvPr id="1026" name="Picture 2"/>
          <p:cNvPicPr>
            <a:picLocks noChangeAspect="1" noChangeArrowheads="1"/>
          </p:cNvPicPr>
          <p:nvPr/>
        </p:nvPicPr>
        <p:blipFill>
          <a:blip r:embed="rId4" cstate="print"/>
          <a:srcRect/>
          <a:stretch>
            <a:fillRect/>
          </a:stretch>
        </p:blipFill>
        <p:spPr bwMode="auto">
          <a:xfrm>
            <a:off x="5998469" y="1285528"/>
            <a:ext cx="4193281" cy="4467572"/>
          </a:xfrm>
          <a:prstGeom prst="rect">
            <a:avLst/>
          </a:prstGeom>
          <a:noFill/>
          <a:ln w="9525">
            <a:noFill/>
            <a:miter lim="800000"/>
            <a:headEnd/>
            <a:tailEnd/>
          </a:ln>
        </p:spPr>
      </p:pic>
      <p:pic>
        <p:nvPicPr>
          <p:cNvPr id="1027" name="Picture 3">
            <a:hlinkClick r:id="rId5" action="ppaction://hlinkfile"/>
          </p:cNvPr>
          <p:cNvPicPr>
            <a:picLocks noChangeAspect="1" noChangeArrowheads="1"/>
          </p:cNvPicPr>
          <p:nvPr/>
        </p:nvPicPr>
        <p:blipFill>
          <a:blip r:embed="rId6" cstate="print"/>
          <a:srcRect/>
          <a:stretch>
            <a:fillRect/>
          </a:stretch>
        </p:blipFill>
        <p:spPr bwMode="auto">
          <a:xfrm>
            <a:off x="1676400" y="1266478"/>
            <a:ext cx="4419600" cy="4524722"/>
          </a:xfrm>
          <a:prstGeom prst="rect">
            <a:avLst/>
          </a:prstGeom>
          <a:noFill/>
          <a:ln w="9525">
            <a:noFill/>
            <a:miter lim="800000"/>
            <a:headEnd/>
            <a:tailEnd/>
          </a:ln>
        </p:spPr>
      </p:pic>
    </p:spTree>
    <p:extLst>
      <p:ext uri="{BB962C8B-B14F-4D97-AF65-F5344CB8AC3E}">
        <p14:creationId xmlns:p14="http://schemas.microsoft.com/office/powerpoint/2010/main" val="1909453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descr="صورة تحتوي على لعبة&#10;&#10;تم إنشاء الوصف تلقائياً">
            <a:extLst>
              <a:ext uri="{FF2B5EF4-FFF2-40B4-BE49-F238E27FC236}">
                <a16:creationId xmlns:a16="http://schemas.microsoft.com/office/drawing/2014/main" id="{79B6313B-F49B-4844-B35A-07495D155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50" y="-1"/>
            <a:ext cx="5756054" cy="6870621"/>
          </a:xfrm>
          <a:prstGeom prst="rect">
            <a:avLst/>
          </a:prstGeom>
        </p:spPr>
      </p:pic>
      <p:pic>
        <p:nvPicPr>
          <p:cNvPr id="3" name="صورة 2">
            <a:extLst>
              <a:ext uri="{FF2B5EF4-FFF2-40B4-BE49-F238E27FC236}">
                <a16:creationId xmlns:a16="http://schemas.microsoft.com/office/drawing/2014/main" id="{BDE547E4-ED80-4680-8451-14F4C6E47C00}"/>
              </a:ext>
            </a:extLst>
          </p:cNvPr>
          <p:cNvPicPr>
            <a:picLocks noChangeAspect="1"/>
          </p:cNvPicPr>
          <p:nvPr/>
        </p:nvPicPr>
        <p:blipFill rotWithShape="1">
          <a:blip r:embed="rId3">
            <a:extLst>
              <a:ext uri="{28A0092B-C50C-407E-A947-70E740481C1C}">
                <a14:useLocalDpi xmlns:a14="http://schemas.microsoft.com/office/drawing/2010/main" val="0"/>
              </a:ext>
            </a:extLst>
          </a:blip>
          <a:srcRect l="4683" t="15968" r="3251" b="21390"/>
          <a:stretch/>
        </p:blipFill>
        <p:spPr>
          <a:xfrm>
            <a:off x="2507222" y="5285433"/>
            <a:ext cx="9550468" cy="1572568"/>
          </a:xfrm>
          <a:prstGeom prst="rect">
            <a:avLst/>
          </a:prstGeom>
        </p:spPr>
      </p:pic>
      <p:grpSp>
        <p:nvGrpSpPr>
          <p:cNvPr id="6" name="مجموعة 5">
            <a:extLst>
              <a:ext uri="{FF2B5EF4-FFF2-40B4-BE49-F238E27FC236}">
                <a16:creationId xmlns:a16="http://schemas.microsoft.com/office/drawing/2014/main" id="{8DE66493-92D4-4F77-8A1C-AB0C4C16B9A1}"/>
              </a:ext>
            </a:extLst>
          </p:cNvPr>
          <p:cNvGrpSpPr/>
          <p:nvPr/>
        </p:nvGrpSpPr>
        <p:grpSpPr>
          <a:xfrm>
            <a:off x="5406012" y="542612"/>
            <a:ext cx="5867657" cy="693336"/>
            <a:chOff x="5406012" y="542612"/>
            <a:chExt cx="5867657" cy="693336"/>
          </a:xfrm>
        </p:grpSpPr>
        <p:sp>
          <p:nvSpPr>
            <p:cNvPr id="4" name="مستطيل: زوايا مستديرة 3">
              <a:extLst>
                <a:ext uri="{FF2B5EF4-FFF2-40B4-BE49-F238E27FC236}">
                  <a16:creationId xmlns:a16="http://schemas.microsoft.com/office/drawing/2014/main" id="{BB02CBF2-A5DA-4B76-A598-955F2F933822}"/>
                </a:ext>
              </a:extLst>
            </p:cNvPr>
            <p:cNvSpPr/>
            <p:nvPr/>
          </p:nvSpPr>
          <p:spPr>
            <a:xfrm>
              <a:off x="5406012" y="773724"/>
              <a:ext cx="5093933" cy="462224"/>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r>
                <a:rPr lang="ar-SA" sz="2000" b="1" dirty="0"/>
                <a:t>القاعدة التي تصف نمطًا أو سلوكًا معينًا في الطبيعة</a:t>
              </a:r>
            </a:p>
          </p:txBody>
        </p:sp>
        <p:sp>
          <p:nvSpPr>
            <p:cNvPr id="5" name="مستطيل: زوايا مستديرة 4">
              <a:extLst>
                <a:ext uri="{FF2B5EF4-FFF2-40B4-BE49-F238E27FC236}">
                  <a16:creationId xmlns:a16="http://schemas.microsoft.com/office/drawing/2014/main" id="{DF2E1B1D-B746-489B-AEB7-B2E393D6B19C}"/>
                </a:ext>
              </a:extLst>
            </p:cNvPr>
            <p:cNvSpPr/>
            <p:nvPr/>
          </p:nvSpPr>
          <p:spPr>
            <a:xfrm>
              <a:off x="9726223" y="542612"/>
              <a:ext cx="1547446" cy="462224"/>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dirty="0">
                  <a:cs typeface="PT Bold Heading" panose="02010400000000000000" pitchFamily="2" charset="-78"/>
                </a:rPr>
                <a:t>القانون العلمي</a:t>
              </a:r>
            </a:p>
          </p:txBody>
        </p:sp>
      </p:grpSp>
      <p:grpSp>
        <p:nvGrpSpPr>
          <p:cNvPr id="9" name="مجموعة 8">
            <a:extLst>
              <a:ext uri="{FF2B5EF4-FFF2-40B4-BE49-F238E27FC236}">
                <a16:creationId xmlns:a16="http://schemas.microsoft.com/office/drawing/2014/main" id="{EBEC33C0-8A50-4193-BA82-213950DB11FD}"/>
              </a:ext>
            </a:extLst>
          </p:cNvPr>
          <p:cNvGrpSpPr/>
          <p:nvPr/>
        </p:nvGrpSpPr>
        <p:grpSpPr>
          <a:xfrm>
            <a:off x="4973934" y="1467060"/>
            <a:ext cx="6299735" cy="1286188"/>
            <a:chOff x="4973934" y="1505723"/>
            <a:chExt cx="6299735" cy="1286188"/>
          </a:xfrm>
        </p:grpSpPr>
        <p:sp>
          <p:nvSpPr>
            <p:cNvPr id="7" name="مستطيل: زوايا مستديرة 6">
              <a:extLst>
                <a:ext uri="{FF2B5EF4-FFF2-40B4-BE49-F238E27FC236}">
                  <a16:creationId xmlns:a16="http://schemas.microsoft.com/office/drawing/2014/main" id="{B30EBB6D-C45D-4A2D-BDF7-9E0577CDC451}"/>
                </a:ext>
              </a:extLst>
            </p:cNvPr>
            <p:cNvSpPr/>
            <p:nvPr/>
          </p:nvSpPr>
          <p:spPr>
            <a:xfrm>
              <a:off x="4973934" y="1736834"/>
              <a:ext cx="5526012" cy="1055077"/>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marL="342900" indent="-342900" algn="r" rtl="1">
                <a:buFont typeface="Wingdings" panose="05000000000000000000" pitchFamily="2" charset="2"/>
                <a:buChar char="v"/>
              </a:pPr>
              <a:r>
                <a:rPr lang="ar-SA" sz="2000" b="1" dirty="0"/>
                <a:t>يساعد القانون العلمي على توقع حدوث الأشياء.</a:t>
              </a:r>
            </a:p>
            <a:p>
              <a:pPr marL="342900" indent="-342900" algn="r" rtl="1">
                <a:buFont typeface="Wingdings" panose="05000000000000000000" pitchFamily="2" charset="2"/>
                <a:buChar char="v"/>
              </a:pPr>
              <a:r>
                <a:rPr lang="ar-SA" sz="2000" b="1" dirty="0"/>
                <a:t>لا يشرح سبب حدوث الأشياء، وإنما يصف فقط نمطًا معينًا.</a:t>
              </a:r>
            </a:p>
          </p:txBody>
        </p:sp>
        <p:sp>
          <p:nvSpPr>
            <p:cNvPr id="8" name="مستطيل: زوايا مستديرة 7">
              <a:extLst>
                <a:ext uri="{FF2B5EF4-FFF2-40B4-BE49-F238E27FC236}">
                  <a16:creationId xmlns:a16="http://schemas.microsoft.com/office/drawing/2014/main" id="{6186E9AF-8871-4EFC-AD0B-79193C3A7893}"/>
                </a:ext>
              </a:extLst>
            </p:cNvPr>
            <p:cNvSpPr/>
            <p:nvPr/>
          </p:nvSpPr>
          <p:spPr>
            <a:xfrm>
              <a:off x="9726223" y="1505723"/>
              <a:ext cx="1547446" cy="462224"/>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dirty="0">
                  <a:cs typeface="PT Bold Heading" panose="02010400000000000000" pitchFamily="2" charset="-78"/>
                </a:rPr>
                <a:t>خصائصه</a:t>
              </a:r>
            </a:p>
          </p:txBody>
        </p:sp>
      </p:grpSp>
      <p:grpSp>
        <p:nvGrpSpPr>
          <p:cNvPr id="16" name="مجموعة 15">
            <a:extLst>
              <a:ext uri="{FF2B5EF4-FFF2-40B4-BE49-F238E27FC236}">
                <a16:creationId xmlns:a16="http://schemas.microsoft.com/office/drawing/2014/main" id="{63A0BE72-5215-48E7-A60B-5038957683D6}"/>
              </a:ext>
            </a:extLst>
          </p:cNvPr>
          <p:cNvGrpSpPr/>
          <p:nvPr/>
        </p:nvGrpSpPr>
        <p:grpSpPr>
          <a:xfrm>
            <a:off x="5886660" y="2852965"/>
            <a:ext cx="5387009" cy="2332750"/>
            <a:chOff x="5968721" y="2661281"/>
            <a:chExt cx="5387009" cy="2332750"/>
          </a:xfrm>
        </p:grpSpPr>
        <p:sp>
          <p:nvSpPr>
            <p:cNvPr id="11" name="مستطيل: زوايا مستديرة 10">
              <a:extLst>
                <a:ext uri="{FF2B5EF4-FFF2-40B4-BE49-F238E27FC236}">
                  <a16:creationId xmlns:a16="http://schemas.microsoft.com/office/drawing/2014/main" id="{99BEEE3D-B75E-4248-8D07-756831B7D3E0}"/>
                </a:ext>
              </a:extLst>
            </p:cNvPr>
            <p:cNvSpPr/>
            <p:nvPr/>
          </p:nvSpPr>
          <p:spPr>
            <a:xfrm>
              <a:off x="5968721" y="2892391"/>
              <a:ext cx="4613286" cy="2101640"/>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endParaRPr lang="ar-SA" sz="2000" b="1" dirty="0"/>
            </a:p>
            <a:p>
              <a:pPr marL="342900" indent="-342900" algn="r" rtl="1">
                <a:buFont typeface="Wingdings" panose="05000000000000000000" pitchFamily="2" charset="2"/>
                <a:buChar char="q"/>
              </a:pPr>
              <a:r>
                <a:rPr lang="ar-SA" sz="2000" b="1" dirty="0">
                  <a:sym typeface="Wingdings" panose="05000000000000000000" pitchFamily="2" charset="2"/>
                </a:rPr>
                <a:t>نرى ضوء البرق قبل سماع صوت الرعد            </a:t>
              </a:r>
            </a:p>
            <a:p>
              <a:pPr marL="342900" indent="-342900" algn="r" rtl="1">
                <a:buFont typeface="Wingdings" panose="05000000000000000000" pitchFamily="2" charset="2"/>
                <a:buChar char="q"/>
              </a:pPr>
              <a:r>
                <a:rPr lang="ar-SA" sz="2000" b="1" dirty="0">
                  <a:sym typeface="Wingdings" panose="05000000000000000000" pitchFamily="2" charset="2"/>
                </a:rPr>
                <a:t>تتوقف الأجسام المتحركة بعد مدة من الزمن      </a:t>
              </a:r>
            </a:p>
            <a:p>
              <a:pPr marL="342900" indent="-342900" algn="r" rtl="1">
                <a:buFont typeface="Wingdings" panose="05000000000000000000" pitchFamily="2" charset="2"/>
                <a:buChar char="q"/>
              </a:pPr>
              <a:r>
                <a:rPr lang="ar-SA" sz="2000" b="1" dirty="0">
                  <a:sym typeface="Wingdings" panose="05000000000000000000" pitchFamily="2" charset="2"/>
                </a:rPr>
                <a:t>تسقط الأجسام دوما نحو الأرض</a:t>
              </a:r>
              <a:endParaRPr lang="ar-SA" sz="2000" b="1" dirty="0"/>
            </a:p>
            <a:p>
              <a:pPr marL="342900" indent="-342900" algn="r" rtl="1">
                <a:buFont typeface="Wingdings" panose="05000000000000000000" pitchFamily="2" charset="2"/>
                <a:buChar char="q"/>
              </a:pPr>
              <a:r>
                <a:rPr lang="ar-SA" sz="2000" b="1" dirty="0">
                  <a:sym typeface="Wingdings" panose="05000000000000000000" pitchFamily="2" charset="2"/>
                </a:rPr>
                <a:t>تشرق الشمس يوميًا</a:t>
              </a:r>
              <a:endParaRPr lang="ar-SA" sz="2000" b="1" dirty="0"/>
            </a:p>
            <a:p>
              <a:pPr algn="r" rtl="1"/>
              <a:endParaRPr lang="ar-SA" sz="2000" b="1" dirty="0"/>
            </a:p>
          </p:txBody>
        </p:sp>
        <p:sp>
          <p:nvSpPr>
            <p:cNvPr id="12" name="مستطيل: زوايا مستديرة 11">
              <a:extLst>
                <a:ext uri="{FF2B5EF4-FFF2-40B4-BE49-F238E27FC236}">
                  <a16:creationId xmlns:a16="http://schemas.microsoft.com/office/drawing/2014/main" id="{3F0A2098-3DCB-41EC-BBA8-22491AE07CCD}"/>
                </a:ext>
              </a:extLst>
            </p:cNvPr>
            <p:cNvSpPr/>
            <p:nvPr/>
          </p:nvSpPr>
          <p:spPr>
            <a:xfrm>
              <a:off x="9808284" y="2661281"/>
              <a:ext cx="1547446" cy="462224"/>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dirty="0">
                  <a:cs typeface="PT Bold Heading" panose="02010400000000000000" pitchFamily="2" charset="-78"/>
                </a:rPr>
                <a:t>أمثلة</a:t>
              </a:r>
            </a:p>
          </p:txBody>
        </p:sp>
      </p:grpSp>
    </p:spTree>
    <p:extLst>
      <p:ext uri="{BB962C8B-B14F-4D97-AF65-F5344CB8AC3E}">
        <p14:creationId xmlns:p14="http://schemas.microsoft.com/office/powerpoint/2010/main" val="113672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pic>
        <p:nvPicPr>
          <p:cNvPr id="6" name="صورة 5" descr="307481_168138156597126_159928490751426_345088_7837593_n.jpg"/>
          <p:cNvPicPr>
            <a:picLocks noChangeAspect="1"/>
          </p:cNvPicPr>
          <p:nvPr/>
        </p:nvPicPr>
        <p:blipFill>
          <a:blip r:embed="rId4" cstate="print"/>
          <a:stretch>
            <a:fillRect/>
          </a:stretch>
        </p:blipFill>
        <p:spPr>
          <a:xfrm>
            <a:off x="1009650" y="1943100"/>
            <a:ext cx="5467353" cy="3771916"/>
          </a:xfrm>
          <a:prstGeom prst="rect">
            <a:avLst/>
          </a:prstGeom>
        </p:spPr>
      </p:pic>
      <p:sp>
        <p:nvSpPr>
          <p:cNvPr id="7" name="عنوان 1"/>
          <p:cNvSpPr txBox="1">
            <a:spLocks/>
          </p:cNvSpPr>
          <p:nvPr/>
        </p:nvSpPr>
        <p:spPr>
          <a:xfrm rot="21123059">
            <a:off x="1502191" y="2377086"/>
            <a:ext cx="4890199" cy="3005097"/>
          </a:xfrm>
          <a:prstGeom prst="rect">
            <a:avLst/>
          </a:prstGeom>
        </p:spPr>
        <p:txBody>
          <a:bodyPr vert="horz" lIns="91440" tIns="45720" rIns="91440" bIns="45720" rtlCol="1" anchor="ctr">
            <a:noAutofit/>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err="1">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rPr>
              <a:t>لماذاتشرق</a:t>
            </a:r>
            <a:r>
              <a:rPr kumimoji="0" lang="ar-SA" sz="4800" b="1" i="0" u="none" strike="noStrike" kern="1200" cap="none" spc="0" normalizeH="0" baseline="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rPr>
              <a:t> الشمس</a:t>
            </a:r>
            <a:r>
              <a:rPr kumimoji="0" lang="ar-SA" sz="4800" b="1" i="0" u="none" strike="noStrike" kern="1200" cap="none" spc="0" normalizeH="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rPr>
              <a:t>؟</a:t>
            </a:r>
            <a:endParaRPr kumimoji="0" lang="ar-SA" sz="4800" b="1" i="0" u="none" strike="noStrike" kern="1200" cap="none" spc="0" normalizeH="0" baseline="0" noProof="0" dirty="0">
              <a:ln w="38100">
                <a:solidFill>
                  <a:schemeClr val="bg1"/>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uLnTx/>
              <a:uFillTx/>
              <a:latin typeface="Hacen Sahafa" pitchFamily="2" charset="-78"/>
              <a:ea typeface="+mj-ea"/>
              <a:cs typeface="Bader" pitchFamily="2" charset="-78"/>
            </a:endParaRPr>
          </a:p>
        </p:txBody>
      </p:sp>
      <p:pic>
        <p:nvPicPr>
          <p:cNvPr id="8" name="صورة 7" descr="isaac-newton.jpg"/>
          <p:cNvPicPr>
            <a:picLocks noChangeAspect="1"/>
          </p:cNvPicPr>
          <p:nvPr/>
        </p:nvPicPr>
        <p:blipFill>
          <a:blip r:embed="rId5" cstate="print"/>
          <a:stretch>
            <a:fillRect/>
          </a:stretch>
        </p:blipFill>
        <p:spPr>
          <a:xfrm>
            <a:off x="6705605" y="1943099"/>
            <a:ext cx="5429245" cy="3790967"/>
          </a:xfrm>
          <a:prstGeom prst="rect">
            <a:avLst/>
          </a:prstGeom>
        </p:spPr>
      </p:pic>
      <p:sp>
        <p:nvSpPr>
          <p:cNvPr id="9" name="عنوان 1"/>
          <p:cNvSpPr txBox="1">
            <a:spLocks/>
          </p:cNvSpPr>
          <p:nvPr/>
        </p:nvSpPr>
        <p:spPr>
          <a:xfrm rot="20083893">
            <a:off x="7086366" y="2149726"/>
            <a:ext cx="5018731" cy="2998957"/>
          </a:xfrm>
          <a:prstGeom prst="rect">
            <a:avLst/>
          </a:prstGeom>
        </p:spPr>
        <p:txBody>
          <a:bodyPr vert="horz" lIns="91440" tIns="45720" rIns="91440" bIns="45720" rtlCol="1" anchor="ctr">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normalizeH="0" baseline="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rPr>
              <a:t>لماذا تسقط</a:t>
            </a:r>
            <a:r>
              <a:rPr lang="ar-SA" sz="4800" b="1" dirty="0">
                <a:ln w="10541" cmpd="sng">
                  <a:solidFill>
                    <a:srgbClr val="7D7D7D">
                      <a:tint val="100000"/>
                      <a:shade val="100000"/>
                      <a:satMod val="110000"/>
                    </a:srgbClr>
                  </a:solidFill>
                  <a:prstDash val="solid"/>
                </a:ln>
                <a:solidFill>
                  <a:srgbClr val="C00000"/>
                </a:solidFill>
                <a:latin typeface="Hacen Sahafa" pitchFamily="2" charset="-78"/>
                <a:ea typeface="+mj-ea"/>
                <a:cs typeface="Bader" pitchFamily="2" charset="-78"/>
              </a:rPr>
              <a:t> ال</a:t>
            </a:r>
            <a:r>
              <a:rPr kumimoji="0" lang="ar-SA" sz="4800" b="1" i="0" u="none" strike="noStrike" kern="1200" normalizeH="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rPr>
              <a:t>أجسام إلى أسفل؟</a:t>
            </a:r>
            <a:endParaRPr kumimoji="0" lang="ar-SA" sz="4800" b="1" i="0" u="none" strike="noStrike" kern="1200" normalizeH="0" baseline="0" noProof="0" dirty="0">
              <a:ln w="10541" cmpd="sng">
                <a:solidFill>
                  <a:srgbClr val="7D7D7D">
                    <a:tint val="100000"/>
                    <a:shade val="100000"/>
                    <a:satMod val="110000"/>
                  </a:srgbClr>
                </a:solidFill>
                <a:prstDash val="solid"/>
              </a:ln>
              <a:solidFill>
                <a:srgbClr val="C00000"/>
              </a:solidFill>
              <a:uLnTx/>
              <a:uFillTx/>
              <a:latin typeface="Hacen Sahafa" pitchFamily="2" charset="-78"/>
              <a:ea typeface="+mj-ea"/>
              <a:cs typeface="Bader" pitchFamily="2" charset="-78"/>
            </a:endParaRPr>
          </a:p>
        </p:txBody>
      </p:sp>
      <p:sp>
        <p:nvSpPr>
          <p:cNvPr id="11" name="AutoShape 3"/>
          <p:cNvSpPr>
            <a:spLocks noChangeArrowheads="1"/>
          </p:cNvSpPr>
          <p:nvPr/>
        </p:nvSpPr>
        <p:spPr bwMode="auto">
          <a:xfrm>
            <a:off x="4143773" y="1027533"/>
            <a:ext cx="3904453"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النظرية العلمية</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Tree>
    <p:extLst>
      <p:ext uri="{BB962C8B-B14F-4D97-AF65-F5344CB8AC3E}">
        <p14:creationId xmlns:p14="http://schemas.microsoft.com/office/powerpoint/2010/main" val="39101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descr="صورة تحتوي على لعبة&#10;&#10;تم إنشاء الوصف تلقائياً">
            <a:extLst>
              <a:ext uri="{FF2B5EF4-FFF2-40B4-BE49-F238E27FC236}">
                <a16:creationId xmlns:a16="http://schemas.microsoft.com/office/drawing/2014/main" id="{79B6313B-F49B-4844-B35A-07495D155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50" y="-1"/>
            <a:ext cx="5756054" cy="6870621"/>
          </a:xfrm>
          <a:prstGeom prst="rect">
            <a:avLst/>
          </a:prstGeom>
        </p:spPr>
      </p:pic>
      <p:pic>
        <p:nvPicPr>
          <p:cNvPr id="3" name="صورة 2">
            <a:extLst>
              <a:ext uri="{FF2B5EF4-FFF2-40B4-BE49-F238E27FC236}">
                <a16:creationId xmlns:a16="http://schemas.microsoft.com/office/drawing/2014/main" id="{BDE547E4-ED80-4680-8451-14F4C6E47C00}"/>
              </a:ext>
            </a:extLst>
          </p:cNvPr>
          <p:cNvPicPr>
            <a:picLocks noChangeAspect="1"/>
          </p:cNvPicPr>
          <p:nvPr/>
        </p:nvPicPr>
        <p:blipFill rotWithShape="1">
          <a:blip r:embed="rId3">
            <a:extLst>
              <a:ext uri="{28A0092B-C50C-407E-A947-70E740481C1C}">
                <a14:useLocalDpi xmlns:a14="http://schemas.microsoft.com/office/drawing/2010/main" val="0"/>
              </a:ext>
            </a:extLst>
          </a:blip>
          <a:srcRect l="4683" t="15968" r="3251" b="21390"/>
          <a:stretch/>
        </p:blipFill>
        <p:spPr>
          <a:xfrm>
            <a:off x="2507222" y="5285433"/>
            <a:ext cx="9550468" cy="1572568"/>
          </a:xfrm>
          <a:prstGeom prst="rect">
            <a:avLst/>
          </a:prstGeom>
        </p:spPr>
      </p:pic>
      <p:grpSp>
        <p:nvGrpSpPr>
          <p:cNvPr id="6" name="مجموعة 5">
            <a:extLst>
              <a:ext uri="{FF2B5EF4-FFF2-40B4-BE49-F238E27FC236}">
                <a16:creationId xmlns:a16="http://schemas.microsoft.com/office/drawing/2014/main" id="{8DE66493-92D4-4F77-8A1C-AB0C4C16B9A1}"/>
              </a:ext>
            </a:extLst>
          </p:cNvPr>
          <p:cNvGrpSpPr/>
          <p:nvPr/>
        </p:nvGrpSpPr>
        <p:grpSpPr>
          <a:xfrm>
            <a:off x="3336054" y="356716"/>
            <a:ext cx="8032782" cy="693336"/>
            <a:chOff x="3336054" y="542612"/>
            <a:chExt cx="8032782" cy="693336"/>
          </a:xfrm>
        </p:grpSpPr>
        <p:sp>
          <p:nvSpPr>
            <p:cNvPr id="4" name="مستطيل: زوايا مستديرة 3">
              <a:extLst>
                <a:ext uri="{FF2B5EF4-FFF2-40B4-BE49-F238E27FC236}">
                  <a16:creationId xmlns:a16="http://schemas.microsoft.com/office/drawing/2014/main" id="{BB02CBF2-A5DA-4B76-A598-955F2F933822}"/>
                </a:ext>
              </a:extLst>
            </p:cNvPr>
            <p:cNvSpPr/>
            <p:nvPr/>
          </p:nvSpPr>
          <p:spPr>
            <a:xfrm>
              <a:off x="3336054" y="773724"/>
              <a:ext cx="7163892" cy="462224"/>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r>
                <a:rPr lang="ar-SA" sz="2000" b="1" dirty="0"/>
                <a:t>هي محاولة لتفسير سلوك أو نمط معين تم ملاحظته مرارًا في العالم الطبيعي</a:t>
              </a:r>
            </a:p>
          </p:txBody>
        </p:sp>
        <p:sp>
          <p:nvSpPr>
            <p:cNvPr id="5" name="مستطيل: زوايا مستديرة 4">
              <a:extLst>
                <a:ext uri="{FF2B5EF4-FFF2-40B4-BE49-F238E27FC236}">
                  <a16:creationId xmlns:a16="http://schemas.microsoft.com/office/drawing/2014/main" id="{DF2E1B1D-B746-489B-AEB7-B2E393D6B19C}"/>
                </a:ext>
              </a:extLst>
            </p:cNvPr>
            <p:cNvSpPr/>
            <p:nvPr/>
          </p:nvSpPr>
          <p:spPr>
            <a:xfrm>
              <a:off x="9631053" y="542612"/>
              <a:ext cx="1737783" cy="462224"/>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dirty="0">
                  <a:cs typeface="PT Bold Heading" panose="02010400000000000000" pitchFamily="2" charset="-78"/>
                </a:rPr>
                <a:t>النظرية العلمية</a:t>
              </a:r>
            </a:p>
          </p:txBody>
        </p:sp>
      </p:grpSp>
      <p:grpSp>
        <p:nvGrpSpPr>
          <p:cNvPr id="9" name="مجموعة 8">
            <a:extLst>
              <a:ext uri="{FF2B5EF4-FFF2-40B4-BE49-F238E27FC236}">
                <a16:creationId xmlns:a16="http://schemas.microsoft.com/office/drawing/2014/main" id="{EBEC33C0-8A50-4193-BA82-213950DB11FD}"/>
              </a:ext>
            </a:extLst>
          </p:cNvPr>
          <p:cNvGrpSpPr/>
          <p:nvPr/>
        </p:nvGrpSpPr>
        <p:grpSpPr>
          <a:xfrm>
            <a:off x="5647174" y="1211039"/>
            <a:ext cx="5626495" cy="1530204"/>
            <a:chOff x="5647174" y="1505723"/>
            <a:chExt cx="5626495" cy="1530204"/>
          </a:xfrm>
        </p:grpSpPr>
        <p:sp>
          <p:nvSpPr>
            <p:cNvPr id="7" name="مستطيل: زوايا مستديرة 6">
              <a:extLst>
                <a:ext uri="{FF2B5EF4-FFF2-40B4-BE49-F238E27FC236}">
                  <a16:creationId xmlns:a16="http://schemas.microsoft.com/office/drawing/2014/main" id="{B30EBB6D-C45D-4A2D-BDF7-9E0577CDC451}"/>
                </a:ext>
              </a:extLst>
            </p:cNvPr>
            <p:cNvSpPr/>
            <p:nvPr/>
          </p:nvSpPr>
          <p:spPr>
            <a:xfrm>
              <a:off x="5647174" y="1736835"/>
              <a:ext cx="4852772" cy="129909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marL="342900" indent="-342900" algn="r" rtl="1">
                <a:buFont typeface="Wingdings" panose="05000000000000000000" pitchFamily="2" charset="2"/>
                <a:buChar char="v"/>
              </a:pPr>
              <a:r>
                <a:rPr lang="ar-SA" sz="2000" b="1" dirty="0"/>
                <a:t>يجب أن تدعم بالملاحظات والاستقصاءات العلمية.</a:t>
              </a:r>
            </a:p>
            <a:p>
              <a:pPr marL="342900" indent="-342900" algn="r" rtl="1">
                <a:buFont typeface="Wingdings" panose="05000000000000000000" pitchFamily="2" charset="2"/>
                <a:buChar char="v"/>
              </a:pPr>
              <a:r>
                <a:rPr lang="ar-SA" sz="2000" b="1" dirty="0"/>
                <a:t>ليست مجرد تخمينات عشوائية أو آراء أشخاص.</a:t>
              </a:r>
            </a:p>
            <a:p>
              <a:pPr marL="342900" indent="-342900" algn="r" rtl="1">
                <a:buFont typeface="Wingdings" panose="05000000000000000000" pitchFamily="2" charset="2"/>
                <a:buChar char="v"/>
              </a:pPr>
              <a:r>
                <a:rPr lang="ar-SA" sz="2000" b="1" dirty="0"/>
                <a:t>ليست أفكارًا غامضة.</a:t>
              </a:r>
            </a:p>
          </p:txBody>
        </p:sp>
        <p:sp>
          <p:nvSpPr>
            <p:cNvPr id="8" name="مستطيل: زوايا مستديرة 7">
              <a:extLst>
                <a:ext uri="{FF2B5EF4-FFF2-40B4-BE49-F238E27FC236}">
                  <a16:creationId xmlns:a16="http://schemas.microsoft.com/office/drawing/2014/main" id="{6186E9AF-8871-4EFC-AD0B-79193C3A7893}"/>
                </a:ext>
              </a:extLst>
            </p:cNvPr>
            <p:cNvSpPr/>
            <p:nvPr/>
          </p:nvSpPr>
          <p:spPr>
            <a:xfrm>
              <a:off x="9726223" y="1505723"/>
              <a:ext cx="1547446" cy="462224"/>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dirty="0">
                  <a:cs typeface="PT Bold Heading" panose="02010400000000000000" pitchFamily="2" charset="-78"/>
                </a:rPr>
                <a:t>خصائصها</a:t>
              </a:r>
            </a:p>
          </p:txBody>
        </p:sp>
      </p:grpSp>
      <p:grpSp>
        <p:nvGrpSpPr>
          <p:cNvPr id="16" name="مجموعة 15">
            <a:extLst>
              <a:ext uri="{FF2B5EF4-FFF2-40B4-BE49-F238E27FC236}">
                <a16:creationId xmlns:a16="http://schemas.microsoft.com/office/drawing/2014/main" id="{63A0BE72-5215-48E7-A60B-5038957683D6}"/>
              </a:ext>
            </a:extLst>
          </p:cNvPr>
          <p:cNvGrpSpPr/>
          <p:nvPr/>
        </p:nvGrpSpPr>
        <p:grpSpPr>
          <a:xfrm>
            <a:off x="3436536" y="2900907"/>
            <a:ext cx="7837133" cy="2332750"/>
            <a:chOff x="3518597" y="2661281"/>
            <a:chExt cx="7837133" cy="2332750"/>
          </a:xfrm>
        </p:grpSpPr>
        <p:sp>
          <p:nvSpPr>
            <p:cNvPr id="11" name="مستطيل: زوايا مستديرة 10">
              <a:extLst>
                <a:ext uri="{FF2B5EF4-FFF2-40B4-BE49-F238E27FC236}">
                  <a16:creationId xmlns:a16="http://schemas.microsoft.com/office/drawing/2014/main" id="{99BEEE3D-B75E-4248-8D07-756831B7D3E0}"/>
                </a:ext>
              </a:extLst>
            </p:cNvPr>
            <p:cNvSpPr/>
            <p:nvPr/>
          </p:nvSpPr>
          <p:spPr>
            <a:xfrm>
              <a:off x="3518597" y="2892391"/>
              <a:ext cx="7063410" cy="2101640"/>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endParaRPr lang="ar-SA" sz="2000" b="1" dirty="0"/>
            </a:p>
            <a:p>
              <a:pPr marL="342900" indent="-342900" algn="r" rtl="1">
                <a:buFont typeface="Wingdings" panose="05000000000000000000" pitchFamily="2" charset="2"/>
                <a:buChar char="q"/>
              </a:pPr>
              <a:r>
                <a:rPr lang="ar-SA" sz="2000" b="1" dirty="0">
                  <a:sym typeface="Wingdings" panose="05000000000000000000" pitchFamily="2" charset="2"/>
                </a:rPr>
                <a:t>نرى ضوء البرق قبل سماع صوت الرعد </a:t>
              </a:r>
              <a:r>
                <a:rPr lang="ar-SA" sz="2000" b="1" dirty="0">
                  <a:solidFill>
                    <a:srgbClr val="FF0000"/>
                  </a:solidFill>
                  <a:sym typeface="Wingdings" panose="05000000000000000000" pitchFamily="2" charset="2"/>
                </a:rPr>
                <a:t>لأن الضوء أسرع من الصوت</a:t>
              </a:r>
              <a:r>
                <a:rPr lang="ar-SA" sz="2000" b="1" dirty="0">
                  <a:sym typeface="Wingdings" panose="05000000000000000000" pitchFamily="2" charset="2"/>
                </a:rPr>
                <a:t>.        </a:t>
              </a:r>
            </a:p>
            <a:p>
              <a:pPr marL="342900" indent="-342900" algn="r" rtl="1">
                <a:buFont typeface="Wingdings" panose="05000000000000000000" pitchFamily="2" charset="2"/>
                <a:buChar char="q"/>
              </a:pPr>
              <a:r>
                <a:rPr lang="ar-SA" sz="2000" b="1" dirty="0">
                  <a:sym typeface="Wingdings" panose="05000000000000000000" pitchFamily="2" charset="2"/>
                </a:rPr>
                <a:t>تتوقف الأجسام المتحركة بعد مدة من الزمن </a:t>
              </a:r>
              <a:r>
                <a:rPr lang="ar-SA" sz="2000" b="1" dirty="0">
                  <a:solidFill>
                    <a:srgbClr val="FF0000"/>
                  </a:solidFill>
                  <a:sym typeface="Wingdings" panose="05000000000000000000" pitchFamily="2" charset="2"/>
                </a:rPr>
                <a:t>بسبب الاحتكاك</a:t>
              </a:r>
              <a:r>
                <a:rPr lang="ar-SA" sz="2000" b="1" dirty="0">
                  <a:sym typeface="Wingdings" panose="05000000000000000000" pitchFamily="2" charset="2"/>
                </a:rPr>
                <a:t>.  </a:t>
              </a:r>
            </a:p>
            <a:p>
              <a:pPr marL="342900" indent="-342900" algn="r" rtl="1">
                <a:buFont typeface="Wingdings" panose="05000000000000000000" pitchFamily="2" charset="2"/>
                <a:buChar char="q"/>
              </a:pPr>
              <a:r>
                <a:rPr lang="ar-SA" sz="2000" b="1" dirty="0">
                  <a:sym typeface="Wingdings" panose="05000000000000000000" pitchFamily="2" charset="2"/>
                </a:rPr>
                <a:t>تسقط الأجسام دوما نحو الأرض </a:t>
              </a:r>
              <a:r>
                <a:rPr lang="ar-SA" sz="2000" b="1" dirty="0">
                  <a:solidFill>
                    <a:srgbClr val="FF0000"/>
                  </a:solidFill>
                  <a:sym typeface="Wingdings" panose="05000000000000000000" pitchFamily="2" charset="2"/>
                </a:rPr>
                <a:t>بسبب الجاذبية</a:t>
              </a:r>
              <a:r>
                <a:rPr lang="ar-SA" sz="2000" b="1" dirty="0">
                  <a:sym typeface="Wingdings" panose="05000000000000000000" pitchFamily="2" charset="2"/>
                </a:rPr>
                <a:t>.</a:t>
              </a:r>
              <a:endParaRPr lang="ar-SA" sz="2000" b="1" dirty="0"/>
            </a:p>
            <a:p>
              <a:pPr marL="342900" indent="-342900" algn="r" rtl="1">
                <a:buFont typeface="Wingdings" panose="05000000000000000000" pitchFamily="2" charset="2"/>
                <a:buChar char="q"/>
              </a:pPr>
              <a:r>
                <a:rPr lang="ar-SA" sz="2000" b="1" dirty="0">
                  <a:sym typeface="Wingdings" panose="05000000000000000000" pitchFamily="2" charset="2"/>
                </a:rPr>
                <a:t>تشرق الشمس يوميًا </a:t>
              </a:r>
              <a:r>
                <a:rPr lang="ar-SA" sz="2000" b="1" dirty="0">
                  <a:solidFill>
                    <a:srgbClr val="FF0000"/>
                  </a:solidFill>
                  <a:sym typeface="Wingdings" panose="05000000000000000000" pitchFamily="2" charset="2"/>
                </a:rPr>
                <a:t>لأن الأرض تدور حول نفسها</a:t>
              </a:r>
              <a:r>
                <a:rPr lang="ar-SA" sz="2000" b="1" dirty="0">
                  <a:sym typeface="Wingdings" panose="05000000000000000000" pitchFamily="2" charset="2"/>
                </a:rPr>
                <a:t>.</a:t>
              </a:r>
              <a:endParaRPr lang="ar-SA" sz="2000" b="1" dirty="0"/>
            </a:p>
            <a:p>
              <a:pPr algn="r" rtl="1"/>
              <a:endParaRPr lang="ar-SA" sz="2000" b="1" dirty="0"/>
            </a:p>
          </p:txBody>
        </p:sp>
        <p:sp>
          <p:nvSpPr>
            <p:cNvPr id="12" name="مستطيل: زوايا مستديرة 11">
              <a:extLst>
                <a:ext uri="{FF2B5EF4-FFF2-40B4-BE49-F238E27FC236}">
                  <a16:creationId xmlns:a16="http://schemas.microsoft.com/office/drawing/2014/main" id="{3F0A2098-3DCB-41EC-BBA8-22491AE07CCD}"/>
                </a:ext>
              </a:extLst>
            </p:cNvPr>
            <p:cNvSpPr/>
            <p:nvPr/>
          </p:nvSpPr>
          <p:spPr>
            <a:xfrm>
              <a:off x="9808284" y="2661281"/>
              <a:ext cx="1547446" cy="462224"/>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ar-SA" dirty="0">
                  <a:cs typeface="PT Bold Heading" panose="02010400000000000000" pitchFamily="2" charset="-78"/>
                </a:rPr>
                <a:t>أمثلة</a:t>
              </a:r>
            </a:p>
          </p:txBody>
        </p:sp>
      </p:grpSp>
    </p:spTree>
    <p:extLst>
      <p:ext uri="{BB962C8B-B14F-4D97-AF65-F5344CB8AC3E}">
        <p14:creationId xmlns:p14="http://schemas.microsoft.com/office/powerpoint/2010/main" val="289320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94"/>
            <a:ext cx="12192000" cy="6858000"/>
          </a:xfrm>
          <a:prstGeom prst="rect">
            <a:avLst/>
          </a:prstGeom>
        </p:spPr>
      </p:pic>
      <p:sp>
        <p:nvSpPr>
          <p:cNvPr id="12" name="AutoShape 3"/>
          <p:cNvSpPr>
            <a:spLocks noChangeArrowheads="1"/>
          </p:cNvSpPr>
          <p:nvPr/>
        </p:nvSpPr>
        <p:spPr bwMode="auto">
          <a:xfrm>
            <a:off x="1428718" y="692696"/>
            <a:ext cx="9334565" cy="782742"/>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defRPr/>
            </a:pPr>
            <a:endParaRPr lang="ar-SA" sz="2800" b="1" dirty="0">
              <a:solidFill>
                <a:srgbClr val="C00000"/>
              </a:solidFill>
            </a:endParaRPr>
          </a:p>
          <a:p>
            <a:pPr algn="ctr">
              <a:defRPr/>
            </a:pPr>
            <a:r>
              <a:rPr lang="ar-SA" sz="2800" b="1" dirty="0">
                <a:solidFill>
                  <a:srgbClr val="C00000"/>
                </a:solidFill>
              </a:rPr>
              <a:t>صنف الجمل العلمية  إلى قانون علمي أو نظرية </a:t>
            </a:r>
            <a:r>
              <a:rPr lang="ar-SA" sz="2800" b="1" dirty="0" err="1">
                <a:solidFill>
                  <a:srgbClr val="C00000"/>
                </a:solidFill>
              </a:rPr>
              <a:t>علمية</a:t>
            </a:r>
            <a:r>
              <a:rPr lang="ar-SA" sz="2800" b="1" dirty="0" err="1"/>
              <a:t> .</a:t>
            </a:r>
            <a:endParaRPr lang="en-US" sz="2800" dirty="0"/>
          </a:p>
          <a:p>
            <a:pPr>
              <a:defRPr/>
            </a:pPr>
            <a:r>
              <a:rPr lang="ar-SA" sz="36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graphicFrame>
        <p:nvGraphicFramePr>
          <p:cNvPr id="7" name="جدول 6"/>
          <p:cNvGraphicFramePr>
            <a:graphicFrameLocks noGrp="1"/>
          </p:cNvGraphicFramePr>
          <p:nvPr>
            <p:extLst>
              <p:ext uri="{D42A27DB-BD31-4B8C-83A1-F6EECF244321}">
                <p14:modId xmlns:p14="http://schemas.microsoft.com/office/powerpoint/2010/main" val="1409804311"/>
              </p:ext>
            </p:extLst>
          </p:nvPr>
        </p:nvGraphicFramePr>
        <p:xfrm>
          <a:off x="704850" y="1516905"/>
          <a:ext cx="10820400" cy="4165377"/>
        </p:xfrm>
        <a:graphic>
          <a:graphicData uri="http://schemas.openxmlformats.org/drawingml/2006/table">
            <a:tbl>
              <a:tblPr rtl="1"/>
              <a:tblGrid>
                <a:gridCol w="6465760">
                  <a:extLst>
                    <a:ext uri="{9D8B030D-6E8A-4147-A177-3AD203B41FA5}">
                      <a16:colId xmlns:a16="http://schemas.microsoft.com/office/drawing/2014/main" val="20000"/>
                    </a:ext>
                  </a:extLst>
                </a:gridCol>
                <a:gridCol w="224009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439031">
                <a:tc>
                  <a:txBody>
                    <a:bodyPr/>
                    <a:lstStyle/>
                    <a:p>
                      <a:pPr algn="ctr" rtl="1">
                        <a:spcAft>
                          <a:spcPts val="0"/>
                        </a:spcAft>
                      </a:pPr>
                      <a:r>
                        <a:rPr lang="ar-SA" sz="2400" b="1" u="sng" dirty="0">
                          <a:latin typeface="Times New Roman"/>
                          <a:ea typeface="Times New Roman"/>
                          <a:cs typeface="Arial"/>
                        </a:rPr>
                        <a:t>الجملة العلمية</a:t>
                      </a:r>
                      <a:endParaRPr lang="en-US" sz="24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spcAft>
                          <a:spcPts val="0"/>
                        </a:spcAft>
                      </a:pPr>
                      <a:r>
                        <a:rPr lang="ar-SA" sz="2400" b="1" u="sng">
                          <a:latin typeface="Times New Roman"/>
                          <a:ea typeface="Times New Roman"/>
                          <a:cs typeface="Arial"/>
                        </a:rPr>
                        <a:t>قانون علمي</a:t>
                      </a:r>
                      <a:endParaRPr lang="en-US" sz="24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spcAft>
                          <a:spcPts val="0"/>
                        </a:spcAft>
                      </a:pPr>
                      <a:r>
                        <a:rPr lang="ar-SA" sz="2400" b="1" u="sng" dirty="0">
                          <a:latin typeface="Times New Roman"/>
                          <a:ea typeface="Times New Roman"/>
                          <a:cs typeface="Arial"/>
                        </a:rPr>
                        <a:t>نظرية علمية</a:t>
                      </a:r>
                      <a:endParaRPr lang="en-US" sz="24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39031">
                <a:tc>
                  <a:txBody>
                    <a:bodyPr/>
                    <a:lstStyle/>
                    <a:p>
                      <a:pPr algn="r" rtl="1">
                        <a:spcAft>
                          <a:spcPts val="0"/>
                        </a:spcAft>
                      </a:pPr>
                      <a:r>
                        <a:rPr lang="ar-SA" sz="2000" b="1" dirty="0">
                          <a:solidFill>
                            <a:schemeClr val="tx1"/>
                          </a:solidFill>
                          <a:sym typeface="Wingdings" panose="05000000000000000000" pitchFamily="2" charset="2"/>
                        </a:rPr>
                        <a:t>نرى ضوء البرق قبل سماع صوت الرعد </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9031">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a:solidFill>
                            <a:schemeClr val="tx1"/>
                          </a:solidFill>
                          <a:sym typeface="Wingdings" panose="05000000000000000000" pitchFamily="2" charset="2"/>
                        </a:rPr>
                        <a:t>تتوقف الأجسام المتحركة بعد مدة من الزمن بسبب الاحتكاك.  </a:t>
                      </a:r>
                      <a:r>
                        <a:rPr lang="ar-SA" sz="2000" b="1" dirty="0">
                          <a:solidFill>
                            <a:schemeClr val="tx1"/>
                          </a:solidFill>
                          <a:latin typeface="Times New Roman"/>
                          <a:ea typeface="Times New Roman"/>
                          <a:cs typeface="Arial"/>
                        </a:rPr>
                        <a:t>.</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9031">
                <a:tc>
                  <a:txBody>
                    <a:bodyPr/>
                    <a:lstStyle/>
                    <a:p>
                      <a:pPr marL="0" indent="0" algn="r" rtl="1">
                        <a:buFont typeface="Wingdings" panose="05000000000000000000" pitchFamily="2" charset="2"/>
                        <a:buNone/>
                      </a:pPr>
                      <a:r>
                        <a:rPr lang="ar-SA" sz="2000" b="1" dirty="0">
                          <a:solidFill>
                            <a:schemeClr val="tx1"/>
                          </a:solidFill>
                          <a:sym typeface="Wingdings" panose="05000000000000000000" pitchFamily="2" charset="2"/>
                        </a:rPr>
                        <a:t>الكلاب تلهث دومًا لعدم وجود غدد عرقية.</a:t>
                      </a:r>
                      <a:endParaRPr lang="ar-SA" sz="2000" b="1" dirty="0">
                        <a:solidFill>
                          <a:schemeClr val="tx1"/>
                        </a:solidFil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9031">
                <a:tc>
                  <a:txBody>
                    <a:bodyPr/>
                    <a:lstStyle/>
                    <a:p>
                      <a:pPr algn="r" rtl="1">
                        <a:spcAft>
                          <a:spcPts val="0"/>
                        </a:spcAft>
                      </a:pPr>
                      <a:r>
                        <a:rPr lang="ar-SA" sz="2000" b="1" dirty="0">
                          <a:solidFill>
                            <a:schemeClr val="tx1"/>
                          </a:solidFill>
                          <a:latin typeface="Times New Roman"/>
                          <a:ea typeface="Times New Roman"/>
                          <a:cs typeface="Arial"/>
                        </a:rPr>
                        <a:t>تشرق الشمس من الشرق بسبب دورانها حول</a:t>
                      </a:r>
                      <a:r>
                        <a:rPr lang="ar-SA" sz="2000" b="1" baseline="0" dirty="0">
                          <a:solidFill>
                            <a:schemeClr val="tx1"/>
                          </a:solidFill>
                          <a:latin typeface="Times New Roman"/>
                          <a:ea typeface="Times New Roman"/>
                          <a:cs typeface="Arial"/>
                        </a:rPr>
                        <a:t> </a:t>
                      </a:r>
                      <a:r>
                        <a:rPr lang="ar-SA" sz="2000" b="1" baseline="0" dirty="0" err="1">
                          <a:solidFill>
                            <a:schemeClr val="tx1"/>
                          </a:solidFill>
                          <a:latin typeface="Times New Roman"/>
                          <a:ea typeface="Times New Roman"/>
                          <a:cs typeface="Arial"/>
                        </a:rPr>
                        <a:t>مجورها</a:t>
                      </a:r>
                      <a:r>
                        <a:rPr lang="ar-SA" sz="2000" b="1" dirty="0">
                          <a:solidFill>
                            <a:schemeClr val="tx1"/>
                          </a:solidFill>
                          <a:latin typeface="Times New Roman"/>
                          <a:ea typeface="Times New Roman"/>
                          <a:cs typeface="Arial"/>
                        </a:rPr>
                        <a:t> .</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9031">
                <a:tc>
                  <a:txBody>
                    <a:bodyPr/>
                    <a:lstStyle/>
                    <a:p>
                      <a:pPr algn="r" rtl="1">
                        <a:spcAft>
                          <a:spcPts val="0"/>
                        </a:spcAft>
                      </a:pPr>
                      <a:r>
                        <a:rPr lang="ar-SA" sz="2000" b="1" dirty="0">
                          <a:solidFill>
                            <a:schemeClr val="tx1"/>
                          </a:solidFill>
                          <a:latin typeface="Times New Roman"/>
                          <a:ea typeface="Times New Roman"/>
                          <a:cs typeface="Arial"/>
                        </a:rPr>
                        <a:t>تحدث</a:t>
                      </a:r>
                      <a:r>
                        <a:rPr lang="ar-SA" sz="2000" b="1" baseline="0" dirty="0">
                          <a:solidFill>
                            <a:schemeClr val="tx1"/>
                          </a:solidFill>
                          <a:latin typeface="Times New Roman"/>
                          <a:ea typeface="Times New Roman"/>
                          <a:cs typeface="Arial"/>
                        </a:rPr>
                        <a:t> الفصول الأربعة بسبب دوران الأرض حول الشمس</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9031">
                <a:tc>
                  <a:txBody>
                    <a:bodyPr/>
                    <a:lstStyle/>
                    <a:p>
                      <a:pPr algn="r" rtl="1">
                        <a:spcAft>
                          <a:spcPts val="0"/>
                        </a:spcAft>
                      </a:pPr>
                      <a:r>
                        <a:rPr lang="ar-SA" sz="2000" b="1">
                          <a:solidFill>
                            <a:schemeClr val="tx1"/>
                          </a:solidFill>
                          <a:latin typeface="Times New Roman"/>
                          <a:ea typeface="Times New Roman"/>
                          <a:cs typeface="Arial"/>
                        </a:rPr>
                        <a:t>الأقطاب المغناطيسية المتشابهة تتنافر .</a:t>
                      </a:r>
                      <a:endParaRPr lang="en-US" sz="2000" b="1">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2560">
                <a:tc>
                  <a:txBody>
                    <a:bodyPr/>
                    <a:lstStyle/>
                    <a:p>
                      <a:pPr algn="r" rtl="1">
                        <a:spcAft>
                          <a:spcPts val="0"/>
                        </a:spcAft>
                      </a:pPr>
                      <a:r>
                        <a:rPr lang="ar-SA" sz="1800" b="1" dirty="0">
                          <a:solidFill>
                            <a:schemeClr val="tx1"/>
                          </a:solidFill>
                          <a:latin typeface="Times New Roman"/>
                          <a:ea typeface="Times New Roman"/>
                          <a:cs typeface="Arial"/>
                        </a:rPr>
                        <a:t>تقل سرعة الجسم المتحرك بسبب عوامل منها الاحتكاك ومقاومة الهواء</a:t>
                      </a:r>
                      <a:endParaRPr lang="en-US" sz="18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7486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a:solidFill>
                            <a:schemeClr val="tx1"/>
                          </a:solidFill>
                          <a:latin typeface="Times New Roman" pitchFamily="18" charset="0"/>
                          <a:cs typeface="Times New Roman" pitchFamily="18" charset="0"/>
                        </a:rPr>
                        <a:t>-ينتقل الصوت في الوسط</a:t>
                      </a:r>
                      <a:r>
                        <a:rPr lang="ar-SA" sz="2000" b="1" baseline="0" dirty="0">
                          <a:solidFill>
                            <a:schemeClr val="tx1"/>
                          </a:solidFill>
                          <a:latin typeface="Times New Roman" pitchFamily="18" charset="0"/>
                          <a:cs typeface="Times New Roman" pitchFamily="18" charset="0"/>
                        </a:rPr>
                        <a:t> المادي .</a:t>
                      </a:r>
                      <a:endParaRPr lang="ar-SA" sz="2000" b="1" dirty="0">
                        <a:solidFill>
                          <a:schemeClr val="tx1"/>
                        </a:solidFill>
                        <a:latin typeface="Times New Roman" pitchFamily="18" charset="0"/>
                        <a:cs typeface="Times New Roman" pitchFamily="18" charset="0"/>
                      </a:endParaRPr>
                    </a:p>
                    <a:p>
                      <a:pPr algn="r" rtl="1">
                        <a:spcAft>
                          <a:spcPts val="0"/>
                        </a:spcAft>
                      </a:pP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endParaRPr lang="en-US" sz="11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038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12" name="AutoShape 3"/>
          <p:cNvSpPr>
            <a:spLocks noChangeArrowheads="1"/>
          </p:cNvSpPr>
          <p:nvPr/>
        </p:nvSpPr>
        <p:spPr bwMode="auto">
          <a:xfrm>
            <a:off x="1428718" y="692696"/>
            <a:ext cx="9334565" cy="782742"/>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defRPr/>
            </a:pPr>
            <a:endParaRPr lang="ar-SA" sz="2800" b="1" dirty="0">
              <a:solidFill>
                <a:srgbClr val="C00000"/>
              </a:solidFill>
            </a:endParaRPr>
          </a:p>
          <a:p>
            <a:pPr algn="ctr">
              <a:defRPr/>
            </a:pPr>
            <a:r>
              <a:rPr lang="ar-SA" sz="2800" b="1" dirty="0">
                <a:solidFill>
                  <a:srgbClr val="C00000"/>
                </a:solidFill>
              </a:rPr>
              <a:t>صنف الجمل العلمية  إلى قانون علمي أو نظرية </a:t>
            </a:r>
            <a:r>
              <a:rPr lang="ar-SA" sz="2800" b="1" dirty="0" err="1">
                <a:solidFill>
                  <a:srgbClr val="C00000"/>
                </a:solidFill>
              </a:rPr>
              <a:t>علمية</a:t>
            </a:r>
            <a:r>
              <a:rPr lang="ar-SA" sz="2800" b="1" dirty="0" err="1"/>
              <a:t> .</a:t>
            </a:r>
            <a:endParaRPr lang="en-US" sz="2800" dirty="0"/>
          </a:p>
          <a:p>
            <a:pPr>
              <a:defRPr/>
            </a:pPr>
            <a:r>
              <a:rPr lang="ar-SA" sz="36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graphicFrame>
        <p:nvGraphicFramePr>
          <p:cNvPr id="7" name="جدول 6"/>
          <p:cNvGraphicFramePr>
            <a:graphicFrameLocks noGrp="1"/>
          </p:cNvGraphicFramePr>
          <p:nvPr>
            <p:extLst>
              <p:ext uri="{D42A27DB-BD31-4B8C-83A1-F6EECF244321}">
                <p14:modId xmlns:p14="http://schemas.microsoft.com/office/powerpoint/2010/main" val="1289399735"/>
              </p:ext>
            </p:extLst>
          </p:nvPr>
        </p:nvGraphicFramePr>
        <p:xfrm>
          <a:off x="704850" y="1516905"/>
          <a:ext cx="10820400" cy="4779502"/>
        </p:xfrm>
        <a:graphic>
          <a:graphicData uri="http://schemas.openxmlformats.org/drawingml/2006/table">
            <a:tbl>
              <a:tblPr rtl="1"/>
              <a:tblGrid>
                <a:gridCol w="6465760">
                  <a:extLst>
                    <a:ext uri="{9D8B030D-6E8A-4147-A177-3AD203B41FA5}">
                      <a16:colId xmlns:a16="http://schemas.microsoft.com/office/drawing/2014/main" val="20000"/>
                    </a:ext>
                  </a:extLst>
                </a:gridCol>
                <a:gridCol w="224009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tblGrid>
              <a:tr h="439031">
                <a:tc>
                  <a:txBody>
                    <a:bodyPr/>
                    <a:lstStyle/>
                    <a:p>
                      <a:pPr algn="ctr" rtl="1">
                        <a:spcAft>
                          <a:spcPts val="0"/>
                        </a:spcAft>
                      </a:pPr>
                      <a:r>
                        <a:rPr lang="ar-SA" sz="2400" b="1" u="sng" dirty="0">
                          <a:latin typeface="Times New Roman"/>
                          <a:ea typeface="Times New Roman"/>
                          <a:cs typeface="Arial"/>
                        </a:rPr>
                        <a:t>الجملة العلمية</a:t>
                      </a:r>
                      <a:endParaRPr lang="en-US" sz="24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spcAft>
                          <a:spcPts val="0"/>
                        </a:spcAft>
                      </a:pPr>
                      <a:r>
                        <a:rPr lang="ar-SA" sz="2400" b="1" u="sng">
                          <a:latin typeface="Times New Roman"/>
                          <a:ea typeface="Times New Roman"/>
                          <a:cs typeface="Arial"/>
                        </a:rPr>
                        <a:t>قانون علمي</a:t>
                      </a:r>
                      <a:endParaRPr lang="en-US" sz="240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spcAft>
                          <a:spcPts val="0"/>
                        </a:spcAft>
                      </a:pPr>
                      <a:r>
                        <a:rPr lang="ar-SA" sz="2400" b="1" u="sng" dirty="0">
                          <a:latin typeface="Times New Roman"/>
                          <a:ea typeface="Times New Roman"/>
                          <a:cs typeface="Arial"/>
                        </a:rPr>
                        <a:t>نظرية علمية</a:t>
                      </a:r>
                      <a:endParaRPr lang="en-US" sz="2400"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39031">
                <a:tc>
                  <a:txBody>
                    <a:bodyPr/>
                    <a:lstStyle/>
                    <a:p>
                      <a:pPr algn="r" rtl="1">
                        <a:spcAft>
                          <a:spcPts val="0"/>
                        </a:spcAft>
                      </a:pPr>
                      <a:r>
                        <a:rPr lang="ar-SA" sz="2000" b="1" dirty="0">
                          <a:solidFill>
                            <a:schemeClr val="tx1"/>
                          </a:solidFill>
                          <a:sym typeface="Wingdings" panose="05000000000000000000" pitchFamily="2" charset="2"/>
                        </a:rPr>
                        <a:t>نرى ضوء البرق قبل سماع صوت الرعد </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9031">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a:solidFill>
                            <a:schemeClr val="tx1"/>
                          </a:solidFill>
                          <a:sym typeface="Wingdings" panose="05000000000000000000" pitchFamily="2" charset="2"/>
                        </a:rPr>
                        <a:t>تتوقف الأجسام المتحركة بعد مدة من الزمن بسبب الاحتكاك.  </a:t>
                      </a:r>
                      <a:r>
                        <a:rPr lang="ar-SA" sz="2000" b="1" dirty="0">
                          <a:solidFill>
                            <a:schemeClr val="tx1"/>
                          </a:solidFill>
                          <a:latin typeface="Times New Roman"/>
                          <a:ea typeface="Times New Roman"/>
                          <a:cs typeface="Arial"/>
                        </a:rPr>
                        <a:t>.</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9031">
                <a:tc>
                  <a:txBody>
                    <a:bodyPr/>
                    <a:lstStyle/>
                    <a:p>
                      <a:pPr marL="0" indent="0" algn="r" rtl="1">
                        <a:buFont typeface="Wingdings" panose="05000000000000000000" pitchFamily="2" charset="2"/>
                        <a:buNone/>
                      </a:pPr>
                      <a:r>
                        <a:rPr lang="ar-SA" sz="2000" b="1" dirty="0">
                          <a:solidFill>
                            <a:schemeClr val="tx1"/>
                          </a:solidFill>
                          <a:sym typeface="Wingdings" panose="05000000000000000000" pitchFamily="2" charset="2"/>
                        </a:rPr>
                        <a:t>الكلاب تلهث دومًا لعدم وجود غدد عرقية.</a:t>
                      </a:r>
                      <a:endParaRPr lang="ar-SA" sz="2000" b="1" dirty="0">
                        <a:solidFill>
                          <a:schemeClr val="tx1"/>
                        </a:solidFil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9031">
                <a:tc>
                  <a:txBody>
                    <a:bodyPr/>
                    <a:lstStyle/>
                    <a:p>
                      <a:pPr algn="r" rtl="1">
                        <a:spcAft>
                          <a:spcPts val="0"/>
                        </a:spcAft>
                      </a:pPr>
                      <a:r>
                        <a:rPr lang="ar-SA" sz="2000" b="1" dirty="0">
                          <a:solidFill>
                            <a:schemeClr val="tx1"/>
                          </a:solidFill>
                          <a:latin typeface="Times New Roman"/>
                          <a:ea typeface="Times New Roman"/>
                          <a:cs typeface="Arial"/>
                        </a:rPr>
                        <a:t>تشرق الشمس من الشرق بسبب دورانها حول</a:t>
                      </a:r>
                      <a:r>
                        <a:rPr lang="ar-SA" sz="2000" b="1" baseline="0" dirty="0">
                          <a:solidFill>
                            <a:schemeClr val="tx1"/>
                          </a:solidFill>
                          <a:latin typeface="Times New Roman"/>
                          <a:ea typeface="Times New Roman"/>
                          <a:cs typeface="Arial"/>
                        </a:rPr>
                        <a:t> </a:t>
                      </a:r>
                      <a:r>
                        <a:rPr lang="ar-SA" sz="2000" b="1" baseline="0" dirty="0" err="1">
                          <a:solidFill>
                            <a:schemeClr val="tx1"/>
                          </a:solidFill>
                          <a:latin typeface="Times New Roman"/>
                          <a:ea typeface="Times New Roman"/>
                          <a:cs typeface="Arial"/>
                        </a:rPr>
                        <a:t>مجورها</a:t>
                      </a:r>
                      <a:r>
                        <a:rPr lang="ar-SA" sz="2000" b="1" dirty="0">
                          <a:solidFill>
                            <a:schemeClr val="tx1"/>
                          </a:solidFill>
                          <a:latin typeface="Times New Roman"/>
                          <a:ea typeface="Times New Roman"/>
                          <a:cs typeface="Arial"/>
                        </a:rPr>
                        <a:t> .</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9031">
                <a:tc>
                  <a:txBody>
                    <a:bodyPr/>
                    <a:lstStyle/>
                    <a:p>
                      <a:pPr algn="r" rtl="1">
                        <a:spcAft>
                          <a:spcPts val="0"/>
                        </a:spcAft>
                      </a:pPr>
                      <a:r>
                        <a:rPr lang="ar-SA" sz="2000" b="1" dirty="0">
                          <a:solidFill>
                            <a:schemeClr val="tx1"/>
                          </a:solidFill>
                          <a:latin typeface="Times New Roman"/>
                          <a:ea typeface="Times New Roman"/>
                          <a:cs typeface="Arial"/>
                        </a:rPr>
                        <a:t>تحدث</a:t>
                      </a:r>
                      <a:r>
                        <a:rPr lang="ar-SA" sz="2000" b="1" baseline="0" dirty="0">
                          <a:solidFill>
                            <a:schemeClr val="tx1"/>
                          </a:solidFill>
                          <a:latin typeface="Times New Roman"/>
                          <a:ea typeface="Times New Roman"/>
                          <a:cs typeface="Arial"/>
                        </a:rPr>
                        <a:t> الفصول الأربعة بسبب دوران الأرض حول الشمس</a:t>
                      </a: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9031">
                <a:tc>
                  <a:txBody>
                    <a:bodyPr/>
                    <a:lstStyle/>
                    <a:p>
                      <a:pPr algn="r" rtl="1">
                        <a:spcAft>
                          <a:spcPts val="0"/>
                        </a:spcAft>
                      </a:pPr>
                      <a:r>
                        <a:rPr lang="ar-SA" sz="2000" b="1">
                          <a:solidFill>
                            <a:schemeClr val="tx1"/>
                          </a:solidFill>
                          <a:latin typeface="Times New Roman"/>
                          <a:ea typeface="Times New Roman"/>
                          <a:cs typeface="Arial"/>
                        </a:rPr>
                        <a:t>الأقطاب المغناطيسية المتشابهة تتنافر .</a:t>
                      </a:r>
                      <a:endParaRPr lang="en-US" sz="2000" b="1">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2560">
                <a:tc>
                  <a:txBody>
                    <a:bodyPr/>
                    <a:lstStyle/>
                    <a:p>
                      <a:pPr algn="r" rtl="1">
                        <a:spcAft>
                          <a:spcPts val="0"/>
                        </a:spcAft>
                      </a:pPr>
                      <a:r>
                        <a:rPr lang="ar-SA" sz="1800" b="1" dirty="0">
                          <a:solidFill>
                            <a:schemeClr val="tx1"/>
                          </a:solidFill>
                          <a:latin typeface="Times New Roman"/>
                          <a:ea typeface="Times New Roman"/>
                          <a:cs typeface="Arial"/>
                        </a:rPr>
                        <a:t>تقل سرعة الجسم المتحرك بسبب عوامل منها الاحتكاك ومقاومة الهواء</a:t>
                      </a:r>
                      <a:endParaRPr lang="en-US" sz="18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marL="0" marR="0" indent="0" algn="ctr" defTabSz="914400" rtl="1" eaLnBrk="1" fontAlgn="auto" latinLnBrk="0" hangingPunct="1">
                        <a:lnSpc>
                          <a:spcPct val="100000"/>
                        </a:lnSpc>
                        <a:spcBef>
                          <a:spcPts val="0"/>
                        </a:spcBef>
                        <a:spcAft>
                          <a:spcPts val="0"/>
                        </a:spcAft>
                        <a:buClrTx/>
                        <a:buSzTx/>
                        <a:buFontTx/>
                        <a:buNone/>
                        <a:tabLst/>
                        <a:defRPr/>
                      </a:pPr>
                      <a:endParaRPr lang="en-US" sz="1800" b="1" dirty="0">
                        <a:solidFill>
                          <a:srgbClr val="FF0000"/>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7486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a:solidFill>
                            <a:schemeClr val="tx1"/>
                          </a:solidFill>
                          <a:latin typeface="Times New Roman" pitchFamily="18" charset="0"/>
                          <a:cs typeface="Times New Roman" pitchFamily="18" charset="0"/>
                        </a:rPr>
                        <a:t>-ينتقل الصوت في الوسط</a:t>
                      </a:r>
                      <a:r>
                        <a:rPr lang="ar-SA" sz="2000" b="1" baseline="0" dirty="0">
                          <a:solidFill>
                            <a:schemeClr val="tx1"/>
                          </a:solidFill>
                          <a:latin typeface="Times New Roman" pitchFamily="18" charset="0"/>
                          <a:cs typeface="Times New Roman" pitchFamily="18" charset="0"/>
                        </a:rPr>
                        <a:t> المادي .</a:t>
                      </a:r>
                      <a:endParaRPr lang="ar-SA" sz="2000" b="1" dirty="0">
                        <a:solidFill>
                          <a:schemeClr val="tx1"/>
                        </a:solidFill>
                        <a:latin typeface="Times New Roman" pitchFamily="18" charset="0"/>
                        <a:cs typeface="Times New Roman" pitchFamily="18" charset="0"/>
                      </a:endParaRPr>
                    </a:p>
                    <a:p>
                      <a:pPr algn="r" rtl="1">
                        <a:spcAft>
                          <a:spcPts val="0"/>
                        </a:spcAft>
                      </a:pPr>
                      <a:endParaRPr lang="en-US" sz="2000" b="1" dirty="0">
                        <a:solidFill>
                          <a:schemeClr val="tx1"/>
                        </a:solidFill>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gency FB"/>
                          <a:ea typeface="Times New Roman"/>
                          <a:cs typeface="Arial"/>
                        </a:rPr>
                        <a:t>√√</a:t>
                      </a:r>
                      <a:endParaRPr lang="en-US" sz="1800" b="1" dirty="0">
                        <a:solidFill>
                          <a:srgbClr val="FF0000"/>
                        </a:solidFill>
                        <a:latin typeface="Times New Roman"/>
                        <a:ea typeface="Times New Roman"/>
                        <a:cs typeface="Arial"/>
                      </a:endParaRPr>
                    </a:p>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en-US" sz="1800" b="1" dirty="0">
                        <a:latin typeface="Times New Roman"/>
                        <a:ea typeface="Times New Roman"/>
                        <a:cs typeface="Arial"/>
                      </a:endParaRPr>
                    </a:p>
                  </a:txBody>
                  <a:tcPr marL="83627" marR="83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8560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descr="صورة تحتوي على لعبة&#10;&#10;تم إنشاء الوصف تلقائياً">
            <a:extLst>
              <a:ext uri="{FF2B5EF4-FFF2-40B4-BE49-F238E27FC236}">
                <a16:creationId xmlns:a16="http://schemas.microsoft.com/office/drawing/2014/main" id="{79B6313B-F49B-4844-B35A-07495D155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50" y="-1"/>
            <a:ext cx="5756054" cy="6870621"/>
          </a:xfrm>
          <a:prstGeom prst="rect">
            <a:avLst/>
          </a:prstGeom>
        </p:spPr>
      </p:pic>
      <p:pic>
        <p:nvPicPr>
          <p:cNvPr id="3" name="صورة 2">
            <a:extLst>
              <a:ext uri="{FF2B5EF4-FFF2-40B4-BE49-F238E27FC236}">
                <a16:creationId xmlns:a16="http://schemas.microsoft.com/office/drawing/2014/main" id="{BDE547E4-ED80-4680-8451-14F4C6E47C00}"/>
              </a:ext>
            </a:extLst>
          </p:cNvPr>
          <p:cNvPicPr>
            <a:picLocks noChangeAspect="1"/>
          </p:cNvPicPr>
          <p:nvPr/>
        </p:nvPicPr>
        <p:blipFill rotWithShape="1">
          <a:blip r:embed="rId3">
            <a:extLst>
              <a:ext uri="{28A0092B-C50C-407E-A947-70E740481C1C}">
                <a14:useLocalDpi xmlns:a14="http://schemas.microsoft.com/office/drawing/2010/main" val="0"/>
              </a:ext>
            </a:extLst>
          </a:blip>
          <a:srcRect l="4683" t="15968" r="3251" b="21390"/>
          <a:stretch/>
        </p:blipFill>
        <p:spPr>
          <a:xfrm>
            <a:off x="2507222" y="5285433"/>
            <a:ext cx="9550468" cy="1572568"/>
          </a:xfrm>
          <a:prstGeom prst="rect">
            <a:avLst/>
          </a:prstGeom>
        </p:spPr>
      </p:pic>
      <p:sp>
        <p:nvSpPr>
          <p:cNvPr id="13" name="مستطيل 12">
            <a:extLst>
              <a:ext uri="{FF2B5EF4-FFF2-40B4-BE49-F238E27FC236}">
                <a16:creationId xmlns:a16="http://schemas.microsoft.com/office/drawing/2014/main" id="{02B40A06-C22D-40F0-84CA-11EABB72A105}"/>
              </a:ext>
            </a:extLst>
          </p:cNvPr>
          <p:cNvSpPr/>
          <p:nvPr/>
        </p:nvSpPr>
        <p:spPr>
          <a:xfrm>
            <a:off x="4715086" y="1138863"/>
            <a:ext cx="5134740" cy="46166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a:spAutoFit/>
          </a:bodyPr>
          <a:lstStyle/>
          <a:p>
            <a:pPr algn="ctr" rtl="1"/>
            <a:r>
              <a:rPr lang="ar-SA" sz="2400" b="1" dirty="0">
                <a:solidFill>
                  <a:srgbClr val="000000"/>
                </a:solidFill>
                <a:latin typeface="Arial" panose="020B0604020202020204" pitchFamily="34" charset="0"/>
                <a:cs typeface="PT Bold Heading" panose="02010400000000000000" pitchFamily="2" charset="-78"/>
              </a:rPr>
              <a:t>الفرق بين القانون العلمي و النظرية العلمية</a:t>
            </a:r>
            <a:endParaRPr lang="ar-SA" sz="2400" b="1" i="0" dirty="0">
              <a:solidFill>
                <a:srgbClr val="000000"/>
              </a:solidFill>
              <a:effectLst/>
              <a:latin typeface="Arial" panose="020B0604020202020204" pitchFamily="34" charset="0"/>
              <a:cs typeface="PT Bold Heading" panose="02010400000000000000" pitchFamily="2" charset="-78"/>
            </a:endParaRPr>
          </a:p>
        </p:txBody>
      </p:sp>
      <p:graphicFrame>
        <p:nvGraphicFramePr>
          <p:cNvPr id="14" name="جدول 13">
            <a:extLst>
              <a:ext uri="{FF2B5EF4-FFF2-40B4-BE49-F238E27FC236}">
                <a16:creationId xmlns:a16="http://schemas.microsoft.com/office/drawing/2014/main" id="{44899869-CD1C-41EF-8FBE-52742E3715E1}"/>
              </a:ext>
            </a:extLst>
          </p:cNvPr>
          <p:cNvGraphicFramePr>
            <a:graphicFrameLocks noGrp="1"/>
          </p:cNvGraphicFramePr>
          <p:nvPr>
            <p:extLst>
              <p:ext uri="{D42A27DB-BD31-4B8C-83A1-F6EECF244321}">
                <p14:modId xmlns:p14="http://schemas.microsoft.com/office/powerpoint/2010/main" val="3970886569"/>
              </p:ext>
            </p:extLst>
          </p:nvPr>
        </p:nvGraphicFramePr>
        <p:xfrm>
          <a:off x="3439173" y="2075501"/>
          <a:ext cx="7686566" cy="1798320"/>
        </p:xfrm>
        <a:graphic>
          <a:graphicData uri="http://schemas.openxmlformats.org/drawingml/2006/table">
            <a:tbl>
              <a:tblPr rtl="1" firstRow="1" bandRow="1">
                <a:tableStyleId>{21E4AEA4-8DFA-4A89-87EB-49C32662AFE0}</a:tableStyleId>
              </a:tblPr>
              <a:tblGrid>
                <a:gridCol w="3843283">
                  <a:extLst>
                    <a:ext uri="{9D8B030D-6E8A-4147-A177-3AD203B41FA5}">
                      <a16:colId xmlns:a16="http://schemas.microsoft.com/office/drawing/2014/main" val="1472175149"/>
                    </a:ext>
                  </a:extLst>
                </a:gridCol>
                <a:gridCol w="3843283">
                  <a:extLst>
                    <a:ext uri="{9D8B030D-6E8A-4147-A177-3AD203B41FA5}">
                      <a16:colId xmlns:a16="http://schemas.microsoft.com/office/drawing/2014/main" val="2241778160"/>
                    </a:ext>
                  </a:extLst>
                </a:gridCol>
              </a:tblGrid>
              <a:tr h="457318">
                <a:tc>
                  <a:txBody>
                    <a:bodyPr/>
                    <a:lstStyle/>
                    <a:p>
                      <a:pPr algn="ctr" rtl="1"/>
                      <a:r>
                        <a:rPr lang="ar-SA" sz="2800" dirty="0"/>
                        <a:t>القانون العلمي</a:t>
                      </a:r>
                      <a:endParaRPr lang="ar-SA" sz="2800" dirty="0">
                        <a:cs typeface="PT Bold Heading" panose="02010400000000000000" pitchFamily="2" charset="-78"/>
                      </a:endParaRPr>
                    </a:p>
                  </a:txBody>
                  <a:tcPr/>
                </a:tc>
                <a:tc>
                  <a:txBody>
                    <a:bodyPr/>
                    <a:lstStyle/>
                    <a:p>
                      <a:pPr algn="ctr" rtl="1"/>
                      <a:r>
                        <a:rPr lang="ar-SA" sz="2800" kern="1200" dirty="0"/>
                        <a:t>النظرية العلمية</a:t>
                      </a:r>
                      <a:endParaRPr lang="ar-SA" sz="2800" b="1" kern="1200" dirty="0">
                        <a:solidFill>
                          <a:schemeClr val="lt1"/>
                        </a:solidFill>
                        <a:latin typeface="+mn-lt"/>
                        <a:ea typeface="+mn-ea"/>
                        <a:cs typeface="PT Bold Heading" panose="02010400000000000000" pitchFamily="2" charset="-78"/>
                      </a:endParaRPr>
                    </a:p>
                  </a:txBody>
                  <a:tcPr/>
                </a:tc>
                <a:extLst>
                  <a:ext uri="{0D108BD9-81ED-4DB2-BD59-A6C34878D82A}">
                    <a16:rowId xmlns:a16="http://schemas.microsoft.com/office/drawing/2014/main" val="849486143"/>
                  </a:ext>
                </a:extLst>
              </a:tr>
              <a:tr h="370840">
                <a:tc>
                  <a:txBody>
                    <a:bodyPr/>
                    <a:lstStyle/>
                    <a:p>
                      <a:pPr algn="ctr" rtl="1"/>
                      <a:r>
                        <a:rPr lang="ar-SA" dirty="0"/>
                        <a:t>القانون العلمي له طبيعة "وصفية" أو "</a:t>
                      </a:r>
                      <a:r>
                        <a:rPr lang="ar-SA" dirty="0" err="1"/>
                        <a:t>شرحية</a:t>
                      </a:r>
                      <a:r>
                        <a:rPr lang="ar-SA" dirty="0"/>
                        <a:t>" للظاهرة</a:t>
                      </a:r>
                      <a:endParaRPr lang="ar-SA" b="1" dirty="0"/>
                    </a:p>
                  </a:txBody>
                  <a:tcPr/>
                </a:tc>
                <a:tc>
                  <a:txBody>
                    <a:bodyPr/>
                    <a:lstStyle/>
                    <a:p>
                      <a:pPr algn="ctr" rtl="1"/>
                      <a:r>
                        <a:rPr lang="ar-SA" dirty="0"/>
                        <a:t>النظرية العلمية غالباً ما تكون لها طبيعة "تفسيرية" للظاهرة</a:t>
                      </a:r>
                      <a:endParaRPr lang="ar-SA" b="1" dirty="0"/>
                    </a:p>
                  </a:txBody>
                  <a:tcPr/>
                </a:tc>
                <a:extLst>
                  <a:ext uri="{0D108BD9-81ED-4DB2-BD59-A6C34878D82A}">
                    <a16:rowId xmlns:a16="http://schemas.microsoft.com/office/drawing/2014/main" val="4230768993"/>
                  </a:ext>
                </a:extLst>
              </a:tr>
              <a:tr h="370840">
                <a:tc>
                  <a:txBody>
                    <a:bodyPr/>
                    <a:lstStyle/>
                    <a:p>
                      <a:pPr algn="ctr" rtl="1"/>
                      <a:r>
                        <a:rPr lang="ar-SA" sz="1800" kern="1200" dirty="0">
                          <a:effectLst/>
                        </a:rPr>
                        <a:t>القانون العلمي يجب ان يكون موثق ولا يتغير بتاتا من حيث المبدأ ولكن قد يعدل من حيث التطبيق</a:t>
                      </a:r>
                      <a:endParaRPr lang="ar-SA" dirty="0"/>
                    </a:p>
                  </a:txBody>
                  <a:tcPr/>
                </a:tc>
                <a:tc>
                  <a:txBody>
                    <a:bodyPr/>
                    <a:lstStyle/>
                    <a:p>
                      <a:pPr algn="ctr" rtl="1"/>
                      <a:r>
                        <a:rPr lang="ar-SA" sz="1800" kern="1200" dirty="0">
                          <a:effectLst/>
                        </a:rPr>
                        <a:t>النظرية العلمية من الممكن ان تتغير وتدحض وتستبدل بالمستقبل</a:t>
                      </a:r>
                      <a:endParaRPr lang="ar-SA" dirty="0"/>
                    </a:p>
                  </a:txBody>
                  <a:tcPr/>
                </a:tc>
                <a:extLst>
                  <a:ext uri="{0D108BD9-81ED-4DB2-BD59-A6C34878D82A}">
                    <a16:rowId xmlns:a16="http://schemas.microsoft.com/office/drawing/2014/main" val="653228068"/>
                  </a:ext>
                </a:extLst>
              </a:tr>
            </a:tbl>
          </a:graphicData>
        </a:graphic>
      </p:graphicFrame>
    </p:spTree>
    <p:extLst>
      <p:ext uri="{BB962C8B-B14F-4D97-AF65-F5344CB8AC3E}">
        <p14:creationId xmlns:p14="http://schemas.microsoft.com/office/powerpoint/2010/main" val="1403860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2" name="مربع نص 1">
            <a:extLst>
              <a:ext uri="{FF2B5EF4-FFF2-40B4-BE49-F238E27FC236}">
                <a16:creationId xmlns:a16="http://schemas.microsoft.com/office/drawing/2014/main" id="{ED3B92F9-179E-4E27-B9B8-D5A110622347}"/>
              </a:ext>
            </a:extLst>
          </p:cNvPr>
          <p:cNvSpPr txBox="1"/>
          <p:nvPr/>
        </p:nvSpPr>
        <p:spPr>
          <a:xfrm>
            <a:off x="7736393" y="140045"/>
            <a:ext cx="3667649" cy="954107"/>
          </a:xfrm>
          <a:prstGeom prst="rect">
            <a:avLst/>
          </a:prstGeom>
          <a:noFill/>
        </p:spPr>
        <p:txBody>
          <a:bodyPr wrap="square" rtlCol="1">
            <a:spAutoFit/>
          </a:bodyPr>
          <a:lstStyle/>
          <a:p>
            <a:pPr algn="r" rtl="1"/>
            <a:r>
              <a:rPr lang="ar-SA" sz="2800" dirty="0">
                <a:solidFill>
                  <a:schemeClr val="accent1">
                    <a:lumMod val="75000"/>
                  </a:schemeClr>
                </a:solidFill>
              </a:rPr>
              <a:t>التاريخ:   14 /1/ 1414هـ</a:t>
            </a:r>
          </a:p>
          <a:p>
            <a:pPr algn="r" rtl="1"/>
            <a:r>
              <a:rPr lang="ar-SA" sz="2800" dirty="0">
                <a:solidFill>
                  <a:schemeClr val="accent1">
                    <a:lumMod val="75000"/>
                  </a:schemeClr>
                </a:solidFill>
              </a:rPr>
              <a:t>المادة: علوم</a:t>
            </a: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327" y="789480"/>
            <a:ext cx="1249345" cy="425619"/>
          </a:xfrm>
          <a:prstGeom prst="rect">
            <a:avLst/>
          </a:prstGeom>
        </p:spPr>
      </p:pic>
      <p:sp>
        <p:nvSpPr>
          <p:cNvPr id="6" name="مربع نص 5">
            <a:extLst>
              <a:ext uri="{FF2B5EF4-FFF2-40B4-BE49-F238E27FC236}">
                <a16:creationId xmlns:a16="http://schemas.microsoft.com/office/drawing/2014/main" id="{F2BEDBDB-DC21-4DBB-AC12-3A995C7B6EB4}"/>
              </a:ext>
            </a:extLst>
          </p:cNvPr>
          <p:cNvSpPr txBox="1"/>
          <p:nvPr/>
        </p:nvSpPr>
        <p:spPr>
          <a:xfrm>
            <a:off x="1182355" y="1463425"/>
            <a:ext cx="9827288" cy="4708981"/>
          </a:xfrm>
          <a:prstGeom prst="rect">
            <a:avLst/>
          </a:prstGeom>
          <a:noFill/>
        </p:spPr>
        <p:txBody>
          <a:bodyPr wrap="square" rtlCol="1">
            <a:spAutoFit/>
          </a:bodyPr>
          <a:lstStyle/>
          <a:p>
            <a:pPr algn="r" rtl="1"/>
            <a:r>
              <a:rPr lang="ar-SA" sz="2000" b="1" dirty="0"/>
              <a:t>تعريف العلوم: </a:t>
            </a:r>
            <a:r>
              <a:rPr lang="ar-SA" sz="2000" b="1" dirty="0">
                <a:solidFill>
                  <a:srgbClr val="0070C0"/>
                </a:solidFill>
              </a:rPr>
              <a:t>هي طريقة لتعلم المزيد حول العالَم الطبيعي</a:t>
            </a:r>
            <a:r>
              <a:rPr lang="ar-SA" sz="2000" b="1" dirty="0"/>
              <a:t>.</a:t>
            </a:r>
          </a:p>
          <a:p>
            <a:pPr algn="r" rtl="1"/>
            <a:r>
              <a:rPr lang="ar-SA" sz="2000" b="1" dirty="0">
                <a:solidFill>
                  <a:srgbClr val="2DB88E"/>
                </a:solidFill>
              </a:rPr>
              <a:t>الأسئلة التي يجيب عنها العلم:</a:t>
            </a:r>
          </a:p>
          <a:p>
            <a:pPr marL="285750" indent="-285750" algn="r" rtl="1">
              <a:buFont typeface="Wingdings" panose="05000000000000000000" pitchFamily="2" charset="2"/>
              <a:buChar char="§"/>
            </a:pPr>
            <a:r>
              <a:rPr lang="ar-SA" sz="2000" b="1" dirty="0"/>
              <a:t>يجيب عن الأسئلة المتعلقة بالعالم الطبيعي بواسطة الملاحظات وطرح أسئلة حولها</a:t>
            </a:r>
          </a:p>
          <a:p>
            <a:pPr marL="285750" indent="-285750" algn="r" rtl="1">
              <a:buFont typeface="Wingdings" panose="05000000000000000000" pitchFamily="2" charset="2"/>
              <a:buChar char="§"/>
            </a:pPr>
            <a:r>
              <a:rPr lang="ar-SA" sz="2000" b="1" dirty="0"/>
              <a:t>لا يستطيع أن يجيب عن الأسئلة المتعلقة بالآراء، مثل من صديقك المفضل؟</a:t>
            </a:r>
          </a:p>
          <a:p>
            <a:pPr algn="r" rtl="1"/>
            <a:endParaRPr lang="ar-SA" sz="2000" b="1" dirty="0"/>
          </a:p>
          <a:p>
            <a:pPr algn="r" rtl="1"/>
            <a:r>
              <a:rPr lang="ar-SA" sz="2000" b="1" dirty="0"/>
              <a:t>تعريف القانون العلمي: </a:t>
            </a:r>
            <a:r>
              <a:rPr lang="ar-SA" sz="2000" b="1" dirty="0">
                <a:solidFill>
                  <a:srgbClr val="0070C0"/>
                </a:solidFill>
              </a:rPr>
              <a:t>القاعدة التي تصف نمطًا أو سلوكًا معينًا في الطبيعة</a:t>
            </a:r>
          </a:p>
          <a:p>
            <a:pPr algn="r" rtl="1"/>
            <a:r>
              <a:rPr lang="ar-SA" sz="2000" b="1" dirty="0">
                <a:solidFill>
                  <a:srgbClr val="2DB88E"/>
                </a:solidFill>
              </a:rPr>
              <a:t>خصائصه:</a:t>
            </a:r>
          </a:p>
          <a:p>
            <a:pPr marL="285750" indent="-285750" algn="r" rtl="1">
              <a:buFont typeface="Arial" panose="020B0604020202020204" pitchFamily="34" charset="0"/>
              <a:buChar char="•"/>
            </a:pPr>
            <a:r>
              <a:rPr lang="ar-SA" sz="2000" b="1" dirty="0"/>
              <a:t>يساعد القانون العلمي على توقع حدوث الأشياء.</a:t>
            </a:r>
          </a:p>
          <a:p>
            <a:pPr marL="285750" indent="-285750" algn="r" rtl="1">
              <a:buFont typeface="Arial" panose="020B0604020202020204" pitchFamily="34" charset="0"/>
              <a:buChar char="•"/>
            </a:pPr>
            <a:r>
              <a:rPr lang="ar-SA" sz="2000" b="1" dirty="0"/>
              <a:t>لا يشرح سبب حدوث الأشياء، وإنما يصف فقط نمطًا معينًا.</a:t>
            </a:r>
          </a:p>
          <a:p>
            <a:pPr algn="r" rtl="1"/>
            <a:endParaRPr lang="ar-SA" sz="2000" b="1" dirty="0"/>
          </a:p>
          <a:p>
            <a:pPr algn="r" rtl="1"/>
            <a:r>
              <a:rPr lang="ar-SA" sz="2000" b="1" dirty="0"/>
              <a:t>تعريف النظرية: </a:t>
            </a:r>
            <a:r>
              <a:rPr lang="ar-SA" sz="2000" b="1" dirty="0">
                <a:solidFill>
                  <a:srgbClr val="0070C0"/>
                </a:solidFill>
              </a:rPr>
              <a:t>هي محاولة لتفسير سلوك أو نمط معين تم ملاحظته مرارًا في العالم الطبيعي</a:t>
            </a:r>
          </a:p>
          <a:p>
            <a:pPr algn="r" rtl="1"/>
            <a:r>
              <a:rPr lang="ar-SA" sz="2000" b="1" dirty="0">
                <a:solidFill>
                  <a:srgbClr val="2DB88E"/>
                </a:solidFill>
              </a:rPr>
              <a:t>خصائصها:</a:t>
            </a:r>
          </a:p>
          <a:p>
            <a:pPr marL="285750" indent="-285750" algn="r" rtl="1">
              <a:buFont typeface="Arial" panose="020B0604020202020204" pitchFamily="34" charset="0"/>
              <a:buChar char="•"/>
            </a:pPr>
            <a:r>
              <a:rPr lang="ar-SA" sz="2000" b="1" dirty="0"/>
              <a:t>يجب أن تدعم بالملاحظات والاستقصاءات العلمية.</a:t>
            </a:r>
          </a:p>
          <a:p>
            <a:pPr marL="285750" indent="-285750" algn="r" rtl="1">
              <a:buFont typeface="Arial" panose="020B0604020202020204" pitchFamily="34" charset="0"/>
              <a:buChar char="•"/>
            </a:pPr>
            <a:r>
              <a:rPr lang="ar-SA" sz="2000" b="1" dirty="0"/>
              <a:t>ليست مجرد تخمينات عشوائية أو آراء أشخاص.</a:t>
            </a:r>
          </a:p>
          <a:p>
            <a:pPr marL="285750" indent="-285750" algn="r" rtl="1">
              <a:buFont typeface="Arial" panose="020B0604020202020204" pitchFamily="34" charset="0"/>
              <a:buChar char="•"/>
            </a:pPr>
            <a:r>
              <a:rPr lang="ar-SA" sz="2000" b="1" dirty="0"/>
              <a:t>ليست أفكارًا غامضة.</a:t>
            </a:r>
          </a:p>
        </p:txBody>
      </p:sp>
      <p:sp>
        <p:nvSpPr>
          <p:cNvPr id="8" name="مربع نص 7">
            <a:extLst>
              <a:ext uri="{FF2B5EF4-FFF2-40B4-BE49-F238E27FC236}">
                <a16:creationId xmlns:a16="http://schemas.microsoft.com/office/drawing/2014/main" id="{ED3B92F9-179E-4E27-B9B8-D5A110622347}"/>
              </a:ext>
            </a:extLst>
          </p:cNvPr>
          <p:cNvSpPr txBox="1"/>
          <p:nvPr/>
        </p:nvSpPr>
        <p:spPr>
          <a:xfrm>
            <a:off x="59243" y="-101146"/>
            <a:ext cx="3667649" cy="954107"/>
          </a:xfrm>
          <a:prstGeom prst="rect">
            <a:avLst/>
          </a:prstGeom>
          <a:noFill/>
        </p:spPr>
        <p:txBody>
          <a:bodyPr wrap="square" rtlCol="1">
            <a:spAutoFit/>
          </a:bodyPr>
          <a:lstStyle/>
          <a:p>
            <a:pPr algn="r" rtl="1"/>
            <a:r>
              <a:rPr lang="ar-SA" sz="2800" dirty="0">
                <a:solidFill>
                  <a:schemeClr val="accent1">
                    <a:lumMod val="75000"/>
                  </a:schemeClr>
                </a:solidFill>
              </a:rPr>
              <a:t>الموضوع: العلم وعملياته (التعلم عن العالَمِ)</a:t>
            </a:r>
          </a:p>
        </p:txBody>
      </p:sp>
    </p:spTree>
    <p:extLst>
      <p:ext uri="{BB962C8B-B14F-4D97-AF65-F5344CB8AC3E}">
        <p14:creationId xmlns:p14="http://schemas.microsoft.com/office/powerpoint/2010/main" val="326358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0D80D71A-820A-4ECF-8A10-93B62C4FA087}"/>
              </a:ext>
            </a:extLst>
          </p:cNvPr>
          <p:cNvSpPr/>
          <p:nvPr/>
        </p:nvSpPr>
        <p:spPr>
          <a:xfrm>
            <a:off x="3516281" y="2040210"/>
            <a:ext cx="5480988" cy="156966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ar-SA" sz="9600" dirty="0">
                <a:solidFill>
                  <a:srgbClr val="0070C0"/>
                </a:solidFill>
                <a:effectLst>
                  <a:outerShdw blurRad="50800" dist="38100" dir="10800000" algn="r" rotWithShape="0">
                    <a:prstClr val="black">
                      <a:alpha val="40000"/>
                    </a:prstClr>
                  </a:outerShdw>
                </a:effectLst>
                <a:cs typeface="PT Bold Heading" panose="02010400000000000000" pitchFamily="2" charset="-78"/>
              </a:rPr>
              <a:t>فروع العلوم</a:t>
            </a:r>
          </a:p>
        </p:txBody>
      </p:sp>
    </p:spTree>
    <p:extLst>
      <p:ext uri="{BB962C8B-B14F-4D97-AF65-F5344CB8AC3E}">
        <p14:creationId xmlns:p14="http://schemas.microsoft.com/office/powerpoint/2010/main" val="233775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12192000" cy="7715250"/>
          </a:xfrm>
          <a:prstGeom prst="rect">
            <a:avLst/>
          </a:prstGeom>
        </p:spPr>
      </p:pic>
      <p:sp>
        <p:nvSpPr>
          <p:cNvPr id="2" name="مستطيل 1"/>
          <p:cNvSpPr/>
          <p:nvPr/>
        </p:nvSpPr>
        <p:spPr>
          <a:xfrm>
            <a:off x="3086100" y="1485900"/>
            <a:ext cx="6762750" cy="14478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200" b="1" dirty="0">
                <a:solidFill>
                  <a:srgbClr val="FF0000"/>
                </a:solidFill>
              </a:rPr>
              <a:t>من خلال الصور التالية </a:t>
            </a:r>
            <a:r>
              <a:rPr lang="ar-SA" sz="3200" b="1" dirty="0" err="1">
                <a:solidFill>
                  <a:srgbClr val="FF0000"/>
                </a:solidFill>
              </a:rPr>
              <a:t>أجيبي</a:t>
            </a:r>
            <a:r>
              <a:rPr lang="ar-SA" sz="3200" b="1" dirty="0">
                <a:solidFill>
                  <a:srgbClr val="FF0000"/>
                </a:solidFill>
              </a:rPr>
              <a:t> عما يلي :</a:t>
            </a:r>
          </a:p>
          <a:p>
            <a:pPr algn="ctr"/>
            <a:r>
              <a:rPr lang="ar-SA" sz="3200" b="1" dirty="0">
                <a:solidFill>
                  <a:srgbClr val="FF0000"/>
                </a:solidFill>
              </a:rPr>
              <a:t>1-كم عدد فروع العلوم ؟</a:t>
            </a:r>
          </a:p>
          <a:p>
            <a:pPr algn="ctr"/>
            <a:r>
              <a:rPr lang="ar-SA" sz="3200" b="1" dirty="0">
                <a:solidFill>
                  <a:srgbClr val="FF0000"/>
                </a:solidFill>
              </a:rPr>
              <a:t>2- ماذا يدرس كل فرع؟ </a:t>
            </a:r>
          </a:p>
        </p:txBody>
      </p:sp>
      <p:pic>
        <p:nvPicPr>
          <p:cNvPr id="10" name="Picture 2" descr="http://science.pppst.com/banner_biolog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750" y="3389777"/>
            <a:ext cx="3081350" cy="2730035"/>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descr="images (4).jpg"/>
          <p:cNvPicPr>
            <a:picLocks noChangeAspect="1"/>
          </p:cNvPicPr>
          <p:nvPr/>
        </p:nvPicPr>
        <p:blipFill>
          <a:blip r:embed="rId5" cstate="print"/>
          <a:stretch>
            <a:fillRect/>
          </a:stretch>
        </p:blipFill>
        <p:spPr>
          <a:xfrm>
            <a:off x="4345782" y="3448050"/>
            <a:ext cx="3500435" cy="2419346"/>
          </a:xfrm>
          <a:prstGeom prst="rect">
            <a:avLst/>
          </a:prstGeom>
        </p:spPr>
      </p:pic>
      <p:pic>
        <p:nvPicPr>
          <p:cNvPr id="14" name="Picture 2" descr="http://chemistry.skola.edu.mt/wp-content/uploads/2012/07/chemist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34" y="3611405"/>
            <a:ext cx="3219472" cy="238790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9772650" y="6057900"/>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1</a:t>
            </a:r>
            <a:endParaRPr lang="ar-SA" sz="4000" dirty="0"/>
          </a:p>
        </p:txBody>
      </p:sp>
      <p:sp>
        <p:nvSpPr>
          <p:cNvPr id="15" name="مستطيل 14"/>
          <p:cNvSpPr/>
          <p:nvPr/>
        </p:nvSpPr>
        <p:spPr>
          <a:xfrm>
            <a:off x="5553074" y="6019800"/>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2</a:t>
            </a:r>
            <a:endParaRPr lang="ar-SA" sz="4000" dirty="0"/>
          </a:p>
        </p:txBody>
      </p:sp>
      <p:sp>
        <p:nvSpPr>
          <p:cNvPr id="16" name="مستطيل 15"/>
          <p:cNvSpPr/>
          <p:nvPr/>
        </p:nvSpPr>
        <p:spPr>
          <a:xfrm>
            <a:off x="9925050" y="6019800"/>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1</a:t>
            </a:r>
            <a:endParaRPr lang="ar-SA" sz="4000" dirty="0"/>
          </a:p>
        </p:txBody>
      </p:sp>
      <p:sp>
        <p:nvSpPr>
          <p:cNvPr id="17" name="مستطيل 16"/>
          <p:cNvSpPr/>
          <p:nvPr/>
        </p:nvSpPr>
        <p:spPr>
          <a:xfrm>
            <a:off x="1819275" y="6076950"/>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3</a:t>
            </a:r>
            <a:endParaRPr lang="ar-SA" sz="4000" dirty="0"/>
          </a:p>
        </p:txBody>
      </p:sp>
    </p:spTree>
    <p:extLst>
      <p:ext uri="{BB962C8B-B14F-4D97-AF65-F5344CB8AC3E}">
        <p14:creationId xmlns:p14="http://schemas.microsoft.com/office/powerpoint/2010/main" val="3329728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رابط كسهم مستقيم 22">
            <a:extLst>
              <a:ext uri="{FF2B5EF4-FFF2-40B4-BE49-F238E27FC236}">
                <a16:creationId xmlns:a16="http://schemas.microsoft.com/office/drawing/2014/main" id="{1567FCC0-F040-4A8F-BCBC-7168F4A487D5}"/>
              </a:ext>
            </a:extLst>
          </p:cNvPr>
          <p:cNvCxnSpPr>
            <a:cxnSpLocks/>
          </p:cNvCxnSpPr>
          <p:nvPr/>
        </p:nvCxnSpPr>
        <p:spPr>
          <a:xfrm flipH="1">
            <a:off x="6079253" y="1436915"/>
            <a:ext cx="13396" cy="542612"/>
          </a:xfrm>
          <a:prstGeom prst="straightConnector1">
            <a:avLst/>
          </a:prstGeom>
          <a:ln w="57150">
            <a:tailEnd type="triangle"/>
          </a:ln>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 name="مستطيل: زوايا مستديرة 1">
            <a:extLst>
              <a:ext uri="{FF2B5EF4-FFF2-40B4-BE49-F238E27FC236}">
                <a16:creationId xmlns:a16="http://schemas.microsoft.com/office/drawing/2014/main" id="{08D7C496-140D-4BC8-96F5-F48A49E6980B}"/>
              </a:ext>
            </a:extLst>
          </p:cNvPr>
          <p:cNvSpPr/>
          <p:nvPr/>
        </p:nvSpPr>
        <p:spPr>
          <a:xfrm>
            <a:off x="4950488" y="452176"/>
            <a:ext cx="2291024" cy="663191"/>
          </a:xfrm>
          <a:prstGeom prst="roundRect">
            <a:avLst/>
          </a:prstGeom>
          <a:effectLst>
            <a:outerShdw blurRad="50800" dist="38100" dir="10800000" algn="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dirty="0">
                <a:cs typeface="PT Bold Heading" panose="02010400000000000000" pitchFamily="2" charset="-78"/>
              </a:rPr>
              <a:t>فروع العلوم</a:t>
            </a:r>
          </a:p>
        </p:txBody>
      </p:sp>
      <p:cxnSp>
        <p:nvCxnSpPr>
          <p:cNvPr id="12" name="رابط كسهم مستقيم 11">
            <a:extLst>
              <a:ext uri="{FF2B5EF4-FFF2-40B4-BE49-F238E27FC236}">
                <a16:creationId xmlns:a16="http://schemas.microsoft.com/office/drawing/2014/main" id="{AD4BA5D1-0E83-4420-BC44-861765AA2E48}"/>
              </a:ext>
            </a:extLst>
          </p:cNvPr>
          <p:cNvCxnSpPr>
            <a:cxnSpLocks/>
          </p:cNvCxnSpPr>
          <p:nvPr/>
        </p:nvCxnSpPr>
        <p:spPr>
          <a:xfrm flipH="1">
            <a:off x="10016534" y="1406769"/>
            <a:ext cx="13396" cy="542612"/>
          </a:xfrm>
          <a:prstGeom prst="straightConnector1">
            <a:avLst/>
          </a:prstGeom>
          <a:ln w="57150">
            <a:tailEnd type="triangle"/>
          </a:ln>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grpSp>
        <p:nvGrpSpPr>
          <p:cNvPr id="10" name="مجموعة 9">
            <a:extLst>
              <a:ext uri="{FF2B5EF4-FFF2-40B4-BE49-F238E27FC236}">
                <a16:creationId xmlns:a16="http://schemas.microsoft.com/office/drawing/2014/main" id="{BCC82F70-F1D9-4361-8888-FE146467E7F8}"/>
              </a:ext>
            </a:extLst>
          </p:cNvPr>
          <p:cNvGrpSpPr/>
          <p:nvPr/>
        </p:nvGrpSpPr>
        <p:grpSpPr>
          <a:xfrm>
            <a:off x="2336239" y="1115367"/>
            <a:ext cx="7727183" cy="306474"/>
            <a:chOff x="2342939" y="1115367"/>
            <a:chExt cx="7727183" cy="592853"/>
          </a:xfrm>
        </p:grpSpPr>
        <p:cxnSp>
          <p:nvCxnSpPr>
            <p:cNvPr id="4" name="رابط مستقيم 3">
              <a:extLst>
                <a:ext uri="{FF2B5EF4-FFF2-40B4-BE49-F238E27FC236}">
                  <a16:creationId xmlns:a16="http://schemas.microsoft.com/office/drawing/2014/main" id="{0B0C9665-7E5F-4B1E-A1D7-06CBE1FEDFE5}"/>
                </a:ext>
              </a:extLst>
            </p:cNvPr>
            <p:cNvCxnSpPr>
              <a:stCxn id="2" idx="2"/>
            </p:cNvCxnSpPr>
            <p:nvPr/>
          </p:nvCxnSpPr>
          <p:spPr>
            <a:xfrm>
              <a:off x="6096000" y="1115367"/>
              <a:ext cx="0" cy="592853"/>
            </a:xfrm>
            <a:prstGeom prst="line">
              <a:avLst/>
            </a:prstGeom>
            <a:ln w="57150"/>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9" name="رابط مستقيم 8">
              <a:extLst>
                <a:ext uri="{FF2B5EF4-FFF2-40B4-BE49-F238E27FC236}">
                  <a16:creationId xmlns:a16="http://schemas.microsoft.com/office/drawing/2014/main" id="{F38D4FE0-7887-4578-A20B-698C4FF95E39}"/>
                </a:ext>
              </a:extLst>
            </p:cNvPr>
            <p:cNvCxnSpPr/>
            <p:nvPr/>
          </p:nvCxnSpPr>
          <p:spPr>
            <a:xfrm>
              <a:off x="2342939" y="1708220"/>
              <a:ext cx="7727183" cy="0"/>
            </a:xfrm>
            <a:prstGeom prst="line">
              <a:avLst/>
            </a:prstGeom>
            <a:ln w="57150"/>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grpSp>
      <p:pic>
        <p:nvPicPr>
          <p:cNvPr id="16" name="صورة 15" descr="صورة تحتوي على حيوان, طائر, جالس, صغير&#10;&#10;تم إنشاء الوصف تلقائياً">
            <a:extLst>
              <a:ext uri="{FF2B5EF4-FFF2-40B4-BE49-F238E27FC236}">
                <a16:creationId xmlns:a16="http://schemas.microsoft.com/office/drawing/2014/main" id="{6ADDDE42-09AD-4F2F-A622-28455514E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865" y="1949381"/>
            <a:ext cx="2729114" cy="2208021"/>
          </a:xfrm>
          <a:prstGeom prst="rect">
            <a:avLst/>
          </a:prstGeom>
        </p:spPr>
      </p:pic>
      <p:pic>
        <p:nvPicPr>
          <p:cNvPr id="18" name="صورة 17" descr="صورة تحتوي على أزرق, جالس, بيض, داكن&#10;&#10;تم إنشاء الوصف تلقائياً">
            <a:extLst>
              <a:ext uri="{FF2B5EF4-FFF2-40B4-BE49-F238E27FC236}">
                <a16:creationId xmlns:a16="http://schemas.microsoft.com/office/drawing/2014/main" id="{9EB66791-7FD9-4959-A584-C2B3BB99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722" y="1728315"/>
            <a:ext cx="2507061" cy="2507061"/>
          </a:xfrm>
          <a:prstGeom prst="rect">
            <a:avLst/>
          </a:prstGeom>
        </p:spPr>
      </p:pic>
      <p:pic>
        <p:nvPicPr>
          <p:cNvPr id="20" name="صورة 19">
            <a:extLst>
              <a:ext uri="{FF2B5EF4-FFF2-40B4-BE49-F238E27FC236}">
                <a16:creationId xmlns:a16="http://schemas.microsoft.com/office/drawing/2014/main" id="{D95E1552-2176-40D7-B3E8-242F3E0B7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7199" y="1542579"/>
            <a:ext cx="3417695" cy="2563271"/>
          </a:xfrm>
          <a:prstGeom prst="rect">
            <a:avLst/>
          </a:prstGeom>
        </p:spPr>
      </p:pic>
      <p:cxnSp>
        <p:nvCxnSpPr>
          <p:cNvPr id="22" name="رابط كسهم مستقيم 21">
            <a:extLst>
              <a:ext uri="{FF2B5EF4-FFF2-40B4-BE49-F238E27FC236}">
                <a16:creationId xmlns:a16="http://schemas.microsoft.com/office/drawing/2014/main" id="{EE9703FF-A5B8-483F-BA24-59D74F0EBA37}"/>
              </a:ext>
            </a:extLst>
          </p:cNvPr>
          <p:cNvCxnSpPr>
            <a:cxnSpLocks/>
          </p:cNvCxnSpPr>
          <p:nvPr/>
        </p:nvCxnSpPr>
        <p:spPr>
          <a:xfrm flipH="1">
            <a:off x="2296047" y="1388347"/>
            <a:ext cx="13396" cy="542612"/>
          </a:xfrm>
          <a:prstGeom prst="straightConnector1">
            <a:avLst/>
          </a:prstGeom>
          <a:ln w="57150">
            <a:tailEnd type="triangle"/>
          </a:ln>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4" name="مستطيل 23">
            <a:extLst>
              <a:ext uri="{FF2B5EF4-FFF2-40B4-BE49-F238E27FC236}">
                <a16:creationId xmlns:a16="http://schemas.microsoft.com/office/drawing/2014/main" id="{C298EA49-202E-42BF-8803-EE7D6CC10763}"/>
              </a:ext>
            </a:extLst>
          </p:cNvPr>
          <p:cNvSpPr/>
          <p:nvPr/>
        </p:nvSpPr>
        <p:spPr>
          <a:xfrm>
            <a:off x="9293419" y="4157402"/>
            <a:ext cx="1446230"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ar-SA" sz="2800" dirty="0"/>
              <a:t>علم الأحياء</a:t>
            </a:r>
          </a:p>
        </p:txBody>
      </p:sp>
      <p:sp>
        <p:nvSpPr>
          <p:cNvPr id="25" name="مستطيل 24">
            <a:extLst>
              <a:ext uri="{FF2B5EF4-FFF2-40B4-BE49-F238E27FC236}">
                <a16:creationId xmlns:a16="http://schemas.microsoft.com/office/drawing/2014/main" id="{5D4DAAD5-C1E9-450E-BEC1-4C758085A2C8}"/>
              </a:ext>
            </a:extLst>
          </p:cNvPr>
          <p:cNvSpPr/>
          <p:nvPr/>
        </p:nvSpPr>
        <p:spPr>
          <a:xfrm>
            <a:off x="4817014" y="4144738"/>
            <a:ext cx="2537874"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ar-SA" sz="2800" dirty="0"/>
              <a:t>علم الأرض والفضاء</a:t>
            </a:r>
          </a:p>
        </p:txBody>
      </p:sp>
      <p:sp>
        <p:nvSpPr>
          <p:cNvPr id="26" name="مستطيل 25">
            <a:extLst>
              <a:ext uri="{FF2B5EF4-FFF2-40B4-BE49-F238E27FC236}">
                <a16:creationId xmlns:a16="http://schemas.microsoft.com/office/drawing/2014/main" id="{4A4CAC3A-4648-42CE-8925-C75FF55227BD}"/>
              </a:ext>
            </a:extLst>
          </p:cNvPr>
          <p:cNvSpPr/>
          <p:nvPr/>
        </p:nvSpPr>
        <p:spPr>
          <a:xfrm>
            <a:off x="1386181" y="4144738"/>
            <a:ext cx="1819729"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ar-SA" sz="2800" dirty="0"/>
              <a:t>العلوم الطبيعية</a:t>
            </a:r>
          </a:p>
        </p:txBody>
      </p:sp>
      <p:grpSp>
        <p:nvGrpSpPr>
          <p:cNvPr id="34" name="مجموعة 33">
            <a:extLst>
              <a:ext uri="{FF2B5EF4-FFF2-40B4-BE49-F238E27FC236}">
                <a16:creationId xmlns:a16="http://schemas.microsoft.com/office/drawing/2014/main" id="{25969CB9-1C49-4860-A14E-1DC0944831E4}"/>
              </a:ext>
            </a:extLst>
          </p:cNvPr>
          <p:cNvGrpSpPr/>
          <p:nvPr/>
        </p:nvGrpSpPr>
        <p:grpSpPr>
          <a:xfrm>
            <a:off x="2296045" y="4667958"/>
            <a:ext cx="597880" cy="1250521"/>
            <a:chOff x="2296045" y="4667958"/>
            <a:chExt cx="597880" cy="1250521"/>
          </a:xfrm>
        </p:grpSpPr>
        <p:cxnSp>
          <p:nvCxnSpPr>
            <p:cNvPr id="28" name="رابط مستقيم 27">
              <a:extLst>
                <a:ext uri="{FF2B5EF4-FFF2-40B4-BE49-F238E27FC236}">
                  <a16:creationId xmlns:a16="http://schemas.microsoft.com/office/drawing/2014/main" id="{9AD1613B-739E-4092-B2F0-D7D2834FDF56}"/>
                </a:ext>
              </a:extLst>
            </p:cNvPr>
            <p:cNvCxnSpPr>
              <a:stCxn id="26" idx="2"/>
            </p:cNvCxnSpPr>
            <p:nvPr/>
          </p:nvCxnSpPr>
          <p:spPr>
            <a:xfrm flipH="1">
              <a:off x="2296045" y="4667958"/>
              <a:ext cx="1" cy="1250521"/>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رابط كسهم مستقيم 29">
              <a:extLst>
                <a:ext uri="{FF2B5EF4-FFF2-40B4-BE49-F238E27FC236}">
                  <a16:creationId xmlns:a16="http://schemas.microsoft.com/office/drawing/2014/main" id="{A9280065-E205-46CB-BA57-0611DE4B346A}"/>
                </a:ext>
              </a:extLst>
            </p:cNvPr>
            <p:cNvCxnSpPr/>
            <p:nvPr/>
          </p:nvCxnSpPr>
          <p:spPr>
            <a:xfrm>
              <a:off x="2296045" y="5918479"/>
              <a:ext cx="59788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1" name="رابط كسهم مستقيم 30">
              <a:extLst>
                <a:ext uri="{FF2B5EF4-FFF2-40B4-BE49-F238E27FC236}">
                  <a16:creationId xmlns:a16="http://schemas.microsoft.com/office/drawing/2014/main" id="{0CEE3466-8A74-48C5-A566-693C7CAD27B7}"/>
                </a:ext>
              </a:extLst>
            </p:cNvPr>
            <p:cNvCxnSpPr/>
            <p:nvPr/>
          </p:nvCxnSpPr>
          <p:spPr>
            <a:xfrm>
              <a:off x="2296045" y="5314989"/>
              <a:ext cx="59788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
        <p:nvSpPr>
          <p:cNvPr id="32" name="مربع نص 31">
            <a:extLst>
              <a:ext uri="{FF2B5EF4-FFF2-40B4-BE49-F238E27FC236}">
                <a16:creationId xmlns:a16="http://schemas.microsoft.com/office/drawing/2014/main" id="{1A97F54B-C6FD-42F5-8D8B-9D74D8B44F5D}"/>
              </a:ext>
            </a:extLst>
          </p:cNvPr>
          <p:cNvSpPr txBox="1"/>
          <p:nvPr/>
        </p:nvSpPr>
        <p:spPr>
          <a:xfrm>
            <a:off x="2893925" y="5687646"/>
            <a:ext cx="95459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pPr algn="ctr" rtl="1"/>
            <a:r>
              <a:rPr lang="ar-SA" sz="2400" dirty="0"/>
              <a:t>الفيزياء</a:t>
            </a:r>
          </a:p>
        </p:txBody>
      </p:sp>
      <p:sp>
        <p:nvSpPr>
          <p:cNvPr id="33" name="مربع نص 32">
            <a:extLst>
              <a:ext uri="{FF2B5EF4-FFF2-40B4-BE49-F238E27FC236}">
                <a16:creationId xmlns:a16="http://schemas.microsoft.com/office/drawing/2014/main" id="{A78727B0-70F3-48D5-A0C6-EC802FA8F7C7}"/>
              </a:ext>
            </a:extLst>
          </p:cNvPr>
          <p:cNvSpPr txBox="1"/>
          <p:nvPr/>
        </p:nvSpPr>
        <p:spPr>
          <a:xfrm>
            <a:off x="2893925" y="5084156"/>
            <a:ext cx="95459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pPr algn="ctr" rtl="1"/>
            <a:r>
              <a:rPr lang="ar-SA" sz="2400" dirty="0"/>
              <a:t>الكيمياء</a:t>
            </a:r>
          </a:p>
        </p:txBody>
      </p:sp>
      <p:pic>
        <p:nvPicPr>
          <p:cNvPr id="36" name="صورة 35">
            <a:extLst>
              <a:ext uri="{FF2B5EF4-FFF2-40B4-BE49-F238E27FC236}">
                <a16:creationId xmlns:a16="http://schemas.microsoft.com/office/drawing/2014/main" id="{D8C05DC8-AE12-4A2B-AE38-BB730415E710}"/>
              </a:ext>
            </a:extLst>
          </p:cNvPr>
          <p:cNvPicPr>
            <a:picLocks noChangeAspect="1"/>
          </p:cNvPicPr>
          <p:nvPr/>
        </p:nvPicPr>
        <p:blipFill rotWithShape="1">
          <a:blip r:embed="rId5">
            <a:extLst>
              <a:ext uri="{28A0092B-C50C-407E-A947-70E740481C1C}">
                <a14:useLocalDpi xmlns:a14="http://schemas.microsoft.com/office/drawing/2010/main" val="0"/>
              </a:ext>
            </a:extLst>
          </a:blip>
          <a:srcRect l="10909" t="21890" r="11621" b="26057"/>
          <a:stretch/>
        </p:blipFill>
        <p:spPr>
          <a:xfrm>
            <a:off x="4617216" y="5115268"/>
            <a:ext cx="6122427" cy="1310440"/>
          </a:xfrm>
          <a:prstGeom prst="rect">
            <a:avLst/>
          </a:prstGeom>
        </p:spPr>
      </p:pic>
    </p:spTree>
    <p:extLst>
      <p:ext uri="{BB962C8B-B14F-4D97-AF65-F5344CB8AC3E}">
        <p14:creationId xmlns:p14="http://schemas.microsoft.com/office/powerpoint/2010/main" val="429334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ou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out)">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out)">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out)">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out)">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32"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amond(out)">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ircle(out)">
                                      <p:cBhvr>
                                        <p:cTn id="67" dur="2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circle(out)">
                                      <p:cBhvr>
                                        <p:cTn id="7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D02CDE-41DE-4422-A171-11EA28F42067}"/>
              </a:ext>
            </a:extLst>
          </p:cNvPr>
          <p:cNvSpPr>
            <a:spLocks noGrp="1"/>
          </p:cNvSpPr>
          <p:nvPr>
            <p:ph type="title"/>
          </p:nvPr>
        </p:nvSpPr>
        <p:spPr/>
        <p:txBody>
          <a:bodyPr/>
          <a:lstStyle/>
          <a:p>
            <a:endParaRPr lang="ar-SA"/>
          </a:p>
        </p:txBody>
      </p:sp>
      <p:pic>
        <p:nvPicPr>
          <p:cNvPr id="4" name="صورة 4">
            <a:extLst>
              <a:ext uri="{FF2B5EF4-FFF2-40B4-BE49-F238E27FC236}">
                <a16:creationId xmlns:a16="http://schemas.microsoft.com/office/drawing/2014/main" id="{882223DD-DC05-4C39-9F30-2CBFE4C5A5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مستطيل 4">
            <a:extLst>
              <a:ext uri="{FF2B5EF4-FFF2-40B4-BE49-F238E27FC236}">
                <a16:creationId xmlns:a16="http://schemas.microsoft.com/office/drawing/2014/main" id="{2D7F4C43-938C-4266-B03F-1E14748ACD02}"/>
              </a:ext>
            </a:extLst>
          </p:cNvPr>
          <p:cNvSpPr/>
          <p:nvPr/>
        </p:nvSpPr>
        <p:spPr>
          <a:xfrm>
            <a:off x="9524999" y="3175446"/>
            <a:ext cx="2557397" cy="2539553"/>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1050017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tile tx="0" ty="0" sx="100000" sy="100000" flip="none" algn="tl"/>
        </a:blipFill>
        <a:effectLst/>
      </p:bgPr>
    </p:bg>
    <p:spTree>
      <p:nvGrpSpPr>
        <p:cNvPr id="1" name=""/>
        <p:cNvGrpSpPr/>
        <p:nvPr/>
      </p:nvGrpSpPr>
      <p:grpSpPr>
        <a:xfrm>
          <a:off x="0" y="0"/>
          <a:ext cx="0" cy="0"/>
          <a:chOff x="0" y="0"/>
          <a:chExt cx="0" cy="0"/>
        </a:xfrm>
      </p:grpSpPr>
      <p:pic>
        <p:nvPicPr>
          <p:cNvPr id="8" name="صورة 7" descr="صورة تحتوي على منضدة, داخلي&#10;&#10;تم إنشاء الوصف تلقائياً">
            <a:extLst>
              <a:ext uri="{FF2B5EF4-FFF2-40B4-BE49-F238E27FC236}">
                <a16:creationId xmlns:a16="http://schemas.microsoft.com/office/drawing/2014/main" id="{0A303FAE-99DA-45B6-B49B-B5D576AE5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911" y="80387"/>
            <a:ext cx="3134177" cy="2783393"/>
          </a:xfrm>
          <a:prstGeom prst="rect">
            <a:avLst/>
          </a:prstGeom>
          <a:effectLst>
            <a:outerShdw blurRad="50800" dist="38100" dir="10800000" algn="r" rotWithShape="0">
              <a:prstClr val="black">
                <a:alpha val="40000"/>
              </a:prstClr>
            </a:outerShdw>
          </a:effectLst>
        </p:spPr>
      </p:pic>
      <p:pic>
        <p:nvPicPr>
          <p:cNvPr id="10" name="صورة 9" descr="صورة تحتوي على حيوان, اللافقاريات, طائر&#10;&#10;تم إنشاء الوصف تلقائياً">
            <a:extLst>
              <a:ext uri="{FF2B5EF4-FFF2-40B4-BE49-F238E27FC236}">
                <a16:creationId xmlns:a16="http://schemas.microsoft.com/office/drawing/2014/main" id="{F1C66F4B-F0AE-4FCC-A200-AF859FA38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530" y="591032"/>
            <a:ext cx="1705243" cy="2272748"/>
          </a:xfrm>
          <a:prstGeom prst="rect">
            <a:avLst/>
          </a:prstGeom>
          <a:effectLst>
            <a:outerShdw blurRad="50800" dist="38100" dir="10800000" algn="r" rotWithShape="0">
              <a:prstClr val="black">
                <a:alpha val="40000"/>
              </a:prstClr>
            </a:outerShdw>
          </a:effectLst>
        </p:spPr>
      </p:pic>
      <p:pic>
        <p:nvPicPr>
          <p:cNvPr id="12" name="صورة 11" descr="صورة تحتوي على أسد, القط الكبير, حيوان, الثدييات&#10;&#10;تم إنشاء الوصف تلقائياً">
            <a:extLst>
              <a:ext uri="{FF2B5EF4-FFF2-40B4-BE49-F238E27FC236}">
                <a16:creationId xmlns:a16="http://schemas.microsoft.com/office/drawing/2014/main" id="{479D13E5-3130-4E53-9C9B-A47D76FA85BE}"/>
              </a:ext>
            </a:extLst>
          </p:cNvPr>
          <p:cNvPicPr>
            <a:picLocks noChangeAspect="1"/>
          </p:cNvPicPr>
          <p:nvPr/>
        </p:nvPicPr>
        <p:blipFill rotWithShape="1">
          <a:blip r:embed="rId5">
            <a:extLst>
              <a:ext uri="{28A0092B-C50C-407E-A947-70E740481C1C}">
                <a14:useLocalDpi xmlns:a14="http://schemas.microsoft.com/office/drawing/2010/main" val="0"/>
              </a:ext>
            </a:extLst>
          </a:blip>
          <a:srcRect l="5647" t="4929" r="14517" b="3495"/>
          <a:stretch/>
        </p:blipFill>
        <p:spPr>
          <a:xfrm>
            <a:off x="975799" y="3037490"/>
            <a:ext cx="2654840" cy="3045258"/>
          </a:xfrm>
          <a:prstGeom prst="rect">
            <a:avLst/>
          </a:prstGeom>
          <a:effectLst>
            <a:outerShdw blurRad="76200" dir="13500000" sy="23000" kx="1200000" algn="br" rotWithShape="0">
              <a:prstClr val="black">
                <a:alpha val="20000"/>
              </a:prstClr>
            </a:outerShdw>
          </a:effectLst>
        </p:spPr>
      </p:pic>
      <p:pic>
        <p:nvPicPr>
          <p:cNvPr id="14" name="صورة 13" descr="صورة تحتوي على داخلي&#10;&#10;تم إنشاء الوصف تلقائياً">
            <a:extLst>
              <a:ext uri="{FF2B5EF4-FFF2-40B4-BE49-F238E27FC236}">
                <a16:creationId xmlns:a16="http://schemas.microsoft.com/office/drawing/2014/main" id="{994B4E89-7DB7-4CE3-9EA9-F12E2B759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986" y="468450"/>
            <a:ext cx="1241482" cy="2395330"/>
          </a:xfrm>
          <a:prstGeom prst="rect">
            <a:avLst/>
          </a:prstGeom>
          <a:effectLst>
            <a:outerShdw blurRad="50800" dist="38100" dir="10800000" algn="r" rotWithShape="0">
              <a:prstClr val="black">
                <a:alpha val="40000"/>
              </a:prstClr>
            </a:outerShdw>
          </a:effectLst>
        </p:spPr>
      </p:pic>
      <p:pic>
        <p:nvPicPr>
          <p:cNvPr id="16" name="صورة 15" descr="صورة تحتوي على عنصر&#10;&#10;تم إنشاء الوصف تلقائياً">
            <a:extLst>
              <a:ext uri="{FF2B5EF4-FFF2-40B4-BE49-F238E27FC236}">
                <a16:creationId xmlns:a16="http://schemas.microsoft.com/office/drawing/2014/main" id="{A8987FF8-B330-4080-BE5E-A21A4445F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5697" y="591031"/>
            <a:ext cx="2089884" cy="2272749"/>
          </a:xfrm>
          <a:prstGeom prst="rect">
            <a:avLst/>
          </a:prstGeom>
          <a:effectLst>
            <a:outerShdw blurRad="50800" dist="38100" dir="10800000" algn="r" rotWithShape="0">
              <a:prstClr val="black">
                <a:alpha val="40000"/>
              </a:prstClr>
            </a:outerShdw>
          </a:effectLst>
        </p:spPr>
      </p:pic>
      <p:pic>
        <p:nvPicPr>
          <p:cNvPr id="18" name="صورة 17" descr="صورة تحتوي على نبات, ورقة شجر, أخضر&#10;&#10;تم إنشاء الوصف تلقائياً">
            <a:extLst>
              <a:ext uri="{FF2B5EF4-FFF2-40B4-BE49-F238E27FC236}">
                <a16:creationId xmlns:a16="http://schemas.microsoft.com/office/drawing/2014/main" id="{7177AA00-6A12-45E9-B181-D2C57BC31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529" y="565534"/>
            <a:ext cx="2471232" cy="2298246"/>
          </a:xfrm>
          <a:prstGeom prst="rect">
            <a:avLst/>
          </a:prstGeom>
          <a:effectLst>
            <a:outerShdw blurRad="50800" dist="38100" dir="10800000" algn="r" rotWithShape="0">
              <a:prstClr val="black">
                <a:alpha val="40000"/>
              </a:prstClr>
            </a:outerShdw>
          </a:effectLst>
        </p:spPr>
      </p:pic>
      <p:pic>
        <p:nvPicPr>
          <p:cNvPr id="20" name="صورة 19" descr="صورة تحتوي على حيوان&#10;&#10;تم إنشاء الوصف تلقائياً">
            <a:extLst>
              <a:ext uri="{FF2B5EF4-FFF2-40B4-BE49-F238E27FC236}">
                <a16:creationId xmlns:a16="http://schemas.microsoft.com/office/drawing/2014/main" id="{308CED43-80E8-41C4-8618-F3C0366CD6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2155" y="3037490"/>
            <a:ext cx="1542618" cy="3323117"/>
          </a:xfrm>
          <a:prstGeom prst="rect">
            <a:avLst/>
          </a:prstGeom>
          <a:effectLst>
            <a:outerShdw blurRad="50800" dist="38100" dir="10800000" algn="r" rotWithShape="0">
              <a:prstClr val="black">
                <a:alpha val="40000"/>
              </a:prstClr>
            </a:outerShdw>
          </a:effectLst>
        </p:spPr>
      </p:pic>
      <p:sp>
        <p:nvSpPr>
          <p:cNvPr id="21" name="مربع نص 20">
            <a:extLst>
              <a:ext uri="{FF2B5EF4-FFF2-40B4-BE49-F238E27FC236}">
                <a16:creationId xmlns:a16="http://schemas.microsoft.com/office/drawing/2014/main" id="{049BD0F7-CDB3-4230-9C4C-08E6F5C88949}"/>
              </a:ext>
            </a:extLst>
          </p:cNvPr>
          <p:cNvSpPr txBox="1"/>
          <p:nvPr/>
        </p:nvSpPr>
        <p:spPr>
          <a:xfrm>
            <a:off x="3865917" y="3429000"/>
            <a:ext cx="5380528" cy="212365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1">
            <a:spAutoFit/>
          </a:bodyPr>
          <a:lstStyle/>
          <a:p>
            <a:pPr algn="ctr"/>
            <a:r>
              <a:rPr lang="ar-SA" sz="4400" b="1" u="sng" dirty="0">
                <a:solidFill>
                  <a:srgbClr val="C42846"/>
                </a:solidFill>
              </a:rPr>
              <a:t>علم الأحياء:</a:t>
            </a:r>
            <a:r>
              <a:rPr lang="ar-SA" sz="4400" b="1" dirty="0"/>
              <a:t> </a:t>
            </a:r>
            <a:r>
              <a:rPr lang="ar-SA" sz="4400" b="1" dirty="0">
                <a:solidFill>
                  <a:schemeClr val="tx1"/>
                </a:solidFill>
              </a:rPr>
              <a:t>يهتمُّ بدراسةِ المخلوقاتِ الحيَّـةِ وعـلاقاتِهـا مـع بعضِها بعضًا.</a:t>
            </a:r>
          </a:p>
        </p:txBody>
      </p:sp>
    </p:spTree>
    <p:extLst>
      <p:ext uri="{BB962C8B-B14F-4D97-AF65-F5344CB8AC3E}">
        <p14:creationId xmlns:p14="http://schemas.microsoft.com/office/powerpoint/2010/main" val="13848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471F50D-B041-4B76-B8CE-C7684599ADEE}"/>
              </a:ext>
            </a:extLst>
          </p:cNvPr>
          <p:cNvSpPr txBox="1"/>
          <p:nvPr/>
        </p:nvSpPr>
        <p:spPr>
          <a:xfrm>
            <a:off x="2640204" y="2377219"/>
            <a:ext cx="6911591" cy="1446550"/>
          </a:xfrm>
          <a:prstGeom prst="rect">
            <a:avLst/>
          </a:prstGeom>
          <a:noFill/>
        </p:spPr>
        <p:txBody>
          <a:bodyPr wrap="square" rtlCol="1">
            <a:spAutoFit/>
          </a:bodyPr>
          <a:lstStyle/>
          <a:p>
            <a:pPr algn="ctr"/>
            <a:r>
              <a:rPr lang="ar-SA" sz="4400" b="1" u="sng" dirty="0">
                <a:solidFill>
                  <a:schemeClr val="accent1"/>
                </a:solidFill>
              </a:rPr>
              <a:t>علم الأرضِ والفضاء:</a:t>
            </a:r>
            <a:endParaRPr lang="ar-SA" sz="4400" b="1" u="sng" dirty="0">
              <a:solidFill>
                <a:schemeClr val="bg1"/>
              </a:solidFill>
            </a:endParaRPr>
          </a:p>
          <a:p>
            <a:pPr algn="ctr"/>
            <a:r>
              <a:rPr lang="ar-SA" sz="4400" b="1" dirty="0">
                <a:solidFill>
                  <a:schemeClr val="bg1"/>
                </a:solidFill>
              </a:rPr>
              <a:t>يهتمُّ بدراسةِ أنظمةِ الأرضِ والفضاءِ.</a:t>
            </a:r>
          </a:p>
        </p:txBody>
      </p:sp>
    </p:spTree>
    <p:extLst>
      <p:ext uri="{BB962C8B-B14F-4D97-AF65-F5344CB8AC3E}">
        <p14:creationId xmlns:p14="http://schemas.microsoft.com/office/powerpoint/2010/main" val="22869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F84A027-F7AB-4322-A8C5-4DC6A73080A1}"/>
              </a:ext>
            </a:extLst>
          </p:cNvPr>
          <p:cNvSpPr/>
          <p:nvPr/>
        </p:nvSpPr>
        <p:spPr>
          <a:xfrm>
            <a:off x="4607451" y="812634"/>
            <a:ext cx="2977097" cy="646331"/>
          </a:xfrm>
          <a:prstGeom prst="rect">
            <a:avLst/>
          </a:prstGeom>
        </p:spPr>
        <p:txBody>
          <a:bodyPr wrap="none">
            <a:spAutoFit/>
            <a:scene3d>
              <a:camera prst="orthographicFront"/>
              <a:lightRig rig="threePt" dir="t"/>
            </a:scene3d>
            <a:sp3d extrusionH="57150">
              <a:bevelT w="82550" h="38100" prst="coolSlant"/>
            </a:sp3d>
          </a:bodyPr>
          <a:lstStyle/>
          <a:p>
            <a:r>
              <a:rPr lang="ar-SA" sz="3600" dirty="0">
                <a:solidFill>
                  <a:srgbClr val="FF0000"/>
                </a:solidFill>
                <a:cs typeface="PT Bold Heading" panose="02010400000000000000" pitchFamily="2" charset="-78"/>
              </a:rPr>
              <a:t>العلومُ الطّبيعيّةُ</a:t>
            </a:r>
          </a:p>
        </p:txBody>
      </p:sp>
      <p:sp>
        <p:nvSpPr>
          <p:cNvPr id="4" name="مستطيل 3">
            <a:extLst>
              <a:ext uri="{FF2B5EF4-FFF2-40B4-BE49-F238E27FC236}">
                <a16:creationId xmlns:a16="http://schemas.microsoft.com/office/drawing/2014/main" id="{19696F34-B465-4070-B416-00D389082CDA}"/>
              </a:ext>
            </a:extLst>
          </p:cNvPr>
          <p:cNvSpPr/>
          <p:nvPr/>
        </p:nvSpPr>
        <p:spPr>
          <a:xfrm>
            <a:off x="2491991" y="1783748"/>
            <a:ext cx="8701872" cy="31085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r" rtl="1"/>
            <a:r>
              <a:rPr lang="ar-SA" sz="2800" dirty="0"/>
              <a:t>تهتمُّ بدراسةِ المادّةِ والطّاقةِ، إذ إنّ:</a:t>
            </a:r>
          </a:p>
          <a:p>
            <a:pPr algn="r" rtl="1"/>
            <a:r>
              <a:rPr lang="ar-SA" sz="2800" dirty="0"/>
              <a:t> أ – المادّةَ: تمثّلُ أيّ شيءٍ يشغلُ حيّزًا وله كتلةٌ.</a:t>
            </a:r>
          </a:p>
          <a:p>
            <a:pPr algn="r" rtl="1"/>
            <a:r>
              <a:rPr lang="ar-SA" sz="2800" dirty="0"/>
              <a:t>ب – الطّاقةَ: وهي القدرةُ على إحداثِ تغييرٍ في المادّةِ.</a:t>
            </a:r>
          </a:p>
          <a:p>
            <a:pPr algn="r" rtl="1"/>
            <a:endParaRPr lang="ar-SA" sz="2800" dirty="0"/>
          </a:p>
          <a:p>
            <a:pPr algn="r" rtl="1"/>
            <a:r>
              <a:rPr lang="ar-SA" sz="2800" dirty="0"/>
              <a:t> وتُقسمُ العلومُ الطّبيعيّةُ إلى قسمَيْن رئيسيّيْن: </a:t>
            </a:r>
          </a:p>
          <a:p>
            <a:pPr marL="457200" indent="-457200" algn="r" rtl="1">
              <a:buFont typeface="Wingdings" panose="05000000000000000000" pitchFamily="2" charset="2"/>
              <a:buChar char="v"/>
            </a:pPr>
            <a:r>
              <a:rPr lang="ar-SA" sz="2800" dirty="0"/>
              <a:t> الكيمياء: وهو العلمُ الذي يهتمّ بدراسةِ المادّةِ وتفاعلاتِها. </a:t>
            </a:r>
          </a:p>
          <a:p>
            <a:pPr marL="457200" indent="-457200" algn="r" rtl="1">
              <a:buFont typeface="Wingdings" panose="05000000000000000000" pitchFamily="2" charset="2"/>
              <a:buChar char="v"/>
            </a:pPr>
            <a:r>
              <a:rPr lang="ar-SA" sz="2800" dirty="0"/>
              <a:t> الفيزياء: وهو العلمُ الذي يهتمّ بدراسةِ الطاقة وقدرتِها على تغييرِ المادّةِ. </a:t>
            </a:r>
          </a:p>
        </p:txBody>
      </p:sp>
      <p:pic>
        <p:nvPicPr>
          <p:cNvPr id="2" name="صورة 1">
            <a:extLst>
              <a:ext uri="{FF2B5EF4-FFF2-40B4-BE49-F238E27FC236}">
                <a16:creationId xmlns:a16="http://schemas.microsoft.com/office/drawing/2014/main" id="{480782D2-36FF-4772-81C6-4D5552AFB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98492" y="-171933"/>
            <a:ext cx="3417695" cy="2563271"/>
          </a:xfrm>
          <a:prstGeom prst="rect">
            <a:avLst/>
          </a:prstGeom>
        </p:spPr>
      </p:pic>
      <p:pic>
        <p:nvPicPr>
          <p:cNvPr id="7" name="Picture 2" descr="http://chemistry.skola.edu.mt/wp-content/uploads/2012/07/chemistry.jpg">
            <a:extLst>
              <a:ext uri="{FF2B5EF4-FFF2-40B4-BE49-F238E27FC236}">
                <a16:creationId xmlns:a16="http://schemas.microsoft.com/office/drawing/2014/main" id="{3264D3C2-CEBB-417A-A45A-912A13359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4641" y="4892291"/>
            <a:ext cx="3219472" cy="182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1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B8D6AE5-096F-41AC-B885-B1F062B2D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2066" y="2197918"/>
            <a:ext cx="2116194" cy="3906456"/>
          </a:xfrm>
          <a:prstGeom prst="rect">
            <a:avLst/>
          </a:prstGeom>
        </p:spPr>
      </p:pic>
      <p:sp>
        <p:nvSpPr>
          <p:cNvPr id="5" name="فقاعة التفكير: على شكل سحابة 4">
            <a:extLst>
              <a:ext uri="{FF2B5EF4-FFF2-40B4-BE49-F238E27FC236}">
                <a16:creationId xmlns:a16="http://schemas.microsoft.com/office/drawing/2014/main" id="{8026474A-4FC3-4E4E-BD02-74F203971C4C}"/>
              </a:ext>
            </a:extLst>
          </p:cNvPr>
          <p:cNvSpPr/>
          <p:nvPr/>
        </p:nvSpPr>
        <p:spPr>
          <a:xfrm>
            <a:off x="2562331" y="158103"/>
            <a:ext cx="3366198" cy="2039815"/>
          </a:xfrm>
          <a:prstGeom prst="cloudCallout">
            <a:avLst>
              <a:gd name="adj1" fmla="val -53472"/>
              <a:gd name="adj2" fmla="val 57081"/>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r" rtl="1"/>
            <a:r>
              <a:rPr lang="ar-SA" sz="2000" b="1" dirty="0">
                <a:solidFill>
                  <a:srgbClr val="FF0000"/>
                </a:solidFill>
              </a:rPr>
              <a:t>هل الإجابات التي يقدمها العلم قطعية دائمًا؟</a:t>
            </a:r>
          </a:p>
        </p:txBody>
      </p:sp>
      <p:pic>
        <p:nvPicPr>
          <p:cNvPr id="7" name="صورة 6">
            <a:extLst>
              <a:ext uri="{FF2B5EF4-FFF2-40B4-BE49-F238E27FC236}">
                <a16:creationId xmlns:a16="http://schemas.microsoft.com/office/drawing/2014/main" id="{1C91F00F-4E8F-40D8-BDFE-C41153105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4088" y="2197918"/>
            <a:ext cx="2031168" cy="3906456"/>
          </a:xfrm>
          <a:prstGeom prst="rect">
            <a:avLst/>
          </a:prstGeom>
        </p:spPr>
      </p:pic>
      <p:pic>
        <p:nvPicPr>
          <p:cNvPr id="9" name="صورة 8">
            <a:extLst>
              <a:ext uri="{FF2B5EF4-FFF2-40B4-BE49-F238E27FC236}">
                <a16:creationId xmlns:a16="http://schemas.microsoft.com/office/drawing/2014/main" id="{13345CC6-4FFB-4409-B55F-32EC81FC4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5272" y="4151146"/>
            <a:ext cx="6881456" cy="2034716"/>
          </a:xfrm>
          <a:prstGeom prst="rect">
            <a:avLst/>
          </a:prstGeom>
        </p:spPr>
      </p:pic>
      <p:sp>
        <p:nvSpPr>
          <p:cNvPr id="10" name="فقاعة الكلام: مستطيلة مستديرة الزوايا 9">
            <a:extLst>
              <a:ext uri="{FF2B5EF4-FFF2-40B4-BE49-F238E27FC236}">
                <a16:creationId xmlns:a16="http://schemas.microsoft.com/office/drawing/2014/main" id="{B70E998B-DB3C-41EC-813E-2D7852034A9F}"/>
              </a:ext>
            </a:extLst>
          </p:cNvPr>
          <p:cNvSpPr/>
          <p:nvPr/>
        </p:nvSpPr>
        <p:spPr>
          <a:xfrm>
            <a:off x="4771465" y="2197918"/>
            <a:ext cx="3950503" cy="1953228"/>
          </a:xfrm>
          <a:prstGeom prst="wedgeRoundRectCallout">
            <a:avLst>
              <a:gd name="adj1" fmla="val 65686"/>
              <a:gd name="adj2" fmla="val 33830"/>
              <a:gd name="adj3" fmla="val 16667"/>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1" anchor="ctr"/>
          <a:lstStyle/>
          <a:p>
            <a:pPr algn="ctr"/>
            <a:r>
              <a:rPr lang="ar-SA" sz="2400" dirty="0">
                <a:solidFill>
                  <a:srgbClr val="002060"/>
                </a:solidFill>
              </a:rPr>
              <a:t>الإجابات التي يقدمها العلم ليست قطعية دائمًا؛ لأن الإنسان لا يعرف كل شيء عن العالَم المحيط به ويتم اكتشاف معلومات جديدة باستمرار.</a:t>
            </a:r>
          </a:p>
        </p:txBody>
      </p:sp>
    </p:spTree>
    <p:extLst>
      <p:ext uri="{BB962C8B-B14F-4D97-AF65-F5344CB8AC3E}">
        <p14:creationId xmlns:p14="http://schemas.microsoft.com/office/powerpoint/2010/main" val="359029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2" name="مربع نص 1">
            <a:extLst>
              <a:ext uri="{FF2B5EF4-FFF2-40B4-BE49-F238E27FC236}">
                <a16:creationId xmlns:a16="http://schemas.microsoft.com/office/drawing/2014/main" id="{ED3B92F9-179E-4E27-B9B8-D5A110622347}"/>
              </a:ext>
            </a:extLst>
          </p:cNvPr>
          <p:cNvSpPr txBox="1"/>
          <p:nvPr/>
        </p:nvSpPr>
        <p:spPr>
          <a:xfrm>
            <a:off x="7596555" y="711545"/>
            <a:ext cx="3426488" cy="923330"/>
          </a:xfrm>
          <a:prstGeom prst="rect">
            <a:avLst/>
          </a:prstGeom>
          <a:noFill/>
        </p:spPr>
        <p:txBody>
          <a:bodyPr wrap="square" rtlCol="1">
            <a:spAutoFit/>
          </a:bodyPr>
          <a:lstStyle/>
          <a:p>
            <a:pPr algn="r" rtl="1"/>
            <a:r>
              <a:rPr lang="ar-SA" dirty="0">
                <a:solidFill>
                  <a:schemeClr val="accent1">
                    <a:lumMod val="75000"/>
                  </a:schemeClr>
                </a:solidFill>
              </a:rPr>
              <a:t>التاريخ:    /1/ 1414هـ</a:t>
            </a:r>
          </a:p>
          <a:p>
            <a:pPr algn="r" rtl="1"/>
            <a:r>
              <a:rPr lang="ar-SA" dirty="0">
                <a:solidFill>
                  <a:schemeClr val="accent1">
                    <a:lumMod val="75000"/>
                  </a:schemeClr>
                </a:solidFill>
              </a:rPr>
              <a:t>المادة: علوم</a:t>
            </a:r>
          </a:p>
          <a:p>
            <a:pPr algn="r" rtl="1"/>
            <a:r>
              <a:rPr lang="ar-SA" dirty="0">
                <a:solidFill>
                  <a:schemeClr val="accent1">
                    <a:lumMod val="75000"/>
                  </a:schemeClr>
                </a:solidFill>
              </a:rPr>
              <a:t>الموضوع: العلم وعملياته (فروع العلوم)</a:t>
            </a: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327" y="789480"/>
            <a:ext cx="1249345" cy="425619"/>
          </a:xfrm>
          <a:prstGeom prst="rect">
            <a:avLst/>
          </a:prstGeom>
        </p:spPr>
      </p:pic>
      <p:sp>
        <p:nvSpPr>
          <p:cNvPr id="6" name="مربع نص 5">
            <a:extLst>
              <a:ext uri="{FF2B5EF4-FFF2-40B4-BE49-F238E27FC236}">
                <a16:creationId xmlns:a16="http://schemas.microsoft.com/office/drawing/2014/main" id="{F2BEDBDB-DC21-4DBB-AC12-3A995C7B6EB4}"/>
              </a:ext>
            </a:extLst>
          </p:cNvPr>
          <p:cNvSpPr txBox="1"/>
          <p:nvPr/>
        </p:nvSpPr>
        <p:spPr>
          <a:xfrm>
            <a:off x="1182355" y="1634875"/>
            <a:ext cx="9827288" cy="4154984"/>
          </a:xfrm>
          <a:prstGeom prst="rect">
            <a:avLst/>
          </a:prstGeom>
          <a:noFill/>
        </p:spPr>
        <p:txBody>
          <a:bodyPr wrap="square" rtlCol="1">
            <a:spAutoFit/>
          </a:bodyPr>
          <a:lstStyle/>
          <a:p>
            <a:pPr algn="r" rtl="1"/>
            <a:r>
              <a:rPr lang="ar-SA" sz="2400" dirty="0"/>
              <a:t>تقسم فروع العلوم الى ثلاثة أقسام هي:</a:t>
            </a:r>
          </a:p>
          <a:p>
            <a:pPr algn="r" rtl="1"/>
            <a:r>
              <a:rPr lang="ar-SA" sz="2400" dirty="0"/>
              <a:t>1- </a:t>
            </a:r>
            <a:r>
              <a:rPr lang="ar-SA" sz="2400" b="1" dirty="0">
                <a:solidFill>
                  <a:srgbClr val="00B050"/>
                </a:solidFill>
              </a:rPr>
              <a:t>علم الأحياء</a:t>
            </a:r>
            <a:r>
              <a:rPr lang="ar-SA" sz="2400" dirty="0"/>
              <a:t>: </a:t>
            </a:r>
            <a:r>
              <a:rPr lang="ar-SA" sz="2400" dirty="0">
                <a:solidFill>
                  <a:srgbClr val="0070C0"/>
                </a:solidFill>
              </a:rPr>
              <a:t>يهتمُّ بدراسةِ المخلوقاتِ الحيَّـةِ وعـلاقاتِهـا مـع بعضِها بعضًا</a:t>
            </a:r>
            <a:r>
              <a:rPr lang="ar-SA" sz="2400" dirty="0"/>
              <a:t>.</a:t>
            </a:r>
          </a:p>
          <a:p>
            <a:pPr algn="r" rtl="1"/>
            <a:r>
              <a:rPr lang="ar-SA" sz="2400" dirty="0"/>
              <a:t>2- </a:t>
            </a:r>
            <a:r>
              <a:rPr lang="ar-SA" sz="2400" b="1" dirty="0">
                <a:solidFill>
                  <a:srgbClr val="00B050"/>
                </a:solidFill>
              </a:rPr>
              <a:t>علم الأرض والفلك</a:t>
            </a:r>
            <a:r>
              <a:rPr lang="ar-SA" sz="2400" dirty="0"/>
              <a:t>: </a:t>
            </a:r>
            <a:r>
              <a:rPr lang="ar-SA" sz="2400" dirty="0">
                <a:solidFill>
                  <a:srgbClr val="0070C0"/>
                </a:solidFill>
              </a:rPr>
              <a:t>يهتمُّ بدراسةِ أنظمةِ الأرضِ والفضاءِ</a:t>
            </a:r>
            <a:r>
              <a:rPr lang="ar-SA" sz="2400" dirty="0"/>
              <a:t>.</a:t>
            </a:r>
          </a:p>
          <a:p>
            <a:pPr algn="r" rtl="1"/>
            <a:r>
              <a:rPr lang="ar-SA" sz="2400" dirty="0"/>
              <a:t>3- </a:t>
            </a:r>
            <a:r>
              <a:rPr lang="ar-SA" sz="2400" b="1" dirty="0">
                <a:solidFill>
                  <a:srgbClr val="00B050"/>
                </a:solidFill>
              </a:rPr>
              <a:t>العلوم الطبيعية</a:t>
            </a:r>
            <a:r>
              <a:rPr lang="ar-SA" sz="2400" dirty="0"/>
              <a:t>: </a:t>
            </a:r>
            <a:r>
              <a:rPr lang="ar-SA" sz="2400" dirty="0">
                <a:solidFill>
                  <a:srgbClr val="0070C0"/>
                </a:solidFill>
              </a:rPr>
              <a:t>تهتمُّ بدراسةِ المادّةِ والطّاقةِ</a:t>
            </a:r>
            <a:r>
              <a:rPr lang="ar-SA" sz="2400" dirty="0"/>
              <a:t>، حيث إنّ:</a:t>
            </a:r>
          </a:p>
          <a:p>
            <a:pPr algn="r" rtl="1"/>
            <a:r>
              <a:rPr lang="ar-SA" sz="2400" dirty="0"/>
              <a:t> أ – </a:t>
            </a:r>
            <a:r>
              <a:rPr lang="ar-SA" sz="2400" dirty="0">
                <a:solidFill>
                  <a:schemeClr val="accent3">
                    <a:lumMod val="75000"/>
                  </a:schemeClr>
                </a:solidFill>
              </a:rPr>
              <a:t>المادّةَ</a:t>
            </a:r>
            <a:r>
              <a:rPr lang="ar-SA" sz="2400" dirty="0"/>
              <a:t>: </a:t>
            </a:r>
            <a:r>
              <a:rPr lang="ar-SA" sz="2400" dirty="0">
                <a:solidFill>
                  <a:srgbClr val="0070C0"/>
                </a:solidFill>
              </a:rPr>
              <a:t>تمثّلُ أيّ شيءٍ يشغلُ حيّزًا وله كتلةٌ</a:t>
            </a:r>
            <a:r>
              <a:rPr lang="ar-SA" sz="2400" dirty="0"/>
              <a:t>.</a:t>
            </a:r>
          </a:p>
          <a:p>
            <a:pPr algn="r" rtl="1"/>
            <a:r>
              <a:rPr lang="ar-SA" sz="2400" dirty="0"/>
              <a:t>ب – </a:t>
            </a:r>
            <a:r>
              <a:rPr lang="ar-SA" sz="2400" dirty="0">
                <a:solidFill>
                  <a:schemeClr val="accent3">
                    <a:lumMod val="75000"/>
                  </a:schemeClr>
                </a:solidFill>
              </a:rPr>
              <a:t>الطّاقةَ</a:t>
            </a:r>
            <a:r>
              <a:rPr lang="ar-SA" sz="2400" dirty="0"/>
              <a:t>: </a:t>
            </a:r>
            <a:r>
              <a:rPr lang="ar-SA" sz="2400" dirty="0">
                <a:solidFill>
                  <a:srgbClr val="0070C0"/>
                </a:solidFill>
              </a:rPr>
              <a:t>وهي القدرةُ على إحداثِ تغييرٍ في المادّةِ</a:t>
            </a:r>
            <a:r>
              <a:rPr lang="ar-SA" sz="2400" dirty="0"/>
              <a:t>.</a:t>
            </a:r>
          </a:p>
          <a:p>
            <a:pPr algn="r" rtl="1"/>
            <a:endParaRPr lang="ar-SA" sz="2400" dirty="0"/>
          </a:p>
          <a:p>
            <a:pPr algn="r" rtl="1"/>
            <a:r>
              <a:rPr lang="ar-SA" sz="2400" dirty="0"/>
              <a:t>تُقسمُ العلومُ الطّبيعيّةُ إلى قسمَيْن رئيسيّيْن هما: </a:t>
            </a:r>
          </a:p>
          <a:p>
            <a:pPr marL="457200" indent="-457200" algn="r" rtl="1">
              <a:buFont typeface="Wingdings" panose="05000000000000000000" pitchFamily="2" charset="2"/>
              <a:buChar char="v"/>
            </a:pPr>
            <a:r>
              <a:rPr lang="ar-SA" sz="2400" dirty="0"/>
              <a:t> </a:t>
            </a:r>
            <a:r>
              <a:rPr lang="ar-SA" sz="2400" b="1" dirty="0">
                <a:solidFill>
                  <a:srgbClr val="FF0000"/>
                </a:solidFill>
              </a:rPr>
              <a:t>الكيمياء</a:t>
            </a:r>
            <a:r>
              <a:rPr lang="ar-SA" sz="2400" dirty="0"/>
              <a:t>: </a:t>
            </a:r>
            <a:r>
              <a:rPr lang="ar-SA" sz="2400" dirty="0">
                <a:solidFill>
                  <a:srgbClr val="0070C0"/>
                </a:solidFill>
              </a:rPr>
              <a:t>وهو العلمُ الذي يهتمّ بدراسةِ المادّةِ وتفاعلاتِها</a:t>
            </a:r>
            <a:r>
              <a:rPr lang="ar-SA" sz="2400" dirty="0"/>
              <a:t>. </a:t>
            </a:r>
          </a:p>
          <a:p>
            <a:pPr marL="457200" indent="-457200" algn="r" rtl="1">
              <a:buFont typeface="Wingdings" panose="05000000000000000000" pitchFamily="2" charset="2"/>
              <a:buChar char="v"/>
            </a:pPr>
            <a:r>
              <a:rPr lang="ar-SA" sz="2400" dirty="0"/>
              <a:t> </a:t>
            </a:r>
            <a:r>
              <a:rPr lang="ar-SA" sz="2400" b="1" dirty="0">
                <a:solidFill>
                  <a:srgbClr val="FF0000"/>
                </a:solidFill>
              </a:rPr>
              <a:t>الفيزياء</a:t>
            </a:r>
            <a:r>
              <a:rPr lang="ar-SA" sz="2400" dirty="0"/>
              <a:t>: </a:t>
            </a:r>
            <a:r>
              <a:rPr lang="ar-SA" sz="2400" dirty="0">
                <a:solidFill>
                  <a:srgbClr val="0070C0"/>
                </a:solidFill>
              </a:rPr>
              <a:t>وهو العلمُ الذي يهتمّ بدراسةِ الطاقة وقدرتِها على تغييرِ المادّةِ</a:t>
            </a:r>
            <a:r>
              <a:rPr lang="ar-SA" sz="2400" dirty="0"/>
              <a:t>. </a:t>
            </a:r>
          </a:p>
          <a:p>
            <a:pPr algn="r" rtl="1"/>
            <a:endParaRPr lang="ar-SA" sz="2400" dirty="0"/>
          </a:p>
        </p:txBody>
      </p:sp>
    </p:spTree>
    <p:extLst>
      <p:ext uri="{BB962C8B-B14F-4D97-AF65-F5344CB8AC3E}">
        <p14:creationId xmlns:p14="http://schemas.microsoft.com/office/powerpoint/2010/main" val="703895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85D95D3-EBD4-41DA-BBB0-3FDC2181E577}"/>
              </a:ext>
            </a:extLst>
          </p:cNvPr>
          <p:cNvSpPr/>
          <p:nvPr/>
        </p:nvSpPr>
        <p:spPr>
          <a:xfrm>
            <a:off x="1202121" y="425101"/>
            <a:ext cx="4783682" cy="923330"/>
          </a:xfrm>
          <a:prstGeom prst="rect">
            <a:avLst/>
          </a:prstGeom>
          <a:noFill/>
        </p:spPr>
        <p:txBody>
          <a:bodyPr wrap="none" lIns="91440" tIns="45720" rIns="91440" bIns="45720">
            <a:spAutoFit/>
          </a:bodyPr>
          <a:lstStyle/>
          <a:p>
            <a:pPr algn="ctr" rtl="1"/>
            <a:r>
              <a:rPr lang="ar-SA" sz="5400" b="1" dirty="0">
                <a:ln w="12700">
                  <a:solidFill>
                    <a:schemeClr val="accent5"/>
                  </a:solidFill>
                  <a:prstDash val="solid"/>
                </a:ln>
                <a:pattFill prst="ltDnDiag">
                  <a:fgClr>
                    <a:schemeClr val="accent5">
                      <a:lumMod val="60000"/>
                      <a:lumOff val="40000"/>
                    </a:schemeClr>
                  </a:fgClr>
                  <a:bgClr>
                    <a:schemeClr val="bg1"/>
                  </a:bgClr>
                </a:pattFill>
                <a:effectLst>
                  <a:glow rad="139700">
                    <a:schemeClr val="accent6">
                      <a:satMod val="175000"/>
                      <a:alpha val="40000"/>
                    </a:schemeClr>
                  </a:glow>
                </a:effectLst>
                <a:cs typeface="PT Bold Heading" panose="02010400000000000000" pitchFamily="2" charset="-78"/>
              </a:rPr>
              <a:t>الممارسات العلمية</a:t>
            </a:r>
          </a:p>
        </p:txBody>
      </p:sp>
    </p:spTree>
    <p:extLst>
      <p:ext uri="{BB962C8B-B14F-4D97-AF65-F5344CB8AC3E}">
        <p14:creationId xmlns:p14="http://schemas.microsoft.com/office/powerpoint/2010/main" val="1448654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7562850"/>
          </a:xfrm>
          <a:prstGeom prst="rect">
            <a:avLst/>
          </a:prstGeom>
        </p:spPr>
      </p:pic>
      <p:pic>
        <p:nvPicPr>
          <p:cNvPr id="3" name="صورة 2" descr="صورة تحتوي على أثاث, داخلي, مقعد, أرضية&#10;&#10;تم إنشاء الوصف تلقائياً">
            <a:extLst>
              <a:ext uri="{FF2B5EF4-FFF2-40B4-BE49-F238E27FC236}">
                <a16:creationId xmlns:a16="http://schemas.microsoft.com/office/drawing/2014/main" id="{37F201FB-194F-421E-85AC-5FF07DB9D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067" y="1371599"/>
            <a:ext cx="8814910" cy="5181601"/>
          </a:xfrm>
          <a:prstGeom prst="rect">
            <a:avLst/>
          </a:prstGeom>
        </p:spPr>
      </p:pic>
      <p:sp>
        <p:nvSpPr>
          <p:cNvPr id="4" name="مستطيل 3">
            <a:extLst>
              <a:ext uri="{FF2B5EF4-FFF2-40B4-BE49-F238E27FC236}">
                <a16:creationId xmlns:a16="http://schemas.microsoft.com/office/drawing/2014/main" id="{697AA617-4146-4645-A877-8A66B5A460AC}"/>
              </a:ext>
            </a:extLst>
          </p:cNvPr>
          <p:cNvSpPr/>
          <p:nvPr/>
        </p:nvSpPr>
        <p:spPr>
          <a:xfrm>
            <a:off x="1821067" y="1567933"/>
            <a:ext cx="8695009" cy="707886"/>
          </a:xfrm>
          <a:prstGeom prst="rect">
            <a:avLst/>
          </a:prstGeom>
        </p:spPr>
        <p:txBody>
          <a:bodyPr wrap="none">
            <a:spAutoFit/>
          </a:bodyPr>
          <a:lstStyle/>
          <a:p>
            <a:r>
              <a:rPr lang="ar-SA" sz="4000" dirty="0">
                <a:solidFill>
                  <a:srgbClr val="FF0000"/>
                </a:solidFill>
              </a:rPr>
              <a:t>هل حاولتِ يومًا تمرير قطعة أثاث كبيرة عبر الباب ؟</a:t>
            </a:r>
          </a:p>
        </p:txBody>
      </p:sp>
      <p:sp>
        <p:nvSpPr>
          <p:cNvPr id="5" name="مستطيل 4">
            <a:extLst>
              <a:ext uri="{FF2B5EF4-FFF2-40B4-BE49-F238E27FC236}">
                <a16:creationId xmlns:a16="http://schemas.microsoft.com/office/drawing/2014/main" id="{033C97B9-0B42-447B-B9EE-6E90D10CF762}"/>
              </a:ext>
            </a:extLst>
          </p:cNvPr>
          <p:cNvSpPr/>
          <p:nvPr/>
        </p:nvSpPr>
        <p:spPr>
          <a:xfrm>
            <a:off x="2311951" y="5590402"/>
            <a:ext cx="7568097" cy="461665"/>
          </a:xfrm>
          <a:prstGeom prst="rect">
            <a:avLst/>
          </a:prstGeom>
        </p:spPr>
        <p:txBody>
          <a:bodyPr wrap="none">
            <a:spAutoFit/>
          </a:bodyPr>
          <a:lstStyle/>
          <a:p>
            <a:r>
              <a:rPr lang="ar-SA" sz="2400" dirty="0">
                <a:solidFill>
                  <a:srgbClr val="006600"/>
                </a:solidFill>
              </a:rPr>
              <a:t>هل واجهتك صعوبة ؟ ما الطريقة التي اتبعتها لتمرير هذه القطعة عبر الباب؟ </a:t>
            </a:r>
          </a:p>
        </p:txBody>
      </p:sp>
    </p:spTree>
    <p:extLst>
      <p:ext uri="{BB962C8B-B14F-4D97-AF65-F5344CB8AC3E}">
        <p14:creationId xmlns:p14="http://schemas.microsoft.com/office/powerpoint/2010/main" val="1246435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A6A24E1-FB2B-4333-85FA-AF005D5B4E6D}"/>
              </a:ext>
            </a:extLst>
          </p:cNvPr>
          <p:cNvSpPr/>
          <p:nvPr/>
        </p:nvSpPr>
        <p:spPr>
          <a:xfrm>
            <a:off x="424918" y="2014184"/>
            <a:ext cx="6059965" cy="1569660"/>
          </a:xfrm>
          <a:prstGeom prst="rect">
            <a:avLst/>
          </a:prstGeom>
        </p:spPr>
        <p:txBody>
          <a:bodyPr wrap="square">
            <a:spAutoFit/>
          </a:bodyPr>
          <a:lstStyle/>
          <a:p>
            <a:pPr algn="r" rtl="1"/>
            <a:r>
              <a:rPr lang="ar-SA" sz="3200" dirty="0">
                <a:sym typeface="Wingdings" panose="05000000000000000000" pitchFamily="2" charset="2"/>
              </a:rPr>
              <a:t> </a:t>
            </a:r>
            <a:r>
              <a:rPr lang="ar-SA" sz="3200" dirty="0"/>
              <a:t>التّفكيرِ</a:t>
            </a:r>
            <a:r>
              <a:rPr lang="ar-SA" sz="3200" dirty="0">
                <a:sym typeface="Wingdings" panose="05000000000000000000" pitchFamily="2" charset="2"/>
              </a:rPr>
              <a:t>  </a:t>
            </a:r>
            <a:r>
              <a:rPr lang="ar-SA" sz="3200" dirty="0"/>
              <a:t>الملاحظةَ</a:t>
            </a:r>
            <a:r>
              <a:rPr lang="ar-SA" sz="3200" dirty="0">
                <a:sym typeface="Wingdings" panose="05000000000000000000" pitchFamily="2" charset="2"/>
              </a:rPr>
              <a:t>  </a:t>
            </a:r>
            <a:r>
              <a:rPr lang="ar-SA" sz="3200" dirty="0"/>
              <a:t>التّنبؤ</a:t>
            </a:r>
          </a:p>
          <a:p>
            <a:pPr algn="r" rtl="1"/>
            <a:r>
              <a:rPr lang="ar-SA" sz="3200" dirty="0">
                <a:sym typeface="Wingdings" panose="05000000000000000000" pitchFamily="2" charset="2"/>
              </a:rPr>
              <a:t> </a:t>
            </a:r>
            <a:r>
              <a:rPr lang="ar-SA" sz="3200" dirty="0"/>
              <a:t>الاستقصاءَ</a:t>
            </a:r>
            <a:r>
              <a:rPr lang="ar-SA" sz="3200" dirty="0">
                <a:sym typeface="Wingdings" panose="05000000000000000000" pitchFamily="2" charset="2"/>
              </a:rPr>
              <a:t>  </a:t>
            </a:r>
            <a:r>
              <a:rPr lang="ar-SA" sz="3200" dirty="0"/>
              <a:t>البحثَ</a:t>
            </a:r>
            <a:r>
              <a:rPr lang="ar-SA" sz="3200" dirty="0">
                <a:sym typeface="Wingdings" panose="05000000000000000000" pitchFamily="2" charset="2"/>
              </a:rPr>
              <a:t>  </a:t>
            </a:r>
            <a:r>
              <a:rPr lang="ar-SA" sz="3200" dirty="0"/>
              <a:t>النّمذجةَ</a:t>
            </a:r>
          </a:p>
          <a:p>
            <a:pPr algn="r" rtl="1"/>
            <a:r>
              <a:rPr lang="ar-SA" sz="3200" dirty="0">
                <a:sym typeface="Wingdings" panose="05000000000000000000" pitchFamily="2" charset="2"/>
              </a:rPr>
              <a:t> </a:t>
            </a:r>
            <a:r>
              <a:rPr lang="ar-SA" sz="3200" dirty="0"/>
              <a:t>القياسَ</a:t>
            </a:r>
            <a:r>
              <a:rPr lang="ar-SA" sz="3200" dirty="0">
                <a:sym typeface="Wingdings" panose="05000000000000000000" pitchFamily="2" charset="2"/>
              </a:rPr>
              <a:t>  </a:t>
            </a:r>
            <a:r>
              <a:rPr lang="ar-SA" sz="3200" dirty="0"/>
              <a:t>التّحليلَ</a:t>
            </a:r>
            <a:r>
              <a:rPr lang="ar-SA" sz="3200" dirty="0">
                <a:sym typeface="Wingdings" panose="05000000000000000000" pitchFamily="2" charset="2"/>
              </a:rPr>
              <a:t>  </a:t>
            </a:r>
            <a:r>
              <a:rPr lang="ar-SA" sz="3200" dirty="0"/>
              <a:t>الاستدلال</a:t>
            </a:r>
          </a:p>
        </p:txBody>
      </p:sp>
      <p:sp>
        <p:nvSpPr>
          <p:cNvPr id="3" name="مربع نص 2">
            <a:extLst>
              <a:ext uri="{FF2B5EF4-FFF2-40B4-BE49-F238E27FC236}">
                <a16:creationId xmlns:a16="http://schemas.microsoft.com/office/drawing/2014/main" id="{73A0CA4E-B4E3-4B20-8FBA-65B6D5E2616D}"/>
              </a:ext>
            </a:extLst>
          </p:cNvPr>
          <p:cNvSpPr txBox="1"/>
          <p:nvPr/>
        </p:nvSpPr>
        <p:spPr>
          <a:xfrm>
            <a:off x="1796143" y="1219201"/>
            <a:ext cx="4299857" cy="584775"/>
          </a:xfrm>
          <a:prstGeom prst="rect">
            <a:avLst/>
          </a:prstGeom>
          <a:noFill/>
        </p:spPr>
        <p:txBody>
          <a:bodyPr wrap="square" rtlCol="1">
            <a:spAutoFit/>
          </a:bodyPr>
          <a:lstStyle/>
          <a:p>
            <a:pPr algn="ctr" rtl="1"/>
            <a:r>
              <a:rPr lang="ar-SA" sz="3200" dirty="0">
                <a:solidFill>
                  <a:schemeClr val="bg1"/>
                </a:solidFill>
                <a:cs typeface="PT Bold Heading" panose="02010400000000000000" pitchFamily="2" charset="-78"/>
              </a:rPr>
              <a:t>المهارات العلمية للعلماء</a:t>
            </a:r>
          </a:p>
        </p:txBody>
      </p:sp>
    </p:spTree>
    <p:extLst>
      <p:ext uri="{BB962C8B-B14F-4D97-AF65-F5344CB8AC3E}">
        <p14:creationId xmlns:p14="http://schemas.microsoft.com/office/powerpoint/2010/main" val="1659160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8077200"/>
          </a:xfrm>
          <a:prstGeom prst="rect">
            <a:avLst/>
          </a:prstGeom>
        </p:spPr>
      </p:pic>
      <p:sp>
        <p:nvSpPr>
          <p:cNvPr id="7" name="مستطيل 6"/>
          <p:cNvSpPr/>
          <p:nvPr/>
        </p:nvSpPr>
        <p:spPr>
          <a:xfrm>
            <a:off x="190459" y="428604"/>
            <a:ext cx="11785600" cy="830997"/>
          </a:xfrm>
          <a:prstGeom prst="rect">
            <a:avLst/>
          </a:prstGeom>
        </p:spPr>
        <p:style>
          <a:lnRef idx="1">
            <a:schemeClr val="dk1"/>
          </a:lnRef>
          <a:fillRef idx="1001">
            <a:schemeClr val="lt2"/>
          </a:fillRef>
          <a:effectRef idx="1">
            <a:schemeClr val="dk1"/>
          </a:effectRef>
          <a:fontRef idx="minor">
            <a:schemeClr val="dk1"/>
          </a:fontRef>
        </p:style>
        <p:txBody>
          <a:bodyPr wrap="square">
            <a:spAutoFit/>
          </a:bodyPr>
          <a:lstStyle/>
          <a:p>
            <a:endParaRPr lang="ar-SA" sz="2000" b="1" cap="all" dirty="0">
              <a:ln w="9000" cmpd="sng">
                <a:solidFill>
                  <a:schemeClr val="accent4">
                    <a:shade val="50000"/>
                    <a:satMod val="120000"/>
                  </a:schemeClr>
                </a:solidFill>
                <a:prstDash val="solid"/>
              </a:ln>
              <a:solidFill>
                <a:schemeClr val="bg2">
                  <a:lumMod val="10000"/>
                </a:schemeClr>
              </a:solidFill>
              <a:effectLst>
                <a:reflection blurRad="12700" stA="28000" endPos="45000" dist="1000" dir="5400000" sy="-100000" algn="bl" rotWithShape="0"/>
              </a:effectLst>
              <a:latin typeface="Times New Roman" pitchFamily="18" charset="0"/>
              <a:ea typeface="+mj-ea"/>
              <a:cs typeface="Times New Roman" pitchFamily="18" charset="0"/>
              <a:sym typeface="Wingdings 2"/>
            </a:endParaRPr>
          </a:p>
          <a:p>
            <a:pPr algn="r"/>
            <a:r>
              <a:rPr lang="ar-SA" sz="28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ea typeface="+mj-ea"/>
                <a:sym typeface="Wingdings 2"/>
              </a:rPr>
              <a:t>من خلال الصور الآتية حاول أن تتعرف أهم المهارات العلمية المستخدمة في اكتشاف العالم الطبيعي </a:t>
            </a:r>
            <a:r>
              <a:rPr lang="ar-SA" sz="2000" b="1" cap="all" dirty="0">
                <a:ln w="9000" cmpd="sng">
                  <a:solidFill>
                    <a:schemeClr val="accent4">
                      <a:shade val="50000"/>
                      <a:satMod val="120000"/>
                    </a:schemeClr>
                  </a:solidFill>
                  <a:prstDash val="solid"/>
                </a:ln>
                <a:solidFill>
                  <a:schemeClr val="bg2">
                    <a:lumMod val="10000"/>
                  </a:schemeClr>
                </a:solidFill>
                <a:effectLst>
                  <a:reflection blurRad="12700" stA="28000" endPos="45000" dist="1000" dir="5400000" sy="-100000" algn="bl" rotWithShape="0"/>
                </a:effectLst>
                <a:latin typeface="Times New Roman" pitchFamily="18" charset="0"/>
                <a:ea typeface="+mj-ea"/>
                <a:cs typeface="Times New Roman" pitchFamily="18" charset="0"/>
                <a:sym typeface="Wingdings 2"/>
              </a:rPr>
              <a:t>.</a:t>
            </a:r>
            <a:endParaRPr lang="ar-SA" sz="2000" dirty="0">
              <a:latin typeface="Times New Roman" pitchFamily="18" charset="0"/>
              <a:cs typeface="Times New Roman" pitchFamily="18" charset="0"/>
              <a:sym typeface="Wingdings 2"/>
            </a:endParaRPr>
          </a:p>
        </p:txBody>
      </p:sp>
      <p:pic>
        <p:nvPicPr>
          <p:cNvPr id="9" name="صورة 8" descr="تنزيل.jpg"/>
          <p:cNvPicPr>
            <a:picLocks noChangeAspect="1"/>
          </p:cNvPicPr>
          <p:nvPr/>
        </p:nvPicPr>
        <p:blipFill>
          <a:blip r:embed="rId3" cstate="print"/>
          <a:stretch>
            <a:fillRect/>
          </a:stretch>
        </p:blipFill>
        <p:spPr>
          <a:xfrm>
            <a:off x="8858312" y="1285860"/>
            <a:ext cx="3047979" cy="1857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صورة 9" descr="isaac-newton.jpg"/>
          <p:cNvPicPr>
            <a:picLocks noChangeAspect="1"/>
          </p:cNvPicPr>
          <p:nvPr/>
        </p:nvPicPr>
        <p:blipFill>
          <a:blip r:embed="rId4" cstate="print"/>
          <a:stretch>
            <a:fillRect/>
          </a:stretch>
        </p:blipFill>
        <p:spPr>
          <a:xfrm>
            <a:off x="4400502" y="1390626"/>
            <a:ext cx="3028988" cy="1571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صورة 10"/>
          <p:cNvPicPr>
            <a:picLocks noChangeAspect="1"/>
          </p:cNvPicPr>
          <p:nvPr/>
        </p:nvPicPr>
        <p:blipFill rotWithShape="1">
          <a:blip r:embed="rId5" cstate="print">
            <a:extLst>
              <a:ext uri="{28A0092B-C50C-407E-A947-70E740481C1C}">
                <a14:useLocalDpi xmlns:a14="http://schemas.microsoft.com/office/drawing/2010/main" val="0"/>
              </a:ext>
            </a:extLst>
          </a:blip>
          <a:srcRect l="1505"/>
          <a:stretch/>
        </p:blipFill>
        <p:spPr>
          <a:xfrm>
            <a:off x="8591549" y="4062416"/>
            <a:ext cx="3314741" cy="1857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 descr="http://www-leca.ujf-grenoble.fr/membres/photosmembres/lavergn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1486" y="4138626"/>
            <a:ext cx="3238523" cy="1928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AutoShape 3"/>
          <p:cNvSpPr>
            <a:spLocks noChangeArrowheads="1"/>
          </p:cNvSpPr>
          <p:nvPr/>
        </p:nvSpPr>
        <p:spPr bwMode="auto">
          <a:xfrm>
            <a:off x="9124965" y="3257548"/>
            <a:ext cx="2667019"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التفكير</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
        <p:nvSpPr>
          <p:cNvPr id="14" name="AutoShape 3"/>
          <p:cNvSpPr>
            <a:spLocks noChangeArrowheads="1"/>
          </p:cNvSpPr>
          <p:nvPr/>
        </p:nvSpPr>
        <p:spPr bwMode="auto">
          <a:xfrm>
            <a:off x="4581486" y="3232986"/>
            <a:ext cx="2667019"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الملاحظة</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
        <p:nvSpPr>
          <p:cNvPr id="15" name="AutoShape 3"/>
          <p:cNvSpPr>
            <a:spLocks noChangeArrowheads="1"/>
          </p:cNvSpPr>
          <p:nvPr/>
        </p:nvSpPr>
        <p:spPr bwMode="auto">
          <a:xfrm>
            <a:off x="8915409" y="6240364"/>
            <a:ext cx="2667019"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التنبؤ</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
        <p:nvSpPr>
          <p:cNvPr id="17" name="AutoShape 3"/>
          <p:cNvSpPr>
            <a:spLocks noChangeArrowheads="1"/>
          </p:cNvSpPr>
          <p:nvPr/>
        </p:nvSpPr>
        <p:spPr bwMode="auto">
          <a:xfrm>
            <a:off x="4686270" y="6240364"/>
            <a:ext cx="2667019"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البحث</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pic>
        <p:nvPicPr>
          <p:cNvPr id="18" name="صورة 17" descr="تنزيل (2).jpg"/>
          <p:cNvPicPr>
            <a:picLocks noChangeAspect="1"/>
          </p:cNvPicPr>
          <p:nvPr/>
        </p:nvPicPr>
        <p:blipFill>
          <a:blip r:embed="rId7" cstate="print"/>
          <a:stretch>
            <a:fillRect/>
          </a:stretch>
        </p:blipFill>
        <p:spPr>
          <a:xfrm>
            <a:off x="361938" y="4157666"/>
            <a:ext cx="3162301"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صورة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103" y="1543036"/>
            <a:ext cx="2381251" cy="17145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AutoShape 3"/>
          <p:cNvSpPr>
            <a:spLocks noChangeArrowheads="1"/>
          </p:cNvSpPr>
          <p:nvPr/>
        </p:nvSpPr>
        <p:spPr bwMode="auto">
          <a:xfrm>
            <a:off x="1190596" y="6240356"/>
            <a:ext cx="2000264"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القياس</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
        <p:nvSpPr>
          <p:cNvPr id="21" name="AutoShape 3"/>
          <p:cNvSpPr>
            <a:spLocks noChangeArrowheads="1"/>
          </p:cNvSpPr>
          <p:nvPr/>
        </p:nvSpPr>
        <p:spPr bwMode="auto">
          <a:xfrm>
            <a:off x="1000096" y="3325726"/>
            <a:ext cx="2000264"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err="1">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النمذجة</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
        <p:nvSpPr>
          <p:cNvPr id="22" name="مستطيل 21"/>
          <p:cNvSpPr/>
          <p:nvPr/>
        </p:nvSpPr>
        <p:spPr>
          <a:xfrm>
            <a:off x="11277599" y="3217954"/>
            <a:ext cx="847753"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1</a:t>
            </a:r>
            <a:endParaRPr lang="ar-SA" sz="4000" dirty="0"/>
          </a:p>
        </p:txBody>
      </p:sp>
      <p:sp>
        <p:nvSpPr>
          <p:cNvPr id="23" name="مستطيل 22"/>
          <p:cNvSpPr/>
          <p:nvPr/>
        </p:nvSpPr>
        <p:spPr>
          <a:xfrm>
            <a:off x="6686550" y="3232986"/>
            <a:ext cx="83818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2</a:t>
            </a:r>
            <a:endParaRPr lang="ar-SA" sz="4000" dirty="0"/>
          </a:p>
        </p:txBody>
      </p:sp>
      <p:sp>
        <p:nvSpPr>
          <p:cNvPr id="24" name="مستطيل 23"/>
          <p:cNvSpPr/>
          <p:nvPr/>
        </p:nvSpPr>
        <p:spPr>
          <a:xfrm>
            <a:off x="10890209" y="6210292"/>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3</a:t>
            </a:r>
            <a:endParaRPr lang="ar-SA" sz="4000" dirty="0"/>
          </a:p>
        </p:txBody>
      </p:sp>
      <p:sp>
        <p:nvSpPr>
          <p:cNvPr id="25" name="مستطيل 24"/>
          <p:cNvSpPr/>
          <p:nvPr/>
        </p:nvSpPr>
        <p:spPr>
          <a:xfrm>
            <a:off x="6705580" y="6225332"/>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4</a:t>
            </a:r>
            <a:endParaRPr lang="ar-SA" sz="4000" dirty="0"/>
          </a:p>
        </p:txBody>
      </p:sp>
      <p:sp>
        <p:nvSpPr>
          <p:cNvPr id="26" name="مستطيل 25"/>
          <p:cNvSpPr/>
          <p:nvPr/>
        </p:nvSpPr>
        <p:spPr>
          <a:xfrm>
            <a:off x="2647935" y="3253544"/>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5</a:t>
            </a:r>
            <a:endParaRPr lang="ar-SA" sz="4000" dirty="0"/>
          </a:p>
        </p:txBody>
      </p:sp>
      <p:sp>
        <p:nvSpPr>
          <p:cNvPr id="27" name="مستطيل 26"/>
          <p:cNvSpPr/>
          <p:nvPr/>
        </p:nvSpPr>
        <p:spPr>
          <a:xfrm>
            <a:off x="6857980" y="6377732"/>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4</a:t>
            </a:r>
            <a:endParaRPr lang="ar-SA" sz="4000" dirty="0"/>
          </a:p>
        </p:txBody>
      </p:sp>
      <p:sp>
        <p:nvSpPr>
          <p:cNvPr id="28" name="مستطيل 27"/>
          <p:cNvSpPr/>
          <p:nvPr/>
        </p:nvSpPr>
        <p:spPr>
          <a:xfrm>
            <a:off x="2838429" y="6210292"/>
            <a:ext cx="1085850" cy="647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6</a:t>
            </a:r>
            <a:endParaRPr lang="ar-SA" sz="4000" dirty="0"/>
          </a:p>
        </p:txBody>
      </p:sp>
    </p:spTree>
    <p:extLst>
      <p:ext uri="{BB962C8B-B14F-4D97-AF65-F5344CB8AC3E}">
        <p14:creationId xmlns:p14="http://schemas.microsoft.com/office/powerpoint/2010/main" val="234732526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750"/>
                                        <p:tgtEl>
                                          <p:spTgt spid="17"/>
                                        </p:tgtEl>
                                      </p:cBhvr>
                                    </p:animEffect>
                                    <p:anim calcmode="lin" valueType="num">
                                      <p:cBhvr>
                                        <p:cTn id="29" dur="750" fill="hold"/>
                                        <p:tgtEl>
                                          <p:spTgt spid="17"/>
                                        </p:tgtEl>
                                        <p:attrNameLst>
                                          <p:attrName>ppt_x</p:attrName>
                                        </p:attrNameLst>
                                      </p:cBhvr>
                                      <p:tavLst>
                                        <p:tav tm="0">
                                          <p:val>
                                            <p:strVal val="#ppt_x"/>
                                          </p:val>
                                        </p:tav>
                                        <p:tav tm="100000">
                                          <p:val>
                                            <p:strVal val="#ppt_x"/>
                                          </p:val>
                                        </p:tav>
                                      </p:tavLst>
                                    </p:anim>
                                    <p:anim calcmode="lin" valueType="num">
                                      <p:cBhvr>
                                        <p:cTn id="30"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750"/>
                                        <p:tgtEl>
                                          <p:spTgt spid="20"/>
                                        </p:tgtEl>
                                      </p:cBhvr>
                                    </p:animEffect>
                                    <p:anim calcmode="lin" valueType="num">
                                      <p:cBhvr>
                                        <p:cTn id="36" dur="750" fill="hold"/>
                                        <p:tgtEl>
                                          <p:spTgt spid="20"/>
                                        </p:tgtEl>
                                        <p:attrNameLst>
                                          <p:attrName>ppt_x</p:attrName>
                                        </p:attrNameLst>
                                      </p:cBhvr>
                                      <p:tavLst>
                                        <p:tav tm="0">
                                          <p:val>
                                            <p:strVal val="#ppt_x"/>
                                          </p:val>
                                        </p:tav>
                                        <p:tav tm="100000">
                                          <p:val>
                                            <p:strVal val="#ppt_x"/>
                                          </p:val>
                                        </p:tav>
                                      </p:tavLst>
                                    </p:anim>
                                    <p:anim calcmode="lin" valueType="num">
                                      <p:cBhvr>
                                        <p:cTn id="37"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750"/>
                                        <p:tgtEl>
                                          <p:spTgt spid="21"/>
                                        </p:tgtEl>
                                      </p:cBhvr>
                                    </p:animEffect>
                                    <p:anim calcmode="lin" valueType="num">
                                      <p:cBhvr>
                                        <p:cTn id="43" dur="750" fill="hold"/>
                                        <p:tgtEl>
                                          <p:spTgt spid="21"/>
                                        </p:tgtEl>
                                        <p:attrNameLst>
                                          <p:attrName>ppt_x</p:attrName>
                                        </p:attrNameLst>
                                      </p:cBhvr>
                                      <p:tavLst>
                                        <p:tav tm="0">
                                          <p:val>
                                            <p:strVal val="#ppt_x"/>
                                          </p:val>
                                        </p:tav>
                                        <p:tav tm="100000">
                                          <p:val>
                                            <p:strVal val="#ppt_x"/>
                                          </p:val>
                                        </p:tav>
                                      </p:tavLst>
                                    </p:anim>
                                    <p:anim calcmode="lin" valueType="num">
                                      <p:cBhvr>
                                        <p:cTn id="44"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20"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8077200"/>
          </a:xfrm>
          <a:prstGeom prst="rect">
            <a:avLst/>
          </a:prstGeom>
        </p:spPr>
      </p:pic>
      <p:sp>
        <p:nvSpPr>
          <p:cNvPr id="2" name="عنوان 1"/>
          <p:cNvSpPr>
            <a:spLocks noGrp="1"/>
          </p:cNvSpPr>
          <p:nvPr>
            <p:ph type="ctrTitle"/>
          </p:nvPr>
        </p:nvSpPr>
        <p:spPr>
          <a:xfrm>
            <a:off x="1583499" y="2496716"/>
            <a:ext cx="8667811" cy="1928810"/>
          </a:xfrm>
          <a:ln/>
        </p:spPr>
        <p:style>
          <a:lnRef idx="1">
            <a:schemeClr val="accent6"/>
          </a:lnRef>
          <a:fillRef idx="2">
            <a:schemeClr val="accent6"/>
          </a:fillRef>
          <a:effectRef idx="1">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150000"/>
              </a:lnSpc>
              <a:spcBef>
                <a:spcPts val="600"/>
              </a:spcBef>
              <a:spcAft>
                <a:spcPts val="600"/>
              </a:spcAft>
            </a:pPr>
            <a:br>
              <a:rPr lang="en-US" sz="4000" dirty="0">
                <a:ln w="50800"/>
                <a:solidFill>
                  <a:schemeClr val="bg2">
                    <a:lumMod val="90000"/>
                  </a:schemeClr>
                </a:solidFill>
                <a:effectLst/>
                <a:cs typeface="MCS Rika S_U normal." pitchFamily="2" charset="-78"/>
              </a:rPr>
            </a:br>
            <a:r>
              <a:rPr lang="en-US" sz="4000" dirty="0">
                <a:ln w="50800"/>
                <a:solidFill>
                  <a:schemeClr val="bg2">
                    <a:lumMod val="90000"/>
                  </a:schemeClr>
                </a:solidFill>
                <a:effectLst/>
                <a:cs typeface="MCS Rika S_U normal." pitchFamily="2" charset="-78"/>
              </a:rPr>
              <a:t> </a:t>
            </a:r>
            <a:r>
              <a:rPr lang="ar-SA" sz="54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 </a:t>
            </a:r>
            <a:r>
              <a:rPr lang="ar-SA" sz="100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الطرائق العلمية   </a:t>
            </a:r>
            <a:br>
              <a:rPr lang="ar-SA" sz="4800" dirty="0"/>
            </a:br>
            <a:endParaRPr lang="ar-SA" sz="1800" cap="none" dirty="0">
              <a:ln w="50800"/>
              <a:solidFill>
                <a:schemeClr val="bg2">
                  <a:lumMod val="90000"/>
                </a:schemeClr>
              </a:solidFill>
              <a:effectLst/>
              <a:cs typeface="MCS Rika S_U normal." pitchFamily="2" charset="-78"/>
            </a:endParaRPr>
          </a:p>
        </p:txBody>
      </p:sp>
      <p:pic>
        <p:nvPicPr>
          <p:cNvPr id="10" name="صورة 9" descr="isaac-newton.jpg"/>
          <p:cNvPicPr>
            <a:picLocks noChangeAspect="1"/>
          </p:cNvPicPr>
          <p:nvPr/>
        </p:nvPicPr>
        <p:blipFill>
          <a:blip r:embed="rId3" cstate="print"/>
          <a:stretch>
            <a:fillRect/>
          </a:stretch>
        </p:blipFill>
        <p:spPr>
          <a:xfrm>
            <a:off x="8001013" y="500042"/>
            <a:ext cx="4190987" cy="1571636"/>
          </a:xfrm>
          <a:prstGeom prst="rect">
            <a:avLst/>
          </a:prstGeom>
        </p:spPr>
      </p:pic>
      <p:pic>
        <p:nvPicPr>
          <p:cNvPr id="11" name="صورة 10" descr="تنزيل.jpg"/>
          <p:cNvPicPr>
            <a:picLocks noChangeAspect="1"/>
          </p:cNvPicPr>
          <p:nvPr/>
        </p:nvPicPr>
        <p:blipFill>
          <a:blip r:embed="rId4" cstate="print"/>
          <a:stretch>
            <a:fillRect/>
          </a:stretch>
        </p:blipFill>
        <p:spPr>
          <a:xfrm>
            <a:off x="0" y="214291"/>
            <a:ext cx="4000528" cy="2214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AutoShape 3"/>
          <p:cNvSpPr>
            <a:spLocks noChangeArrowheads="1"/>
          </p:cNvSpPr>
          <p:nvPr/>
        </p:nvSpPr>
        <p:spPr bwMode="auto">
          <a:xfrm>
            <a:off x="1600199" y="4567064"/>
            <a:ext cx="8553457" cy="1170098"/>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square" lIns="36000" tIns="36000" rIns="36000" bIns="36000" anchor="ctr">
            <a:spAutoFit/>
          </a:bodyPr>
          <a:lstStyle/>
          <a:p>
            <a:pPr algn="ctr"/>
            <a:r>
              <a:rPr lang="ar-SA" sz="28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rPr>
              <a:t>هي خطوات أو طريقة يتم اتباعها لحل المشكلات وتختلف بحسب اختلاف </a:t>
            </a:r>
            <a:r>
              <a:rPr lang="ar-SA" sz="3600" b="1" dirty="0">
                <a:ln w="1905">
                  <a:solidFill>
                    <a:prstClr val="white"/>
                  </a:solidFill>
                </a:ln>
                <a:solidFill>
                  <a:prstClr val="black"/>
                </a:solidFill>
                <a:effectLst>
                  <a:innerShdw blurRad="69850" dist="43180" dir="5400000">
                    <a:srgbClr val="000000">
                      <a:alpha val="65000"/>
                    </a:srgbClr>
                  </a:innerShdw>
                </a:effectLst>
                <a:latin typeface="Times New Roman" pitchFamily="18" charset="0"/>
                <a:cs typeface="Times New Roman" pitchFamily="18" charset="0"/>
              </a:rPr>
              <a:t>المشكلات </a:t>
            </a:r>
          </a:p>
        </p:txBody>
      </p:sp>
    </p:spTree>
    <p:extLst>
      <p:ext uri="{BB962C8B-B14F-4D97-AF65-F5344CB8AC3E}">
        <p14:creationId xmlns:p14="http://schemas.microsoft.com/office/powerpoint/2010/main" val="350697402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ppt_x</p:attrName>
                                        </p:attrNameLst>
                                      </p:cBhvr>
                                      <p:tavLst>
                                        <p:tav tm="0">
                                          <p:val>
                                            <p:strVal val="#ppt_x"/>
                                          </p:val>
                                        </p:tav>
                                        <p:tav tm="100000">
                                          <p:val>
                                            <p:strVal val="#ppt_x"/>
                                          </p:val>
                                        </p:tav>
                                      </p:tavLst>
                                    </p:anim>
                                    <p:anim calcmode="lin" valueType="num">
                                      <p:cBhvr>
                                        <p:cTn id="27"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3353" cy="6858000"/>
          </a:xfrm>
          <a:prstGeom prst="rect">
            <a:avLst/>
          </a:prstGeom>
        </p:spPr>
      </p:pic>
      <p:sp>
        <p:nvSpPr>
          <p:cNvPr id="4" name="عنوان 1"/>
          <p:cNvSpPr txBox="1">
            <a:spLocks/>
          </p:cNvSpPr>
          <p:nvPr/>
        </p:nvSpPr>
        <p:spPr bwMode="auto">
          <a:xfrm>
            <a:off x="407753" y="-152400"/>
            <a:ext cx="11785600" cy="1143000"/>
          </a:xfrm>
          <a:prstGeom prst="rect">
            <a:avLst/>
          </a:prstGeom>
          <a:noFill/>
          <a:ln w="9525">
            <a:noFill/>
            <a:miter lim="800000"/>
            <a:headEnd/>
            <a:tailEnd/>
          </a:ln>
        </p:spPr>
        <p:txBody>
          <a:bodyPr anchor="ctr"/>
          <a:lstStyle/>
          <a:p>
            <a:pPr lvl="0"/>
            <a:r>
              <a:rPr kumimoji="0" lang="ar-SA" sz="3600" b="1" i="0" u="none" strike="noStrike" kern="0" cap="none" spc="0" normalizeH="0" baseline="0" noProof="0" dirty="0">
                <a:ln>
                  <a:solidFill>
                    <a:schemeClr val="accent1">
                      <a:lumMod val="50000"/>
                    </a:schemeClr>
                  </a:solidFill>
                </a:ln>
                <a:solidFill>
                  <a:srgbClr val="8DC6FF">
                    <a:lumMod val="40000"/>
                    <a:lumOff val="60000"/>
                  </a:srgbClr>
                </a:solidFill>
                <a:effectLst/>
                <a:uLnTx/>
                <a:uFillTx/>
                <a:latin typeface="Arial"/>
                <a:ea typeface="+mj-ea"/>
                <a:cs typeface="Arial"/>
              </a:rPr>
              <a:t>الـ</a:t>
            </a:r>
            <a:r>
              <a:rPr lang="ar-SA" sz="4800" b="1" kern="0" dirty="0">
                <a:ln>
                  <a:solidFill>
                    <a:schemeClr val="accent1">
                      <a:lumMod val="50000"/>
                    </a:schemeClr>
                  </a:solidFill>
                </a:ln>
                <a:solidFill>
                  <a:srgbClr val="FF0000"/>
                </a:solidFill>
                <a:latin typeface="Arial"/>
                <a:ea typeface="+mj-ea"/>
                <a:cs typeface="Arial"/>
              </a:rPr>
              <a:t>1</a:t>
            </a:r>
            <a:r>
              <a:rPr kumimoji="0" lang="ar-SA" sz="3600" b="1" i="0" u="none" strike="noStrike" kern="0" cap="none" spc="0" normalizeH="0" baseline="0" noProof="0" dirty="0">
                <a:ln>
                  <a:solidFill>
                    <a:schemeClr val="accent1">
                      <a:lumMod val="50000"/>
                    </a:schemeClr>
                  </a:solidFill>
                </a:ln>
                <a:solidFill>
                  <a:srgbClr val="8DC6FF">
                    <a:lumMod val="40000"/>
                    <a:lumOff val="60000"/>
                  </a:srgbClr>
                </a:solidFill>
                <a:effectLst/>
                <a:uLnTx/>
                <a:uFillTx/>
                <a:latin typeface="Arial"/>
                <a:ea typeface="+mj-ea"/>
                <a:cs typeface="Arial"/>
              </a:rPr>
              <a:t>ـدرس : </a:t>
            </a:r>
            <a:r>
              <a:rPr lang="ar-SA" sz="4000" b="1" kern="0" dirty="0">
                <a:ln>
                  <a:solidFill>
                    <a:schemeClr val="accent1">
                      <a:lumMod val="50000"/>
                    </a:schemeClr>
                  </a:solidFill>
                </a:ln>
                <a:solidFill>
                  <a:srgbClr val="8DC6FF">
                    <a:lumMod val="40000"/>
                    <a:lumOff val="60000"/>
                  </a:srgbClr>
                </a:solidFill>
                <a:latin typeface="Arial"/>
                <a:ea typeface="+mj-ea"/>
                <a:cs typeface="Arial"/>
              </a:rPr>
              <a:t>العلم وعملياته</a:t>
            </a:r>
            <a:r>
              <a:rPr lang="ar-SA" sz="4000" b="1" kern="0" noProof="0" dirty="0">
                <a:ln>
                  <a:solidFill>
                    <a:schemeClr val="accent1">
                      <a:lumMod val="50000"/>
                    </a:schemeClr>
                  </a:solidFill>
                </a:ln>
                <a:solidFill>
                  <a:srgbClr val="8DC6FF">
                    <a:lumMod val="40000"/>
                    <a:lumOff val="60000"/>
                  </a:srgbClr>
                </a:solidFill>
                <a:latin typeface="Arial"/>
                <a:ea typeface="+mj-ea"/>
                <a:cs typeface="Arial"/>
              </a:rPr>
              <a:t> ؟</a:t>
            </a:r>
            <a:endParaRPr lang="ar-SA" sz="4000" b="1" kern="0" dirty="0">
              <a:ln>
                <a:solidFill>
                  <a:schemeClr val="accent1">
                    <a:lumMod val="50000"/>
                  </a:schemeClr>
                </a:solidFill>
              </a:ln>
              <a:solidFill>
                <a:srgbClr val="8DC6FF">
                  <a:lumMod val="40000"/>
                  <a:lumOff val="60000"/>
                </a:srgbClr>
              </a:solidFill>
              <a:latin typeface="Arial"/>
              <a:ea typeface="+mj-ea"/>
              <a:cs typeface="Arial"/>
            </a:endParaRPr>
          </a:p>
        </p:txBody>
      </p:sp>
      <p:graphicFrame>
        <p:nvGraphicFramePr>
          <p:cNvPr id="5" name="عنصر نائب للمحتوى 3"/>
          <p:cNvGraphicFramePr>
            <a:graphicFrameLocks/>
          </p:cNvGraphicFramePr>
          <p:nvPr>
            <p:extLst>
              <p:ext uri="{D42A27DB-BD31-4B8C-83A1-F6EECF244321}">
                <p14:modId xmlns:p14="http://schemas.microsoft.com/office/powerpoint/2010/main" val="4200411935"/>
              </p:ext>
            </p:extLst>
          </p:nvPr>
        </p:nvGraphicFramePr>
        <p:xfrm>
          <a:off x="5080000" y="914400"/>
          <a:ext cx="8128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9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39E416FA-821A-4B9F-904D-254382173A0A}"/>
              </a:ext>
            </a:extLst>
          </p:cNvPr>
          <p:cNvSpPr/>
          <p:nvPr/>
        </p:nvSpPr>
        <p:spPr>
          <a:xfrm>
            <a:off x="1000182" y="5596787"/>
            <a:ext cx="10191634" cy="36933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spAutoFit/>
          </a:bodyPr>
          <a:lstStyle/>
          <a:p>
            <a:pPr algn="ctr" rtl="1"/>
            <a:r>
              <a:rPr lang="ar-JO" altLang="ar-SA" b="1" dirty="0">
                <a:latin typeface="Arial" panose="020B0604020202020204" pitchFamily="34" charset="0"/>
              </a:rPr>
              <a:t>على الرّغم من أنّه ليس هناك ثمّة طريقة واحدة للاستقصاء العلميّ، إلا أنّ الشّكل</a:t>
            </a:r>
            <a:r>
              <a:rPr lang="ar-SA" altLang="ar-SA" b="1" dirty="0">
                <a:latin typeface="Arial" panose="020B0604020202020204" pitchFamily="34" charset="0"/>
              </a:rPr>
              <a:t> </a:t>
            </a:r>
            <a:r>
              <a:rPr lang="ar-JO" altLang="ar-SA" b="1" dirty="0">
                <a:latin typeface="Arial" panose="020B0604020202020204" pitchFamily="34" charset="0"/>
              </a:rPr>
              <a:t>يبيّن مخطّطًا شائعَ الاستخدام للاستقصاءات العلميّة</a:t>
            </a:r>
            <a:endParaRPr lang="ar-SA" dirty="0"/>
          </a:p>
        </p:txBody>
      </p:sp>
      <p:sp>
        <p:nvSpPr>
          <p:cNvPr id="5" name="مستطيل: زوايا مستديرة 4">
            <a:extLst>
              <a:ext uri="{FF2B5EF4-FFF2-40B4-BE49-F238E27FC236}">
                <a16:creationId xmlns:a16="http://schemas.microsoft.com/office/drawing/2014/main" id="{BEED782A-1010-48E1-AE43-1F965DE1BBB1}"/>
              </a:ext>
            </a:extLst>
          </p:cNvPr>
          <p:cNvSpPr/>
          <p:nvPr/>
        </p:nvSpPr>
        <p:spPr>
          <a:xfrm>
            <a:off x="5095859" y="400692"/>
            <a:ext cx="2828941" cy="633395"/>
          </a:xfrm>
          <a:prstGeom prst="roundRect">
            <a:avLst/>
          </a:prstGeom>
          <a:solidFill>
            <a:srgbClr val="C32646"/>
          </a:solidFill>
          <a:ln w="28575">
            <a:solidFill>
              <a:srgbClr val="D7A5AA"/>
            </a:solidFill>
          </a:ln>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800" b="1" dirty="0"/>
              <a:t>الطرائق العلمية</a:t>
            </a:r>
          </a:p>
        </p:txBody>
      </p:sp>
      <p:pic>
        <p:nvPicPr>
          <p:cNvPr id="7" name="صورة 6" descr="صورة تحتوي على نص, خريطة&#10;&#10;تم إنشاء الوصف تلقائياً">
            <a:extLst>
              <a:ext uri="{FF2B5EF4-FFF2-40B4-BE49-F238E27FC236}">
                <a16:creationId xmlns:a16="http://schemas.microsoft.com/office/drawing/2014/main" id="{0952C2B4-F0F3-4D92-9D72-0A82AEE93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08578"/>
            <a:ext cx="11734799" cy="4213718"/>
          </a:xfrm>
          <a:prstGeom prst="rect">
            <a:avLst/>
          </a:prstGeom>
          <a:ln>
            <a:solidFill>
              <a:schemeClr val="accent2">
                <a:lumMod val="75000"/>
              </a:schemeClr>
            </a:solidFill>
          </a:ln>
        </p:spPr>
      </p:pic>
      <p:sp>
        <p:nvSpPr>
          <p:cNvPr id="6" name="AutoShape 3"/>
          <p:cNvSpPr>
            <a:spLocks noChangeArrowheads="1"/>
          </p:cNvSpPr>
          <p:nvPr/>
        </p:nvSpPr>
        <p:spPr bwMode="auto">
          <a:xfrm>
            <a:off x="9486899" y="1508946"/>
            <a:ext cx="2476500"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2400"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sym typeface="Wingdings 2"/>
              </a:rPr>
              <a:t>متى يغلي الماء النقي ؟</a:t>
            </a: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8" name="AutoShape 3"/>
          <p:cNvSpPr>
            <a:spLocks noChangeArrowheads="1"/>
          </p:cNvSpPr>
          <p:nvPr/>
        </p:nvSpPr>
        <p:spPr bwMode="auto">
          <a:xfrm>
            <a:off x="4133850" y="2328074"/>
            <a:ext cx="1638300"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2400"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sym typeface="Wingdings 2"/>
              </a:rPr>
              <a:t>التجربة </a:t>
            </a: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9" name="AutoShape 3"/>
          <p:cNvSpPr>
            <a:spLocks noChangeArrowheads="1"/>
          </p:cNvSpPr>
          <p:nvPr/>
        </p:nvSpPr>
        <p:spPr bwMode="auto">
          <a:xfrm>
            <a:off x="7924800" y="3985446"/>
            <a:ext cx="1638300"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2400"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sym typeface="Wingdings 2"/>
              </a:rPr>
              <a:t>؟درجة 100</a:t>
            </a: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11" name="AutoShape 3"/>
          <p:cNvSpPr>
            <a:spLocks noChangeArrowheads="1"/>
          </p:cNvSpPr>
          <p:nvPr/>
        </p:nvSpPr>
        <p:spPr bwMode="auto">
          <a:xfrm>
            <a:off x="3200400" y="3661552"/>
            <a:ext cx="2571750"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2400"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sym typeface="Wingdings 2"/>
              </a:rPr>
              <a:t>القياس بواسطة </a:t>
            </a:r>
            <a:r>
              <a:rPr lang="ar-SA" sz="2400" cap="all" spc="50"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sym typeface="Wingdings 2"/>
              </a:rPr>
              <a:t>الثيرمتر</a:t>
            </a: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Tree>
    <p:extLst>
      <p:ext uri="{BB962C8B-B14F-4D97-AF65-F5344CB8AC3E}">
        <p14:creationId xmlns:p14="http://schemas.microsoft.com/office/powerpoint/2010/main" val="14380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83F289BC-A937-4188-9093-A38A10B780D7}"/>
              </a:ext>
            </a:extLst>
          </p:cNvPr>
          <p:cNvSpPr txBox="1"/>
          <p:nvPr/>
        </p:nvSpPr>
        <p:spPr>
          <a:xfrm>
            <a:off x="5980386" y="1460939"/>
            <a:ext cx="3510455" cy="523220"/>
          </a:xfrm>
          <a:prstGeom prst="rect">
            <a:avLst/>
          </a:prstGeom>
          <a:noFill/>
        </p:spPr>
        <p:txBody>
          <a:bodyPr wrap="square" rtlCol="1">
            <a:spAutoFit/>
          </a:bodyPr>
          <a:lstStyle/>
          <a:p>
            <a:pPr algn="ctr" rtl="1"/>
            <a:r>
              <a:rPr lang="ar-SA" sz="2800" dirty="0">
                <a:solidFill>
                  <a:srgbClr val="FFFF00"/>
                </a:solidFill>
                <a:cs typeface="PT Bold Heading" panose="02010400000000000000" pitchFamily="2" charset="-78"/>
              </a:rPr>
              <a:t>خطوات الطريقة العلمية</a:t>
            </a:r>
          </a:p>
        </p:txBody>
      </p:sp>
      <p:sp>
        <p:nvSpPr>
          <p:cNvPr id="3" name="مستطيل 2">
            <a:extLst>
              <a:ext uri="{FF2B5EF4-FFF2-40B4-BE49-F238E27FC236}">
                <a16:creationId xmlns:a16="http://schemas.microsoft.com/office/drawing/2014/main" id="{62D8017D-88AA-48BE-BA3C-90025843D11B}"/>
              </a:ext>
            </a:extLst>
          </p:cNvPr>
          <p:cNvSpPr/>
          <p:nvPr/>
        </p:nvSpPr>
        <p:spPr>
          <a:xfrm>
            <a:off x="4908330" y="1984159"/>
            <a:ext cx="6306206" cy="1685846"/>
          </a:xfrm>
          <a:prstGeom prst="rect">
            <a:avLst/>
          </a:prstGeom>
        </p:spPr>
        <p:txBody>
          <a:bodyPr wrap="square">
            <a:spAutoFit/>
          </a:bodyPr>
          <a:lstStyle/>
          <a:p>
            <a:pPr algn="r" rtl="1">
              <a:lnSpc>
                <a:spcPct val="150000"/>
              </a:lnSpc>
            </a:pPr>
            <a:r>
              <a:rPr lang="ar-SA" sz="2400" b="1" dirty="0">
                <a:solidFill>
                  <a:schemeClr val="bg1"/>
                </a:solidFill>
              </a:rPr>
              <a:t>1- التّساؤلُ والملاحظةُ.  2- وضعُ التّوقّعاتِ.    3- الفرضيّةِ</a:t>
            </a:r>
          </a:p>
          <a:p>
            <a:pPr algn="r" rtl="1">
              <a:lnSpc>
                <a:spcPct val="150000"/>
              </a:lnSpc>
            </a:pPr>
            <a:r>
              <a:rPr lang="ar-SA" sz="2400" b="1" dirty="0">
                <a:solidFill>
                  <a:schemeClr val="bg1"/>
                </a:solidFill>
              </a:rPr>
              <a:t>4- اختبارُ الفرضيّةِ.     5- تنظيمُ النّتائجِ     6- الاستنتاجات</a:t>
            </a:r>
          </a:p>
          <a:p>
            <a:pPr algn="r" rtl="1">
              <a:lnSpc>
                <a:spcPct val="150000"/>
              </a:lnSpc>
            </a:pPr>
            <a:r>
              <a:rPr lang="ar-SA" sz="2400" b="1" dirty="0">
                <a:solidFill>
                  <a:schemeClr val="bg1"/>
                </a:solidFill>
              </a:rPr>
              <a:t>7- التواصل حول نتائج الأبحاث</a:t>
            </a:r>
          </a:p>
        </p:txBody>
      </p:sp>
      <p:sp>
        <p:nvSpPr>
          <p:cNvPr id="4" name="مستطيل 3">
            <a:extLst>
              <a:ext uri="{FF2B5EF4-FFF2-40B4-BE49-F238E27FC236}">
                <a16:creationId xmlns:a16="http://schemas.microsoft.com/office/drawing/2014/main" id="{29379891-9B7E-48CC-94BB-9A073F4F2FF3}"/>
              </a:ext>
            </a:extLst>
          </p:cNvPr>
          <p:cNvSpPr/>
          <p:nvPr/>
        </p:nvSpPr>
        <p:spPr>
          <a:xfrm>
            <a:off x="4853151" y="4014548"/>
            <a:ext cx="6416564" cy="958660"/>
          </a:xfrm>
          <a:prstGeom prst="rect">
            <a:avLst/>
          </a:prstGeom>
          <a:ln>
            <a:solidFill>
              <a:srgbClr val="FFFF00"/>
            </a:solidFill>
          </a:ln>
        </p:spPr>
        <p:txBody>
          <a:bodyPr wrap="square">
            <a:spAutoFit/>
          </a:bodyPr>
          <a:lstStyle/>
          <a:p>
            <a:pPr algn="r" rtl="1">
              <a:lnSpc>
                <a:spcPct val="150000"/>
              </a:lnSpc>
            </a:pPr>
            <a:r>
              <a:rPr lang="ar-SA" sz="2000" b="1" dirty="0">
                <a:solidFill>
                  <a:srgbClr val="FFFF00"/>
                </a:solidFill>
              </a:rPr>
              <a:t>الفرضيّةُ</a:t>
            </a:r>
            <a:r>
              <a:rPr lang="ar-SA" sz="2000" dirty="0"/>
              <a:t>: </a:t>
            </a:r>
            <a:r>
              <a:rPr lang="ar-SA" sz="2000" dirty="0">
                <a:solidFill>
                  <a:schemeClr val="bg1"/>
                </a:solidFill>
              </a:rPr>
              <a:t>هي جوابٌ أو تفسيرٌ منطقيٌّ محتملٌ، يعتمدُ على معرفتِك وملاحظتِك.</a:t>
            </a:r>
          </a:p>
          <a:p>
            <a:pPr algn="r" rtl="1">
              <a:lnSpc>
                <a:spcPct val="150000"/>
              </a:lnSpc>
            </a:pPr>
            <a:r>
              <a:rPr lang="ar-SA" sz="2000" b="1" dirty="0">
                <a:solidFill>
                  <a:srgbClr val="FFFF00"/>
                </a:solidFill>
              </a:rPr>
              <a:t>الاستدلال</a:t>
            </a:r>
            <a:r>
              <a:rPr lang="ar-SA" sz="2000" dirty="0"/>
              <a:t>: </a:t>
            </a:r>
            <a:r>
              <a:rPr lang="ar-SA" sz="2000" dirty="0">
                <a:solidFill>
                  <a:schemeClr val="bg1"/>
                </a:solidFill>
              </a:rPr>
              <a:t>هو التوصل إلى استنتاجات بناء على المشاهدات السابقة.</a:t>
            </a:r>
          </a:p>
        </p:txBody>
      </p:sp>
    </p:spTree>
    <p:extLst>
      <p:ext uri="{BB962C8B-B14F-4D97-AF65-F5344CB8AC3E}">
        <p14:creationId xmlns:p14="http://schemas.microsoft.com/office/powerpoint/2010/main" val="337372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7562850"/>
          </a:xfrm>
          <a:prstGeom prst="rect">
            <a:avLst/>
          </a:prstGeom>
        </p:spPr>
      </p:pic>
      <p:pic>
        <p:nvPicPr>
          <p:cNvPr id="11" name="صورة 10" descr="تنزيل.jpg"/>
          <p:cNvPicPr>
            <a:picLocks noChangeAspect="1"/>
          </p:cNvPicPr>
          <p:nvPr/>
        </p:nvPicPr>
        <p:blipFill>
          <a:blip r:embed="rId3" cstate="print"/>
          <a:stretch>
            <a:fillRect/>
          </a:stretch>
        </p:blipFill>
        <p:spPr>
          <a:xfrm>
            <a:off x="-1" y="1714512"/>
            <a:ext cx="2952813" cy="15716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69" y="3357562"/>
            <a:ext cx="4624427" cy="273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6898" y="3286125"/>
            <a:ext cx="4415103" cy="3311327"/>
          </a:xfrm>
          <a:prstGeom prst="rect">
            <a:avLst/>
          </a:prstGeom>
        </p:spPr>
      </p:pic>
      <p:sp>
        <p:nvSpPr>
          <p:cNvPr id="14" name="AutoShape 3"/>
          <p:cNvSpPr>
            <a:spLocks noChangeArrowheads="1"/>
          </p:cNvSpPr>
          <p:nvPr/>
        </p:nvSpPr>
        <p:spPr bwMode="auto">
          <a:xfrm>
            <a:off x="2743582" y="1657339"/>
            <a:ext cx="6756425"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cs typeface="DecoType Naskh" pitchFamily="2" charset="-78"/>
                <a:sym typeface="Wingdings 2"/>
              </a:rPr>
              <a:t>ماذا يوجد داخل الصندوق؟</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Tree>
    <p:extLst>
      <p:ext uri="{BB962C8B-B14F-4D97-AF65-F5344CB8AC3E}">
        <p14:creationId xmlns:p14="http://schemas.microsoft.com/office/powerpoint/2010/main" val="244636002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7562850"/>
          </a:xfrm>
          <a:prstGeom prst="rect">
            <a:avLst/>
          </a:prstGeom>
        </p:spPr>
      </p:pic>
      <p:pic>
        <p:nvPicPr>
          <p:cNvPr id="11" name="صورة 10" descr="تنزيل.jpg"/>
          <p:cNvPicPr>
            <a:picLocks noChangeAspect="1"/>
          </p:cNvPicPr>
          <p:nvPr/>
        </p:nvPicPr>
        <p:blipFill>
          <a:blip r:embed="rId3" cstate="print"/>
          <a:stretch>
            <a:fillRect/>
          </a:stretch>
        </p:blipFill>
        <p:spPr>
          <a:xfrm>
            <a:off x="-1" y="1714512"/>
            <a:ext cx="2952813" cy="15716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69" y="3357562"/>
            <a:ext cx="4624427" cy="273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6898" y="3286125"/>
            <a:ext cx="4415103" cy="3311327"/>
          </a:xfrm>
          <a:prstGeom prst="rect">
            <a:avLst/>
          </a:prstGeom>
        </p:spPr>
      </p:pic>
      <p:sp>
        <p:nvSpPr>
          <p:cNvPr id="14" name="AutoShape 3"/>
          <p:cNvSpPr>
            <a:spLocks noChangeArrowheads="1"/>
          </p:cNvSpPr>
          <p:nvPr/>
        </p:nvSpPr>
        <p:spPr bwMode="auto">
          <a:xfrm>
            <a:off x="2743582" y="1657339"/>
            <a:ext cx="6756425" cy="61763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cap="all" spc="5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acen Sahafa" pitchFamily="2" charset="-78"/>
                <a:cs typeface="DecoType Naskh" pitchFamily="2" charset="-78"/>
                <a:sym typeface="Wingdings 2"/>
              </a:rPr>
              <a:t>ماذا يوجد داخل الصندوق؟</a:t>
            </a:r>
            <a:endParaRPr lang="ar-SA" sz="3600" b="1"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cs typeface="Bader" pitchFamily="2" charset="-78"/>
            </a:endParaRPr>
          </a:p>
        </p:txBody>
      </p:sp>
    </p:spTree>
    <p:extLst>
      <p:ext uri="{BB962C8B-B14F-4D97-AF65-F5344CB8AC3E}">
        <p14:creationId xmlns:p14="http://schemas.microsoft.com/office/powerpoint/2010/main" val="31195737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7562850"/>
          </a:xfrm>
          <a:prstGeom prst="rect">
            <a:avLst/>
          </a:prstGeom>
        </p:spPr>
      </p:pic>
      <p:sp>
        <p:nvSpPr>
          <p:cNvPr id="2" name="عنوان 1"/>
          <p:cNvSpPr>
            <a:spLocks noGrp="1"/>
          </p:cNvSpPr>
          <p:nvPr>
            <p:ph type="title"/>
          </p:nvPr>
        </p:nvSpPr>
        <p:spPr/>
        <p:txBody>
          <a:bodyPr/>
          <a:lstStyle/>
          <a:p>
            <a:endParaRPr lang="ar-SA"/>
          </a:p>
        </p:txBody>
      </p:sp>
      <p:pic>
        <p:nvPicPr>
          <p:cNvPr id="4" name="عنصر نائب للمحتوى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57451" y="1466850"/>
            <a:ext cx="8305800" cy="5143500"/>
          </a:xfrm>
        </p:spPr>
      </p:pic>
    </p:spTree>
    <p:extLst>
      <p:ext uri="{BB962C8B-B14F-4D97-AF65-F5344CB8AC3E}">
        <p14:creationId xmlns:p14="http://schemas.microsoft.com/office/powerpoint/2010/main" val="3189370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23000"/>
          </a:stretch>
        </a:blipFill>
        <a:effectLst/>
      </p:bgPr>
    </p:bg>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27F230DE-6362-448B-B2F0-DD647CFBBE0C}"/>
              </a:ext>
            </a:extLst>
          </p:cNvPr>
          <p:cNvGraphicFramePr/>
          <p:nvPr>
            <p:extLst>
              <p:ext uri="{D42A27DB-BD31-4B8C-83A1-F6EECF244321}">
                <p14:modId xmlns:p14="http://schemas.microsoft.com/office/powerpoint/2010/main" val="2784001752"/>
              </p:ext>
            </p:extLst>
          </p:nvPr>
        </p:nvGraphicFramePr>
        <p:xfrm>
          <a:off x="-223297" y="817033"/>
          <a:ext cx="8880510" cy="5726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مستطيل: زوايا مستديرة 2">
            <a:extLst>
              <a:ext uri="{FF2B5EF4-FFF2-40B4-BE49-F238E27FC236}">
                <a16:creationId xmlns:a16="http://schemas.microsoft.com/office/drawing/2014/main" id="{82A35FA5-6941-4F63-A359-3C1AB33EC3CD}"/>
              </a:ext>
            </a:extLst>
          </p:cNvPr>
          <p:cNvSpPr/>
          <p:nvPr/>
        </p:nvSpPr>
        <p:spPr>
          <a:xfrm>
            <a:off x="6891474" y="1534510"/>
            <a:ext cx="2000277" cy="633395"/>
          </a:xfrm>
          <a:prstGeom prst="roundRect">
            <a:avLst/>
          </a:prstGeom>
          <a:solidFill>
            <a:srgbClr val="C32646"/>
          </a:solidFill>
          <a:ln w="28575">
            <a:solidFill>
              <a:srgbClr val="D7A5AA"/>
            </a:solidFill>
          </a:ln>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800" b="1" dirty="0"/>
              <a:t>الطريقة العلمية</a:t>
            </a:r>
          </a:p>
        </p:txBody>
      </p:sp>
    </p:spTree>
    <p:extLst>
      <p:ext uri="{BB962C8B-B14F-4D97-AF65-F5344CB8AC3E}">
        <p14:creationId xmlns:p14="http://schemas.microsoft.com/office/powerpoint/2010/main" val="1103700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3B92F9-179E-4E27-B9B8-D5A110622347}"/>
              </a:ext>
            </a:extLst>
          </p:cNvPr>
          <p:cNvSpPr txBox="1"/>
          <p:nvPr/>
        </p:nvSpPr>
        <p:spPr>
          <a:xfrm>
            <a:off x="7220607" y="711545"/>
            <a:ext cx="3802436" cy="923330"/>
          </a:xfrm>
          <a:prstGeom prst="rect">
            <a:avLst/>
          </a:prstGeom>
          <a:noFill/>
        </p:spPr>
        <p:txBody>
          <a:bodyPr wrap="square" rtlCol="1">
            <a:spAutoFit/>
          </a:bodyPr>
          <a:lstStyle/>
          <a:p>
            <a:pPr algn="r" rtl="1"/>
            <a:r>
              <a:rPr lang="ar-SA" dirty="0">
                <a:solidFill>
                  <a:schemeClr val="accent1">
                    <a:lumMod val="75000"/>
                  </a:schemeClr>
                </a:solidFill>
              </a:rPr>
              <a:t>التاريخ:    /1/ 1414هـ</a:t>
            </a:r>
          </a:p>
          <a:p>
            <a:pPr algn="r" rtl="1"/>
            <a:r>
              <a:rPr lang="ar-SA" dirty="0">
                <a:solidFill>
                  <a:schemeClr val="accent1">
                    <a:lumMod val="75000"/>
                  </a:schemeClr>
                </a:solidFill>
              </a:rPr>
              <a:t>المادة: علوم</a:t>
            </a:r>
          </a:p>
          <a:p>
            <a:pPr algn="r" rtl="1"/>
            <a:r>
              <a:rPr lang="ar-SA" dirty="0">
                <a:solidFill>
                  <a:schemeClr val="accent1">
                    <a:lumMod val="75000"/>
                  </a:schemeClr>
                </a:solidFill>
              </a:rPr>
              <a:t>الموضوع: العلم وعملياته (الممارسات العلمية)</a:t>
            </a: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327" y="789480"/>
            <a:ext cx="1249345" cy="425619"/>
          </a:xfrm>
          <a:prstGeom prst="rect">
            <a:avLst/>
          </a:prstGeom>
        </p:spPr>
      </p:pic>
      <p:sp>
        <p:nvSpPr>
          <p:cNvPr id="6" name="مربع نص 5">
            <a:extLst>
              <a:ext uri="{FF2B5EF4-FFF2-40B4-BE49-F238E27FC236}">
                <a16:creationId xmlns:a16="http://schemas.microsoft.com/office/drawing/2014/main" id="{F2BEDBDB-DC21-4DBB-AC12-3A995C7B6EB4}"/>
              </a:ext>
            </a:extLst>
          </p:cNvPr>
          <p:cNvSpPr txBox="1"/>
          <p:nvPr/>
        </p:nvSpPr>
        <p:spPr>
          <a:xfrm>
            <a:off x="1195755" y="1750489"/>
            <a:ext cx="9827288" cy="3543984"/>
          </a:xfrm>
          <a:prstGeom prst="rect">
            <a:avLst/>
          </a:prstGeom>
          <a:noFill/>
        </p:spPr>
        <p:txBody>
          <a:bodyPr wrap="square" rtlCol="1">
            <a:spAutoFit/>
          </a:bodyPr>
          <a:lstStyle/>
          <a:p>
            <a:pPr algn="r" rtl="1"/>
            <a:r>
              <a:rPr lang="ar-SA" sz="2400" b="1" dirty="0">
                <a:sym typeface="Wingdings" panose="05000000000000000000" pitchFamily="2" charset="2"/>
              </a:rPr>
              <a:t>المهارات العلمية للعلماء:</a:t>
            </a:r>
          </a:p>
          <a:p>
            <a:pPr marL="342900" indent="-342900" algn="r" rtl="1">
              <a:buFont typeface="Wingdings" panose="05000000000000000000" pitchFamily="2" charset="2"/>
              <a:buChar char="l"/>
            </a:pPr>
            <a:r>
              <a:rPr lang="ar-SA" sz="2000" dirty="0">
                <a:solidFill>
                  <a:srgbClr val="0070C0"/>
                </a:solidFill>
              </a:rPr>
              <a:t>التّفكيرِ</a:t>
            </a:r>
            <a:r>
              <a:rPr lang="ar-SA" sz="2000" dirty="0">
                <a:solidFill>
                  <a:srgbClr val="0070C0"/>
                </a:solidFill>
                <a:sym typeface="Wingdings" panose="05000000000000000000" pitchFamily="2" charset="2"/>
              </a:rPr>
              <a:t>  </a:t>
            </a:r>
            <a:r>
              <a:rPr lang="ar-SA" sz="2000" dirty="0">
                <a:solidFill>
                  <a:srgbClr val="0070C0"/>
                </a:solidFill>
              </a:rPr>
              <a:t>الملاحظةَ</a:t>
            </a:r>
            <a:r>
              <a:rPr lang="ar-SA" sz="2000" dirty="0">
                <a:solidFill>
                  <a:srgbClr val="0070C0"/>
                </a:solidFill>
                <a:sym typeface="Wingdings" panose="05000000000000000000" pitchFamily="2" charset="2"/>
              </a:rPr>
              <a:t>  </a:t>
            </a:r>
            <a:r>
              <a:rPr lang="ar-SA" sz="2000" dirty="0">
                <a:solidFill>
                  <a:srgbClr val="0070C0"/>
                </a:solidFill>
              </a:rPr>
              <a:t>التّنبؤ </a:t>
            </a:r>
            <a:r>
              <a:rPr lang="ar-SA" sz="2000" dirty="0">
                <a:solidFill>
                  <a:srgbClr val="0070C0"/>
                </a:solidFill>
                <a:sym typeface="Wingdings" panose="05000000000000000000" pitchFamily="2" charset="2"/>
              </a:rPr>
              <a:t> </a:t>
            </a:r>
            <a:r>
              <a:rPr lang="ar-SA" sz="2000" dirty="0">
                <a:solidFill>
                  <a:srgbClr val="0070C0"/>
                </a:solidFill>
              </a:rPr>
              <a:t>الاستقصاءَ</a:t>
            </a:r>
            <a:r>
              <a:rPr lang="ar-SA" sz="2000" dirty="0">
                <a:solidFill>
                  <a:srgbClr val="0070C0"/>
                </a:solidFill>
                <a:sym typeface="Wingdings" panose="05000000000000000000" pitchFamily="2" charset="2"/>
              </a:rPr>
              <a:t>  </a:t>
            </a:r>
            <a:r>
              <a:rPr lang="ar-SA" sz="2000" dirty="0">
                <a:solidFill>
                  <a:srgbClr val="0070C0"/>
                </a:solidFill>
              </a:rPr>
              <a:t>البحثَ</a:t>
            </a:r>
            <a:r>
              <a:rPr lang="ar-SA" sz="2000" dirty="0">
                <a:solidFill>
                  <a:srgbClr val="0070C0"/>
                </a:solidFill>
                <a:sym typeface="Wingdings" panose="05000000000000000000" pitchFamily="2" charset="2"/>
              </a:rPr>
              <a:t>  </a:t>
            </a:r>
            <a:r>
              <a:rPr lang="ar-SA" sz="2000" dirty="0">
                <a:solidFill>
                  <a:srgbClr val="0070C0"/>
                </a:solidFill>
              </a:rPr>
              <a:t>النّمذجةَ    </a:t>
            </a:r>
            <a:r>
              <a:rPr lang="ar-SA" sz="2000" dirty="0">
                <a:solidFill>
                  <a:srgbClr val="0070C0"/>
                </a:solidFill>
                <a:sym typeface="Wingdings" panose="05000000000000000000" pitchFamily="2" charset="2"/>
              </a:rPr>
              <a:t> </a:t>
            </a:r>
            <a:r>
              <a:rPr lang="ar-SA" sz="2000" dirty="0">
                <a:solidFill>
                  <a:srgbClr val="0070C0"/>
                </a:solidFill>
              </a:rPr>
              <a:t>القياسَ   </a:t>
            </a:r>
            <a:r>
              <a:rPr lang="ar-SA" sz="2000" dirty="0">
                <a:solidFill>
                  <a:srgbClr val="0070C0"/>
                </a:solidFill>
                <a:sym typeface="Wingdings" panose="05000000000000000000" pitchFamily="2" charset="2"/>
              </a:rPr>
              <a:t> </a:t>
            </a:r>
            <a:r>
              <a:rPr lang="ar-SA" sz="2000" dirty="0">
                <a:solidFill>
                  <a:srgbClr val="0070C0"/>
                </a:solidFill>
              </a:rPr>
              <a:t>التّحليلَ   </a:t>
            </a:r>
            <a:r>
              <a:rPr lang="ar-SA" sz="2000" dirty="0">
                <a:solidFill>
                  <a:srgbClr val="0070C0"/>
                </a:solidFill>
                <a:sym typeface="Wingdings" panose="05000000000000000000" pitchFamily="2" charset="2"/>
              </a:rPr>
              <a:t> </a:t>
            </a:r>
            <a:r>
              <a:rPr lang="ar-SA" sz="2000" dirty="0">
                <a:solidFill>
                  <a:srgbClr val="0070C0"/>
                </a:solidFill>
              </a:rPr>
              <a:t>الاستدلال</a:t>
            </a:r>
          </a:p>
          <a:p>
            <a:pPr algn="r" rtl="1"/>
            <a:endParaRPr lang="ar-SA" sz="2000" dirty="0"/>
          </a:p>
          <a:p>
            <a:pPr algn="r" rtl="1"/>
            <a:r>
              <a:rPr lang="ar-SA" sz="2400" b="1" dirty="0"/>
              <a:t>خطوات الطريقة العلمية:</a:t>
            </a:r>
          </a:p>
          <a:p>
            <a:pPr algn="r" rtl="1">
              <a:lnSpc>
                <a:spcPct val="150000"/>
              </a:lnSpc>
            </a:pPr>
            <a:r>
              <a:rPr lang="ar-SA" sz="2000" dirty="0">
                <a:solidFill>
                  <a:srgbClr val="0070C0"/>
                </a:solidFill>
              </a:rPr>
              <a:t>1- التّساؤلُ والملاحظةُ.        2- وضعُ التّوقّعاتِ.        3- الفرضيّةِ.      4- اختبارُ الفرضيّةِ.     5- تنظيمُ النّتائجِ.     6- الاستنتاجات.     7- التواصل حول نتائج الأبحاث.</a:t>
            </a:r>
          </a:p>
          <a:p>
            <a:pPr algn="r" rtl="1"/>
            <a:endParaRPr lang="ar-SA" sz="2000" dirty="0">
              <a:solidFill>
                <a:srgbClr val="0070C0"/>
              </a:solidFill>
            </a:endParaRPr>
          </a:p>
          <a:p>
            <a:pPr algn="r" rtl="1">
              <a:lnSpc>
                <a:spcPct val="150000"/>
              </a:lnSpc>
            </a:pPr>
            <a:r>
              <a:rPr lang="ar-SA" sz="2000" b="1" dirty="0">
                <a:solidFill>
                  <a:srgbClr val="00B050"/>
                </a:solidFill>
              </a:rPr>
              <a:t>الفرضيّةُ</a:t>
            </a:r>
            <a:r>
              <a:rPr lang="ar-SA" sz="2000" dirty="0">
                <a:solidFill>
                  <a:srgbClr val="0070C0"/>
                </a:solidFill>
              </a:rPr>
              <a:t>: هي جوابٌ أو تفسيرٌ منطقيٌّ محتملٌ، يعتمدُ على معرفتِك وملاحظتِك.</a:t>
            </a:r>
          </a:p>
          <a:p>
            <a:pPr algn="r" rtl="1">
              <a:lnSpc>
                <a:spcPct val="150000"/>
              </a:lnSpc>
            </a:pPr>
            <a:r>
              <a:rPr lang="ar-SA" sz="2000" b="1" dirty="0">
                <a:solidFill>
                  <a:srgbClr val="00B050"/>
                </a:solidFill>
              </a:rPr>
              <a:t>الاستدلال</a:t>
            </a:r>
            <a:r>
              <a:rPr lang="ar-SA" sz="2000" dirty="0">
                <a:solidFill>
                  <a:srgbClr val="0070C0"/>
                </a:solidFill>
              </a:rPr>
              <a:t>: هو التوصل إلى استنتاجات بناء على المشاهدات السابقة.</a:t>
            </a:r>
          </a:p>
        </p:txBody>
      </p:sp>
    </p:spTree>
    <p:extLst>
      <p:ext uri="{BB962C8B-B14F-4D97-AF65-F5344CB8AC3E}">
        <p14:creationId xmlns:p14="http://schemas.microsoft.com/office/powerpoint/2010/main" val="2022088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BFC8995-DF5D-4FAE-9E0A-24DE00308ECE}"/>
              </a:ext>
            </a:extLst>
          </p:cNvPr>
          <p:cNvSpPr/>
          <p:nvPr/>
        </p:nvSpPr>
        <p:spPr>
          <a:xfrm>
            <a:off x="7822261" y="844245"/>
            <a:ext cx="3778600"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SA" sz="9600" b="1" cap="none" spc="0" dirty="0">
                <a:ln/>
                <a:solidFill>
                  <a:schemeClr val="accent3"/>
                </a:solidFill>
                <a:effectLst>
                  <a:glow rad="101600">
                    <a:srgbClr val="FDBB2F">
                      <a:alpha val="60000"/>
                    </a:srgbClr>
                  </a:glow>
                </a:effectLst>
                <a:cs typeface="PT Bold Heading" panose="02010400000000000000" pitchFamily="2" charset="-78"/>
              </a:rPr>
              <a:t>التجارب</a:t>
            </a:r>
          </a:p>
        </p:txBody>
      </p:sp>
    </p:spTree>
    <p:extLst>
      <p:ext uri="{BB962C8B-B14F-4D97-AF65-F5344CB8AC3E}">
        <p14:creationId xmlns:p14="http://schemas.microsoft.com/office/powerpoint/2010/main" val="1191328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F000ED5D-5376-41DC-9E02-5939554655A4}"/>
              </a:ext>
            </a:extLst>
          </p:cNvPr>
          <p:cNvSpPr/>
          <p:nvPr/>
        </p:nvSpPr>
        <p:spPr>
          <a:xfrm>
            <a:off x="903890" y="1254148"/>
            <a:ext cx="6884275" cy="15696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ln w="12700">
            <a:solidFill>
              <a:srgbClr val="6427B5"/>
            </a:solidFill>
          </a:ln>
        </p:spPr>
        <p:txBody>
          <a:bodyPr wrap="square">
            <a:spAutoFit/>
          </a:bodyPr>
          <a:lstStyle/>
          <a:p>
            <a:pPr algn="r" rtl="1"/>
            <a:r>
              <a:rPr lang="ar-SA" sz="2400" dirty="0"/>
              <a:t>من الطرائق المستخدمة في الاستقصاء هو إجراء </a:t>
            </a:r>
            <a:r>
              <a:rPr lang="ar-SA" sz="2400" u="sng" dirty="0"/>
              <a:t>تجربة مضبوطة</a:t>
            </a:r>
            <a:r>
              <a:rPr lang="ar-SA" sz="2400" dirty="0"/>
              <a:t>.</a:t>
            </a:r>
          </a:p>
          <a:p>
            <a:pPr algn="r" rtl="1"/>
            <a:endParaRPr lang="ar-SA" sz="2400" dirty="0"/>
          </a:p>
          <a:p>
            <a:pPr algn="r" rtl="1"/>
            <a:r>
              <a:rPr lang="ar-SA" sz="2400" b="1" dirty="0">
                <a:solidFill>
                  <a:srgbClr val="FF0000"/>
                </a:solidFill>
              </a:rPr>
              <a:t>التجربة المضبوطة</a:t>
            </a:r>
            <a:r>
              <a:rPr lang="ar-SA" sz="2400" dirty="0"/>
              <a:t>: هي تجربة تتضمن تغيير عامل وملاحظة تأثيره في عامل آخر مع ثبات العوامل الأخرى.</a:t>
            </a:r>
          </a:p>
        </p:txBody>
      </p:sp>
    </p:spTree>
    <p:extLst>
      <p:ext uri="{BB962C8B-B14F-4D97-AF65-F5344CB8AC3E}">
        <p14:creationId xmlns:p14="http://schemas.microsoft.com/office/powerpoint/2010/main" val="1768661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8020050"/>
          </a:xfrm>
          <a:prstGeom prst="rect">
            <a:avLst/>
          </a:prstGeom>
        </p:spPr>
      </p:pic>
      <p:graphicFrame>
        <p:nvGraphicFramePr>
          <p:cNvPr id="10" name="رسم تخطيطي 9"/>
          <p:cNvGraphicFramePr/>
          <p:nvPr>
            <p:extLst>
              <p:ext uri="{D42A27DB-BD31-4B8C-83A1-F6EECF244321}">
                <p14:modId xmlns:p14="http://schemas.microsoft.com/office/powerpoint/2010/main" val="3447109779"/>
              </p:ext>
            </p:extLst>
          </p:nvPr>
        </p:nvGraphicFramePr>
        <p:xfrm>
          <a:off x="304760" y="1397000"/>
          <a:ext cx="1181104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utoShape 3"/>
          <p:cNvSpPr>
            <a:spLocks noChangeArrowheads="1"/>
          </p:cNvSpPr>
          <p:nvPr/>
        </p:nvSpPr>
        <p:spPr bwMode="auto">
          <a:xfrm>
            <a:off x="6362699" y="3428999"/>
            <a:ext cx="3905249" cy="832693"/>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8" name="AutoShape 3"/>
          <p:cNvSpPr>
            <a:spLocks noChangeArrowheads="1"/>
          </p:cNvSpPr>
          <p:nvPr/>
        </p:nvSpPr>
        <p:spPr bwMode="auto">
          <a:xfrm>
            <a:off x="685801" y="3407194"/>
            <a:ext cx="4800600" cy="832693"/>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9" name="AutoShape 3"/>
          <p:cNvSpPr>
            <a:spLocks noChangeArrowheads="1"/>
          </p:cNvSpPr>
          <p:nvPr/>
        </p:nvSpPr>
        <p:spPr bwMode="auto">
          <a:xfrm>
            <a:off x="9067799" y="5105400"/>
            <a:ext cx="2857501" cy="14859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11" name="AutoShape 3"/>
          <p:cNvSpPr>
            <a:spLocks noChangeArrowheads="1"/>
          </p:cNvSpPr>
          <p:nvPr/>
        </p:nvSpPr>
        <p:spPr bwMode="auto">
          <a:xfrm>
            <a:off x="4610100" y="5105400"/>
            <a:ext cx="3705223" cy="14859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Tree>
    <p:extLst>
      <p:ext uri="{BB962C8B-B14F-4D97-AF65-F5344CB8AC3E}">
        <p14:creationId xmlns:p14="http://schemas.microsoft.com/office/powerpoint/2010/main" val="31480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350" y="1257300"/>
            <a:ext cx="8115413" cy="5029220"/>
          </a:xfrm>
          <a:prstGeom prst="rect">
            <a:avLst/>
          </a:prstGeom>
          <a:ln>
            <a:noFill/>
          </a:ln>
          <a:effectLst>
            <a:glow rad="101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4" t="4718" r="1911" b="7926"/>
          <a:stretch/>
        </p:blipFill>
        <p:spPr bwMode="auto">
          <a:xfrm>
            <a:off x="3944405" y="3857629"/>
            <a:ext cx="8247596" cy="2480567"/>
          </a:xfrm>
          <a:prstGeom prst="rect">
            <a:avLst/>
          </a:prstGeom>
          <a:ln>
            <a:noFill/>
          </a:ln>
          <a:effectLst>
            <a:glow rad="101600">
              <a:schemeClr val="accent2">
                <a:satMod val="175000"/>
                <a:alpha val="40000"/>
              </a:schemeClr>
            </a:glow>
            <a:outerShdw dist="35921" dir="2700000" algn="ctr" rotWithShape="0">
              <a:schemeClr val="bg2"/>
            </a:outerShdw>
          </a:effectLst>
          <a:scene3d>
            <a:camera prst="orthographicFront"/>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960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
            <a:ext cx="12192000" cy="8020050"/>
          </a:xfrm>
          <a:prstGeom prst="rect">
            <a:avLst/>
          </a:prstGeom>
        </p:spPr>
      </p:pic>
      <p:pic>
        <p:nvPicPr>
          <p:cNvPr id="21" name="صورة 20" descr="تنزيل (1).jpg"/>
          <p:cNvPicPr>
            <a:picLocks noChangeAspect="1"/>
          </p:cNvPicPr>
          <p:nvPr/>
        </p:nvPicPr>
        <p:blipFill>
          <a:blip r:embed="rId4" cstate="print"/>
          <a:stretch>
            <a:fillRect/>
          </a:stretch>
        </p:blipFill>
        <p:spPr>
          <a:xfrm>
            <a:off x="57077" y="2543202"/>
            <a:ext cx="2476500" cy="4429156"/>
          </a:xfrm>
          <a:prstGeom prst="rect">
            <a:avLst/>
          </a:prstGeom>
        </p:spPr>
      </p:pic>
      <p:sp>
        <p:nvSpPr>
          <p:cNvPr id="22" name="مستطيل 21"/>
          <p:cNvSpPr/>
          <p:nvPr/>
        </p:nvSpPr>
        <p:spPr>
          <a:xfrm>
            <a:off x="3512457" y="2239781"/>
            <a:ext cx="5758995"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r"/>
            <a:r>
              <a:rPr lang="ar-SA" sz="2400" b="1" cap="all" dirty="0">
                <a:ln w="0"/>
                <a:effectLst>
                  <a:reflection blurRad="12700" stA="50000" endPos="50000" dist="5000" dir="5400000" sy="-100000" rotWithShape="0"/>
                </a:effectLst>
              </a:rPr>
              <a:t>1 هل يؤثر ضوء الشمس في نمو النبات ؟</a:t>
            </a:r>
          </a:p>
          <a:p>
            <a:pPr algn="r"/>
            <a:r>
              <a:rPr lang="ar-SA" sz="2400" b="1" cap="all" dirty="0">
                <a:ln w="0"/>
                <a:effectLst>
                  <a:reflection blurRad="12700" stA="50000" endPos="50000" dist="5000" dir="5400000" sy="-100000" rotWithShape="0"/>
                </a:effectLst>
              </a:rPr>
              <a:t>2- أكتبي  فرضية </a:t>
            </a:r>
          </a:p>
          <a:p>
            <a:pPr algn="r"/>
            <a:r>
              <a:rPr lang="en-US" sz="2400" b="1" cap="all" dirty="0">
                <a:ln w="0"/>
                <a:effectLst>
                  <a:reflection blurRad="12700" stA="50000" endPos="50000" dist="5000" dir="5400000" sy="-100000" rotWithShape="0"/>
                </a:effectLst>
              </a:rPr>
              <a:t> </a:t>
            </a:r>
            <a:r>
              <a:rPr lang="ar-SA" sz="2400" b="1" cap="all" dirty="0">
                <a:ln w="0"/>
                <a:effectLst>
                  <a:reflection blurRad="12700" stA="50000" endPos="50000" dist="5000" dir="5400000" sy="-100000" rotWithShape="0"/>
                </a:effectLst>
              </a:rPr>
              <a:t>3-مالعاوامل التي تؤثر في نمو النبات ؟                حددي كلا من :</a:t>
            </a:r>
          </a:p>
          <a:p>
            <a:pPr algn="r"/>
            <a:r>
              <a:rPr lang="ar-SA" sz="2400" b="1" cap="all" dirty="0">
                <a:ln w="0"/>
                <a:effectLst>
                  <a:reflection blurRad="12700" stA="50000" endPos="50000" dist="5000" dir="5400000" sy="-100000" rotWithShape="0"/>
                </a:effectLst>
              </a:rPr>
              <a:t>العوامل الثابتة في  التجربة</a:t>
            </a:r>
          </a:p>
          <a:p>
            <a:pPr algn="r"/>
            <a:r>
              <a:rPr lang="ar-SA" sz="2400" b="1" cap="all" dirty="0">
                <a:ln w="0"/>
                <a:effectLst>
                  <a:reflection blurRad="12700" stA="50000" endPos="50000" dist="5000" dir="5400000" sy="-100000" rotWithShape="0"/>
                </a:effectLst>
              </a:rPr>
              <a:t>العامل المستقل </a:t>
            </a:r>
          </a:p>
          <a:p>
            <a:pPr algn="r"/>
            <a:r>
              <a:rPr lang="ar-SA" sz="2400" b="1" cap="all" dirty="0">
                <a:ln w="0"/>
                <a:effectLst>
                  <a:reflection blurRad="12700" stA="50000" endPos="50000" dist="5000" dir="5400000" sy="-100000" rotWithShape="0"/>
                </a:effectLst>
              </a:rPr>
              <a:t>العامل التابع؟</a:t>
            </a:r>
          </a:p>
        </p:txBody>
      </p:sp>
      <p:sp>
        <p:nvSpPr>
          <p:cNvPr id="3" name="AutoShape 3"/>
          <p:cNvSpPr>
            <a:spLocks noChangeArrowheads="1"/>
          </p:cNvSpPr>
          <p:nvPr/>
        </p:nvSpPr>
        <p:spPr bwMode="auto">
          <a:xfrm>
            <a:off x="2838450" y="1385867"/>
            <a:ext cx="6686551" cy="693371"/>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square" lIns="36000" tIns="36000" rIns="36000" bIns="36000" anchor="ctr">
            <a:spAutoFit/>
          </a:bodyPr>
          <a:lstStyle/>
          <a:p>
            <a:pPr algn="ctr"/>
            <a:r>
              <a:rPr lang="ar-SA" sz="3600" b="1" dirty="0">
                <a:ln w="1905">
                  <a:solidFill>
                    <a:prstClr val="black"/>
                  </a:solidFill>
                </a:ln>
                <a:solidFill>
                  <a:schemeClr val="tx1"/>
                </a:solidFill>
                <a:effectLst>
                  <a:innerShdw blurRad="69850" dist="43180" dir="5400000">
                    <a:srgbClr val="000000">
                      <a:alpha val="65000"/>
                    </a:srgbClr>
                  </a:innerShdw>
                </a:effectLst>
                <a:latin typeface="Arial" pitchFamily="34" charset="0"/>
                <a:cs typeface="Arial" pitchFamily="34" charset="0"/>
              </a:rPr>
              <a:t>دراسة تأثير ضوء الشمس في نمو النبات </a:t>
            </a:r>
          </a:p>
        </p:txBody>
      </p:sp>
      <p:graphicFrame>
        <p:nvGraphicFramePr>
          <p:cNvPr id="2" name="جدول 1"/>
          <p:cNvGraphicFramePr>
            <a:graphicFrameLocks noGrp="1"/>
          </p:cNvGraphicFramePr>
          <p:nvPr>
            <p:extLst>
              <p:ext uri="{D42A27DB-BD31-4B8C-83A1-F6EECF244321}">
                <p14:modId xmlns:p14="http://schemas.microsoft.com/office/powerpoint/2010/main" val="3739108706"/>
              </p:ext>
            </p:extLst>
          </p:nvPr>
        </p:nvGraphicFramePr>
        <p:xfrm>
          <a:off x="2838450" y="5180871"/>
          <a:ext cx="8072496" cy="1309746"/>
        </p:xfrm>
        <a:graphic>
          <a:graphicData uri="http://schemas.openxmlformats.org/drawingml/2006/table">
            <a:tbl>
              <a:tblPr rtl="1" firstRow="1" bandRow="1">
                <a:tableStyleId>{5C22544A-7EE6-4342-B048-85BDC9FD1C3A}</a:tableStyleId>
              </a:tblPr>
              <a:tblGrid>
                <a:gridCol w="2609436">
                  <a:extLst>
                    <a:ext uri="{9D8B030D-6E8A-4147-A177-3AD203B41FA5}">
                      <a16:colId xmlns:a16="http://schemas.microsoft.com/office/drawing/2014/main" val="20000"/>
                    </a:ext>
                  </a:extLst>
                </a:gridCol>
                <a:gridCol w="2772228">
                  <a:extLst>
                    <a:ext uri="{9D8B030D-6E8A-4147-A177-3AD203B41FA5}">
                      <a16:colId xmlns:a16="http://schemas.microsoft.com/office/drawing/2014/main" val="20001"/>
                    </a:ext>
                  </a:extLst>
                </a:gridCol>
                <a:gridCol w="2690832">
                  <a:extLst>
                    <a:ext uri="{9D8B030D-6E8A-4147-A177-3AD203B41FA5}">
                      <a16:colId xmlns:a16="http://schemas.microsoft.com/office/drawing/2014/main" val="20002"/>
                    </a:ext>
                  </a:extLst>
                </a:gridCol>
              </a:tblGrid>
              <a:tr h="290457">
                <a:tc>
                  <a:txBody>
                    <a:bodyPr/>
                    <a:lstStyle/>
                    <a:p>
                      <a:pPr algn="ctr" rtl="1"/>
                      <a:r>
                        <a:rPr lang="ar-SA" dirty="0"/>
                        <a:t>المتغيرات المستقلة </a:t>
                      </a:r>
                    </a:p>
                  </a:txBody>
                  <a:tcPr marL="121920" marR="121920"/>
                </a:tc>
                <a:tc>
                  <a:txBody>
                    <a:bodyPr/>
                    <a:lstStyle/>
                    <a:p>
                      <a:pPr algn="ctr" rtl="1"/>
                      <a:r>
                        <a:rPr lang="ar-SA" dirty="0"/>
                        <a:t>المتغيرات تابعه </a:t>
                      </a:r>
                    </a:p>
                  </a:txBody>
                  <a:tcPr marL="121920" marR="121920"/>
                </a:tc>
                <a:tc>
                  <a:txBody>
                    <a:bodyPr/>
                    <a:lstStyle/>
                    <a:p>
                      <a:pPr algn="ctr" rtl="1"/>
                      <a:r>
                        <a:rPr lang="ar-SA" dirty="0"/>
                        <a:t>الثوابت</a:t>
                      </a:r>
                      <a:r>
                        <a:rPr lang="ar-SA" baseline="0" dirty="0"/>
                        <a:t> </a:t>
                      </a:r>
                      <a:endParaRPr lang="ar-SA" dirty="0"/>
                    </a:p>
                  </a:txBody>
                  <a:tcPr marL="121920" marR="121920"/>
                </a:tc>
                <a:extLst>
                  <a:ext uri="{0D108BD9-81ED-4DB2-BD59-A6C34878D82A}">
                    <a16:rowId xmlns:a16="http://schemas.microsoft.com/office/drawing/2014/main" val="10000"/>
                  </a:ext>
                </a:extLst>
              </a:tr>
              <a:tr h="943986">
                <a:tc>
                  <a:txBody>
                    <a:bodyPr/>
                    <a:lstStyle/>
                    <a:p>
                      <a:pPr algn="ctr" rtl="1"/>
                      <a:r>
                        <a:rPr lang="ar-SA" b="1" dirty="0"/>
                        <a:t>ضوء الشمس</a:t>
                      </a:r>
                    </a:p>
                  </a:txBody>
                  <a:tcPr marL="121920" marR="121920"/>
                </a:tc>
                <a:tc>
                  <a:txBody>
                    <a:bodyPr/>
                    <a:lstStyle/>
                    <a:p>
                      <a:pPr algn="ctr" rtl="1"/>
                      <a:r>
                        <a:rPr lang="ar-SA" b="1" dirty="0"/>
                        <a:t>نمو النبات </a:t>
                      </a:r>
                    </a:p>
                  </a:txBody>
                  <a:tcPr marL="121920" marR="121920"/>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a:t>ماء                التربة</a:t>
                      </a:r>
                    </a:p>
                    <a:p>
                      <a:pPr marL="0" marR="0" indent="0" algn="r" defTabSz="914400" rtl="1" eaLnBrk="1" fontAlgn="auto" latinLnBrk="0" hangingPunct="1">
                        <a:lnSpc>
                          <a:spcPct val="100000"/>
                        </a:lnSpc>
                        <a:spcBef>
                          <a:spcPts val="0"/>
                        </a:spcBef>
                        <a:spcAft>
                          <a:spcPts val="0"/>
                        </a:spcAft>
                        <a:buClrTx/>
                        <a:buSzTx/>
                        <a:buFontTx/>
                        <a:buNone/>
                        <a:tabLst/>
                        <a:defRPr/>
                      </a:pPr>
                      <a:r>
                        <a:rPr lang="ar-SA" b="1" dirty="0"/>
                        <a:t>نوع النبات      حجم الحوض </a:t>
                      </a:r>
                    </a:p>
                  </a:txBody>
                  <a:tcPr marL="121920" marR="121920"/>
                </a:tc>
                <a:extLst>
                  <a:ext uri="{0D108BD9-81ED-4DB2-BD59-A6C34878D82A}">
                    <a16:rowId xmlns:a16="http://schemas.microsoft.com/office/drawing/2014/main" val="10001"/>
                  </a:ext>
                </a:extLst>
              </a:tr>
            </a:tbl>
          </a:graphicData>
        </a:graphic>
      </p:graphicFrame>
      <p:sp>
        <p:nvSpPr>
          <p:cNvPr id="25" name="AutoShape 3"/>
          <p:cNvSpPr>
            <a:spLocks noChangeArrowheads="1"/>
          </p:cNvSpPr>
          <p:nvPr/>
        </p:nvSpPr>
        <p:spPr bwMode="auto">
          <a:xfrm>
            <a:off x="8692694" y="5475513"/>
            <a:ext cx="1952625" cy="832693"/>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26" name="AutoShape 3"/>
          <p:cNvSpPr>
            <a:spLocks noChangeArrowheads="1"/>
          </p:cNvSpPr>
          <p:nvPr/>
        </p:nvSpPr>
        <p:spPr bwMode="auto">
          <a:xfrm>
            <a:off x="5985779" y="5561658"/>
            <a:ext cx="1952625" cy="832693"/>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
        <p:nvSpPr>
          <p:cNvPr id="27" name="AutoShape 3"/>
          <p:cNvSpPr>
            <a:spLocks noChangeArrowheads="1"/>
          </p:cNvSpPr>
          <p:nvPr/>
        </p:nvSpPr>
        <p:spPr bwMode="auto">
          <a:xfrm>
            <a:off x="3394979" y="5610576"/>
            <a:ext cx="1952625" cy="832693"/>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ar-SA" sz="2400" spc="50" dirty="0">
              <a:ln w="6350">
                <a:solidFill>
                  <a:schemeClr val="tx1"/>
                </a:solidFill>
              </a:ln>
              <a:solidFill>
                <a:schemeClr val="bg1"/>
              </a:solidFill>
              <a:effectLst>
                <a:outerShdw blurRad="76200" dist="50800" dir="5400000" algn="tl" rotWithShape="0">
                  <a:srgbClr val="000000">
                    <a:alpha val="65000"/>
                  </a:srgbClr>
                </a:outerShdw>
              </a:effectLst>
              <a:latin typeface="Hacen Sahafa" pitchFamily="2" charset="-78"/>
            </a:endParaRPr>
          </a:p>
        </p:txBody>
      </p:sp>
    </p:spTree>
    <p:extLst>
      <p:ext uri="{BB962C8B-B14F-4D97-AF65-F5344CB8AC3E}">
        <p14:creationId xmlns:p14="http://schemas.microsoft.com/office/powerpoint/2010/main" val="1360107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26"/>
                                        </p:tgtEl>
                                      </p:cBhvr>
                                    </p:animEffect>
                                    <p:anim calcmode="lin" valueType="num">
                                      <p:cBhvr>
                                        <p:cTn id="21" dur="1000"/>
                                        <p:tgtEl>
                                          <p:spTgt spid="26"/>
                                        </p:tgtEl>
                                        <p:attrNameLst>
                                          <p:attrName>ppt_x</p:attrName>
                                        </p:attrNameLst>
                                      </p:cBhvr>
                                      <p:tavLst>
                                        <p:tav tm="0">
                                          <p:val>
                                            <p:strVal val="ppt_x"/>
                                          </p:val>
                                        </p:tav>
                                        <p:tav tm="100000">
                                          <p:val>
                                            <p:strVal val="ppt_x"/>
                                          </p:val>
                                        </p:tav>
                                      </p:tavLst>
                                    </p:anim>
                                    <p:anim calcmode="lin" valueType="num">
                                      <p:cBhvr>
                                        <p:cTn id="22" dur="1000"/>
                                        <p:tgtEl>
                                          <p:spTgt spid="26"/>
                                        </p:tgtEl>
                                        <p:attrNameLst>
                                          <p:attrName>ppt_y</p:attrName>
                                        </p:attrNameLst>
                                      </p:cBhvr>
                                      <p:tavLst>
                                        <p:tav tm="0">
                                          <p:val>
                                            <p:strVal val="ppt_y"/>
                                          </p:val>
                                        </p:tav>
                                        <p:tav tm="100000">
                                          <p:val>
                                            <p:strVal val="ppt_y+.1"/>
                                          </p:val>
                                        </p:tav>
                                      </p:tavLst>
                                    </p:anim>
                                    <p:set>
                                      <p:cBhvr>
                                        <p:cTn id="23" dur="1" fill="hold">
                                          <p:stCondLst>
                                            <p:cond delay="9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27"/>
                                        </p:tgtEl>
                                      </p:cBhvr>
                                    </p:animEffect>
                                    <p:anim calcmode="lin" valueType="num">
                                      <p:cBhvr>
                                        <p:cTn id="28" dur="1000"/>
                                        <p:tgtEl>
                                          <p:spTgt spid="27"/>
                                        </p:tgtEl>
                                        <p:attrNameLst>
                                          <p:attrName>ppt_x</p:attrName>
                                        </p:attrNameLst>
                                      </p:cBhvr>
                                      <p:tavLst>
                                        <p:tav tm="0">
                                          <p:val>
                                            <p:strVal val="ppt_x"/>
                                          </p:val>
                                        </p:tav>
                                        <p:tav tm="100000">
                                          <p:val>
                                            <p:strVal val="ppt_x"/>
                                          </p:val>
                                        </p:tav>
                                      </p:tavLst>
                                    </p:anim>
                                    <p:anim calcmode="lin" valueType="num">
                                      <p:cBhvr>
                                        <p:cTn id="29" dur="1000"/>
                                        <p:tgtEl>
                                          <p:spTgt spid="27"/>
                                        </p:tgtEl>
                                        <p:attrNameLst>
                                          <p:attrName>ppt_y</p:attrName>
                                        </p:attrNameLst>
                                      </p:cBhvr>
                                      <p:tavLst>
                                        <p:tav tm="0">
                                          <p:val>
                                            <p:strVal val="ppt_y"/>
                                          </p:val>
                                        </p:tav>
                                        <p:tav tm="100000">
                                          <p:val>
                                            <p:strVal val="ppt_y+.1"/>
                                          </p:val>
                                        </p:tav>
                                      </p:tavLst>
                                    </p:anim>
                                    <p:set>
                                      <p:cBhvr>
                                        <p:cTn id="3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FA116A33-2F55-4CFB-930D-58BA7C161939}"/>
              </a:ext>
            </a:extLst>
          </p:cNvPr>
          <p:cNvSpPr/>
          <p:nvPr/>
        </p:nvSpPr>
        <p:spPr>
          <a:xfrm>
            <a:off x="2422071" y="779459"/>
            <a:ext cx="7347858" cy="3244158"/>
          </a:xfrm>
          <a:prstGeom prst="rect">
            <a:avLst/>
          </a:prstGeom>
        </p:spPr>
        <p:txBody>
          <a:bodyPr wrap="square">
            <a:spAutoFit/>
          </a:bodyPr>
          <a:lstStyle/>
          <a:p>
            <a:pPr algn="r" rtl="1"/>
            <a:r>
              <a:rPr lang="ar-SA" sz="2800" b="1" dirty="0">
                <a:highlight>
                  <a:srgbClr val="FFFF00"/>
                </a:highlight>
              </a:rPr>
              <a:t>المتغيرات</a:t>
            </a:r>
            <a:r>
              <a:rPr lang="ar-SA" sz="2800" dirty="0"/>
              <a:t>: هي عوامل يمكن أن تُغَير أثناء التجربة.</a:t>
            </a:r>
          </a:p>
          <a:p>
            <a:pPr algn="r" rtl="1"/>
            <a:endParaRPr lang="ar-SA" sz="2800" dirty="0"/>
          </a:p>
          <a:p>
            <a:pPr algn="r" rtl="1"/>
            <a:r>
              <a:rPr lang="ar-SA" sz="2800" dirty="0"/>
              <a:t>أنواع المتغيرات:</a:t>
            </a:r>
          </a:p>
          <a:p>
            <a:pPr algn="r" rtl="1">
              <a:lnSpc>
                <a:spcPct val="150000"/>
              </a:lnSpc>
            </a:pPr>
            <a:r>
              <a:rPr lang="ar-SA" sz="2800" b="1" dirty="0">
                <a:highlight>
                  <a:srgbClr val="00FF00"/>
                </a:highlight>
              </a:rPr>
              <a:t>المتغيرات المستقلة</a:t>
            </a:r>
            <a:r>
              <a:rPr lang="ar-SA" sz="2800" dirty="0"/>
              <a:t>: عوامل يمكن تغييرها أثناء التجربة.</a:t>
            </a:r>
          </a:p>
          <a:p>
            <a:pPr algn="r" rtl="1">
              <a:lnSpc>
                <a:spcPct val="150000"/>
              </a:lnSpc>
            </a:pPr>
            <a:r>
              <a:rPr lang="ar-SA" sz="2800" b="1" dirty="0">
                <a:highlight>
                  <a:srgbClr val="00FF00"/>
                </a:highlight>
              </a:rPr>
              <a:t>المتغيرات التابعة</a:t>
            </a:r>
            <a:r>
              <a:rPr lang="ar-SA" sz="2800" dirty="0"/>
              <a:t>: عوامل تتغير تبعًا لتغير العوامل المستقلة.</a:t>
            </a:r>
          </a:p>
          <a:p>
            <a:pPr algn="r" rtl="1">
              <a:lnSpc>
                <a:spcPct val="150000"/>
              </a:lnSpc>
            </a:pPr>
            <a:r>
              <a:rPr lang="ar-SA" sz="2800" b="1" dirty="0">
                <a:highlight>
                  <a:srgbClr val="00FF00"/>
                </a:highlight>
              </a:rPr>
              <a:t>الثوابت</a:t>
            </a:r>
            <a:r>
              <a:rPr lang="ar-SA" sz="2800" dirty="0"/>
              <a:t>: عوامل يتم ضبطها أثناء التجربة.</a:t>
            </a:r>
          </a:p>
        </p:txBody>
      </p:sp>
    </p:spTree>
    <p:extLst>
      <p:ext uri="{BB962C8B-B14F-4D97-AF65-F5344CB8AC3E}">
        <p14:creationId xmlns:p14="http://schemas.microsoft.com/office/powerpoint/2010/main" val="56500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3B92F9-179E-4E27-B9B8-D5A110622347}"/>
              </a:ext>
            </a:extLst>
          </p:cNvPr>
          <p:cNvSpPr txBox="1"/>
          <p:nvPr/>
        </p:nvSpPr>
        <p:spPr>
          <a:xfrm>
            <a:off x="7220607" y="711545"/>
            <a:ext cx="3802436" cy="923330"/>
          </a:xfrm>
          <a:prstGeom prst="rect">
            <a:avLst/>
          </a:prstGeom>
          <a:noFill/>
        </p:spPr>
        <p:txBody>
          <a:bodyPr wrap="square" rtlCol="1">
            <a:spAutoFit/>
          </a:bodyPr>
          <a:lstStyle/>
          <a:p>
            <a:pPr algn="r" rtl="1"/>
            <a:r>
              <a:rPr lang="ar-SA" dirty="0">
                <a:solidFill>
                  <a:schemeClr val="accent1">
                    <a:lumMod val="75000"/>
                  </a:schemeClr>
                </a:solidFill>
              </a:rPr>
              <a:t>التاريخ:    /1/ 1414هـ</a:t>
            </a:r>
          </a:p>
          <a:p>
            <a:pPr algn="r" rtl="1"/>
            <a:r>
              <a:rPr lang="ar-SA" dirty="0">
                <a:solidFill>
                  <a:schemeClr val="accent1">
                    <a:lumMod val="75000"/>
                  </a:schemeClr>
                </a:solidFill>
              </a:rPr>
              <a:t>المادة: علوم</a:t>
            </a:r>
          </a:p>
          <a:p>
            <a:pPr algn="r" rtl="1"/>
            <a:r>
              <a:rPr lang="ar-SA" dirty="0">
                <a:solidFill>
                  <a:schemeClr val="accent1">
                    <a:lumMod val="75000"/>
                  </a:schemeClr>
                </a:solidFill>
              </a:rPr>
              <a:t>الموضوع: العلم وعملياته (التجارب)</a:t>
            </a: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327" y="789480"/>
            <a:ext cx="1249345" cy="425619"/>
          </a:xfrm>
          <a:prstGeom prst="rect">
            <a:avLst/>
          </a:prstGeom>
        </p:spPr>
      </p:pic>
      <p:sp>
        <p:nvSpPr>
          <p:cNvPr id="6" name="مربع نص 5">
            <a:extLst>
              <a:ext uri="{FF2B5EF4-FFF2-40B4-BE49-F238E27FC236}">
                <a16:creationId xmlns:a16="http://schemas.microsoft.com/office/drawing/2014/main" id="{F2BEDBDB-DC21-4DBB-AC12-3A995C7B6EB4}"/>
              </a:ext>
            </a:extLst>
          </p:cNvPr>
          <p:cNvSpPr txBox="1"/>
          <p:nvPr/>
        </p:nvSpPr>
        <p:spPr>
          <a:xfrm>
            <a:off x="1195755" y="1750489"/>
            <a:ext cx="9827288" cy="3901837"/>
          </a:xfrm>
          <a:prstGeom prst="rect">
            <a:avLst/>
          </a:prstGeom>
          <a:noFill/>
        </p:spPr>
        <p:txBody>
          <a:bodyPr wrap="square" rtlCol="1">
            <a:spAutoFit/>
          </a:bodyPr>
          <a:lstStyle/>
          <a:p>
            <a:pPr algn="r" rtl="1"/>
            <a:r>
              <a:rPr lang="ar-SA" sz="2400" b="1" dirty="0">
                <a:sym typeface="Wingdings" panose="05000000000000000000" pitchFamily="2" charset="2"/>
              </a:rPr>
              <a:t>التجربة المضبوطة: </a:t>
            </a:r>
            <a:r>
              <a:rPr lang="ar-SA" sz="2400" dirty="0">
                <a:solidFill>
                  <a:srgbClr val="0070C0"/>
                </a:solidFill>
                <a:sym typeface="Wingdings" panose="05000000000000000000" pitchFamily="2" charset="2"/>
              </a:rPr>
              <a:t>هي تجربة تتضمن تغيير عامل وملاحظة تأثيره في عامل آخر مع ثبات العوامل الأخرى.</a:t>
            </a:r>
          </a:p>
          <a:p>
            <a:pPr algn="r" rtl="1"/>
            <a:endParaRPr lang="ar-SA" sz="2400" b="1" dirty="0">
              <a:sym typeface="Wingdings" panose="05000000000000000000" pitchFamily="2" charset="2"/>
            </a:endParaRPr>
          </a:p>
          <a:p>
            <a:pPr algn="r" rtl="1"/>
            <a:r>
              <a:rPr lang="ar-SA" sz="2400" b="1" dirty="0">
                <a:sym typeface="Wingdings" panose="05000000000000000000" pitchFamily="2" charset="2"/>
              </a:rPr>
              <a:t>المتغيرات: </a:t>
            </a:r>
            <a:r>
              <a:rPr lang="ar-SA" sz="2400" dirty="0">
                <a:solidFill>
                  <a:srgbClr val="0070C0"/>
                </a:solidFill>
                <a:sym typeface="Wingdings" panose="05000000000000000000" pitchFamily="2" charset="2"/>
              </a:rPr>
              <a:t>هي عوامل يمكن أن تُغَير أثناء التجربة</a:t>
            </a:r>
            <a:r>
              <a:rPr lang="ar-SA" sz="2400" dirty="0">
                <a:sym typeface="Wingdings" panose="05000000000000000000" pitchFamily="2" charset="2"/>
              </a:rPr>
              <a:t>.</a:t>
            </a:r>
          </a:p>
          <a:p>
            <a:pPr algn="r" rtl="1"/>
            <a:endParaRPr lang="ar-SA" sz="2400" b="1" dirty="0">
              <a:sym typeface="Wingdings" panose="05000000000000000000" pitchFamily="2" charset="2"/>
            </a:endParaRPr>
          </a:p>
          <a:p>
            <a:pPr algn="r" rtl="1"/>
            <a:r>
              <a:rPr lang="ar-SA" sz="2400" b="1" dirty="0">
                <a:solidFill>
                  <a:srgbClr val="FF0000"/>
                </a:solidFill>
                <a:sym typeface="Wingdings" panose="05000000000000000000" pitchFamily="2" charset="2"/>
              </a:rPr>
              <a:t>أنواع المتغيرات:</a:t>
            </a:r>
          </a:p>
          <a:p>
            <a:pPr algn="r" rtl="1">
              <a:lnSpc>
                <a:spcPct val="150000"/>
              </a:lnSpc>
            </a:pPr>
            <a:r>
              <a:rPr lang="ar-SA" sz="2400" b="1" dirty="0">
                <a:solidFill>
                  <a:srgbClr val="00B050"/>
                </a:solidFill>
                <a:sym typeface="Wingdings" panose="05000000000000000000" pitchFamily="2" charset="2"/>
              </a:rPr>
              <a:t>المتغيرات المستقلة</a:t>
            </a:r>
            <a:r>
              <a:rPr lang="ar-SA" sz="2400" b="1" dirty="0">
                <a:sym typeface="Wingdings" panose="05000000000000000000" pitchFamily="2" charset="2"/>
              </a:rPr>
              <a:t>: </a:t>
            </a:r>
            <a:r>
              <a:rPr lang="ar-SA" sz="2400" dirty="0">
                <a:sym typeface="Wingdings" panose="05000000000000000000" pitchFamily="2" charset="2"/>
              </a:rPr>
              <a:t>عوامل يمكن تغييرها أثناء التجربة.</a:t>
            </a:r>
          </a:p>
          <a:p>
            <a:pPr algn="r" rtl="1">
              <a:lnSpc>
                <a:spcPct val="150000"/>
              </a:lnSpc>
            </a:pPr>
            <a:r>
              <a:rPr lang="ar-SA" sz="2400" b="1" dirty="0">
                <a:solidFill>
                  <a:srgbClr val="00B050"/>
                </a:solidFill>
                <a:sym typeface="Wingdings" panose="05000000000000000000" pitchFamily="2" charset="2"/>
              </a:rPr>
              <a:t>المتغيرات التابعة</a:t>
            </a:r>
            <a:r>
              <a:rPr lang="ar-SA" sz="2400" b="1" dirty="0">
                <a:sym typeface="Wingdings" panose="05000000000000000000" pitchFamily="2" charset="2"/>
              </a:rPr>
              <a:t>: </a:t>
            </a:r>
            <a:r>
              <a:rPr lang="ar-SA" sz="2400" dirty="0">
                <a:sym typeface="Wingdings" panose="05000000000000000000" pitchFamily="2" charset="2"/>
              </a:rPr>
              <a:t>عوامل تتغير تبعًا لتغير العوامل المستقلة.</a:t>
            </a:r>
          </a:p>
          <a:p>
            <a:pPr algn="r" rtl="1">
              <a:lnSpc>
                <a:spcPct val="150000"/>
              </a:lnSpc>
            </a:pPr>
            <a:r>
              <a:rPr lang="ar-SA" sz="2400" b="1" dirty="0">
                <a:solidFill>
                  <a:srgbClr val="00B050"/>
                </a:solidFill>
                <a:sym typeface="Wingdings" panose="05000000000000000000" pitchFamily="2" charset="2"/>
              </a:rPr>
              <a:t>الثوابت</a:t>
            </a:r>
            <a:r>
              <a:rPr lang="ar-SA" sz="2400" b="1" dirty="0">
                <a:sym typeface="Wingdings" panose="05000000000000000000" pitchFamily="2" charset="2"/>
              </a:rPr>
              <a:t>: </a:t>
            </a:r>
            <a:r>
              <a:rPr lang="ar-SA" sz="2400" dirty="0">
                <a:sym typeface="Wingdings" panose="05000000000000000000" pitchFamily="2" charset="2"/>
              </a:rPr>
              <a:t>عوامل يتم ضبطها أثناء التجربة.</a:t>
            </a:r>
            <a:endParaRPr lang="ar-SA" sz="2000" dirty="0">
              <a:solidFill>
                <a:srgbClr val="0070C0"/>
              </a:solidFill>
            </a:endParaRPr>
          </a:p>
        </p:txBody>
      </p:sp>
    </p:spTree>
    <p:extLst>
      <p:ext uri="{BB962C8B-B14F-4D97-AF65-F5344CB8AC3E}">
        <p14:creationId xmlns:p14="http://schemas.microsoft.com/office/powerpoint/2010/main" val="372394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3" name="عنصر نائب للمحتوى 2"/>
          <p:cNvSpPr>
            <a:spLocks noGrp="1"/>
          </p:cNvSpPr>
          <p:nvPr>
            <p:ph sz="quarter" idx="1"/>
          </p:nvPr>
        </p:nvSpPr>
        <p:spPr>
          <a:xfrm>
            <a:off x="623392" y="620688"/>
            <a:ext cx="10972800" cy="5976664"/>
          </a:xfrm>
        </p:spPr>
        <p:txBody>
          <a:bodyPr>
            <a:normAutofit/>
          </a:bodyPr>
          <a:lstStyle/>
          <a:p>
            <a:r>
              <a:rPr lang="ar-SA" dirty="0">
                <a:solidFill>
                  <a:srgbClr val="FF0000"/>
                </a:solidFill>
              </a:rPr>
              <a:t>قارن بين النظرية لعلمية والقانون العلمي؟</a:t>
            </a:r>
          </a:p>
          <a:p>
            <a:endParaRPr lang="ar-SA" dirty="0"/>
          </a:p>
          <a:p>
            <a:endParaRPr lang="ar-SA" dirty="0"/>
          </a:p>
          <a:p>
            <a:endParaRPr lang="ar-SA" dirty="0"/>
          </a:p>
          <a:p>
            <a:endParaRPr lang="ar-SA" dirty="0"/>
          </a:p>
          <a:p>
            <a:r>
              <a:rPr lang="ar-SA" dirty="0">
                <a:solidFill>
                  <a:srgbClr val="FF0000"/>
                </a:solidFill>
              </a:rPr>
              <a:t>2- اشرح كيف يمكن </a:t>
            </a:r>
            <a:r>
              <a:rPr lang="ar-SA" dirty="0" err="1">
                <a:solidFill>
                  <a:srgbClr val="FF0000"/>
                </a:solidFill>
              </a:rPr>
              <a:t>ان</a:t>
            </a:r>
            <a:r>
              <a:rPr lang="ar-SA" dirty="0">
                <a:solidFill>
                  <a:srgbClr val="FF0000"/>
                </a:solidFill>
              </a:rPr>
              <a:t> تتغير النظرية العلمية ؟</a:t>
            </a:r>
          </a:p>
          <a:p>
            <a:r>
              <a:rPr lang="ar-SA" dirty="0"/>
              <a:t>في حالة عجزها عن تفسير معلومات او ملاحظات جديد </a:t>
            </a:r>
          </a:p>
          <a:p>
            <a:r>
              <a:rPr lang="ar-SA" dirty="0">
                <a:solidFill>
                  <a:srgbClr val="FF0000"/>
                </a:solidFill>
              </a:rPr>
              <a:t>3-وضح لماذا يستطيع العلم ان يفسر .........................؟</a:t>
            </a:r>
          </a:p>
          <a:p>
            <a:r>
              <a:rPr lang="ar-SA" dirty="0"/>
              <a:t>يجيب العلم عن الأسئلة المتعلقة بالعالم الطبيعي عن طريق الملاحظات والاستقصاء العلمي لكنه لاستطيع أن يجيب عن الأسئلة المتعلقة بالأدب مثلا</a:t>
            </a:r>
          </a:p>
          <a:p>
            <a:r>
              <a:rPr lang="ar-SA" sz="2400" dirty="0">
                <a:solidFill>
                  <a:srgbClr val="FF0000"/>
                </a:solidFill>
              </a:rPr>
              <a:t>4-صنف الجملة التالية هل هي نظرية أم </a:t>
            </a:r>
            <a:r>
              <a:rPr lang="ar-SA" sz="2400" dirty="0" err="1">
                <a:solidFill>
                  <a:srgbClr val="FF0000"/>
                </a:solidFill>
              </a:rPr>
              <a:t>قانون ؟</a:t>
            </a:r>
            <a:r>
              <a:rPr lang="ar-SA" sz="2400" dirty="0">
                <a:solidFill>
                  <a:srgbClr val="FF0000"/>
                </a:solidFill>
              </a:rPr>
              <a:t> تسخن الهواء </a:t>
            </a:r>
            <a:r>
              <a:rPr lang="ar-SA" sz="2400" dirty="0" err="1">
                <a:solidFill>
                  <a:srgbClr val="FF0000"/>
                </a:solidFill>
              </a:rPr>
              <a:t>الموجود..................؟</a:t>
            </a:r>
            <a:r>
              <a:rPr lang="ar-SA" sz="2400" dirty="0"/>
              <a:t>   قانون علمي </a:t>
            </a:r>
            <a:endParaRPr lang="ar-SA" sz="2400" dirty="0">
              <a:solidFill>
                <a:srgbClr val="FF0000"/>
              </a:solidFill>
            </a:endParaRPr>
          </a:p>
          <a:p>
            <a:r>
              <a:rPr lang="ar-SA" dirty="0"/>
              <a:t>  </a:t>
            </a:r>
          </a:p>
        </p:txBody>
      </p:sp>
      <p:graphicFrame>
        <p:nvGraphicFramePr>
          <p:cNvPr id="5" name="جدول 4"/>
          <p:cNvGraphicFramePr>
            <a:graphicFrameLocks noGrp="1"/>
          </p:cNvGraphicFramePr>
          <p:nvPr>
            <p:extLst>
              <p:ext uri="{D42A27DB-BD31-4B8C-83A1-F6EECF244321}">
                <p14:modId xmlns:p14="http://schemas.microsoft.com/office/powerpoint/2010/main" val="2707113349"/>
              </p:ext>
            </p:extLst>
          </p:nvPr>
        </p:nvGraphicFramePr>
        <p:xfrm>
          <a:off x="2860666" y="1458573"/>
          <a:ext cx="8493577" cy="1643074"/>
        </p:xfrm>
        <a:graphic>
          <a:graphicData uri="http://schemas.openxmlformats.org/drawingml/2006/table">
            <a:tbl>
              <a:tblPr rtl="1" firstRow="1" bandRow="1">
                <a:tableStyleId>{5C22544A-7EE6-4342-B048-85BDC9FD1C3A}</a:tableStyleId>
              </a:tblPr>
              <a:tblGrid>
                <a:gridCol w="4445424">
                  <a:extLst>
                    <a:ext uri="{9D8B030D-6E8A-4147-A177-3AD203B41FA5}">
                      <a16:colId xmlns:a16="http://schemas.microsoft.com/office/drawing/2014/main" val="20000"/>
                    </a:ext>
                  </a:extLst>
                </a:gridCol>
                <a:gridCol w="4048153">
                  <a:extLst>
                    <a:ext uri="{9D8B030D-6E8A-4147-A177-3AD203B41FA5}">
                      <a16:colId xmlns:a16="http://schemas.microsoft.com/office/drawing/2014/main" val="20001"/>
                    </a:ext>
                  </a:extLst>
                </a:gridCol>
              </a:tblGrid>
              <a:tr h="435446">
                <a:tc>
                  <a:txBody>
                    <a:bodyPr/>
                    <a:lstStyle/>
                    <a:p>
                      <a:pPr algn="ctr" rtl="1"/>
                      <a:r>
                        <a:rPr lang="ar-SA" dirty="0"/>
                        <a:t>النظرية العلمية </a:t>
                      </a:r>
                    </a:p>
                  </a:txBody>
                  <a:tcPr marL="121920" marR="121920"/>
                </a:tc>
                <a:tc>
                  <a:txBody>
                    <a:bodyPr/>
                    <a:lstStyle/>
                    <a:p>
                      <a:pPr algn="ctr" rtl="1"/>
                      <a:r>
                        <a:rPr lang="ar-SA" dirty="0"/>
                        <a:t>القانون العلمي</a:t>
                      </a:r>
                    </a:p>
                  </a:txBody>
                  <a:tcPr marL="121920" marR="121920"/>
                </a:tc>
                <a:extLst>
                  <a:ext uri="{0D108BD9-81ED-4DB2-BD59-A6C34878D82A}">
                    <a16:rowId xmlns:a16="http://schemas.microsoft.com/office/drawing/2014/main" val="10000"/>
                  </a:ext>
                </a:extLst>
              </a:tr>
              <a:tr h="1207628">
                <a:tc>
                  <a:txBody>
                    <a:bodyPr/>
                    <a:lstStyle/>
                    <a:p>
                      <a:pPr algn="ctr" rtl="1"/>
                      <a:r>
                        <a:rPr lang="ar-SA" sz="1800" b="1" cap="none" spc="50" dirty="0">
                          <a:ln w="11430"/>
                          <a:solidFill>
                            <a:schemeClr val="tx1"/>
                          </a:solidFill>
                          <a:effectLst>
                            <a:outerShdw blurRad="76200" dist="50800" dir="5400000" algn="tl" rotWithShape="0">
                              <a:srgbClr val="000000">
                                <a:alpha val="65000"/>
                              </a:srgbClr>
                            </a:outerShdw>
                          </a:effectLst>
                        </a:rPr>
                        <a:t>1-تفسير سلوك أو نمط معينا</a:t>
                      </a:r>
                      <a:r>
                        <a:rPr lang="ar-SA" sz="1800" b="1" cap="none" spc="50" baseline="0" dirty="0">
                          <a:ln w="11430"/>
                          <a:solidFill>
                            <a:schemeClr val="tx1"/>
                          </a:solidFill>
                          <a:effectLst>
                            <a:outerShdw blurRad="76200" dist="50800" dir="5400000" algn="tl" rotWithShape="0">
                              <a:srgbClr val="000000">
                                <a:alpha val="65000"/>
                              </a:srgbClr>
                            </a:outerShdw>
                          </a:effectLst>
                        </a:rPr>
                        <a:t> </a:t>
                      </a:r>
                    </a:p>
                    <a:p>
                      <a:pPr algn="ctr" rtl="1"/>
                      <a:r>
                        <a:rPr lang="ar-SA" sz="1800" b="1" cap="none" spc="50" baseline="0" dirty="0">
                          <a:ln w="11430"/>
                          <a:solidFill>
                            <a:schemeClr val="tx1"/>
                          </a:solidFill>
                          <a:effectLst>
                            <a:outerShdw blurRad="76200" dist="50800" dir="5400000" algn="tl" rotWithShape="0">
                              <a:srgbClr val="000000">
                                <a:alpha val="65000"/>
                              </a:srgbClr>
                            </a:outerShdw>
                          </a:effectLst>
                        </a:rPr>
                        <a:t>2- قابلة لتغير في ضوء بيانات جديدة </a:t>
                      </a:r>
                      <a:endParaRPr lang="ar-SA" sz="1800" b="1" cap="none" spc="50" dirty="0">
                        <a:ln w="11430"/>
                        <a:solidFill>
                          <a:schemeClr val="tx1"/>
                        </a:solidFill>
                        <a:effectLst>
                          <a:outerShdw blurRad="76200" dist="50800" dir="5400000" algn="tl" rotWithShape="0">
                            <a:srgbClr val="000000">
                              <a:alpha val="65000"/>
                            </a:srgbClr>
                          </a:outerShdw>
                        </a:effectLst>
                      </a:endParaRPr>
                    </a:p>
                  </a:txBody>
                  <a:tcPr marL="121920" marR="121920"/>
                </a:tc>
                <a:tc>
                  <a:txBody>
                    <a:bodyPr/>
                    <a:lstStyle/>
                    <a:p>
                      <a:pPr rtl="1"/>
                      <a:r>
                        <a:rPr lang="ar-SA" b="1" dirty="0"/>
                        <a:t>1- القانون يصف نمط</a:t>
                      </a:r>
                      <a:r>
                        <a:rPr lang="ar-SA" b="1" baseline="0" dirty="0"/>
                        <a:t> </a:t>
                      </a:r>
                      <a:r>
                        <a:rPr lang="ar-SA" b="1" baseline="0" dirty="0" err="1"/>
                        <a:t>او</a:t>
                      </a:r>
                      <a:r>
                        <a:rPr lang="ar-SA" b="1" baseline="0" dirty="0"/>
                        <a:t> سلوكا معينا </a:t>
                      </a:r>
                      <a:endParaRPr lang="ar-SA" b="1" dirty="0"/>
                    </a:p>
                  </a:txBody>
                  <a:tcPr marL="121920" marR="12192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21361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sp>
        <p:nvSpPr>
          <p:cNvPr id="3" name="عنصر نائب للمحتوى 2"/>
          <p:cNvSpPr>
            <a:spLocks noGrp="1"/>
          </p:cNvSpPr>
          <p:nvPr>
            <p:ph sz="quarter" idx="1"/>
          </p:nvPr>
        </p:nvSpPr>
        <p:spPr>
          <a:xfrm>
            <a:off x="782827" y="1316247"/>
            <a:ext cx="10972800" cy="5357850"/>
          </a:xfrm>
        </p:spPr>
        <p:txBody>
          <a:bodyPr>
            <a:normAutofit/>
          </a:bodyPr>
          <a:lstStyle/>
          <a:p>
            <a:r>
              <a:rPr lang="ar-SA" sz="2800" b="1" dirty="0">
                <a:solidFill>
                  <a:srgbClr val="FF0000"/>
                </a:solidFill>
              </a:rPr>
              <a:t>4-اشرح الفرق الملاحظة والاستنتاج ؟</a:t>
            </a:r>
          </a:p>
          <a:p>
            <a:pPr>
              <a:buNone/>
            </a:pPr>
            <a:endParaRPr lang="ar-SA" dirty="0"/>
          </a:p>
          <a:p>
            <a:pPr>
              <a:buNone/>
            </a:pPr>
            <a:endParaRPr lang="ar-SA" dirty="0"/>
          </a:p>
          <a:p>
            <a:pPr>
              <a:buNone/>
            </a:pPr>
            <a:endParaRPr lang="ar-SA" sz="2800" b="1" dirty="0">
              <a:solidFill>
                <a:srgbClr val="FF0000"/>
              </a:solidFill>
            </a:endParaRPr>
          </a:p>
          <a:p>
            <a:pPr>
              <a:buNone/>
            </a:pPr>
            <a:r>
              <a:rPr lang="ar-SA" sz="2800" b="1" dirty="0">
                <a:solidFill>
                  <a:srgbClr val="FF0000"/>
                </a:solidFill>
              </a:rPr>
              <a:t>6-اشرح الفرق  بين لمتغيرات المستقلة والتابعة في تجربة؟</a:t>
            </a:r>
          </a:p>
          <a:p>
            <a:pPr>
              <a:buNone/>
            </a:pPr>
            <a:endParaRPr lang="ar-SA" dirty="0"/>
          </a:p>
          <a:p>
            <a:pPr>
              <a:buNone/>
            </a:pPr>
            <a:endParaRPr lang="ar-SA" dirty="0"/>
          </a:p>
          <a:p>
            <a:pPr>
              <a:buNone/>
            </a:pPr>
            <a:endParaRPr lang="ar-SA" dirty="0"/>
          </a:p>
        </p:txBody>
      </p:sp>
      <p:graphicFrame>
        <p:nvGraphicFramePr>
          <p:cNvPr id="5" name="جدول 4"/>
          <p:cNvGraphicFramePr>
            <a:graphicFrameLocks noGrp="1"/>
          </p:cNvGraphicFramePr>
          <p:nvPr>
            <p:extLst>
              <p:ext uri="{D42A27DB-BD31-4B8C-83A1-F6EECF244321}">
                <p14:modId xmlns:p14="http://schemas.microsoft.com/office/powerpoint/2010/main" val="63926833"/>
              </p:ext>
            </p:extLst>
          </p:nvPr>
        </p:nvGraphicFramePr>
        <p:xfrm>
          <a:off x="1667248" y="2197111"/>
          <a:ext cx="9409046" cy="1071880"/>
        </p:xfrm>
        <a:graphic>
          <a:graphicData uri="http://schemas.openxmlformats.org/drawingml/2006/table">
            <a:tbl>
              <a:tblPr rtl="1" firstRow="1" bandRow="1">
                <a:tableStyleId>{5C22544A-7EE6-4342-B048-85BDC9FD1C3A}</a:tableStyleId>
              </a:tblPr>
              <a:tblGrid>
                <a:gridCol w="4704523">
                  <a:extLst>
                    <a:ext uri="{9D8B030D-6E8A-4147-A177-3AD203B41FA5}">
                      <a16:colId xmlns:a16="http://schemas.microsoft.com/office/drawing/2014/main" val="20000"/>
                    </a:ext>
                  </a:extLst>
                </a:gridCol>
                <a:gridCol w="4704523">
                  <a:extLst>
                    <a:ext uri="{9D8B030D-6E8A-4147-A177-3AD203B41FA5}">
                      <a16:colId xmlns:a16="http://schemas.microsoft.com/office/drawing/2014/main" val="20001"/>
                    </a:ext>
                  </a:extLst>
                </a:gridCol>
              </a:tblGrid>
              <a:tr h="370840">
                <a:tc>
                  <a:txBody>
                    <a:bodyPr/>
                    <a:lstStyle/>
                    <a:p>
                      <a:pPr algn="ctr" rtl="1"/>
                      <a:r>
                        <a:rPr lang="ar-SA" dirty="0"/>
                        <a:t>الملاحظة </a:t>
                      </a:r>
                    </a:p>
                  </a:txBody>
                  <a:tcPr marL="121920" marR="121920"/>
                </a:tc>
                <a:tc>
                  <a:txBody>
                    <a:bodyPr/>
                    <a:lstStyle/>
                    <a:p>
                      <a:pPr algn="ctr" rtl="1"/>
                      <a:r>
                        <a:rPr lang="ar-SA" dirty="0" err="1"/>
                        <a:t>الاستناج</a:t>
                      </a:r>
                      <a:r>
                        <a:rPr lang="ar-SA" dirty="0"/>
                        <a:t> </a:t>
                      </a:r>
                    </a:p>
                  </a:txBody>
                  <a:tcPr marL="121920" marR="121920"/>
                </a:tc>
                <a:extLst>
                  <a:ext uri="{0D108BD9-81ED-4DB2-BD59-A6C34878D82A}">
                    <a16:rowId xmlns:a16="http://schemas.microsoft.com/office/drawing/2014/main" val="10000"/>
                  </a:ext>
                </a:extLst>
              </a:tr>
              <a:tr h="370840">
                <a:tc>
                  <a:txBody>
                    <a:bodyPr/>
                    <a:lstStyle/>
                    <a:p>
                      <a:pPr algn="ctr" rtl="1"/>
                      <a:r>
                        <a:rPr lang="ar-SA" sz="2000" b="1" dirty="0"/>
                        <a:t>يتم التوصل إلى الملاحظات بالحواس </a:t>
                      </a:r>
                    </a:p>
                    <a:p>
                      <a:pPr algn="ctr" rtl="1"/>
                      <a:r>
                        <a:rPr lang="ar-SA" sz="2000" b="1" dirty="0"/>
                        <a:t>شم /لمس ,نظر </a:t>
                      </a:r>
                    </a:p>
                  </a:txBody>
                  <a:tcPr marL="121920" marR="121920"/>
                </a:tc>
                <a:tc>
                  <a:txBody>
                    <a:bodyPr/>
                    <a:lstStyle/>
                    <a:p>
                      <a:pPr algn="ctr" rtl="1"/>
                      <a:r>
                        <a:rPr lang="ar-SA" sz="2000" b="1" dirty="0"/>
                        <a:t>يتم تواصل الاستنتاج من خلال عمليات عقلية</a:t>
                      </a:r>
                    </a:p>
                  </a:txBody>
                  <a:tcPr marL="121920" marR="121920"/>
                </a:tc>
                <a:extLst>
                  <a:ext uri="{0D108BD9-81ED-4DB2-BD59-A6C34878D82A}">
                    <a16:rowId xmlns:a16="http://schemas.microsoft.com/office/drawing/2014/main" val="10001"/>
                  </a:ext>
                </a:extLst>
              </a:tr>
            </a:tbl>
          </a:graphicData>
        </a:graphic>
      </p:graphicFrame>
      <p:graphicFrame>
        <p:nvGraphicFramePr>
          <p:cNvPr id="6" name="جدول 5"/>
          <p:cNvGraphicFramePr>
            <a:graphicFrameLocks noGrp="1"/>
          </p:cNvGraphicFramePr>
          <p:nvPr>
            <p:extLst>
              <p:ext uri="{D42A27DB-BD31-4B8C-83A1-F6EECF244321}">
                <p14:modId xmlns:p14="http://schemas.microsoft.com/office/powerpoint/2010/main" val="3395571161"/>
              </p:ext>
            </p:extLst>
          </p:nvPr>
        </p:nvGraphicFramePr>
        <p:xfrm>
          <a:off x="2857500" y="4166975"/>
          <a:ext cx="8658640" cy="874333"/>
        </p:xfrm>
        <a:graphic>
          <a:graphicData uri="http://schemas.openxmlformats.org/drawingml/2006/table">
            <a:tbl>
              <a:tblPr rtl="1" firstRow="1" bandRow="1">
                <a:tableStyleId>{5C22544A-7EE6-4342-B048-85BDC9FD1C3A}</a:tableStyleId>
              </a:tblPr>
              <a:tblGrid>
                <a:gridCol w="4329320">
                  <a:extLst>
                    <a:ext uri="{9D8B030D-6E8A-4147-A177-3AD203B41FA5}">
                      <a16:colId xmlns:a16="http://schemas.microsoft.com/office/drawing/2014/main" val="20000"/>
                    </a:ext>
                  </a:extLst>
                </a:gridCol>
                <a:gridCol w="4329320">
                  <a:extLst>
                    <a:ext uri="{9D8B030D-6E8A-4147-A177-3AD203B41FA5}">
                      <a16:colId xmlns:a16="http://schemas.microsoft.com/office/drawing/2014/main" val="20001"/>
                    </a:ext>
                  </a:extLst>
                </a:gridCol>
              </a:tblGrid>
              <a:tr h="478093">
                <a:tc>
                  <a:txBody>
                    <a:bodyPr/>
                    <a:lstStyle/>
                    <a:p>
                      <a:pPr algn="ctr" rtl="1"/>
                      <a:r>
                        <a:rPr lang="ar-SA" dirty="0"/>
                        <a:t>المتغيرات مستقلة </a:t>
                      </a:r>
                    </a:p>
                  </a:txBody>
                  <a:tcPr marL="121920" marR="121920"/>
                </a:tc>
                <a:tc>
                  <a:txBody>
                    <a:bodyPr/>
                    <a:lstStyle/>
                    <a:p>
                      <a:pPr algn="ctr" rtl="1"/>
                      <a:r>
                        <a:rPr lang="ar-SA" dirty="0"/>
                        <a:t>المتغيرات تابعة </a:t>
                      </a:r>
                    </a:p>
                  </a:txBody>
                  <a:tcPr marL="121920" marR="121920"/>
                </a:tc>
                <a:extLst>
                  <a:ext uri="{0D108BD9-81ED-4DB2-BD59-A6C34878D82A}">
                    <a16:rowId xmlns:a16="http://schemas.microsoft.com/office/drawing/2014/main" val="10000"/>
                  </a:ext>
                </a:extLst>
              </a:tr>
              <a:tr h="370840">
                <a:tc>
                  <a:txBody>
                    <a:bodyPr/>
                    <a:lstStyle/>
                    <a:p>
                      <a:pPr algn="ctr" rtl="1"/>
                      <a:r>
                        <a:rPr lang="ar-SA" sz="2000" b="1" dirty="0"/>
                        <a:t>هو</a:t>
                      </a:r>
                      <a:r>
                        <a:rPr lang="ar-SA" sz="2000" b="1" baseline="0" dirty="0"/>
                        <a:t> المتغير الذي يتغير أثناء التجربة </a:t>
                      </a:r>
                      <a:endParaRPr lang="ar-SA" sz="2000" b="1" dirty="0"/>
                    </a:p>
                  </a:txBody>
                  <a:tcPr marL="121920" marR="121920"/>
                </a:tc>
                <a:tc>
                  <a:txBody>
                    <a:bodyPr/>
                    <a:lstStyle/>
                    <a:p>
                      <a:pPr algn="ctr" rtl="1"/>
                      <a:r>
                        <a:rPr lang="ar-SA" sz="2000" b="1" dirty="0"/>
                        <a:t>المتغير التي</a:t>
                      </a:r>
                      <a:r>
                        <a:rPr lang="ar-SA" sz="2000" b="1" baseline="0" dirty="0"/>
                        <a:t> </a:t>
                      </a:r>
                      <a:r>
                        <a:rPr lang="ar-SA" sz="2000" b="1" dirty="0" err="1"/>
                        <a:t>تغيربسبب</a:t>
                      </a:r>
                      <a:r>
                        <a:rPr lang="ar-SA" sz="2000" b="1" dirty="0"/>
                        <a:t> المتغيرات المستقلة </a:t>
                      </a:r>
                    </a:p>
                  </a:txBody>
                  <a:tcPr marL="121920" marR="12192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6680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150"/>
            <a:ext cx="12192000" cy="6858000"/>
          </a:xfrm>
          <a:prstGeom prst="rect">
            <a:avLst/>
          </a:prstGeom>
        </p:spPr>
      </p:pic>
      <p:grpSp>
        <p:nvGrpSpPr>
          <p:cNvPr id="2" name="Group 8"/>
          <p:cNvGrpSpPr>
            <a:grpSpLocks/>
          </p:cNvGrpSpPr>
          <p:nvPr/>
        </p:nvGrpSpPr>
        <p:grpSpPr bwMode="auto">
          <a:xfrm>
            <a:off x="381000" y="-71438"/>
            <a:ext cx="11811000" cy="6596782"/>
            <a:chOff x="2214546" y="-71462"/>
            <a:chExt cx="5143536" cy="7000924"/>
          </a:xfrm>
        </p:grpSpPr>
        <p:sp>
          <p:nvSpPr>
            <p:cNvPr id="7" name="Cloud 9"/>
            <p:cNvSpPr/>
            <p:nvPr/>
          </p:nvSpPr>
          <p:spPr>
            <a:xfrm>
              <a:off x="2214546" y="-71462"/>
              <a:ext cx="1643074" cy="1785926"/>
            </a:xfrm>
            <a:prstGeom prst="cloud">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2700000" scaled="1"/>
              <a:tileRect/>
            </a:gradFill>
            <a:ln>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Cloud 10"/>
            <p:cNvSpPr/>
            <p:nvPr/>
          </p:nvSpPr>
          <p:spPr>
            <a:xfrm>
              <a:off x="5715008" y="5143536"/>
              <a:ext cx="1643074" cy="1785926"/>
            </a:xfrm>
            <a:prstGeom prst="cloud">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28575">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Rounded Rectangle 11"/>
            <p:cNvSpPr/>
            <p:nvPr/>
          </p:nvSpPr>
          <p:spPr>
            <a:xfrm>
              <a:off x="2214546" y="571480"/>
              <a:ext cx="4000528" cy="6215106"/>
            </a:xfrm>
            <a:prstGeom prst="roundRect">
              <a:avLst/>
            </a:prstGeom>
            <a:ln w="76200">
              <a:solidFill>
                <a:schemeClr val="bg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a:defRPr/>
              </a:pPr>
              <a:endParaRPr lang="ar-EG"/>
            </a:p>
          </p:txBody>
        </p:sp>
      </p:grpSp>
      <p:sp>
        <p:nvSpPr>
          <p:cNvPr id="16" name="TextBox 1"/>
          <p:cNvSpPr txBox="1">
            <a:spLocks noChangeArrowheads="1"/>
          </p:cNvSpPr>
          <p:nvPr/>
        </p:nvSpPr>
        <p:spPr bwMode="auto">
          <a:xfrm>
            <a:off x="719403" y="731839"/>
            <a:ext cx="9239251" cy="1938992"/>
          </a:xfrm>
          <a:prstGeom prst="rect">
            <a:avLst/>
          </a:prstGeom>
          <a:noFill/>
          <a:ln w="9525">
            <a:noFill/>
            <a:miter lim="800000"/>
            <a:headEnd/>
            <a:tailEnd/>
          </a:ln>
        </p:spPr>
        <p:txBody>
          <a:bodyPr>
            <a:spAutoFit/>
          </a:bodyPr>
          <a:lstStyle/>
          <a:p>
            <a:pPr algn="ctr"/>
            <a:r>
              <a:rPr lang="ar-EG" sz="4000" b="1" dirty="0" err="1">
                <a:solidFill>
                  <a:srgbClr val="0000FF"/>
                </a:solidFill>
                <a:latin typeface="Calibri" pitchFamily="34" charset="0"/>
              </a:rPr>
              <a:t>7 </a:t>
            </a:r>
            <a:r>
              <a:rPr lang="ar-EG" sz="4000" b="1" dirty="0">
                <a:solidFill>
                  <a:srgbClr val="0000FF"/>
                </a:solidFill>
                <a:latin typeface="Calibri" pitchFamily="34" charset="0"/>
              </a:rPr>
              <a:t>- استنتج </a:t>
            </a:r>
            <a:r>
              <a:rPr lang="ar-EG" sz="4000" b="1" dirty="0">
                <a:latin typeface="Calibri" pitchFamily="34" charset="0"/>
              </a:rPr>
              <a:t>يسأل العلماء أسئلة ويجرون </a:t>
            </a:r>
            <a:r>
              <a:rPr lang="ar-EG" sz="4000" b="1" dirty="0" err="1">
                <a:latin typeface="Calibri" pitchFamily="34" charset="0"/>
              </a:rPr>
              <a:t>ملاحظات.</a:t>
            </a:r>
            <a:r>
              <a:rPr lang="ar-EG" sz="4000" b="1" dirty="0">
                <a:latin typeface="Calibri" pitchFamily="34" charset="0"/>
              </a:rPr>
              <a:t> ما أنواع الأسئلة والملاحظات التي تقوم </a:t>
            </a:r>
            <a:r>
              <a:rPr lang="ar-EG" sz="4000" b="1" dirty="0" err="1">
                <a:latin typeface="Calibri" pitchFamily="34" charset="0"/>
              </a:rPr>
              <a:t>بها</a:t>
            </a:r>
            <a:r>
              <a:rPr lang="ar-EG" sz="4000" b="1" dirty="0">
                <a:latin typeface="Calibri" pitchFamily="34" charset="0"/>
              </a:rPr>
              <a:t> لو كنت عالم</a:t>
            </a:r>
            <a:r>
              <a:rPr lang="ar-SA" sz="4000" b="1" dirty="0">
                <a:latin typeface="Calibri" pitchFamily="34" charset="0"/>
              </a:rPr>
              <a:t>ا</a:t>
            </a:r>
            <a:r>
              <a:rPr lang="ar-EG" sz="4000" b="1" dirty="0">
                <a:latin typeface="Calibri" pitchFamily="34" charset="0"/>
              </a:rPr>
              <a:t> </a:t>
            </a:r>
            <a:r>
              <a:rPr lang="ar-SA" sz="4000" b="1" dirty="0">
                <a:latin typeface="Calibri" pitchFamily="34" charset="0"/>
              </a:rPr>
              <a:t>ي</a:t>
            </a:r>
            <a:r>
              <a:rPr lang="ar-EG" sz="4000" b="1" dirty="0">
                <a:latin typeface="Calibri" pitchFamily="34" charset="0"/>
              </a:rPr>
              <a:t>قوم بدراسة أفواج الأسماك في المحيط</a:t>
            </a:r>
            <a:r>
              <a:rPr lang="ar-SA" sz="4000" b="1" dirty="0">
                <a:latin typeface="Calibri" pitchFamily="34" charset="0"/>
              </a:rPr>
              <a:t> ؟</a:t>
            </a:r>
            <a:r>
              <a:rPr lang="ar-SA" sz="4000" b="1" dirty="0" err="1">
                <a:latin typeface="Calibri" pitchFamily="34" charset="0"/>
              </a:rPr>
              <a:t>صـ25</a:t>
            </a:r>
            <a:endParaRPr lang="ar-EG" sz="4000" dirty="0">
              <a:latin typeface="Calibri" pitchFamily="34" charset="0"/>
            </a:endParaRPr>
          </a:p>
        </p:txBody>
      </p:sp>
      <p:sp>
        <p:nvSpPr>
          <p:cNvPr id="18" name="TextBox 14"/>
          <p:cNvSpPr txBox="1">
            <a:spLocks noChangeArrowheads="1"/>
          </p:cNvSpPr>
          <p:nvPr/>
        </p:nvSpPr>
        <p:spPr bwMode="auto">
          <a:xfrm>
            <a:off x="1007435" y="3643314"/>
            <a:ext cx="8382000" cy="1938992"/>
          </a:xfrm>
          <a:prstGeom prst="rect">
            <a:avLst/>
          </a:prstGeom>
          <a:noFill/>
          <a:ln w="9525">
            <a:noFill/>
            <a:miter lim="800000"/>
            <a:headEnd/>
            <a:tailEnd/>
          </a:ln>
        </p:spPr>
        <p:txBody>
          <a:bodyPr>
            <a:spAutoFit/>
          </a:bodyPr>
          <a:lstStyle/>
          <a:p>
            <a:pPr algn="ctr"/>
            <a:r>
              <a:rPr lang="ar-EG" sz="4000" b="1" dirty="0">
                <a:solidFill>
                  <a:srgbClr val="FF0000"/>
                </a:solidFill>
              </a:rPr>
              <a:t>لماذا تسبح الأسماك في </a:t>
            </a:r>
            <a:r>
              <a:rPr lang="ar-EG" sz="4000" b="1" dirty="0" err="1">
                <a:solidFill>
                  <a:srgbClr val="FF0000"/>
                </a:solidFill>
              </a:rPr>
              <a:t>أفواج؟</a:t>
            </a:r>
            <a:r>
              <a:rPr lang="ar-EG" sz="4000" b="1" dirty="0">
                <a:solidFill>
                  <a:srgbClr val="FF0000"/>
                </a:solidFill>
              </a:rPr>
              <a:t> عندما تكون الأسماك في أفواج تكون في أمان من أعدائها أم أكثر عرضة لمهاجمة الأعداء؟</a:t>
            </a:r>
            <a:endParaRPr lang="en-US" sz="4000" dirty="0">
              <a:solidFill>
                <a:srgbClr val="FF0000"/>
              </a:solidFill>
            </a:endParaRPr>
          </a:p>
        </p:txBody>
      </p:sp>
    </p:spTree>
    <p:extLst>
      <p:ext uri="{BB962C8B-B14F-4D97-AF65-F5344CB8AC3E}">
        <p14:creationId xmlns:p14="http://schemas.microsoft.com/office/powerpoint/2010/main" val="27766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70 - arcade game miss sound.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900" decel="100000" fill="hold"/>
                                        <p:tgtEl>
                                          <p:spTgt spid="1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ched_gapbonus1.wav"/>
                                        </p:tgtEl>
                                      </p:cMediaNode>
                                    </p:audio>
                                  </p:sub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2"/>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5" name="Hit_Stone_Kuppe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مستدير الزوايا 2"/>
          <p:cNvSpPr/>
          <p:nvPr/>
        </p:nvSpPr>
        <p:spPr>
          <a:xfrm>
            <a:off x="1638300" y="3428256"/>
            <a:ext cx="10416486" cy="2600276"/>
          </a:xfrm>
          <a:prstGeom prst="roundRect">
            <a:avLst/>
          </a:prstGeom>
          <a:ln/>
        </p:spPr>
        <p:style>
          <a:lnRef idx="1">
            <a:schemeClr val="accent5"/>
          </a:lnRef>
          <a:fillRef idx="2">
            <a:schemeClr val="accent5"/>
          </a:fillRef>
          <a:effectRef idx="1">
            <a:schemeClr val="accent5"/>
          </a:effectRef>
          <a:fontRef idx="minor">
            <a:schemeClr val="dk1"/>
          </a:fontRef>
        </p:style>
        <p:txBody>
          <a:bodyPr wrap="square" lIns="36000" tIns="36000" rIns="36000" bIns="36000">
            <a:spAutoFit/>
          </a:bodyPr>
          <a:lstStyle/>
          <a:p>
            <a:pPr lvl="0" algn="ctr"/>
            <a:r>
              <a:rPr lang="ar-SA" sz="4000" b="1" dirty="0">
                <a:ln w="17780" cmpd="sng">
                  <a:solidFill>
                    <a:schemeClr val="bg1"/>
                  </a:solidFill>
                  <a:prstDash val="solid"/>
                  <a:miter lim="800000"/>
                </a:ln>
                <a:solidFill>
                  <a:srgbClr val="9E0821"/>
                </a:solidFill>
                <a:effectLst>
                  <a:outerShdw blurRad="38100" dist="38100" dir="2700000" algn="tl">
                    <a:srgbClr val="000000">
                      <a:alpha val="43137"/>
                    </a:srgbClr>
                  </a:outerShdw>
                </a:effectLst>
                <a:latin typeface="Hacen Sahafa" pitchFamily="2" charset="-78"/>
                <a:cs typeface="Bader" pitchFamily="2" charset="-78"/>
              </a:rPr>
              <a:t>الفكرة الرئيسية</a:t>
            </a:r>
          </a:p>
          <a:p>
            <a:pPr lvl="0" algn="ctr"/>
            <a:r>
              <a:rPr lang="ar-SA" sz="3600" b="1" dirty="0">
                <a:ln w="17780" cmpd="sng">
                  <a:solidFill>
                    <a:schemeClr val="bg1"/>
                  </a:solidFill>
                  <a:prstDash val="solid"/>
                  <a:miter lim="800000"/>
                </a:ln>
                <a:solidFill>
                  <a:schemeClr val="tx1"/>
                </a:solidFill>
                <a:latin typeface="Times New Roman" pitchFamily="18" charset="0"/>
                <a:cs typeface="Times New Roman" pitchFamily="18" charset="0"/>
              </a:rPr>
              <a:t>يصف العلم الظواهر التي تحدث في العالم الطبيعي ويقترح تفسيرا لها</a:t>
            </a:r>
          </a:p>
          <a:p>
            <a:pPr lvl="0" algn="ctr"/>
            <a:r>
              <a:rPr lang="ar-SA" sz="3600" b="1" dirty="0">
                <a:ln w="17780" cmpd="sng">
                  <a:solidFill>
                    <a:schemeClr val="bg1"/>
                  </a:solidFill>
                  <a:prstDash val="solid"/>
                  <a:miter lim="800000"/>
                </a:ln>
                <a:solidFill>
                  <a:schemeClr val="tx1"/>
                </a:solidFill>
                <a:latin typeface="Times New Roman" pitchFamily="18" charset="0"/>
                <a:cs typeface="Times New Roman" pitchFamily="18" charset="0"/>
              </a:rPr>
              <a:t>ويوظف الطرائق العلمية التي تتضمن الملاحظة ووضع الفرضيات وإجراء التجارب وتحليل النتائج والاستنتاج</a:t>
            </a:r>
          </a:p>
        </p:txBody>
      </p:sp>
      <p:sp>
        <p:nvSpPr>
          <p:cNvPr id="5" name="AutoShape 3"/>
          <p:cNvSpPr>
            <a:spLocks noChangeArrowheads="1"/>
          </p:cNvSpPr>
          <p:nvPr/>
        </p:nvSpPr>
        <p:spPr bwMode="auto">
          <a:xfrm>
            <a:off x="2927648" y="1580836"/>
            <a:ext cx="6048672" cy="1315049"/>
          </a:xfrm>
          <a:prstGeom prst="round2SameRect">
            <a:avLst/>
          </a:prstGeom>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ar-SA"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acen Sahafa" pitchFamily="2" charset="-78"/>
                <a:cs typeface="Bader" pitchFamily="2" charset="-78"/>
              </a:rPr>
              <a:t>الدرس1</a:t>
            </a:r>
          </a:p>
          <a:p>
            <a:pPr algn="ctr"/>
            <a:r>
              <a:rPr lang="ar-SA"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acen Sahafa" pitchFamily="2" charset="-78"/>
                <a:cs typeface="Bader" pitchFamily="2" charset="-78"/>
              </a:rPr>
              <a:t>العلم وعملياته</a:t>
            </a:r>
          </a:p>
        </p:txBody>
      </p:sp>
    </p:spTree>
    <p:extLst>
      <p:ext uri="{BB962C8B-B14F-4D97-AF65-F5344CB8AC3E}">
        <p14:creationId xmlns:p14="http://schemas.microsoft.com/office/powerpoint/2010/main" val="2799038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depositphotos_7733361-science-experi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2" y="0"/>
            <a:ext cx="11525249"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عنوان 1"/>
          <p:cNvSpPr txBox="1">
            <a:spLocks/>
          </p:cNvSpPr>
          <p:nvPr/>
        </p:nvSpPr>
        <p:spPr>
          <a:xfrm>
            <a:off x="335360" y="764704"/>
            <a:ext cx="11041227" cy="5616624"/>
          </a:xfrm>
          <a:prstGeom prst="rect">
            <a:avLst/>
          </a:prstGeom>
        </p:spPr>
        <p:txBody>
          <a:bodyPr>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Aft>
                <a:spcPts val="0"/>
              </a:spcAft>
              <a:defRPr/>
            </a:pPr>
            <a:endParaRPr lang="ar-SA" sz="9600" b="1" dirty="0">
              <a:ln w="38100">
                <a:solidFill>
                  <a:sysClr val="windowText" lastClr="000000"/>
                </a:solidFill>
              </a:ln>
              <a:solidFill>
                <a:srgbClr val="C00000"/>
              </a:solidFill>
              <a:effectLst>
                <a:reflection blurRad="6350" stA="55000" endA="300" endPos="45500" dir="5400000" sy="-100000" algn="bl" rotWithShape="0"/>
              </a:effectLst>
              <a:latin typeface="Hacen Sahafa" pitchFamily="2" charset="-78"/>
              <a:ea typeface="+mj-ea"/>
              <a:cs typeface="PT Bold Heading" pitchFamily="2" charset="-78"/>
            </a:endParaRPr>
          </a:p>
          <a:p>
            <a:pPr algn="ctr" fontAlgn="auto">
              <a:spcAft>
                <a:spcPts val="0"/>
              </a:spcAft>
              <a:defRPr/>
            </a:pPr>
            <a:r>
              <a:rPr lang="ar-SA" sz="9600" b="1" dirty="0">
                <a:ln w="38100">
                  <a:solidFill>
                    <a:sysClr val="windowText" lastClr="000000"/>
                  </a:solidFill>
                </a:ln>
                <a:solidFill>
                  <a:srgbClr val="C00000"/>
                </a:solidFill>
                <a:effectLst>
                  <a:reflection blurRad="6350" stA="55000" endA="300" endPos="45500" dir="5400000" sy="-100000" algn="bl" rotWithShape="0"/>
                </a:effectLst>
                <a:latin typeface="Hacen Sahafa" pitchFamily="2" charset="-78"/>
                <a:ea typeface="+mj-ea"/>
                <a:cs typeface="PT Bold Heading" pitchFamily="2" charset="-78"/>
              </a:rPr>
              <a:t>تجربة استهلالية </a:t>
            </a:r>
          </a:p>
        </p:txBody>
      </p:sp>
    </p:spTree>
    <p:extLst>
      <p:ext uri="{BB962C8B-B14F-4D97-AF65-F5344CB8AC3E}">
        <p14:creationId xmlns:p14="http://schemas.microsoft.com/office/powerpoint/2010/main" val="2677613752"/>
      </p:ext>
    </p:extLst>
  </p:cSld>
  <p:clrMapOvr>
    <a:masterClrMapping/>
  </p:clrMapOvr>
  <p:transition advTm="2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عنوان 1"/>
          <p:cNvSpPr txBox="1">
            <a:spLocks/>
          </p:cNvSpPr>
          <p:nvPr/>
        </p:nvSpPr>
        <p:spPr>
          <a:xfrm rot="543186">
            <a:off x="183699" y="-58938"/>
            <a:ext cx="11041227" cy="5616624"/>
          </a:xfrm>
          <a:prstGeom prst="rect">
            <a:avLst/>
          </a:prstGeom>
        </p:spPr>
        <p:txBody>
          <a:bodyPr>
            <a:scene3d>
              <a:camera prst="isometricOffAxis1Righ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Aft>
                <a:spcPts val="0"/>
              </a:spcAft>
              <a:defRPr/>
            </a:pPr>
            <a:endParaRPr lang="ar-SA" sz="2800" b="1" dirty="0">
              <a:ln w="38100">
                <a:solidFill>
                  <a:sysClr val="windowText" lastClr="000000"/>
                </a:solidFill>
              </a:ln>
              <a:solidFill>
                <a:srgbClr val="C00000"/>
              </a:solidFill>
              <a:effectLst>
                <a:reflection blurRad="6350" stA="55000" endA="300" endPos="45500" dir="5400000" sy="-100000" algn="bl" rotWithShape="0"/>
              </a:effectLst>
              <a:latin typeface="Hacen Sahafa" pitchFamily="2" charset="-78"/>
              <a:ea typeface="+mj-ea"/>
              <a:cs typeface="PT Bold Heading" pitchFamily="2" charset="-78"/>
            </a:endParaRPr>
          </a:p>
          <a:p>
            <a:pPr algn="ctr" fontAlgn="auto">
              <a:spcAft>
                <a:spcPts val="0"/>
              </a:spcAft>
              <a:defRPr/>
            </a:pPr>
            <a:r>
              <a:rPr lang="ar-SA" sz="4400" b="1" dirty="0">
                <a:ln w="38100">
                  <a:solidFill>
                    <a:sysClr val="windowText" lastClr="000000"/>
                  </a:solidFill>
                </a:ln>
                <a:solidFill>
                  <a:srgbClr val="C00000"/>
                </a:solidFill>
                <a:effectLst>
                  <a:reflection blurRad="6350" stA="55000" endA="300" endPos="45500" dir="5400000" sy="-100000" algn="bl" rotWithShape="0"/>
                </a:effectLst>
                <a:latin typeface="Hacen Sahafa" pitchFamily="2" charset="-78"/>
                <a:ea typeface="+mj-ea"/>
                <a:cs typeface="PT Bold Heading" pitchFamily="2" charset="-78"/>
              </a:rPr>
              <a:t>أيهما أسرع سقوطا :العملة المنفردة أم العملتان المربوطتان معا ؟ صـ15</a:t>
            </a:r>
          </a:p>
        </p:txBody>
      </p:sp>
      <p:graphicFrame>
        <p:nvGraphicFramePr>
          <p:cNvPr id="4" name="جدول 3"/>
          <p:cNvGraphicFramePr>
            <a:graphicFrameLocks noGrp="1"/>
          </p:cNvGraphicFramePr>
          <p:nvPr>
            <p:extLst>
              <p:ext uri="{D42A27DB-BD31-4B8C-83A1-F6EECF244321}">
                <p14:modId xmlns:p14="http://schemas.microsoft.com/office/powerpoint/2010/main" val="3656456069"/>
              </p:ext>
            </p:extLst>
          </p:nvPr>
        </p:nvGraphicFramePr>
        <p:xfrm>
          <a:off x="1371600" y="1989140"/>
          <a:ext cx="10195985" cy="3399662"/>
        </p:xfrm>
        <a:graphic>
          <a:graphicData uri="http://schemas.openxmlformats.org/drawingml/2006/table">
            <a:tbl>
              <a:tblPr rtl="1" firstRow="1" bandRow="1">
                <a:tableStyleId>{073A0DAA-6AF3-43AB-8588-CEC1D06C72B9}</a:tableStyleId>
              </a:tblPr>
              <a:tblGrid>
                <a:gridCol w="2538407">
                  <a:extLst>
                    <a:ext uri="{9D8B030D-6E8A-4147-A177-3AD203B41FA5}">
                      <a16:colId xmlns:a16="http://schemas.microsoft.com/office/drawing/2014/main" val="20000"/>
                    </a:ext>
                  </a:extLst>
                </a:gridCol>
                <a:gridCol w="2792260">
                  <a:extLst>
                    <a:ext uri="{9D8B030D-6E8A-4147-A177-3AD203B41FA5}">
                      <a16:colId xmlns:a16="http://schemas.microsoft.com/office/drawing/2014/main" val="20001"/>
                    </a:ext>
                  </a:extLst>
                </a:gridCol>
                <a:gridCol w="4865318">
                  <a:extLst>
                    <a:ext uri="{9D8B030D-6E8A-4147-A177-3AD203B41FA5}">
                      <a16:colId xmlns:a16="http://schemas.microsoft.com/office/drawing/2014/main" val="20002"/>
                    </a:ext>
                  </a:extLst>
                </a:gridCol>
              </a:tblGrid>
              <a:tr h="542248">
                <a:tc>
                  <a:txBody>
                    <a:bodyPr/>
                    <a:lstStyle/>
                    <a:p>
                      <a:pPr algn="ctr" rtl="1"/>
                      <a:r>
                        <a:rPr lang="ar-SA" sz="2800" dirty="0"/>
                        <a:t>الأدوات </a:t>
                      </a:r>
                    </a:p>
                  </a:txBody>
                  <a:tcPr marL="121915" marR="121915" marT="45726" marB="45726"/>
                </a:tc>
                <a:tc>
                  <a:txBody>
                    <a:bodyPr/>
                    <a:lstStyle/>
                    <a:p>
                      <a:pPr algn="ctr" rtl="1"/>
                      <a:r>
                        <a:rPr lang="ar-SA" sz="2800" dirty="0"/>
                        <a:t>الملاحظة </a:t>
                      </a:r>
                    </a:p>
                  </a:txBody>
                  <a:tcPr marL="121915" marR="121915" marT="45726" marB="45726"/>
                </a:tc>
                <a:tc>
                  <a:txBody>
                    <a:bodyPr/>
                    <a:lstStyle/>
                    <a:p>
                      <a:pPr algn="ctr" rtl="1"/>
                      <a:r>
                        <a:rPr lang="ar-SA" sz="2800" dirty="0"/>
                        <a:t>الاستنتاج</a:t>
                      </a:r>
                    </a:p>
                  </a:txBody>
                  <a:tcPr marL="121915" marR="121915" marT="45726" marB="45726"/>
                </a:tc>
                <a:extLst>
                  <a:ext uri="{0D108BD9-81ED-4DB2-BD59-A6C34878D82A}">
                    <a16:rowId xmlns:a16="http://schemas.microsoft.com/office/drawing/2014/main" val="10000"/>
                  </a:ext>
                </a:extLst>
              </a:tr>
              <a:tr h="2857414">
                <a:tc>
                  <a:txBody>
                    <a:bodyPr/>
                    <a:lstStyle/>
                    <a:p>
                      <a:pPr rtl="1"/>
                      <a:endParaRPr lang="ar-SA" sz="1800" dirty="0"/>
                    </a:p>
                    <a:p>
                      <a:pPr rtl="1"/>
                      <a:r>
                        <a:rPr lang="ar-SA" sz="2800" dirty="0"/>
                        <a:t>1-قطع عملة معدنية </a:t>
                      </a:r>
                    </a:p>
                    <a:p>
                      <a:pPr rtl="1"/>
                      <a:endParaRPr lang="ar-SA" sz="2800" dirty="0"/>
                    </a:p>
                    <a:p>
                      <a:pPr rtl="1"/>
                      <a:endParaRPr lang="ar-SA" sz="2800" dirty="0"/>
                    </a:p>
                    <a:p>
                      <a:pPr rtl="1"/>
                      <a:r>
                        <a:rPr lang="ar-SA" sz="2800" dirty="0"/>
                        <a:t>2-شريط لاصق</a:t>
                      </a:r>
                    </a:p>
                  </a:txBody>
                  <a:tcPr marL="121915" marR="121915" marT="45726" marB="45726"/>
                </a:tc>
                <a:tc>
                  <a:txBody>
                    <a:bodyPr/>
                    <a:lstStyle/>
                    <a:p>
                      <a:pPr rtl="1"/>
                      <a:endParaRPr lang="ar-SA" sz="1800" dirty="0"/>
                    </a:p>
                  </a:txBody>
                  <a:tcPr marL="121915" marR="121915" marT="45726" marB="45726"/>
                </a:tc>
                <a:tc>
                  <a:txBody>
                    <a:bodyPr/>
                    <a:lstStyle/>
                    <a:p>
                      <a:pPr rtl="1"/>
                      <a:endParaRPr lang="ar-SA" sz="1800" dirty="0"/>
                    </a:p>
                  </a:txBody>
                  <a:tcPr marL="121915" marR="121915" marT="45726" marB="45726"/>
                </a:tc>
                <a:extLst>
                  <a:ext uri="{0D108BD9-81ED-4DB2-BD59-A6C34878D82A}">
                    <a16:rowId xmlns:a16="http://schemas.microsoft.com/office/drawing/2014/main" val="10001"/>
                  </a:ext>
                </a:extLst>
              </a:tr>
            </a:tbl>
          </a:graphicData>
        </a:graphic>
      </p:graphicFrame>
      <p:sp>
        <p:nvSpPr>
          <p:cNvPr id="9" name="مستطيل 8"/>
          <p:cNvSpPr/>
          <p:nvPr/>
        </p:nvSpPr>
        <p:spPr>
          <a:xfrm>
            <a:off x="6711081" y="2996473"/>
            <a:ext cx="2032992"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defRPr/>
            </a:pP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تصل  جميع </a:t>
            </a:r>
          </a:p>
          <a:p>
            <a:pPr algn="r">
              <a:defRPr/>
            </a:pP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القطع </a:t>
            </a: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DecoType Naskh" pitchFamily="2" charset="-78"/>
                <a:sym typeface="Wingdings 2"/>
              </a:rPr>
              <a:t>في نفس </a:t>
            </a:r>
            <a:endPar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endParaRPr>
          </a:p>
          <a:p>
            <a:pPr algn="r">
              <a:defRPr/>
            </a:pP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الوقت </a:t>
            </a:r>
            <a:endParaRPr lang="ar-SA" sz="2800" dirty="0">
              <a:solidFill>
                <a:srgbClr val="FF0000"/>
              </a:solidFill>
            </a:endParaRPr>
          </a:p>
        </p:txBody>
      </p:sp>
      <p:sp>
        <p:nvSpPr>
          <p:cNvPr id="10" name="مستطيل 9"/>
          <p:cNvSpPr/>
          <p:nvPr/>
        </p:nvSpPr>
        <p:spPr>
          <a:xfrm>
            <a:off x="1696233" y="2991919"/>
            <a:ext cx="4305822"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1" algn="ctr">
              <a:defRPr/>
            </a:pP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جميع القطع لها نفس السرعة ولا</a:t>
            </a:r>
          </a:p>
          <a:p>
            <a:pPr lvl="1" algn="ctr">
              <a:defRPr/>
            </a:pPr>
            <a:r>
              <a:rPr lang="ar-SA"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ea typeface="+mj-ea"/>
                <a:cs typeface="DecoType Naskh" pitchFamily="2" charset="-78"/>
                <a:sym typeface="Wingdings 2"/>
              </a:rPr>
              <a:t>تتأثر بالكتلة وتسارعها يساوي تسارع الجاذبية الأرضية  </a:t>
            </a:r>
          </a:p>
        </p:txBody>
      </p:sp>
    </p:spTree>
    <p:extLst>
      <p:ext uri="{BB962C8B-B14F-4D97-AF65-F5344CB8AC3E}">
        <p14:creationId xmlns:p14="http://schemas.microsoft.com/office/powerpoint/2010/main" val="31473029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معرض">
  <a:themeElements>
    <a:clrScheme name="معرض">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معرض">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عرض">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5300</TotalTime>
  <Words>2417</Words>
  <Application>Microsoft Office PowerPoint</Application>
  <PresentationFormat>شاشة عريضة</PresentationFormat>
  <Paragraphs>414</Paragraphs>
  <Slides>65</Slides>
  <Notes>23</Notes>
  <HiddenSlides>0</HiddenSlides>
  <MMClips>0</MMClips>
  <ScaleCrop>false</ScaleCrop>
  <HeadingPairs>
    <vt:vector size="4" baseType="variant">
      <vt:variant>
        <vt:lpstr>نسق</vt:lpstr>
      </vt:variant>
      <vt:variant>
        <vt:i4>2</vt:i4>
      </vt:variant>
      <vt:variant>
        <vt:lpstr>عناوين الشرائح</vt:lpstr>
      </vt:variant>
      <vt:variant>
        <vt:i4>65</vt:i4>
      </vt:variant>
    </vt:vector>
  </HeadingPairs>
  <TitlesOfParts>
    <vt:vector size="67" baseType="lpstr">
      <vt:lpstr>معرض</vt:lpstr>
      <vt:lpstr>تدفق</vt:lpstr>
      <vt:lpstr>العلم وتفاعلات الأجسام</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التعلم عن العالم</vt:lpstr>
      <vt:lpstr>عرض تقديمي في PowerPoint</vt:lpstr>
      <vt:lpstr> .ما هو العلم الذي يدرس العالم الطبيعي ؟</vt:lpstr>
      <vt:lpstr>عرض تقديمي في PowerPoint</vt:lpstr>
      <vt:lpstr>  التعلم عن العالم عبادة . وقد أثنى الله عز وجل على التفكر في ملكوته ؛ لندرك عظمته وحكمته</vt:lpstr>
      <vt:lpstr>  أسلوب العلماء في  اكتشاف العالم الطبيعي     </vt:lpstr>
      <vt:lpstr>   طرح الأسئلة   </vt:lpstr>
      <vt:lpstr>عرض تقديمي في PowerPoint</vt:lpstr>
      <vt:lpstr>   تفسيرات محتملة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الطرائق العلمية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ALI</dc:creator>
  <cp:lastModifiedBy>sara saleh bakhit aldoussari</cp:lastModifiedBy>
  <cp:revision>108</cp:revision>
  <dcterms:created xsi:type="dcterms:W3CDTF">2019-08-23T09:09:14Z</dcterms:created>
  <dcterms:modified xsi:type="dcterms:W3CDTF">2021-09-06T18:36:16Z</dcterms:modified>
</cp:coreProperties>
</file>