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13" r:id="rId4"/>
    <p:sldId id="258" r:id="rId5"/>
    <p:sldId id="260" r:id="rId6"/>
    <p:sldId id="259" r:id="rId7"/>
    <p:sldId id="318" r:id="rId8"/>
    <p:sldId id="262" r:id="rId9"/>
    <p:sldId id="319" r:id="rId10"/>
    <p:sldId id="340" r:id="rId11"/>
    <p:sldId id="265" r:id="rId12"/>
    <p:sldId id="316" r:id="rId13"/>
    <p:sldId id="339" r:id="rId14"/>
  </p:sldIdLst>
  <p:sldSz cx="9144000" cy="5143500" type="screen16x9"/>
  <p:notesSz cx="6858000" cy="9144000"/>
  <p:embeddedFontLst>
    <p:embeddedFont>
      <p:font typeface="Barlow Medium" panose="020B0604020202020204" charset="0"/>
      <p:regular r:id="rId17"/>
      <p:bold r:id="rId18"/>
      <p:italic r:id="rId19"/>
      <p:boldItalic r:id="rId20"/>
    </p:embeddedFont>
    <p:embeddedFont>
      <p:font typeface="Barlow SemiBold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</p:embeddedFont>
    <p:embeddedFont>
      <p:font typeface="Fredoka One" panose="020B0604020202020204" charset="0"/>
      <p:regular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وديان الردادي" initials="وديان" lastIdx="1" clrIdx="0">
    <p:extLst>
      <p:ext uri="{19B8F6BF-5375-455C-9EA6-DF929625EA0E}">
        <p15:presenceInfo xmlns:p15="http://schemas.microsoft.com/office/powerpoint/2012/main" userId="وديان الرداد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4A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657285-5D30-4371-BA30-F5127CF61451}">
  <a:tblStyle styleId="{BD657285-5D30-4371-BA30-F5127CF61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80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51586B2-411A-4A26-8EB5-799527E573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6247D2-D05F-479A-90F3-84770E2C76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E5B82C-2747-403A-8D91-094C4D0E9EF9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C28B92-448D-4E51-84B9-AFBC03027E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أ / وديان محمد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DAD241-5795-4340-8F47-795A73B1D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F39A80-E59B-4271-B066-BA10FD2CF3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8752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e713e4c63f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e713e4c63f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8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677296701_6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677296701_6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579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677296701_6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677296701_6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412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524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9" r:id="rId5"/>
    <p:sldLayoutId id="2147483674" r:id="rId6"/>
    <p:sldLayoutId id="2147483679" r:id="rId7"/>
    <p:sldLayoutId id="2147483684" r:id="rId8"/>
    <p:sldLayoutId id="2147483685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.png"/><Relationship Id="rId4" Type="http://schemas.openxmlformats.org/officeDocument/2006/relationships/image" Target="../media/image5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5.jfif"/><Relationship Id="rId4" Type="http://schemas.openxmlformats.org/officeDocument/2006/relationships/image" Target="../media/image8.sv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4.png"/><Relationship Id="rId4" Type="http://schemas.openxmlformats.org/officeDocument/2006/relationships/image" Target="../media/image5.jfif"/><Relationship Id="rId9" Type="http://schemas.openxmlformats.org/officeDocument/2006/relationships/hyperlink" Target="http://pngimg.com/download/3348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.png"/><Relationship Id="rId4" Type="http://schemas.openxmlformats.org/officeDocument/2006/relationships/image" Target="../media/image5.jfif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12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4.png"/><Relationship Id="rId15" Type="http://schemas.openxmlformats.org/officeDocument/2006/relationships/hyperlink" Target="http://pngimg.com/download/33481" TargetMode="Externa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12" Type="http://schemas.openxmlformats.org/officeDocument/2006/relationships/image" Target="../media/image5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11" Type="http://schemas.openxmlformats.org/officeDocument/2006/relationships/hyperlink" Target="http://pngimg.com/download/3348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4.png"/><Relationship Id="rId5" Type="http://schemas.openxmlformats.org/officeDocument/2006/relationships/image" Target="../media/image4.png"/><Relationship Id="rId4" Type="http://schemas.openxmlformats.org/officeDocument/2006/relationships/image" Target="../media/image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42"/>
          <p:cNvGrpSpPr/>
          <p:nvPr/>
        </p:nvGrpSpPr>
        <p:grpSpPr>
          <a:xfrm rot="1273946">
            <a:off x="1736396" y="430723"/>
            <a:ext cx="424444" cy="1525882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1645738" y="3994294"/>
            <a:ext cx="500059" cy="1171183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1359130" y="2225481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351956" y="2673160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8D2D55D-C558-478E-83F3-2AE9C0BE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6" y="4829189"/>
            <a:ext cx="1042506" cy="3779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4ABA714-BF63-4184-AFC6-21378599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50" y="128219"/>
            <a:ext cx="7244637" cy="5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5AF489-37BB-4274-8370-AB2338CB00ED}"/>
              </a:ext>
            </a:extLst>
          </p:cNvPr>
          <p:cNvSpPr txBox="1"/>
          <p:nvPr/>
        </p:nvSpPr>
        <p:spPr>
          <a:xfrm>
            <a:off x="4969386" y="575585"/>
            <a:ext cx="17983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باسم الله الرحمن الرحيم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453E90-709E-4C75-9EAF-375A7E1C2A50}"/>
              </a:ext>
            </a:extLst>
          </p:cNvPr>
          <p:cNvSpPr txBox="1"/>
          <p:nvPr/>
        </p:nvSpPr>
        <p:spPr>
          <a:xfrm>
            <a:off x="6767706" y="960075"/>
            <a:ext cx="206266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التاريخ : /  / 1443 هـ</a:t>
            </a:r>
          </a:p>
          <a:p>
            <a:pPr algn="r"/>
            <a:r>
              <a:rPr lang="ar-SA" dirty="0"/>
              <a:t>الحصة :</a:t>
            </a:r>
            <a:endParaRPr lang="en-US" dirty="0"/>
          </a:p>
          <a:p>
            <a:pPr algn="r"/>
            <a:r>
              <a:rPr lang="ar-SA" dirty="0"/>
              <a:t>المادة : علوم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784A8D-D46F-4546-AF8C-8B4847EDAFE8}"/>
              </a:ext>
            </a:extLst>
          </p:cNvPr>
          <p:cNvSpPr txBox="1"/>
          <p:nvPr/>
        </p:nvSpPr>
        <p:spPr>
          <a:xfrm>
            <a:off x="4297307" y="1768751"/>
            <a:ext cx="3142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عنوان الدرس : العلم وعملياته</a:t>
            </a:r>
          </a:p>
        </p:txBody>
      </p:sp>
      <p:grpSp>
        <p:nvGrpSpPr>
          <p:cNvPr id="81" name="Google Shape;1296;p45">
            <a:extLst>
              <a:ext uri="{FF2B5EF4-FFF2-40B4-BE49-F238E27FC236}">
                <a16:creationId xmlns:a16="http://schemas.microsoft.com/office/drawing/2014/main" id="{AEB9DD00-6DA5-49F1-B0ED-E273FAA330B5}"/>
              </a:ext>
            </a:extLst>
          </p:cNvPr>
          <p:cNvGrpSpPr/>
          <p:nvPr/>
        </p:nvGrpSpPr>
        <p:grpSpPr>
          <a:xfrm rot="20387593">
            <a:off x="241786" y="558633"/>
            <a:ext cx="1159540" cy="1315417"/>
            <a:chOff x="1728250" y="237500"/>
            <a:chExt cx="4090750" cy="5095875"/>
          </a:xfrm>
        </p:grpSpPr>
        <p:sp>
          <p:nvSpPr>
            <p:cNvPr id="82" name="Google Shape;1297;p45">
              <a:extLst>
                <a:ext uri="{FF2B5EF4-FFF2-40B4-BE49-F238E27FC236}">
                  <a16:creationId xmlns:a16="http://schemas.microsoft.com/office/drawing/2014/main" id="{873BD4FC-F813-4247-8976-9B978AA819BF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98;p45">
              <a:extLst>
                <a:ext uri="{FF2B5EF4-FFF2-40B4-BE49-F238E27FC236}">
                  <a16:creationId xmlns:a16="http://schemas.microsoft.com/office/drawing/2014/main" id="{E566769C-1AE0-492B-9B35-1A7620496B00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9;p45">
              <a:extLst>
                <a:ext uri="{FF2B5EF4-FFF2-40B4-BE49-F238E27FC236}">
                  <a16:creationId xmlns:a16="http://schemas.microsoft.com/office/drawing/2014/main" id="{2B301C1D-261D-4852-92FF-A6FB00CD512A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0;p45">
              <a:extLst>
                <a:ext uri="{FF2B5EF4-FFF2-40B4-BE49-F238E27FC236}">
                  <a16:creationId xmlns:a16="http://schemas.microsoft.com/office/drawing/2014/main" id="{CB472B6B-E44E-4AD9-AF47-9E59ADDBEAFD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01;p45">
              <a:extLst>
                <a:ext uri="{FF2B5EF4-FFF2-40B4-BE49-F238E27FC236}">
                  <a16:creationId xmlns:a16="http://schemas.microsoft.com/office/drawing/2014/main" id="{A76710D7-9CF3-4314-A18B-28800C32C3DC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02;p45">
              <a:extLst>
                <a:ext uri="{FF2B5EF4-FFF2-40B4-BE49-F238E27FC236}">
                  <a16:creationId xmlns:a16="http://schemas.microsoft.com/office/drawing/2014/main" id="{22B8B0FA-8448-4914-92C9-0122D0CF5CBF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03;p45">
              <a:extLst>
                <a:ext uri="{FF2B5EF4-FFF2-40B4-BE49-F238E27FC236}">
                  <a16:creationId xmlns:a16="http://schemas.microsoft.com/office/drawing/2014/main" id="{0AC05289-5302-4A22-BE28-822DFE3E01A5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04;p45">
              <a:extLst>
                <a:ext uri="{FF2B5EF4-FFF2-40B4-BE49-F238E27FC236}">
                  <a16:creationId xmlns:a16="http://schemas.microsoft.com/office/drawing/2014/main" id="{E6811926-069F-4EB1-9CEF-68889DC81E8A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05;p45">
              <a:extLst>
                <a:ext uri="{FF2B5EF4-FFF2-40B4-BE49-F238E27FC236}">
                  <a16:creationId xmlns:a16="http://schemas.microsoft.com/office/drawing/2014/main" id="{3CE03D0F-94DF-4B2B-8BB8-95DFBC3DE3D9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6;p45">
              <a:extLst>
                <a:ext uri="{FF2B5EF4-FFF2-40B4-BE49-F238E27FC236}">
                  <a16:creationId xmlns:a16="http://schemas.microsoft.com/office/drawing/2014/main" id="{3CE142C4-2BC2-46F0-8879-59487C1E90FB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07;p45">
              <a:extLst>
                <a:ext uri="{FF2B5EF4-FFF2-40B4-BE49-F238E27FC236}">
                  <a16:creationId xmlns:a16="http://schemas.microsoft.com/office/drawing/2014/main" id="{EAECC73F-8BCE-4B6F-9436-0359E658E08D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8;p45">
              <a:extLst>
                <a:ext uri="{FF2B5EF4-FFF2-40B4-BE49-F238E27FC236}">
                  <a16:creationId xmlns:a16="http://schemas.microsoft.com/office/drawing/2014/main" id="{ADDEAC70-5EE3-474D-A2D9-DA73A600852A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09;p45">
              <a:extLst>
                <a:ext uri="{FF2B5EF4-FFF2-40B4-BE49-F238E27FC236}">
                  <a16:creationId xmlns:a16="http://schemas.microsoft.com/office/drawing/2014/main" id="{7D5369E6-422D-4943-8131-46CE1263DBFF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10;p45">
              <a:extLst>
                <a:ext uri="{FF2B5EF4-FFF2-40B4-BE49-F238E27FC236}">
                  <a16:creationId xmlns:a16="http://schemas.microsoft.com/office/drawing/2014/main" id="{FB3AB321-BFAD-42C8-A1C5-63579119713D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11;p45">
              <a:extLst>
                <a:ext uri="{FF2B5EF4-FFF2-40B4-BE49-F238E27FC236}">
                  <a16:creationId xmlns:a16="http://schemas.microsoft.com/office/drawing/2014/main" id="{4D9AA47E-88C3-46C3-B352-160E6B208581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12;p45">
              <a:extLst>
                <a:ext uri="{FF2B5EF4-FFF2-40B4-BE49-F238E27FC236}">
                  <a16:creationId xmlns:a16="http://schemas.microsoft.com/office/drawing/2014/main" id="{2DF9A00B-6184-4979-B243-28D8107ABC5B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13;p45">
              <a:extLst>
                <a:ext uri="{FF2B5EF4-FFF2-40B4-BE49-F238E27FC236}">
                  <a16:creationId xmlns:a16="http://schemas.microsoft.com/office/drawing/2014/main" id="{2E9EE004-0953-4B8E-B740-F0A4F5A001C1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14;p45">
              <a:extLst>
                <a:ext uri="{FF2B5EF4-FFF2-40B4-BE49-F238E27FC236}">
                  <a16:creationId xmlns:a16="http://schemas.microsoft.com/office/drawing/2014/main" id="{4BA668BD-4C8B-4D62-BDDC-BBEB296D2F4E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15;p45">
              <a:extLst>
                <a:ext uri="{FF2B5EF4-FFF2-40B4-BE49-F238E27FC236}">
                  <a16:creationId xmlns:a16="http://schemas.microsoft.com/office/drawing/2014/main" id="{AAB2F331-8D6A-4CF3-9A8A-EE67EB0D709A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16;p45">
              <a:extLst>
                <a:ext uri="{FF2B5EF4-FFF2-40B4-BE49-F238E27FC236}">
                  <a16:creationId xmlns:a16="http://schemas.microsoft.com/office/drawing/2014/main" id="{FB90ADDB-5176-422E-AAE0-C2E77D9E042A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17;p45">
              <a:extLst>
                <a:ext uri="{FF2B5EF4-FFF2-40B4-BE49-F238E27FC236}">
                  <a16:creationId xmlns:a16="http://schemas.microsoft.com/office/drawing/2014/main" id="{61294EE2-2951-4A0C-B1B9-95F5A725D05F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18;p45">
              <a:extLst>
                <a:ext uri="{FF2B5EF4-FFF2-40B4-BE49-F238E27FC236}">
                  <a16:creationId xmlns:a16="http://schemas.microsoft.com/office/drawing/2014/main" id="{8B128B92-881E-4BB2-B6B1-1C7D812131E1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19;p45">
              <a:extLst>
                <a:ext uri="{FF2B5EF4-FFF2-40B4-BE49-F238E27FC236}">
                  <a16:creationId xmlns:a16="http://schemas.microsoft.com/office/drawing/2014/main" id="{0B6134C3-43E5-4F97-BBA4-4223DF84C6F7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20;p45">
              <a:extLst>
                <a:ext uri="{FF2B5EF4-FFF2-40B4-BE49-F238E27FC236}">
                  <a16:creationId xmlns:a16="http://schemas.microsoft.com/office/drawing/2014/main" id="{EC66DF7A-6E4E-453A-BACD-413364D7B2EF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21;p45">
              <a:extLst>
                <a:ext uri="{FF2B5EF4-FFF2-40B4-BE49-F238E27FC236}">
                  <a16:creationId xmlns:a16="http://schemas.microsoft.com/office/drawing/2014/main" id="{3F3F98CC-9649-42A3-861B-7F6D6EED68B4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22;p45">
              <a:extLst>
                <a:ext uri="{FF2B5EF4-FFF2-40B4-BE49-F238E27FC236}">
                  <a16:creationId xmlns:a16="http://schemas.microsoft.com/office/drawing/2014/main" id="{0F3A2A34-C9FB-4B1A-878B-CFE07D4AE659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23;p45">
              <a:extLst>
                <a:ext uri="{FF2B5EF4-FFF2-40B4-BE49-F238E27FC236}">
                  <a16:creationId xmlns:a16="http://schemas.microsoft.com/office/drawing/2014/main" id="{973D2D2D-1277-4364-ACBA-C05F69CE3BEA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24;p45">
              <a:extLst>
                <a:ext uri="{FF2B5EF4-FFF2-40B4-BE49-F238E27FC236}">
                  <a16:creationId xmlns:a16="http://schemas.microsoft.com/office/drawing/2014/main" id="{BA7C5470-66CF-461B-A989-D603FDF6442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25;p45">
              <a:extLst>
                <a:ext uri="{FF2B5EF4-FFF2-40B4-BE49-F238E27FC236}">
                  <a16:creationId xmlns:a16="http://schemas.microsoft.com/office/drawing/2014/main" id="{C7AE8978-C823-4CD5-84CD-37064A28FD7F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81C35D8-C771-45AC-9D5C-D1C2C12AD374}"/>
              </a:ext>
            </a:extLst>
          </p:cNvPr>
          <p:cNvGrpSpPr/>
          <p:nvPr/>
        </p:nvGrpSpPr>
        <p:grpSpPr>
          <a:xfrm>
            <a:off x="516320" y="-71346"/>
            <a:ext cx="2158300" cy="1006546"/>
            <a:chOff x="5957001" y="312421"/>
            <a:chExt cx="2158300" cy="1006546"/>
          </a:xfrm>
        </p:grpSpPr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577C1B62-22C0-46ED-8324-F933A11D4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F2766CA4-B984-4723-B848-BA52BCDEEC08}"/>
                </a:ext>
              </a:extLst>
            </p:cNvPr>
            <p:cNvSpPr txBox="1"/>
            <p:nvPr/>
          </p:nvSpPr>
          <p:spPr>
            <a:xfrm>
              <a:off x="5970838" y="631028"/>
              <a:ext cx="2060643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>
                  <a:solidFill>
                    <a:schemeClr val="bg2">
                      <a:lumMod val="75000"/>
                    </a:schemeClr>
                  </a:solidFill>
                </a:rPr>
                <a:t>الكتاب صفحة 24</a:t>
              </a:r>
            </a:p>
          </p:txBody>
        </p:sp>
      </p:grp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2F16B5-D1E0-482C-B05D-45D481C82ADA}"/>
              </a:ext>
            </a:extLst>
          </p:cNvPr>
          <p:cNvSpPr/>
          <p:nvPr/>
        </p:nvSpPr>
        <p:spPr>
          <a:xfrm>
            <a:off x="3332184" y="327480"/>
            <a:ext cx="3535680" cy="953683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75000"/>
                  </a:schemeClr>
                </a:solidFill>
              </a:rPr>
              <a:t>بعد التوصل للنتائج يقوم العلماء بالتواصل بينهم لنشر معلوماتهم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5FBFBC4-917E-4721-93A6-9141A0F11FDB}"/>
              </a:ext>
            </a:extLst>
          </p:cNvPr>
          <p:cNvSpPr txBox="1"/>
          <p:nvPr/>
        </p:nvSpPr>
        <p:spPr>
          <a:xfrm>
            <a:off x="4572000" y="1664459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ماهي طرق التواصل؟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47AAF2-513C-4B21-B9EB-7A7B0D77AE38}"/>
              </a:ext>
            </a:extLst>
          </p:cNvPr>
          <p:cNvSpPr txBox="1"/>
          <p:nvPr/>
        </p:nvSpPr>
        <p:spPr>
          <a:xfrm>
            <a:off x="2590800" y="2270683"/>
            <a:ext cx="5018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المجلات العلمية , الكتب , المواقع العلمية , المؤتمرات 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924FF7C9-612D-4210-A64A-A95B7A8A9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50" t="53481" r="45833" b="39357"/>
          <a:stretch/>
        </p:blipFill>
        <p:spPr>
          <a:xfrm>
            <a:off x="1767631" y="2747524"/>
            <a:ext cx="6225749" cy="1006546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D5E4202-21F8-4BD9-8E10-3D29E9C740F6}"/>
              </a:ext>
            </a:extLst>
          </p:cNvPr>
          <p:cNvSpPr txBox="1"/>
          <p:nvPr/>
        </p:nvSpPr>
        <p:spPr>
          <a:xfrm>
            <a:off x="1595470" y="4155531"/>
            <a:ext cx="62909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حتى يتمكن العلماء الاخرين من الاستمرار بالعمل او إعادة ما قام به العلماء قبلهم </a:t>
            </a:r>
          </a:p>
        </p:txBody>
      </p:sp>
    </p:spTree>
    <p:extLst>
      <p:ext uri="{BB962C8B-B14F-4D97-AF65-F5344CB8AC3E}">
        <p14:creationId xmlns:p14="http://schemas.microsoft.com/office/powerpoint/2010/main" val="39145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08EA7D8-6704-4EBE-87E7-CF3B06D6111B}"/>
              </a:ext>
            </a:extLst>
          </p:cNvPr>
          <p:cNvGrpSpPr/>
          <p:nvPr/>
        </p:nvGrpSpPr>
        <p:grpSpPr>
          <a:xfrm>
            <a:off x="6891668" y="2016390"/>
            <a:ext cx="1046658" cy="2849931"/>
            <a:chOff x="5477910" y="1387889"/>
            <a:chExt cx="1046658" cy="2873907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BA82AF3A-5AA1-418D-8B90-902AA574F2E3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0730C33F-068B-45C1-BF8C-9108F9B39FA4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03CF6939-B066-4905-9848-A12861028292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FFEB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A542EA17-602E-4BC5-839A-074A03145A24}"/>
                </a:ext>
              </a:extLst>
            </p:cNvPr>
            <p:cNvSpPr txBox="1"/>
            <p:nvPr/>
          </p:nvSpPr>
          <p:spPr>
            <a:xfrm>
              <a:off x="5477910" y="1885950"/>
              <a:ext cx="1010637" cy="12104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/>
                <a:t>ماهي الفرضية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16F9F194-958E-44EF-B5E4-58043BCA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A8CC0CD-60A8-44DF-B8BB-536F75E5CDB2}"/>
              </a:ext>
            </a:extLst>
          </p:cNvPr>
          <p:cNvGrpSpPr/>
          <p:nvPr/>
        </p:nvGrpSpPr>
        <p:grpSpPr>
          <a:xfrm>
            <a:off x="6869500" y="-477707"/>
            <a:ext cx="2196048" cy="1603441"/>
            <a:chOff x="5921444" y="297093"/>
            <a:chExt cx="2158300" cy="1006546"/>
          </a:xfrm>
        </p:grpSpPr>
        <p:pic>
          <p:nvPicPr>
            <p:cNvPr id="18" name="صورة 1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E2FF2BB-1613-458E-8A10-100DB8B60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D58D8B0-0B18-4C7E-9492-F4E1788148BD}"/>
                </a:ext>
              </a:extLst>
            </p:cNvPr>
            <p:cNvSpPr txBox="1"/>
            <p:nvPr/>
          </p:nvSpPr>
          <p:spPr>
            <a:xfrm>
              <a:off x="6326224" y="642225"/>
              <a:ext cx="1348740" cy="2318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التقويم الختامي</a:t>
              </a:r>
            </a:p>
          </p:txBody>
        </p:sp>
      </p:grp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id="{249D34A6-B198-477F-B54A-9A2A19D743B0}"/>
              </a:ext>
            </a:extLst>
          </p:cNvPr>
          <p:cNvSpPr/>
          <p:nvPr/>
        </p:nvSpPr>
        <p:spPr>
          <a:xfrm rot="5400000">
            <a:off x="6028605" y="3026452"/>
            <a:ext cx="2803515" cy="1121725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59DBE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EB84074-ADC0-46EA-8AB6-DB7FF3CCAD51}"/>
              </a:ext>
            </a:extLst>
          </p:cNvPr>
          <p:cNvSpPr txBox="1"/>
          <p:nvPr/>
        </p:nvSpPr>
        <p:spPr>
          <a:xfrm>
            <a:off x="7174448" y="3083271"/>
            <a:ext cx="620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5B59E2F-5A17-43E9-AD0E-9DAD021BA10F}"/>
              </a:ext>
            </a:extLst>
          </p:cNvPr>
          <p:cNvGrpSpPr/>
          <p:nvPr/>
        </p:nvGrpSpPr>
        <p:grpSpPr>
          <a:xfrm>
            <a:off x="4765367" y="2016390"/>
            <a:ext cx="1303933" cy="2978090"/>
            <a:chOff x="5354465" y="1387889"/>
            <a:chExt cx="1303933" cy="2978090"/>
          </a:xfrm>
        </p:grpSpPr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AF299183-1C7F-4CD5-BBC4-D621ECA055AE}"/>
                </a:ext>
              </a:extLst>
            </p:cNvPr>
            <p:cNvGrpSpPr/>
            <p:nvPr/>
          </p:nvGrpSpPr>
          <p:grpSpPr>
            <a:xfrm rot="5400000">
              <a:off x="4520026" y="2356160"/>
              <a:ext cx="2978090" cy="1041547"/>
              <a:chOff x="3554498" y="-596185"/>
              <a:chExt cx="4503667" cy="1425052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B80ACA0A-CB6A-4107-A3B9-CE2AB045245F}"/>
                  </a:ext>
                </a:extLst>
              </p:cNvPr>
              <p:cNvSpPr/>
              <p:nvPr/>
            </p:nvSpPr>
            <p:spPr>
              <a:xfrm>
                <a:off x="3722473" y="-596185"/>
                <a:ext cx="4335692" cy="1417832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30A99686-16FD-4C82-A632-7BCD699AF8EE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39F53E12-E821-4F51-BD17-AA92BE0778A5}"/>
                </a:ext>
              </a:extLst>
            </p:cNvPr>
            <p:cNvSpPr txBox="1"/>
            <p:nvPr/>
          </p:nvSpPr>
          <p:spPr>
            <a:xfrm>
              <a:off x="5354465" y="1867036"/>
              <a:ext cx="1303933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 err="1"/>
                <a:t>مالفرق</a:t>
              </a:r>
              <a:r>
                <a:rPr lang="ar-SA" sz="2400" dirty="0"/>
                <a:t> بين الملاحظة والاستنتاج </a:t>
              </a:r>
            </a:p>
          </p:txBody>
        </p:sp>
      </p:grp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6A64D89C-DB94-4BB6-BD49-6041EF4F45A6}"/>
              </a:ext>
            </a:extLst>
          </p:cNvPr>
          <p:cNvSpPr/>
          <p:nvPr/>
        </p:nvSpPr>
        <p:spPr>
          <a:xfrm rot="5400000">
            <a:off x="3987248" y="3038245"/>
            <a:ext cx="2827102" cy="1121725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7AC4A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389677A-5025-4F49-8A72-C6707629C23A}"/>
              </a:ext>
            </a:extLst>
          </p:cNvPr>
          <p:cNvSpPr txBox="1"/>
          <p:nvPr/>
        </p:nvSpPr>
        <p:spPr>
          <a:xfrm>
            <a:off x="5152754" y="3151228"/>
            <a:ext cx="620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B4D285F-F204-463B-9E8F-181EBAB9345A}"/>
              </a:ext>
            </a:extLst>
          </p:cNvPr>
          <p:cNvGrpSpPr/>
          <p:nvPr/>
        </p:nvGrpSpPr>
        <p:grpSpPr>
          <a:xfrm>
            <a:off x="2840213" y="2024708"/>
            <a:ext cx="1046656" cy="2873907"/>
            <a:chOff x="5477912" y="1387889"/>
            <a:chExt cx="1046656" cy="2873907"/>
          </a:xfrm>
        </p:grpSpPr>
        <p:grpSp>
          <p:nvGrpSpPr>
            <p:cNvPr id="48" name="مجموعة 47">
              <a:extLst>
                <a:ext uri="{FF2B5EF4-FFF2-40B4-BE49-F238E27FC236}">
                  <a16:creationId xmlns:a16="http://schemas.microsoft.com/office/drawing/2014/main" id="{41640648-4868-44D3-8C3F-00AE6DAE40F2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B06E4884-8A1E-475F-B34C-5EE629BA4830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6E764123-365F-4102-823C-FA108943C9A9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9DD3D964-0AC2-4533-9F52-65481BC254B9}"/>
                </a:ext>
              </a:extLst>
            </p:cNvPr>
            <p:cNvSpPr txBox="1"/>
            <p:nvPr/>
          </p:nvSpPr>
          <p:spPr>
            <a:xfrm>
              <a:off x="5536235" y="1799584"/>
              <a:ext cx="966259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عددي بعض المهارات العلمية </a:t>
              </a:r>
            </a:p>
          </p:txBody>
        </p:sp>
      </p:grp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id="{F4141B5D-B61A-4C0B-B35D-FAFE2092EF83}"/>
              </a:ext>
            </a:extLst>
          </p:cNvPr>
          <p:cNvSpPr/>
          <p:nvPr/>
        </p:nvSpPr>
        <p:spPr>
          <a:xfrm rot="5400000">
            <a:off x="1957683" y="3010190"/>
            <a:ext cx="2827102" cy="1121725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</a:ln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11DFE91-93D0-4807-879C-813F1C31E27B}"/>
              </a:ext>
            </a:extLst>
          </p:cNvPr>
          <p:cNvSpPr txBox="1"/>
          <p:nvPr/>
        </p:nvSpPr>
        <p:spPr>
          <a:xfrm>
            <a:off x="3142212" y="3155553"/>
            <a:ext cx="620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4" name="صورة الشريحة 53">
                <a:extLst>
                  <a:ext uri="{FF2B5EF4-FFF2-40B4-BE49-F238E27FC236}">
                    <a16:creationId xmlns:a16="http://schemas.microsoft.com/office/drawing/2014/main" id="{214F979F-55AD-4658-8D0A-FB0E71002E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453368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4" name="صورة الشريحة 5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14F979F-55AD-4658-8D0A-FB0E71002E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C0DC303-EA18-43A2-A57F-C78A2FD00995}"/>
              </a:ext>
            </a:extLst>
          </p:cNvPr>
          <p:cNvGrpSpPr/>
          <p:nvPr/>
        </p:nvGrpSpPr>
        <p:grpSpPr>
          <a:xfrm>
            <a:off x="1048327" y="2027046"/>
            <a:ext cx="1069414" cy="2884177"/>
            <a:chOff x="5444769" y="1377619"/>
            <a:chExt cx="1069414" cy="2884177"/>
          </a:xfrm>
        </p:grpSpPr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A8077993-1960-4FEC-8A0E-E7212EC518AD}"/>
                </a:ext>
              </a:extLst>
            </p:cNvPr>
            <p:cNvGrpSpPr/>
            <p:nvPr/>
          </p:nvGrpSpPr>
          <p:grpSpPr>
            <a:xfrm rot="5400000">
              <a:off x="4553958" y="2301572"/>
              <a:ext cx="2884177" cy="1036271"/>
              <a:chOff x="3538966" y="-574756"/>
              <a:chExt cx="4361647" cy="1417834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DD3C1518-487D-4E9A-8D75-727C4AF6D849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F1988A66-F913-4A09-80FB-8B5E419F362E}"/>
                  </a:ext>
                </a:extLst>
              </p:cNvPr>
              <p:cNvSpPr/>
              <p:nvPr/>
            </p:nvSpPr>
            <p:spPr>
              <a:xfrm>
                <a:off x="3538966" y="-574756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C0DE8B88-0CAC-4753-822C-DC624C8B7653}"/>
                </a:ext>
              </a:extLst>
            </p:cNvPr>
            <p:cNvSpPr txBox="1"/>
            <p:nvPr/>
          </p:nvSpPr>
          <p:spPr>
            <a:xfrm>
              <a:off x="5444769" y="1750379"/>
              <a:ext cx="1069414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ماهي خطوات الطريقة العلمية</a:t>
              </a:r>
            </a:p>
          </p:txBody>
        </p:sp>
      </p:grp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id="{6098998D-3500-4F5D-A388-A5CE8C9E70C0}"/>
              </a:ext>
            </a:extLst>
          </p:cNvPr>
          <p:cNvSpPr/>
          <p:nvPr/>
        </p:nvSpPr>
        <p:spPr>
          <a:xfrm rot="5400000">
            <a:off x="171868" y="2982888"/>
            <a:ext cx="2827102" cy="1121725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4250189-D717-455F-8A5A-1AFEFE3B82C8}"/>
              </a:ext>
            </a:extLst>
          </p:cNvPr>
          <p:cNvSpPr txBox="1"/>
          <p:nvPr/>
        </p:nvSpPr>
        <p:spPr>
          <a:xfrm>
            <a:off x="1356397" y="3128251"/>
            <a:ext cx="620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951E-6 L 0.00017 -0.31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9506 L -1.11111E-6 -0.345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9691 L -0.00434 -0.346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9691 L -0.00434 -0.346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532851D0-DE0D-4957-B850-DCA39A591A7C}"/>
              </a:ext>
            </a:extLst>
          </p:cNvPr>
          <p:cNvGrpSpPr/>
          <p:nvPr/>
        </p:nvGrpSpPr>
        <p:grpSpPr>
          <a:xfrm>
            <a:off x="1277682" y="590238"/>
            <a:ext cx="7277101" cy="2803396"/>
            <a:chOff x="1277682" y="587337"/>
            <a:chExt cx="7277101" cy="2803396"/>
          </a:xfrm>
        </p:grpSpPr>
        <p:pic>
          <p:nvPicPr>
            <p:cNvPr id="10" name="رسم 9">
              <a:extLst>
                <a:ext uri="{FF2B5EF4-FFF2-40B4-BE49-F238E27FC236}">
                  <a16:creationId xmlns:a16="http://schemas.microsoft.com/office/drawing/2014/main" id="{D416E20D-089D-4101-82E1-6C8C33973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0398" t="61482" r="10188" b="12391"/>
            <a:stretch/>
          </p:blipFill>
          <p:spPr>
            <a:xfrm>
              <a:off x="1277682" y="587337"/>
              <a:ext cx="7277101" cy="2803396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5753BCF3-ED77-4247-A732-3570C55B09A0}"/>
                </a:ext>
              </a:extLst>
            </p:cNvPr>
            <p:cNvSpPr/>
            <p:nvPr/>
          </p:nvSpPr>
          <p:spPr>
            <a:xfrm>
              <a:off x="6581660" y="601407"/>
              <a:ext cx="1962092" cy="5148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" y="4876865"/>
            <a:ext cx="1042506" cy="37798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1EA8E51-3C57-4440-8B16-8A20CE7B62D3}"/>
              </a:ext>
            </a:extLst>
          </p:cNvPr>
          <p:cNvSpPr txBox="1"/>
          <p:nvPr/>
        </p:nvSpPr>
        <p:spPr>
          <a:xfrm>
            <a:off x="2556187" y="1781918"/>
            <a:ext cx="36579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صورة الشريحة 19">
                <a:extLst>
                  <a:ext uri="{FF2B5EF4-FFF2-40B4-BE49-F238E27FC236}">
                    <a16:creationId xmlns:a16="http://schemas.microsoft.com/office/drawing/2014/main" id="{077A7B02-0AC4-4AB6-BA2F-0DB8B7FD09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456002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صورة الشريحة 1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77A7B02-0AC4-4AB6-BA2F-0DB8B7FD09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2ACFEAD-8873-4BD1-9E6F-CA5752E59519}"/>
              </a:ext>
            </a:extLst>
          </p:cNvPr>
          <p:cNvGrpSpPr/>
          <p:nvPr/>
        </p:nvGrpSpPr>
        <p:grpSpPr>
          <a:xfrm>
            <a:off x="5890898" y="3482969"/>
            <a:ext cx="2158300" cy="1006546"/>
            <a:chOff x="6075571" y="296170"/>
            <a:chExt cx="2158300" cy="1006546"/>
          </a:xfrm>
        </p:grpSpPr>
        <p:pic>
          <p:nvPicPr>
            <p:cNvPr id="14" name="صورة 13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10A16A4D-11CC-4300-AA9E-30C287645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571" y="29617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01C433B-D9F1-4AFE-A2EE-CF4FAE4170D1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الواجب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2228EBA-DF47-4A07-97D1-2A26594F0E62}"/>
              </a:ext>
            </a:extLst>
          </p:cNvPr>
          <p:cNvSpPr txBox="1"/>
          <p:nvPr/>
        </p:nvSpPr>
        <p:spPr>
          <a:xfrm>
            <a:off x="5732245" y="4261470"/>
            <a:ext cx="223241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>
                <a:solidFill>
                  <a:schemeClr val="accent1">
                    <a:lumMod val="75000"/>
                  </a:schemeClr>
                </a:solidFill>
              </a:rPr>
              <a:t>تلميذتي المجتهدة أتمنى منك حل الواجب الموجود في منصة مدرستي 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23087FB-8BE1-4A44-B0E0-070347DEE7C1}"/>
              </a:ext>
            </a:extLst>
          </p:cNvPr>
          <p:cNvSpPr/>
          <p:nvPr/>
        </p:nvSpPr>
        <p:spPr>
          <a:xfrm>
            <a:off x="3320150" y="3679827"/>
            <a:ext cx="2285362" cy="10744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الفرضية هي تخمين </a:t>
            </a:r>
            <a:r>
              <a:rPr kumimoji="0" lang="ar-SA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لاجابة</a:t>
            </a: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السؤال او تفسير منطقي محتمل  يعتمد على معرفتك وملاحظتك</a:t>
            </a:r>
            <a:endParaRPr lang="ar-SA" dirty="0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36AFB1A9-D893-4256-93A0-3FEFE47BE307}"/>
              </a:ext>
            </a:extLst>
          </p:cNvPr>
          <p:cNvSpPr/>
          <p:nvPr/>
        </p:nvSpPr>
        <p:spPr>
          <a:xfrm>
            <a:off x="749403" y="3648640"/>
            <a:ext cx="2285362" cy="10744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الملاحظة تعتمد على الحواس اما الاستنتاج يعتمد على العمليات العقلية </a:t>
            </a:r>
            <a:endParaRPr lang="ar-SA" dirty="0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340A383-FBF5-4DFE-A5E6-1D63A576E3C9}"/>
              </a:ext>
            </a:extLst>
          </p:cNvPr>
          <p:cNvGrpSpPr/>
          <p:nvPr/>
        </p:nvGrpSpPr>
        <p:grpSpPr>
          <a:xfrm>
            <a:off x="6734241" y="-147717"/>
            <a:ext cx="2158300" cy="1006546"/>
            <a:chOff x="5957001" y="312421"/>
            <a:chExt cx="2158300" cy="1006546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65F0C98-A2E4-4D6C-92D3-FAEFC0870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4C7F67B-16BC-480F-A555-17788DDD2C0F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الخلاصة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191" y="4788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56038" y="11529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79254" y="11588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79741" y="11600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93708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8046455" y="122858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540281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3161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307426" y="2186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72963" y="2238170"/>
            <a:ext cx="10001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6382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411399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9E509B2-A4D9-440A-8CDD-49E06313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83626" y="252573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7D334A4-FDD6-4615-B21F-F8ABFFFB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51615" y="25821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CBB1DB-0A02-4044-A6C7-49702B0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22972" y="25699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A2D9D58-0AE5-4EDE-9696-EC89A927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90035" y="257010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>
            <a:extLst>
              <a:ext uri="{FF2B5EF4-FFF2-40B4-BE49-F238E27FC236}">
                <a16:creationId xmlns:a16="http://schemas.microsoft.com/office/drawing/2014/main" id="{1D8AD496-9317-4CB3-BD4F-E9BCDAA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87500" y="249361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332C6D9E-8365-4289-9753-B6476CADB52D}"/>
              </a:ext>
            </a:extLst>
          </p:cNvPr>
          <p:cNvSpPr txBox="1"/>
          <p:nvPr/>
        </p:nvSpPr>
        <p:spPr>
          <a:xfrm>
            <a:off x="2545068" y="31745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BA929E-CAD1-47DF-9A80-3A8FD7A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25220" y="252134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47C20AC-6643-42A1-8030-2A181364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93209" y="25778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395557-FDE3-40B9-ABB3-F45F13CC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4566" y="256554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2C39B7-931D-4551-B1D3-259C0ECE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31629" y="25657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">
            <a:extLst>
              <a:ext uri="{FF2B5EF4-FFF2-40B4-BE49-F238E27FC236}">
                <a16:creationId xmlns:a16="http://schemas.microsoft.com/office/drawing/2014/main" id="{3DFFEE06-62EA-4C18-B7CB-5B9FD18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8029" y="2507094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724FA1-4EAF-4FFD-B4F0-B2584560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720252" y="25457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F0C789E-3509-42EC-ABEA-2C356371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81990" y="2558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738B79-3B08-43AD-9E27-26515904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59598" y="25899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4A1DC-440F-4476-94E9-C4F7FAAF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6661" y="25900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">
            <a:extLst>
              <a:ext uri="{FF2B5EF4-FFF2-40B4-BE49-F238E27FC236}">
                <a16:creationId xmlns:a16="http://schemas.microsoft.com/office/drawing/2014/main" id="{C748B5EC-35C9-446F-A266-4E54A5E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126" y="25135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E725CBC2-F319-45BB-8D2E-0C8D0B09504D}"/>
              </a:ext>
            </a:extLst>
          </p:cNvPr>
          <p:cNvSpPr txBox="1"/>
          <p:nvPr/>
        </p:nvSpPr>
        <p:spPr>
          <a:xfrm>
            <a:off x="3579784" y="32074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CFC67D4-637A-41D4-8B21-4AF794405042}"/>
              </a:ext>
            </a:extLst>
          </p:cNvPr>
          <p:cNvSpPr txBox="1"/>
          <p:nvPr/>
        </p:nvSpPr>
        <p:spPr>
          <a:xfrm>
            <a:off x="4802294" y="321545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1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E490393-6664-40C8-8E0D-774275E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52011" y="259076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CB996F-0D36-48D3-A01A-0FDE2A2D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20000" y="26472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659DC9D-8416-4D6D-88D8-F41823A8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91357" y="2634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965074-6C1C-43D3-9761-9DB7C74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8420" y="263513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">
            <a:extLst>
              <a:ext uri="{FF2B5EF4-FFF2-40B4-BE49-F238E27FC236}">
                <a16:creationId xmlns:a16="http://schemas.microsoft.com/office/drawing/2014/main" id="{FE1678E2-B61A-4AD7-8B31-CF8FFCF2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1262" y="250784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2726DE62-2876-47B6-85D5-6BB90DA46312}"/>
              </a:ext>
            </a:extLst>
          </p:cNvPr>
          <p:cNvSpPr txBox="1"/>
          <p:nvPr/>
        </p:nvSpPr>
        <p:spPr>
          <a:xfrm>
            <a:off x="5713453" y="32396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1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DDFE077-D824-42E9-ABDD-0E30906A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73589" y="2557032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97C795-ACDF-4BD8-931D-217059E81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92517" y="261467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86F0CF-7D68-43F2-A789-01F266EC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480" y="260122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B56A626-417B-4E43-BC7A-A94E3C47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02543" y="2601400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">
            <a:extLst>
              <a:ext uri="{FF2B5EF4-FFF2-40B4-BE49-F238E27FC236}">
                <a16:creationId xmlns:a16="http://schemas.microsoft.com/office/drawing/2014/main" id="{B49FC3E7-4ED1-414A-836A-60F92B2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5727" y="2531786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915823-FF1E-4620-A750-A83F0BA0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68621" y="2581394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24EA5E-1C11-4AE2-B41B-28A1DB61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7572" y="2630123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0D11CC-7832-4858-B473-83C2BD6B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30512" y="2625591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0AF6B-0918-4428-BD74-47D065BB0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97575" y="2625762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">
            <a:extLst>
              <a:ext uri="{FF2B5EF4-FFF2-40B4-BE49-F238E27FC236}">
                <a16:creationId xmlns:a16="http://schemas.microsoft.com/office/drawing/2014/main" id="{ECDAB545-4CFC-4DBD-962B-FE6F40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301" y="2528259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A9E9D294-B544-4D74-B65B-3B4B11F15B37}"/>
              </a:ext>
            </a:extLst>
          </p:cNvPr>
          <p:cNvSpPr txBox="1"/>
          <p:nvPr/>
        </p:nvSpPr>
        <p:spPr>
          <a:xfrm>
            <a:off x="6825096" y="3243111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28" name="مربع نص 427">
            <a:extLst>
              <a:ext uri="{FF2B5EF4-FFF2-40B4-BE49-F238E27FC236}">
                <a16:creationId xmlns:a16="http://schemas.microsoft.com/office/drawing/2014/main" id="{BEDDA557-3EAC-4C22-B304-60DFBE41560F}"/>
              </a:ext>
            </a:extLst>
          </p:cNvPr>
          <p:cNvSpPr txBox="1"/>
          <p:nvPr/>
        </p:nvSpPr>
        <p:spPr>
          <a:xfrm>
            <a:off x="8047606" y="325114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2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098ADC-89F5-4D03-A0AE-EE3BF1A5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6447" y="355280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F0EE70F-4AFA-4ADC-8E33-D690389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4436" y="36092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E69FAC-4AB2-4D91-95CB-0BFE6A90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793" y="359699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C5FF9F-2555-47E4-BB83-39011135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2856" y="35971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">
            <a:extLst>
              <a:ext uri="{FF2B5EF4-FFF2-40B4-BE49-F238E27FC236}">
                <a16:creationId xmlns:a16="http://schemas.microsoft.com/office/drawing/2014/main" id="{0F3068EA-A8DD-4C41-B75C-CA40305E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256" y="35385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CDEB0F-031C-4147-BCE4-53F5F45D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31479" y="357716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18F9CE-7F36-4B31-9923-D0E2BD3A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593217" y="35897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94881C-1AF4-4D64-84E2-1E5790E0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70825" y="36213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CF7FF1-1812-45D2-84B8-749C190D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37888" y="36215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">
            <a:extLst>
              <a:ext uri="{FF2B5EF4-FFF2-40B4-BE49-F238E27FC236}">
                <a16:creationId xmlns:a16="http://schemas.microsoft.com/office/drawing/2014/main" id="{102065D7-90E6-4110-892E-F17576E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5353" y="354504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41BD80FE-8936-499B-B770-4C5F2A6C5360}"/>
              </a:ext>
            </a:extLst>
          </p:cNvPr>
          <p:cNvSpPr txBox="1"/>
          <p:nvPr/>
        </p:nvSpPr>
        <p:spPr>
          <a:xfrm>
            <a:off x="391011" y="42388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BD7F82F3-D07E-4044-AA37-5917E97C78EE}"/>
              </a:ext>
            </a:extLst>
          </p:cNvPr>
          <p:cNvSpPr txBox="1"/>
          <p:nvPr/>
        </p:nvSpPr>
        <p:spPr>
          <a:xfrm>
            <a:off x="1613521" y="4246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BD78FFB-6ACB-44DD-B8F9-F1060268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63238" y="362222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C2E4A5-677B-4FC6-B45C-C95EBEC6C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31227" y="36786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1819AC-1E2A-4045-BEC3-8E922686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02584" y="366641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0282C9-FDBA-4116-AF2B-90D55786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9647" y="36665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">
            <a:extLst>
              <a:ext uri="{FF2B5EF4-FFF2-40B4-BE49-F238E27FC236}">
                <a16:creationId xmlns:a16="http://schemas.microsoft.com/office/drawing/2014/main" id="{68289326-18EF-4B04-99D6-A2294A5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112" y="359010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C8B4D645-D2BC-4C26-91A6-03EB42833715}"/>
              </a:ext>
            </a:extLst>
          </p:cNvPr>
          <p:cNvSpPr txBox="1"/>
          <p:nvPr/>
        </p:nvSpPr>
        <p:spPr>
          <a:xfrm>
            <a:off x="2524680" y="42710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2FAFA6-48E3-4081-B3AD-3B71D3FA5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04832" y="36178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3613DA-6811-432E-B9F3-7028A662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72821" y="36742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7378119-1C4F-42A7-BBDA-ACD7B214E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44178" y="36620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9222B0F-8F30-44D4-8F7F-B7220496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11241" y="36621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>
            <a:extLst>
              <a:ext uri="{FF2B5EF4-FFF2-40B4-BE49-F238E27FC236}">
                <a16:creationId xmlns:a16="http://schemas.microsoft.com/office/drawing/2014/main" id="{29F1FD4F-7F74-44A7-9E5C-0CA4700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7641" y="360358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AFEBE4-0D01-411E-BAAF-E97EF94E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699864" y="364219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38D3F1A-5D04-4205-80FD-28FC713A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1602" y="36547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F644000-9CBC-4923-BC5F-ACA021F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39210" y="36863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898487-6032-46AB-910D-CEE0AE66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273" y="368655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">
            <a:extLst>
              <a:ext uri="{FF2B5EF4-FFF2-40B4-BE49-F238E27FC236}">
                <a16:creationId xmlns:a16="http://schemas.microsoft.com/office/drawing/2014/main" id="{F3A3C636-3096-4092-AC0F-8B716BD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03738" y="361007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مربع نص 456">
            <a:extLst>
              <a:ext uri="{FF2B5EF4-FFF2-40B4-BE49-F238E27FC236}">
                <a16:creationId xmlns:a16="http://schemas.microsoft.com/office/drawing/2014/main" id="{3A1493D5-40EE-4DF4-AA1D-2A916D08CA3D}"/>
              </a:ext>
            </a:extLst>
          </p:cNvPr>
          <p:cNvSpPr txBox="1"/>
          <p:nvPr/>
        </p:nvSpPr>
        <p:spPr>
          <a:xfrm>
            <a:off x="3559396" y="43039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A72F083C-9B8D-4849-B407-EBD7FC4C3DDF}"/>
              </a:ext>
            </a:extLst>
          </p:cNvPr>
          <p:cNvSpPr txBox="1"/>
          <p:nvPr/>
        </p:nvSpPr>
        <p:spPr>
          <a:xfrm>
            <a:off x="4781906" y="431194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5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3E180-ED77-4187-A980-3165F3E3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31623" y="368724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0FF9C98-F69F-4B4E-8AA5-1C709EA4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99612" y="374370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A227F4-4F6D-489C-8D44-68E7E639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0969" y="37314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6D69A5-7F5C-45D9-A324-9511EEB5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38032" y="373161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">
            <a:extLst>
              <a:ext uri="{FF2B5EF4-FFF2-40B4-BE49-F238E27FC236}">
                <a16:creationId xmlns:a16="http://schemas.microsoft.com/office/drawing/2014/main" id="{5D0B48CB-4369-410C-9F03-694F01CF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0874" y="36043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مربع نص 463">
            <a:extLst>
              <a:ext uri="{FF2B5EF4-FFF2-40B4-BE49-F238E27FC236}">
                <a16:creationId xmlns:a16="http://schemas.microsoft.com/office/drawing/2014/main" id="{FD0CF80F-58E1-4D16-9C30-6A39F71B7B94}"/>
              </a:ext>
            </a:extLst>
          </p:cNvPr>
          <p:cNvSpPr txBox="1"/>
          <p:nvPr/>
        </p:nvSpPr>
        <p:spPr>
          <a:xfrm>
            <a:off x="5693065" y="43361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65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C44F22-4338-45BA-AB38-B7FC2FA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53201" y="3653518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A34603-1186-4BD4-8DBF-BEB1B24AF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72129" y="3711164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F97FEA-DCAC-4E78-9279-D1D7291B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5092" y="3697715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5297C0F-748F-4ECC-AE35-56EB8F67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2155" y="3697886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">
            <a:extLst>
              <a:ext uri="{FF2B5EF4-FFF2-40B4-BE49-F238E27FC236}">
                <a16:creationId xmlns:a16="http://schemas.microsoft.com/office/drawing/2014/main" id="{2D709983-24CD-4332-AA1D-FB200B5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5339" y="362827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A8B81E-A582-49F2-9A0B-18713080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48233" y="3677880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2881174-D312-4B20-AB43-04D72B8A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77184" y="372660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212238-50C6-4E0C-B77D-3ACDC696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0124" y="3722077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79F6C15-C912-44E8-ACD4-888B824B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77187" y="372224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">
            <a:extLst>
              <a:ext uri="{FF2B5EF4-FFF2-40B4-BE49-F238E27FC236}">
                <a16:creationId xmlns:a16="http://schemas.microsoft.com/office/drawing/2014/main" id="{198DD98D-C279-42B0-B454-C1802AD7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8934" y="361724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3D9945B8-9265-4FBE-B608-76A2FC0E70A1}"/>
              </a:ext>
            </a:extLst>
          </p:cNvPr>
          <p:cNvSpPr txBox="1"/>
          <p:nvPr/>
        </p:nvSpPr>
        <p:spPr>
          <a:xfrm>
            <a:off x="6804708" y="433959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0712790B-5792-4138-B2A8-88C6EC6651B6}"/>
              </a:ext>
            </a:extLst>
          </p:cNvPr>
          <p:cNvSpPr txBox="1"/>
          <p:nvPr/>
        </p:nvSpPr>
        <p:spPr>
          <a:xfrm>
            <a:off x="8012551" y="4274091"/>
            <a:ext cx="8600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اسم الطالبة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84;p13">
            <a:extLst>
              <a:ext uri="{FF2B5EF4-FFF2-40B4-BE49-F238E27FC236}">
                <a16:creationId xmlns:a16="http://schemas.microsoft.com/office/drawing/2014/main" id="{C9C36EDE-5121-4AE4-8017-7FF96C54ECDB}"/>
              </a:ext>
            </a:extLst>
          </p:cNvPr>
          <p:cNvSpPr/>
          <p:nvPr/>
        </p:nvSpPr>
        <p:spPr>
          <a:xfrm>
            <a:off x="5816612" y="1243678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92;p13">
            <a:extLst>
              <a:ext uri="{FF2B5EF4-FFF2-40B4-BE49-F238E27FC236}">
                <a16:creationId xmlns:a16="http://schemas.microsoft.com/office/drawing/2014/main" id="{5F82B8D0-9610-4A03-B851-AEA02E0BC89C}"/>
              </a:ext>
            </a:extLst>
          </p:cNvPr>
          <p:cNvSpPr/>
          <p:nvPr/>
        </p:nvSpPr>
        <p:spPr>
          <a:xfrm>
            <a:off x="6913517" y="3608252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6329385" y="2645110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0938" y="9215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صورة 41">
            <a:extLst>
              <a:ext uri="{FF2B5EF4-FFF2-40B4-BE49-F238E27FC236}">
                <a16:creationId xmlns:a16="http://schemas.microsoft.com/office/drawing/2014/main" id="{A057C78F-E5F5-466B-A009-070BEBBE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3505200" y="195339"/>
            <a:ext cx="2278380" cy="93429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2">
                    <a:lumMod val="75000"/>
                  </a:schemeClr>
                </a:solidFill>
              </a:rPr>
              <a:t>الأهداف</a:t>
            </a:r>
            <a:r>
              <a:rPr lang="ar-SA" dirty="0"/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324100" y="2101632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dirty="0">
                <a:effectLst/>
              </a:rPr>
              <a:t> </a:t>
            </a:r>
            <a:endParaRPr lang="ar-SA" dirty="0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ABCF122-CC22-459A-91DB-4EA5ED367303}"/>
              </a:ext>
            </a:extLst>
          </p:cNvPr>
          <p:cNvSpPr txBox="1"/>
          <p:nvPr/>
        </p:nvSpPr>
        <p:spPr>
          <a:xfrm>
            <a:off x="2007851" y="1095644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dirty="0">
                <a:effectLst/>
              </a:rPr>
              <a:t> </a:t>
            </a:r>
            <a:endParaRPr lang="ar-SA" dirty="0"/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6298913" y="-2842566"/>
            <a:ext cx="773585" cy="644427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524643" y="1573235"/>
            <a:ext cx="5303197" cy="1547473"/>
            <a:chOff x="933628" y="2131573"/>
            <a:chExt cx="5303197" cy="1547473"/>
          </a:xfrm>
        </p:grpSpPr>
        <p:grpSp>
          <p:nvGrpSpPr>
            <p:cNvPr id="72" name="Google Shape;96;p13">
              <a:extLst>
                <a:ext uri="{FF2B5EF4-FFF2-40B4-BE49-F238E27FC236}">
                  <a16:creationId xmlns:a16="http://schemas.microsoft.com/office/drawing/2014/main" id="{5763B543-E6E8-4340-B519-DA917E9D4096}"/>
                </a:ext>
              </a:extLst>
            </p:cNvPr>
            <p:cNvGrpSpPr/>
            <p:nvPr/>
          </p:nvGrpSpPr>
          <p:grpSpPr>
            <a:xfrm>
              <a:off x="977207" y="2675358"/>
              <a:ext cx="5211881" cy="1003688"/>
              <a:chOff x="2221632" y="5302442"/>
              <a:chExt cx="7064882" cy="1434583"/>
            </a:xfrm>
          </p:grpSpPr>
          <p:sp>
            <p:nvSpPr>
              <p:cNvPr id="74" name="Google Shape;98;p13">
                <a:extLst>
                  <a:ext uri="{FF2B5EF4-FFF2-40B4-BE49-F238E27FC236}">
                    <a16:creationId xmlns:a16="http://schemas.microsoft.com/office/drawing/2014/main" id="{68A43915-0950-43C3-8172-BF5E9E819C0E}"/>
                  </a:ext>
                </a:extLst>
              </p:cNvPr>
              <p:cNvSpPr txBox="1"/>
              <p:nvPr/>
            </p:nvSpPr>
            <p:spPr>
              <a:xfrm>
                <a:off x="2221632" y="6077162"/>
                <a:ext cx="7008096" cy="659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Google Shape;99;p13">
                <a:extLst>
                  <a:ext uri="{FF2B5EF4-FFF2-40B4-BE49-F238E27FC236}">
                    <a16:creationId xmlns:a16="http://schemas.microsoft.com/office/drawing/2014/main" id="{3CFBAA3D-F7A0-4AE3-809C-73103048DC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1632" y="5302442"/>
                <a:ext cx="7064882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933628" y="2131573"/>
              <a:ext cx="530319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تحدد بعض المهارات التي يستخدمها العلماء</a:t>
              </a:r>
            </a:p>
          </p:txBody>
        </p:sp>
      </p:grpSp>
      <p:grpSp>
        <p:nvGrpSpPr>
          <p:cNvPr id="78" name="Google Shape;93;p13">
            <a:extLst>
              <a:ext uri="{FF2B5EF4-FFF2-40B4-BE49-F238E27FC236}">
                <a16:creationId xmlns:a16="http://schemas.microsoft.com/office/drawing/2014/main" id="{1EE0C019-D9F4-4102-BC6B-FDFF8B93144A}"/>
              </a:ext>
            </a:extLst>
          </p:cNvPr>
          <p:cNvGrpSpPr/>
          <p:nvPr/>
        </p:nvGrpSpPr>
        <p:grpSpPr>
          <a:xfrm>
            <a:off x="6910356" y="-1818715"/>
            <a:ext cx="773585" cy="6444271"/>
            <a:chOff x="822635" y="-372083"/>
            <a:chExt cx="773585" cy="6444271"/>
          </a:xfrm>
        </p:grpSpPr>
        <p:sp>
          <p:nvSpPr>
            <p:cNvPr id="79" name="Google Shape;94;p13">
              <a:extLst>
                <a:ext uri="{FF2B5EF4-FFF2-40B4-BE49-F238E27FC236}">
                  <a16:creationId xmlns:a16="http://schemas.microsoft.com/office/drawing/2014/main" id="{AB006199-7B79-48B2-9C46-8AC24CA22D59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" name="Google Shape;95;p13">
              <a:extLst>
                <a:ext uri="{FF2B5EF4-FFF2-40B4-BE49-F238E27FC236}">
                  <a16:creationId xmlns:a16="http://schemas.microsoft.com/office/drawing/2014/main" id="{D5DD94DC-5A1C-47DD-AAC5-6DD8D7A6AD45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B97215C1-8961-43D0-8F12-013B0FED918D}"/>
              </a:ext>
            </a:extLst>
          </p:cNvPr>
          <p:cNvGrpSpPr/>
          <p:nvPr/>
        </p:nvGrpSpPr>
        <p:grpSpPr>
          <a:xfrm>
            <a:off x="1987005" y="1493663"/>
            <a:ext cx="9345554" cy="3169777"/>
            <a:chOff x="1471138" y="-339657"/>
            <a:chExt cx="9345554" cy="3073751"/>
          </a:xfrm>
        </p:grpSpPr>
        <p:grpSp>
          <p:nvGrpSpPr>
            <p:cNvPr id="83" name="Google Shape;96;p13">
              <a:extLst>
                <a:ext uri="{FF2B5EF4-FFF2-40B4-BE49-F238E27FC236}">
                  <a16:creationId xmlns:a16="http://schemas.microsoft.com/office/drawing/2014/main" id="{83D6EABB-CD8F-475D-B0CE-E203DEFCF912}"/>
                </a:ext>
              </a:extLst>
            </p:cNvPr>
            <p:cNvGrpSpPr/>
            <p:nvPr/>
          </p:nvGrpSpPr>
          <p:grpSpPr>
            <a:xfrm>
              <a:off x="2074933" y="-339657"/>
              <a:ext cx="8741759" cy="3073751"/>
              <a:chOff x="3709636" y="993045"/>
              <a:chExt cx="11849752" cy="4393343"/>
            </a:xfrm>
          </p:grpSpPr>
          <p:sp>
            <p:nvSpPr>
              <p:cNvPr id="85" name="Google Shape;98;p13">
                <a:extLst>
                  <a:ext uri="{FF2B5EF4-FFF2-40B4-BE49-F238E27FC236}">
                    <a16:creationId xmlns:a16="http://schemas.microsoft.com/office/drawing/2014/main" id="{339F862E-4A2A-4C61-9921-FCDFC6072A93}"/>
                  </a:ext>
                </a:extLst>
              </p:cNvPr>
              <p:cNvSpPr txBox="1"/>
              <p:nvPr/>
            </p:nvSpPr>
            <p:spPr>
              <a:xfrm>
                <a:off x="8551292" y="993045"/>
                <a:ext cx="7008096" cy="649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6" name="Google Shape;99;p13">
                <a:extLst>
                  <a:ext uri="{FF2B5EF4-FFF2-40B4-BE49-F238E27FC236}">
                    <a16:creationId xmlns:a16="http://schemas.microsoft.com/office/drawing/2014/main" id="{C4A4D065-27B7-4C4E-9AF9-38751A7C8E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9636" y="5386388"/>
                <a:ext cx="5520092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2C948B3C-F1E5-495A-8989-CBFEF91EABBE}"/>
                </a:ext>
              </a:extLst>
            </p:cNvPr>
            <p:cNvSpPr txBox="1"/>
            <p:nvPr/>
          </p:nvSpPr>
          <p:spPr>
            <a:xfrm>
              <a:off x="1471138" y="2270028"/>
              <a:ext cx="516998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تميز الاختلاف بين الملاحظة والاستنتاج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6331402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oogle Shape;85;p13">
            <a:extLst>
              <a:ext uri="{FF2B5EF4-FFF2-40B4-BE49-F238E27FC236}">
                <a16:creationId xmlns:a16="http://schemas.microsoft.com/office/drawing/2014/main" id="{F72A42C6-C96F-43E7-BD5B-4322586147C0}"/>
              </a:ext>
            </a:extLst>
          </p:cNvPr>
          <p:cNvGrpSpPr/>
          <p:nvPr/>
        </p:nvGrpSpPr>
        <p:grpSpPr>
          <a:xfrm>
            <a:off x="5806955" y="-4232315"/>
            <a:ext cx="773585" cy="6444271"/>
            <a:chOff x="822635" y="-372083"/>
            <a:chExt cx="773585" cy="6444271"/>
          </a:xfrm>
        </p:grpSpPr>
        <p:sp>
          <p:nvSpPr>
            <p:cNvPr id="65" name="Google Shape;86;p13">
              <a:extLst>
                <a:ext uri="{FF2B5EF4-FFF2-40B4-BE49-F238E27FC236}">
                  <a16:creationId xmlns:a16="http://schemas.microsoft.com/office/drawing/2014/main" id="{2EF48429-3D9D-4E04-A5D9-580F3E973EE7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" name="Google Shape;87;p13">
              <a:extLst>
                <a:ext uri="{FF2B5EF4-FFF2-40B4-BE49-F238E27FC236}">
                  <a16:creationId xmlns:a16="http://schemas.microsoft.com/office/drawing/2014/main" id="{E85EAD49-591F-4C36-9AB1-B03F4F0C7F3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A7B13135-3E78-418B-B4CC-CC051EE2E7D0}"/>
              </a:ext>
            </a:extLst>
          </p:cNvPr>
          <p:cNvGrpSpPr/>
          <p:nvPr/>
        </p:nvGrpSpPr>
        <p:grpSpPr>
          <a:xfrm>
            <a:off x="2171700" y="533009"/>
            <a:ext cx="8422577" cy="2971047"/>
            <a:chOff x="2394115" y="-339657"/>
            <a:chExt cx="8422577" cy="2971047"/>
          </a:xfrm>
        </p:grpSpPr>
        <p:grpSp>
          <p:nvGrpSpPr>
            <p:cNvPr id="76" name="Google Shape;96;p13">
              <a:extLst>
                <a:ext uri="{FF2B5EF4-FFF2-40B4-BE49-F238E27FC236}">
                  <a16:creationId xmlns:a16="http://schemas.microsoft.com/office/drawing/2014/main" id="{C34DC7BD-7DBA-4E23-ACCA-2ABEBB11555D}"/>
                </a:ext>
              </a:extLst>
            </p:cNvPr>
            <p:cNvGrpSpPr/>
            <p:nvPr/>
          </p:nvGrpSpPr>
          <p:grpSpPr>
            <a:xfrm>
              <a:off x="2897396" y="-339657"/>
              <a:ext cx="7919296" cy="2971047"/>
              <a:chOff x="4824513" y="993045"/>
              <a:chExt cx="10734875" cy="4246547"/>
            </a:xfrm>
          </p:grpSpPr>
          <p:sp>
            <p:nvSpPr>
              <p:cNvPr id="87" name="Google Shape;98;p13">
                <a:extLst>
                  <a:ext uri="{FF2B5EF4-FFF2-40B4-BE49-F238E27FC236}">
                    <a16:creationId xmlns:a16="http://schemas.microsoft.com/office/drawing/2014/main" id="{568DDDDB-BD52-4B9E-9E72-41458B2CCDE8}"/>
                  </a:ext>
                </a:extLst>
              </p:cNvPr>
              <p:cNvSpPr txBox="1"/>
              <p:nvPr/>
            </p:nvSpPr>
            <p:spPr>
              <a:xfrm>
                <a:off x="8551292" y="993045"/>
                <a:ext cx="7008096" cy="649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8" name="Google Shape;99;p13">
                <a:extLst>
                  <a:ext uri="{FF2B5EF4-FFF2-40B4-BE49-F238E27FC236}">
                    <a16:creationId xmlns:a16="http://schemas.microsoft.com/office/drawing/2014/main" id="{CA226D47-8854-42BB-80EA-BC07739C77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24513" y="5239592"/>
                <a:ext cx="4865737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4B7E244A-33B1-4A79-8D84-5EE3053F1DE4}"/>
                </a:ext>
              </a:extLst>
            </p:cNvPr>
            <p:cNvSpPr txBox="1"/>
            <p:nvPr/>
          </p:nvSpPr>
          <p:spPr>
            <a:xfrm>
              <a:off x="2394115" y="2154769"/>
              <a:ext cx="516998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توضح المقصود بالفرضية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84;p13">
            <a:extLst>
              <a:ext uri="{FF2B5EF4-FFF2-40B4-BE49-F238E27FC236}">
                <a16:creationId xmlns:a16="http://schemas.microsoft.com/office/drawing/2014/main" id="{8C255C67-C695-4B97-B107-D7315315B928}"/>
              </a:ext>
            </a:extLst>
          </p:cNvPr>
          <p:cNvSpPr/>
          <p:nvPr/>
        </p:nvSpPr>
        <p:spPr>
          <a:xfrm>
            <a:off x="7251995" y="3798398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5D7190D1-B5CC-4931-9605-4CA6B42C2E3C}"/>
              </a:ext>
            </a:extLst>
          </p:cNvPr>
          <p:cNvSpPr/>
          <p:nvPr/>
        </p:nvSpPr>
        <p:spPr>
          <a:xfrm>
            <a:off x="4071050" y="2479366"/>
            <a:ext cx="2952285" cy="489844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المفردات الجديدة</a:t>
            </a:r>
            <a:r>
              <a:rPr lang="ar-SA" dirty="0"/>
              <a:t> </a:t>
            </a:r>
          </a:p>
        </p:txBody>
      </p:sp>
      <p:sp>
        <p:nvSpPr>
          <p:cNvPr id="73" name="Google Shape;84;p13">
            <a:extLst>
              <a:ext uri="{FF2B5EF4-FFF2-40B4-BE49-F238E27FC236}">
                <a16:creationId xmlns:a16="http://schemas.microsoft.com/office/drawing/2014/main" id="{0308D6A5-71B3-48CC-9C98-E0059A9E51C5}"/>
              </a:ext>
            </a:extLst>
          </p:cNvPr>
          <p:cNvSpPr/>
          <p:nvPr/>
        </p:nvSpPr>
        <p:spPr>
          <a:xfrm>
            <a:off x="6753292" y="2438340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6019789" y="1061054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4772790" y="1245026"/>
            <a:ext cx="1295399" cy="397583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الاهمية</a:t>
            </a:r>
            <a:r>
              <a:rPr lang="ar-SA" dirty="0"/>
              <a:t> 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A057C78F-E5F5-466B-A009-070BEBBE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247900" y="2293654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dirty="0">
                <a:effectLst/>
              </a:rPr>
              <a:t> </a:t>
            </a:r>
            <a:endParaRPr lang="ar-SA" dirty="0"/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6023948" y="-4413441"/>
            <a:ext cx="773585" cy="644427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862586" y="1795589"/>
            <a:ext cx="5744624" cy="1077051"/>
            <a:chOff x="1125649" y="2111482"/>
            <a:chExt cx="5744624" cy="1077051"/>
          </a:xfrm>
        </p:grpSpPr>
        <p:grpSp>
          <p:nvGrpSpPr>
            <p:cNvPr id="72" name="Google Shape;96;p13">
              <a:extLst>
                <a:ext uri="{FF2B5EF4-FFF2-40B4-BE49-F238E27FC236}">
                  <a16:creationId xmlns:a16="http://schemas.microsoft.com/office/drawing/2014/main" id="{5763B543-E6E8-4340-B519-DA917E9D4096}"/>
                </a:ext>
              </a:extLst>
            </p:cNvPr>
            <p:cNvGrpSpPr/>
            <p:nvPr/>
          </p:nvGrpSpPr>
          <p:grpSpPr>
            <a:xfrm>
              <a:off x="1391139" y="2448959"/>
              <a:ext cx="4945274" cy="739574"/>
              <a:chOff x="2782731" y="4978843"/>
              <a:chExt cx="6703487" cy="1057081"/>
            </a:xfrm>
          </p:grpSpPr>
          <p:sp>
            <p:nvSpPr>
              <p:cNvPr id="74" name="Google Shape;98;p13">
                <a:extLst>
                  <a:ext uri="{FF2B5EF4-FFF2-40B4-BE49-F238E27FC236}">
                    <a16:creationId xmlns:a16="http://schemas.microsoft.com/office/drawing/2014/main" id="{68A43915-0950-43C3-8172-BF5E9E819C0E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Google Shape;99;p13">
                <a:extLst>
                  <a:ext uri="{FF2B5EF4-FFF2-40B4-BE49-F238E27FC236}">
                    <a16:creationId xmlns:a16="http://schemas.microsoft.com/office/drawing/2014/main" id="{3CFBAA3D-F7A0-4AE3-809C-73103048DC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40532" y="4978843"/>
                <a:ext cx="6445686" cy="3932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1125649" y="2111482"/>
              <a:ext cx="5744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نستفيد من العلوم في تعرف العالم الذي نعيش فيه </a:t>
              </a:r>
            </a:p>
          </p:txBody>
        </p:sp>
      </p:grpSp>
      <p:grpSp>
        <p:nvGrpSpPr>
          <p:cNvPr id="62" name="Google Shape;85;p13">
            <a:extLst>
              <a:ext uri="{FF2B5EF4-FFF2-40B4-BE49-F238E27FC236}">
                <a16:creationId xmlns:a16="http://schemas.microsoft.com/office/drawing/2014/main" id="{85C5CB5C-4749-4543-91B4-12E32F4E1318}"/>
              </a:ext>
            </a:extLst>
          </p:cNvPr>
          <p:cNvGrpSpPr/>
          <p:nvPr/>
        </p:nvGrpSpPr>
        <p:grpSpPr>
          <a:xfrm>
            <a:off x="6753292" y="-3034380"/>
            <a:ext cx="773585" cy="6444271"/>
            <a:chOff x="822635" y="-372083"/>
            <a:chExt cx="773585" cy="6444271"/>
          </a:xfrm>
        </p:grpSpPr>
        <p:sp>
          <p:nvSpPr>
            <p:cNvPr id="63" name="Google Shape;86;p13">
              <a:extLst>
                <a:ext uri="{FF2B5EF4-FFF2-40B4-BE49-F238E27FC236}">
                  <a16:creationId xmlns:a16="http://schemas.microsoft.com/office/drawing/2014/main" id="{53247DC2-2A10-4627-BE77-634B2177AA3C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87;p13">
              <a:extLst>
                <a:ext uri="{FF2B5EF4-FFF2-40B4-BE49-F238E27FC236}">
                  <a16:creationId xmlns:a16="http://schemas.microsoft.com/office/drawing/2014/main" id="{3513101E-ACDE-426E-B470-44F0FF28A8BE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B023755-F074-44B5-B55B-BF2D7D6A0389}"/>
              </a:ext>
            </a:extLst>
          </p:cNvPr>
          <p:cNvGrpSpPr/>
          <p:nvPr/>
        </p:nvGrpSpPr>
        <p:grpSpPr>
          <a:xfrm>
            <a:off x="-59212" y="2947802"/>
            <a:ext cx="7322962" cy="2070379"/>
            <a:chOff x="-517660" y="-1035739"/>
            <a:chExt cx="7322962" cy="4224271"/>
          </a:xfrm>
        </p:grpSpPr>
        <p:sp>
          <p:nvSpPr>
            <p:cNvPr id="90" name="Google Shape;98;p13">
              <a:extLst>
                <a:ext uri="{FF2B5EF4-FFF2-40B4-BE49-F238E27FC236}">
                  <a16:creationId xmlns:a16="http://schemas.microsoft.com/office/drawing/2014/main" id="{963AF4FD-62AE-4836-880F-7AD49A1A3D3F}"/>
                </a:ext>
              </a:extLst>
            </p:cNvPr>
            <p:cNvSpPr txBox="1"/>
            <p:nvPr/>
          </p:nvSpPr>
          <p:spPr>
            <a:xfrm>
              <a:off x="1391139" y="2734092"/>
              <a:ext cx="4916618" cy="4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204B16E5-2851-4E19-B97E-DE22673AB438}"/>
                </a:ext>
              </a:extLst>
            </p:cNvPr>
            <p:cNvSpPr txBox="1"/>
            <p:nvPr/>
          </p:nvSpPr>
          <p:spPr>
            <a:xfrm>
              <a:off x="-517660" y="-1035739"/>
              <a:ext cx="7322962" cy="16955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1- الفرضية    2-الطريقة العلمية 3- الاستدلال 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ar-SA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4- التجربة المضبوطة  5- المتغير المستقل –المتغير التابع- الثوابت</a:t>
              </a:r>
            </a:p>
          </p:txBody>
        </p:sp>
      </p:grpSp>
      <p:grpSp>
        <p:nvGrpSpPr>
          <p:cNvPr id="92" name="Google Shape;85;p13">
            <a:extLst>
              <a:ext uri="{FF2B5EF4-FFF2-40B4-BE49-F238E27FC236}">
                <a16:creationId xmlns:a16="http://schemas.microsoft.com/office/drawing/2014/main" id="{38B0031A-80A9-4754-9470-E3ED9160FB5B}"/>
              </a:ext>
            </a:extLst>
          </p:cNvPr>
          <p:cNvGrpSpPr/>
          <p:nvPr/>
        </p:nvGrpSpPr>
        <p:grpSpPr>
          <a:xfrm>
            <a:off x="7256292" y="-1673472"/>
            <a:ext cx="773585" cy="6444271"/>
            <a:chOff x="822635" y="-372083"/>
            <a:chExt cx="773585" cy="6444271"/>
          </a:xfrm>
        </p:grpSpPr>
        <p:sp>
          <p:nvSpPr>
            <p:cNvPr id="93" name="Google Shape;86;p13">
              <a:extLst>
                <a:ext uri="{FF2B5EF4-FFF2-40B4-BE49-F238E27FC236}">
                  <a16:creationId xmlns:a16="http://schemas.microsoft.com/office/drawing/2014/main" id="{A0F3F2B6-9239-4BBA-9AD6-9BEFFA7B05F6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87;p13">
              <a:extLst>
                <a:ext uri="{FF2B5EF4-FFF2-40B4-BE49-F238E27FC236}">
                  <a16:creationId xmlns:a16="http://schemas.microsoft.com/office/drawing/2014/main" id="{9986B129-B57F-4820-B24A-DD23FC2E6CCD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0D2D5ABE-C6AA-4BD1-B02F-E19E42185ADB}"/>
              </a:ext>
            </a:extLst>
          </p:cNvPr>
          <p:cNvSpPr/>
          <p:nvPr/>
        </p:nvSpPr>
        <p:spPr>
          <a:xfrm>
            <a:off x="4515459" y="3814889"/>
            <a:ext cx="2952285" cy="489844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مراجعة المفردات</a:t>
            </a:r>
            <a:endParaRPr lang="ar-SA" dirty="0"/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43735422-CDBF-42A1-B20A-D320800263C3}"/>
              </a:ext>
            </a:extLst>
          </p:cNvPr>
          <p:cNvGrpSpPr/>
          <p:nvPr/>
        </p:nvGrpSpPr>
        <p:grpSpPr>
          <a:xfrm>
            <a:off x="2225506" y="4301168"/>
            <a:ext cx="5303197" cy="937562"/>
            <a:chOff x="1390226" y="2250973"/>
            <a:chExt cx="5303197" cy="937562"/>
          </a:xfrm>
        </p:grpSpPr>
        <p:grpSp>
          <p:nvGrpSpPr>
            <p:cNvPr id="106" name="Google Shape;96;p13">
              <a:extLst>
                <a:ext uri="{FF2B5EF4-FFF2-40B4-BE49-F238E27FC236}">
                  <a16:creationId xmlns:a16="http://schemas.microsoft.com/office/drawing/2014/main" id="{356FC269-ADAF-40DD-8C03-40A896E4BD2D}"/>
                </a:ext>
              </a:extLst>
            </p:cNvPr>
            <p:cNvGrpSpPr/>
            <p:nvPr/>
          </p:nvGrpSpPr>
          <p:grpSpPr>
            <a:xfrm>
              <a:off x="1391139" y="2695821"/>
              <a:ext cx="5031787" cy="492714"/>
              <a:chOff x="2782731" y="5331683"/>
              <a:chExt cx="6820759" cy="704241"/>
            </a:xfrm>
          </p:grpSpPr>
          <p:sp>
            <p:nvSpPr>
              <p:cNvPr id="108" name="Google Shape;98;p13">
                <a:extLst>
                  <a:ext uri="{FF2B5EF4-FFF2-40B4-BE49-F238E27FC236}">
                    <a16:creationId xmlns:a16="http://schemas.microsoft.com/office/drawing/2014/main" id="{E854E6D9-E776-48CC-810A-FE74D1345544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9" name="Google Shape;99;p13">
                <a:extLst>
                  <a:ext uri="{FF2B5EF4-FFF2-40B4-BE49-F238E27FC236}">
                    <a16:creationId xmlns:a16="http://schemas.microsoft.com/office/drawing/2014/main" id="{A78055FC-77C3-4C0F-8FB1-BFEC53ED390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374137" y="5331683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ED78D60F-A821-431D-8565-1FD0DE6CADEE}"/>
                </a:ext>
              </a:extLst>
            </p:cNvPr>
            <p:cNvSpPr txBox="1"/>
            <p:nvPr/>
          </p:nvSpPr>
          <p:spPr>
            <a:xfrm>
              <a:off x="1390226" y="2250973"/>
              <a:ext cx="530319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النظرية :تفسر الأشياء بناء على المعرفة التي تم الحصول عليها من الملاحظات والتجارب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7" name="صورة الشريحة 76"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5247945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7" name="صورة الشريحة 7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4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2D6DB31-D8FC-4EEA-9A84-8454AFB2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476" y="4876865"/>
            <a:ext cx="1042506" cy="377985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B9641AB-DC14-498A-BD56-B9985CD038A5}"/>
              </a:ext>
            </a:extLst>
          </p:cNvPr>
          <p:cNvGrpSpPr/>
          <p:nvPr/>
        </p:nvGrpSpPr>
        <p:grpSpPr>
          <a:xfrm>
            <a:off x="7040880" y="-208736"/>
            <a:ext cx="2158300" cy="1006546"/>
            <a:chOff x="5957001" y="312421"/>
            <a:chExt cx="2158300" cy="1006546"/>
          </a:xfrm>
        </p:grpSpPr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F121183-4887-4BF1-803A-5B6112C9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93471BE-2A1F-4C38-A43F-BC78129D7C95}"/>
                </a:ext>
              </a:extLst>
            </p:cNvPr>
            <p:cNvSpPr txBox="1"/>
            <p:nvPr/>
          </p:nvSpPr>
          <p:spPr>
            <a:xfrm>
              <a:off x="6655398" y="565296"/>
              <a:ext cx="134874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التهيئة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صورة الشريحة 13"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3109751"/>
                  </p:ext>
                </p:extLst>
              </p:nvPr>
            </p:nvGraphicFramePr>
            <p:xfrm>
              <a:off x="-352137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صورة الشريحة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52137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ربع نص 4">
            <a:extLst>
              <a:ext uri="{FF2B5EF4-FFF2-40B4-BE49-F238E27FC236}">
                <a16:creationId xmlns:a16="http://schemas.microsoft.com/office/drawing/2014/main" id="{9255393D-2278-47D0-9A7B-1D2CDA33EE0B}"/>
              </a:ext>
            </a:extLst>
          </p:cNvPr>
          <p:cNvSpPr txBox="1"/>
          <p:nvPr/>
        </p:nvSpPr>
        <p:spPr>
          <a:xfrm>
            <a:off x="3459481" y="804446"/>
            <a:ext cx="42797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امامك صندوق مغلق </a:t>
            </a:r>
            <a:r>
              <a:rPr lang="ar-SA" sz="2000" b="1" dirty="0" err="1">
                <a:solidFill>
                  <a:schemeClr val="bg2">
                    <a:lumMod val="75000"/>
                  </a:schemeClr>
                </a:solidFill>
              </a:rPr>
              <a:t>ساطلب</a:t>
            </a:r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منك ان تعرف ما بداخل الصندوق دون فتحه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7CB9838-6FFF-40C3-BED5-2AD91CB27EE9}"/>
              </a:ext>
            </a:extLst>
          </p:cNvPr>
          <p:cNvSpPr txBox="1"/>
          <p:nvPr/>
        </p:nvSpPr>
        <p:spPr>
          <a:xfrm>
            <a:off x="3638973" y="1876671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كيف يمكن ان تتوقع ما بداخل الصندوق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EC4B0A7-59BC-48B6-B517-8AF6DC824791}"/>
              </a:ext>
            </a:extLst>
          </p:cNvPr>
          <p:cNvSpPr txBox="1"/>
          <p:nvPr/>
        </p:nvSpPr>
        <p:spPr>
          <a:xfrm>
            <a:off x="3638973" y="2866720"/>
            <a:ext cx="401842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دائما ما يكون لدى العلماء تساؤلات كثيرة واحيانا تكون عن أشياء لا يمكنهم رؤيتها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C56A555-8E6A-40B9-BFB4-A379C3824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29857" y="1315701"/>
            <a:ext cx="1913486" cy="20084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2E6E2CC-85F9-4F01-88F5-445C06D8F426}"/>
              </a:ext>
            </a:extLst>
          </p:cNvPr>
          <p:cNvSpPr txBox="1"/>
          <p:nvPr/>
        </p:nvSpPr>
        <p:spPr>
          <a:xfrm>
            <a:off x="3638973" y="3923750"/>
            <a:ext cx="3689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فكيف يتوصل العلماء للإجابة على تساؤلاتهم ؟؟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D25418C-C782-4DBC-B8E6-6799B7CF7D03}"/>
              </a:ext>
            </a:extLst>
          </p:cNvPr>
          <p:cNvSpPr txBox="1"/>
          <p:nvPr/>
        </p:nvSpPr>
        <p:spPr>
          <a:xfrm>
            <a:off x="6978081" y="174815"/>
            <a:ext cx="2279299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endParaRPr lang="ar-SA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3DA1FEDD-9849-4C63-852A-A453C787C22B}"/>
              </a:ext>
            </a:extLst>
          </p:cNvPr>
          <p:cNvGrpSpPr/>
          <p:nvPr/>
        </p:nvGrpSpPr>
        <p:grpSpPr>
          <a:xfrm>
            <a:off x="3632875" y="-402541"/>
            <a:ext cx="5701360" cy="1409700"/>
            <a:chOff x="1843757" y="3008367"/>
            <a:chExt cx="6238488" cy="2029103"/>
          </a:xfrm>
        </p:grpSpPr>
        <p:pic>
          <p:nvPicPr>
            <p:cNvPr id="40" name="صورة 3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03A9297-9D6D-42F8-AB67-111EACA13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757" y="3008367"/>
              <a:ext cx="6238488" cy="2029103"/>
            </a:xfrm>
            <a:prstGeom prst="rect">
              <a:avLst/>
            </a:prstGeom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1EA8E51-3C57-4440-8B16-8A20CE7B62D3}"/>
                </a:ext>
              </a:extLst>
            </p:cNvPr>
            <p:cNvSpPr txBox="1"/>
            <p:nvPr/>
          </p:nvSpPr>
          <p:spPr>
            <a:xfrm>
              <a:off x="2376348" y="3684091"/>
              <a:ext cx="5124121" cy="9303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accent1">
                      <a:lumMod val="50000"/>
                    </a:schemeClr>
                  </a:solidFill>
                </a:rPr>
                <a:t>يتبع العلماء عادة خطوات منظمة للإجابة على تساؤلاتهم 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14DD79A-71E6-4EC6-8F7C-B8BE2392544E}"/>
              </a:ext>
            </a:extLst>
          </p:cNvPr>
          <p:cNvGrpSpPr/>
          <p:nvPr/>
        </p:nvGrpSpPr>
        <p:grpSpPr>
          <a:xfrm>
            <a:off x="2638307" y="302309"/>
            <a:ext cx="3374595" cy="1343834"/>
            <a:chOff x="2000982" y="3272878"/>
            <a:chExt cx="6238488" cy="1934296"/>
          </a:xfrm>
        </p:grpSpPr>
        <p:pic>
          <p:nvPicPr>
            <p:cNvPr id="12" name="صورة 11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64016F17-30A0-4C96-8AA0-6E164E9EF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82" y="3272878"/>
              <a:ext cx="6238488" cy="1934296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34FEE8B-945C-4FA5-BE27-6DC661AE720E}"/>
                </a:ext>
              </a:extLst>
            </p:cNvPr>
            <p:cNvSpPr txBox="1"/>
            <p:nvPr/>
          </p:nvSpPr>
          <p:spPr>
            <a:xfrm>
              <a:off x="2489513" y="3845103"/>
              <a:ext cx="5124121" cy="5316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accent1">
                      <a:lumMod val="50000"/>
                    </a:schemeClr>
                  </a:solidFill>
                </a:rPr>
                <a:t>تسمى الطريقة العلمية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638155BF-3ABB-4F6E-91AE-6EC1BC2755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2447079"/>
                  </p:ext>
                </p:extLst>
              </p:nvPr>
            </p:nvGraphicFramePr>
            <p:xfrm>
              <a:off x="-238534" y="3815827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صورة الشريحة 1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38155BF-3ABB-4F6E-91AE-6EC1BC2755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38534" y="3815827"/>
                <a:ext cx="1318636" cy="1285875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7441F48-F8DE-451F-B443-32F1376EE630}"/>
              </a:ext>
            </a:extLst>
          </p:cNvPr>
          <p:cNvGrpSpPr/>
          <p:nvPr/>
        </p:nvGrpSpPr>
        <p:grpSpPr>
          <a:xfrm>
            <a:off x="1163922" y="652050"/>
            <a:ext cx="7277101" cy="3686283"/>
            <a:chOff x="960120" y="958846"/>
            <a:chExt cx="7277101" cy="3686283"/>
          </a:xfrm>
        </p:grpSpPr>
        <p:pic>
          <p:nvPicPr>
            <p:cNvPr id="5" name="رسم 4">
              <a:extLst>
                <a:ext uri="{FF2B5EF4-FFF2-40B4-BE49-F238E27FC236}">
                  <a16:creationId xmlns:a16="http://schemas.microsoft.com/office/drawing/2014/main" id="{A83B5AC8-EB99-45CA-B862-0631944ED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0398" t="61482" r="10188" b="12391"/>
            <a:stretch/>
          </p:blipFill>
          <p:spPr>
            <a:xfrm>
              <a:off x="960120" y="1841733"/>
              <a:ext cx="7277101" cy="2803396"/>
            </a:xfrm>
            <a:prstGeom prst="rect">
              <a:avLst/>
            </a:prstGeom>
          </p:spPr>
        </p:pic>
        <p:pic>
          <p:nvPicPr>
            <p:cNvPr id="8" name="رسم 7">
              <a:extLst>
                <a:ext uri="{FF2B5EF4-FFF2-40B4-BE49-F238E27FC236}">
                  <a16:creationId xmlns:a16="http://schemas.microsoft.com/office/drawing/2014/main" id="{0E817F63-AB18-42D0-A7D5-8B92FF395B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8064" t="53629" r="10024" b="31556"/>
            <a:stretch/>
          </p:blipFill>
          <p:spPr>
            <a:xfrm>
              <a:off x="6172200" y="958846"/>
              <a:ext cx="2056335" cy="1690497"/>
            </a:xfrm>
            <a:prstGeom prst="rect">
              <a:avLst/>
            </a:prstGeom>
          </p:spPr>
        </p:pic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F017EDD-0C69-4407-AC8C-91CB76ADD463}"/>
              </a:ext>
            </a:extLst>
          </p:cNvPr>
          <p:cNvSpPr txBox="1"/>
          <p:nvPr/>
        </p:nvSpPr>
        <p:spPr>
          <a:xfrm>
            <a:off x="1752601" y="4338333"/>
            <a:ext cx="5805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فالطريقة العلمية :خطوات يتم اتباعها لحل المشكلات وتختلف باختلاف المشكلة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صورة 83">
            <a:extLst>
              <a:ext uri="{FF2B5EF4-FFF2-40B4-BE49-F238E27FC236}">
                <a16:creationId xmlns:a16="http://schemas.microsoft.com/office/drawing/2014/main" id="{0FBFC677-135F-417E-9DFD-4B381DE4E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A80E303E-C70A-4B19-8341-3CB9A4722DC5}"/>
              </a:ext>
            </a:extLst>
          </p:cNvPr>
          <p:cNvSpPr/>
          <p:nvPr/>
        </p:nvSpPr>
        <p:spPr>
          <a:xfrm>
            <a:off x="1240262" y="3183105"/>
            <a:ext cx="1779831" cy="738194"/>
          </a:xfrm>
          <a:prstGeom prst="wedgeEllipseCallout">
            <a:avLst>
              <a:gd name="adj1" fmla="val -71722"/>
              <a:gd name="adj2" fmla="val -109152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هل لديك فكرة ماهي هذه المهارات ؟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34FA799-BA97-413B-B5C1-53039D766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686" y="3157797"/>
            <a:ext cx="1335228" cy="18879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C794C97-861F-4704-AB9A-15AF42AAC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2" y="1486406"/>
            <a:ext cx="1161549" cy="334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236BBB4F-E8C0-439B-9EC6-FE4D3000AE22}"/>
              </a:ext>
            </a:extLst>
          </p:cNvPr>
          <p:cNvSpPr/>
          <p:nvPr/>
        </p:nvSpPr>
        <p:spPr>
          <a:xfrm>
            <a:off x="1328968" y="771984"/>
            <a:ext cx="2458172" cy="1323515"/>
          </a:xfrm>
          <a:prstGeom prst="wedgeEllipseCallout">
            <a:avLst>
              <a:gd name="adj1" fmla="val -55515"/>
              <a:gd name="adj2" fmla="val 70312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تتعد وسائل الحصول على المعرفة لذلك لابد للعلماء ان يمتلكوا مجموعة كبيرة من المهارات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EF4026A1-900F-4FD6-81AE-AC9E7DEFC1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4349239"/>
                  </p:ext>
                </p:extLst>
              </p:nvPr>
            </p:nvGraphicFramePr>
            <p:xfrm>
              <a:off x="-343385" y="3921299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F4026A1-900F-4FD6-81AE-AC9E7DEFC1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343385" y="3921299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D21E627-A561-4B5F-B25B-7A4359727C10}"/>
              </a:ext>
            </a:extLst>
          </p:cNvPr>
          <p:cNvSpPr/>
          <p:nvPr/>
        </p:nvSpPr>
        <p:spPr>
          <a:xfrm>
            <a:off x="5958840" y="0"/>
            <a:ext cx="2918460" cy="65532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تتضمن الطريقة العلمية المهارات التالية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A42F8A0-0B2C-400D-A40C-49CBCC74ED34}"/>
              </a:ext>
            </a:extLst>
          </p:cNvPr>
          <p:cNvSpPr/>
          <p:nvPr/>
        </p:nvSpPr>
        <p:spPr>
          <a:xfrm>
            <a:off x="7414260" y="1211580"/>
            <a:ext cx="1211580" cy="6553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مهارات التفكير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8DF87D7-414A-460D-84D5-F7EDFAFE836E}"/>
              </a:ext>
            </a:extLst>
          </p:cNvPr>
          <p:cNvSpPr/>
          <p:nvPr/>
        </p:nvSpPr>
        <p:spPr>
          <a:xfrm>
            <a:off x="5700482" y="1211580"/>
            <a:ext cx="1211580" cy="65532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الملاحظة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DB575AF-DCBB-4EAB-9661-EFB22BD29941}"/>
              </a:ext>
            </a:extLst>
          </p:cNvPr>
          <p:cNvSpPr/>
          <p:nvPr/>
        </p:nvSpPr>
        <p:spPr>
          <a:xfrm>
            <a:off x="3998715" y="1211580"/>
            <a:ext cx="1211580" cy="6553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الاستقصاء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CB23FA2-7976-45C9-AD27-4D39C093410F}"/>
              </a:ext>
            </a:extLst>
          </p:cNvPr>
          <p:cNvSpPr/>
          <p:nvPr/>
        </p:nvSpPr>
        <p:spPr>
          <a:xfrm>
            <a:off x="7414260" y="2287029"/>
            <a:ext cx="1211580" cy="6553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التنبؤ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476A44B0-AEFB-4EF2-A844-D74D12CDF567}"/>
              </a:ext>
            </a:extLst>
          </p:cNvPr>
          <p:cNvSpPr/>
          <p:nvPr/>
        </p:nvSpPr>
        <p:spPr>
          <a:xfrm>
            <a:off x="5700482" y="2287029"/>
            <a:ext cx="1211580" cy="65532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القياس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A287D26D-85A0-47B3-B5EE-4CC6F70D11A3}"/>
              </a:ext>
            </a:extLst>
          </p:cNvPr>
          <p:cNvSpPr/>
          <p:nvPr/>
        </p:nvSpPr>
        <p:spPr>
          <a:xfrm>
            <a:off x="3998715" y="2287029"/>
            <a:ext cx="1211580" cy="6553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البحث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E2B61F5E-DF3A-4896-82EF-7EF4BB8856DC}"/>
              </a:ext>
            </a:extLst>
          </p:cNvPr>
          <p:cNvSpPr/>
          <p:nvPr/>
        </p:nvSpPr>
        <p:spPr>
          <a:xfrm>
            <a:off x="7414260" y="3347238"/>
            <a:ext cx="1211580" cy="6553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النمذجة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141F1ED5-D2EE-4B4D-BA4F-45FF90D1ECF4}"/>
              </a:ext>
            </a:extLst>
          </p:cNvPr>
          <p:cNvSpPr/>
          <p:nvPr/>
        </p:nvSpPr>
        <p:spPr>
          <a:xfrm>
            <a:off x="5700482" y="3371127"/>
            <a:ext cx="1211580" cy="655320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التحليل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4E25FA3-5797-40AE-9F60-6703B1439DFA}"/>
              </a:ext>
            </a:extLst>
          </p:cNvPr>
          <p:cNvSpPr/>
          <p:nvPr/>
        </p:nvSpPr>
        <p:spPr>
          <a:xfrm>
            <a:off x="3998715" y="3371127"/>
            <a:ext cx="1211580" cy="6553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الاستدلال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 animBg="1"/>
      <p:bldP spid="5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1390;p48">
            <a:extLst>
              <a:ext uri="{FF2B5EF4-FFF2-40B4-BE49-F238E27FC236}">
                <a16:creationId xmlns:a16="http://schemas.microsoft.com/office/drawing/2014/main" id="{D968E77A-5F07-4180-8FD5-580CB7689BEE}"/>
              </a:ext>
            </a:extLst>
          </p:cNvPr>
          <p:cNvGrpSpPr/>
          <p:nvPr/>
        </p:nvGrpSpPr>
        <p:grpSpPr>
          <a:xfrm rot="1693067">
            <a:off x="8317624" y="-60550"/>
            <a:ext cx="727376" cy="907796"/>
            <a:chOff x="1728250" y="237500"/>
            <a:chExt cx="4090750" cy="5095875"/>
          </a:xfrm>
        </p:grpSpPr>
        <p:sp>
          <p:nvSpPr>
            <p:cNvPr id="22" name="Google Shape;1391;p48">
              <a:extLst>
                <a:ext uri="{FF2B5EF4-FFF2-40B4-BE49-F238E27FC236}">
                  <a16:creationId xmlns:a16="http://schemas.microsoft.com/office/drawing/2014/main" id="{AC700F62-15CD-40FC-AB9F-B05EFD5D29BC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2;p48">
              <a:extLst>
                <a:ext uri="{FF2B5EF4-FFF2-40B4-BE49-F238E27FC236}">
                  <a16:creationId xmlns:a16="http://schemas.microsoft.com/office/drawing/2014/main" id="{59A0B408-6C77-4DF2-A97D-01AFE90B0983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3;p48">
              <a:extLst>
                <a:ext uri="{FF2B5EF4-FFF2-40B4-BE49-F238E27FC236}">
                  <a16:creationId xmlns:a16="http://schemas.microsoft.com/office/drawing/2014/main" id="{A9DB1768-AAF4-4F0A-9E8D-A1BB51D1EEA6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4;p48">
              <a:extLst>
                <a:ext uri="{FF2B5EF4-FFF2-40B4-BE49-F238E27FC236}">
                  <a16:creationId xmlns:a16="http://schemas.microsoft.com/office/drawing/2014/main" id="{0D3F341B-2734-4554-BBF0-33DE0083529F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5;p48">
              <a:extLst>
                <a:ext uri="{FF2B5EF4-FFF2-40B4-BE49-F238E27FC236}">
                  <a16:creationId xmlns:a16="http://schemas.microsoft.com/office/drawing/2014/main" id="{8D90260F-CCA1-4C04-953B-EDD7EB8ACF59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96;p48">
              <a:extLst>
                <a:ext uri="{FF2B5EF4-FFF2-40B4-BE49-F238E27FC236}">
                  <a16:creationId xmlns:a16="http://schemas.microsoft.com/office/drawing/2014/main" id="{48DD6752-D6A4-45F0-A775-F511D8CA1C3D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97;p48">
              <a:extLst>
                <a:ext uri="{FF2B5EF4-FFF2-40B4-BE49-F238E27FC236}">
                  <a16:creationId xmlns:a16="http://schemas.microsoft.com/office/drawing/2014/main" id="{07E2D35B-DDD6-401D-BA4E-1CB9F189E4F9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98;p48">
              <a:extLst>
                <a:ext uri="{FF2B5EF4-FFF2-40B4-BE49-F238E27FC236}">
                  <a16:creationId xmlns:a16="http://schemas.microsoft.com/office/drawing/2014/main" id="{3DF6E20F-816E-48AA-AC54-1B627E081BFE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99;p48">
              <a:extLst>
                <a:ext uri="{FF2B5EF4-FFF2-40B4-BE49-F238E27FC236}">
                  <a16:creationId xmlns:a16="http://schemas.microsoft.com/office/drawing/2014/main" id="{E838C504-BE78-4D11-B8FB-CB767A01613A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00;p48">
              <a:extLst>
                <a:ext uri="{FF2B5EF4-FFF2-40B4-BE49-F238E27FC236}">
                  <a16:creationId xmlns:a16="http://schemas.microsoft.com/office/drawing/2014/main" id="{96843048-1ED3-4624-81EC-D1E492A595F2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01;p48">
              <a:extLst>
                <a:ext uri="{FF2B5EF4-FFF2-40B4-BE49-F238E27FC236}">
                  <a16:creationId xmlns:a16="http://schemas.microsoft.com/office/drawing/2014/main" id="{60D2228F-49DF-4FA3-AE02-DEBFC4AE9486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02;p48">
              <a:extLst>
                <a:ext uri="{FF2B5EF4-FFF2-40B4-BE49-F238E27FC236}">
                  <a16:creationId xmlns:a16="http://schemas.microsoft.com/office/drawing/2014/main" id="{A7EBE0F1-6FF0-4FD3-B58F-845160C8D9D0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03;p48">
              <a:extLst>
                <a:ext uri="{FF2B5EF4-FFF2-40B4-BE49-F238E27FC236}">
                  <a16:creationId xmlns:a16="http://schemas.microsoft.com/office/drawing/2014/main" id="{23D9D992-BE16-423E-9588-2C668ECE5261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04;p48">
              <a:extLst>
                <a:ext uri="{FF2B5EF4-FFF2-40B4-BE49-F238E27FC236}">
                  <a16:creationId xmlns:a16="http://schemas.microsoft.com/office/drawing/2014/main" id="{BE149616-0233-4250-ADE6-DF33B7AD7DFB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05;p48">
              <a:extLst>
                <a:ext uri="{FF2B5EF4-FFF2-40B4-BE49-F238E27FC236}">
                  <a16:creationId xmlns:a16="http://schemas.microsoft.com/office/drawing/2014/main" id="{86D0324A-2F5A-4884-A475-946DCE34C38D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06;p48">
              <a:extLst>
                <a:ext uri="{FF2B5EF4-FFF2-40B4-BE49-F238E27FC236}">
                  <a16:creationId xmlns:a16="http://schemas.microsoft.com/office/drawing/2014/main" id="{10EDC450-DDB5-4CCC-9931-77D55C89E9F2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07;p48">
              <a:extLst>
                <a:ext uri="{FF2B5EF4-FFF2-40B4-BE49-F238E27FC236}">
                  <a16:creationId xmlns:a16="http://schemas.microsoft.com/office/drawing/2014/main" id="{3792B657-18F3-4425-B38E-4254B92D98F5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08;p48">
              <a:extLst>
                <a:ext uri="{FF2B5EF4-FFF2-40B4-BE49-F238E27FC236}">
                  <a16:creationId xmlns:a16="http://schemas.microsoft.com/office/drawing/2014/main" id="{50BC3138-EE9A-4A9A-AD10-3892005D4EC2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09;p48">
              <a:extLst>
                <a:ext uri="{FF2B5EF4-FFF2-40B4-BE49-F238E27FC236}">
                  <a16:creationId xmlns:a16="http://schemas.microsoft.com/office/drawing/2014/main" id="{C0AEBE43-92BF-4210-8FC0-2B9AE3AFA715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10;p48">
              <a:extLst>
                <a:ext uri="{FF2B5EF4-FFF2-40B4-BE49-F238E27FC236}">
                  <a16:creationId xmlns:a16="http://schemas.microsoft.com/office/drawing/2014/main" id="{8EF40570-3A46-4000-A635-3C9FD9CD1498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11;p48">
              <a:extLst>
                <a:ext uri="{FF2B5EF4-FFF2-40B4-BE49-F238E27FC236}">
                  <a16:creationId xmlns:a16="http://schemas.microsoft.com/office/drawing/2014/main" id="{B6FB6A41-043D-44BC-A047-EA66BBC5E266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12;p48">
              <a:extLst>
                <a:ext uri="{FF2B5EF4-FFF2-40B4-BE49-F238E27FC236}">
                  <a16:creationId xmlns:a16="http://schemas.microsoft.com/office/drawing/2014/main" id="{ABDE29DC-26EF-42CF-9C48-994F00DFC0D6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13;p48">
              <a:extLst>
                <a:ext uri="{FF2B5EF4-FFF2-40B4-BE49-F238E27FC236}">
                  <a16:creationId xmlns:a16="http://schemas.microsoft.com/office/drawing/2014/main" id="{3146DBF7-73C9-4D89-8BBC-56B560C6FB7C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4;p48">
              <a:extLst>
                <a:ext uri="{FF2B5EF4-FFF2-40B4-BE49-F238E27FC236}">
                  <a16:creationId xmlns:a16="http://schemas.microsoft.com/office/drawing/2014/main" id="{9DDA3A1D-B95E-4F63-961D-5297BEF8EC84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5;p48">
              <a:extLst>
                <a:ext uri="{FF2B5EF4-FFF2-40B4-BE49-F238E27FC236}">
                  <a16:creationId xmlns:a16="http://schemas.microsoft.com/office/drawing/2014/main" id="{CDF06CFA-0906-4438-A62D-A8C8FF978237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6;p48">
              <a:extLst>
                <a:ext uri="{FF2B5EF4-FFF2-40B4-BE49-F238E27FC236}">
                  <a16:creationId xmlns:a16="http://schemas.microsoft.com/office/drawing/2014/main" id="{08945713-37A6-4799-BFD6-0A1061235F82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17;p48">
              <a:extLst>
                <a:ext uri="{FF2B5EF4-FFF2-40B4-BE49-F238E27FC236}">
                  <a16:creationId xmlns:a16="http://schemas.microsoft.com/office/drawing/2014/main" id="{8D966475-A6EB-435A-8C95-5561789986D7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18;p48">
              <a:extLst>
                <a:ext uri="{FF2B5EF4-FFF2-40B4-BE49-F238E27FC236}">
                  <a16:creationId xmlns:a16="http://schemas.microsoft.com/office/drawing/2014/main" id="{EA36DA73-1397-48BE-A879-B8AA1D735912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19;p48">
              <a:extLst>
                <a:ext uri="{FF2B5EF4-FFF2-40B4-BE49-F238E27FC236}">
                  <a16:creationId xmlns:a16="http://schemas.microsoft.com/office/drawing/2014/main" id="{C943017E-39A4-41FC-AF0A-DC14C1F044DD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1" name="صورة الشريحة 50">
                <a:extLst>
                  <a:ext uri="{FF2B5EF4-FFF2-40B4-BE49-F238E27FC236}">
                    <a16:creationId xmlns:a16="http://schemas.microsoft.com/office/drawing/2014/main" id="{1D0FA539-2280-4817-A231-2D2846133D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3299352"/>
                  </p:ext>
                </p:extLst>
              </p:nvPr>
            </p:nvGraphicFramePr>
            <p:xfrm>
              <a:off x="-251836" y="393489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1" name="صورة الشريحة 5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D0FA539-2280-4817-A231-2D2846133D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51836" y="3934893"/>
                <a:ext cx="1318636" cy="1285875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9050AC6C-D77C-4E26-900D-6671C78C7F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8553" y="2174067"/>
            <a:ext cx="2266950" cy="2019300"/>
          </a:xfrm>
          <a:prstGeom prst="rect">
            <a:avLst/>
          </a:prstGeom>
        </p:spPr>
      </p:pic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CCE252FF-2CE0-4583-A8F2-7AF47C4295D6}"/>
              </a:ext>
            </a:extLst>
          </p:cNvPr>
          <p:cNvSpPr/>
          <p:nvPr/>
        </p:nvSpPr>
        <p:spPr>
          <a:xfrm>
            <a:off x="1838697" y="950133"/>
            <a:ext cx="2039726" cy="1732906"/>
          </a:xfrm>
          <a:prstGeom prst="cloudCallout">
            <a:avLst>
              <a:gd name="adj1" fmla="val -71349"/>
              <a:gd name="adj2" fmla="val 34652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2">
                    <a:lumMod val="50000"/>
                  </a:schemeClr>
                </a:solidFill>
              </a:rPr>
              <a:t>دعونا نفكر بطريقة العلماء ونتبع الطريقة العلمية </a:t>
            </a:r>
          </a:p>
        </p:txBody>
      </p:sp>
      <p:sp>
        <p:nvSpPr>
          <p:cNvPr id="54" name="فقاعة التفكير: على شكل سحابة 53">
            <a:extLst>
              <a:ext uri="{FF2B5EF4-FFF2-40B4-BE49-F238E27FC236}">
                <a16:creationId xmlns:a16="http://schemas.microsoft.com/office/drawing/2014/main" id="{7EDA284F-CF0F-4E81-9E13-40732B274E7D}"/>
              </a:ext>
            </a:extLst>
          </p:cNvPr>
          <p:cNvSpPr/>
          <p:nvPr/>
        </p:nvSpPr>
        <p:spPr>
          <a:xfrm>
            <a:off x="-44075" y="226877"/>
            <a:ext cx="2650528" cy="1490382"/>
          </a:xfrm>
          <a:prstGeom prst="cloudCallout">
            <a:avLst>
              <a:gd name="adj1" fmla="val -18487"/>
              <a:gd name="adj2" fmla="val 82694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bg2">
                    <a:lumMod val="50000"/>
                  </a:schemeClr>
                </a:solidFill>
              </a:rPr>
              <a:t>لنعود للصندوق المغلق كيف يمكن ان نتنبأ بما في داخله 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849CF7DC-4D22-4CB7-9CEF-FEDEC3F98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593877" y="3379626"/>
            <a:ext cx="1550506" cy="16274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49B42C9-C416-4483-A871-2027BFDA3B60}"/>
              </a:ext>
            </a:extLst>
          </p:cNvPr>
          <p:cNvSpPr txBox="1"/>
          <p:nvPr/>
        </p:nvSpPr>
        <p:spPr>
          <a:xfrm>
            <a:off x="4562356" y="65402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أولا نحدد السؤال الذي نريد ان نجيب عنه 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EED41C2-9326-4BC5-AF70-E0024F4FC9AC}"/>
              </a:ext>
            </a:extLst>
          </p:cNvPr>
          <p:cNvSpPr txBox="1"/>
          <p:nvPr/>
        </p:nvSpPr>
        <p:spPr>
          <a:xfrm>
            <a:off x="4732102" y="444508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ماذا يوجد داخل الصندوق ؟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D9FD9D9-5E45-4CE8-BA0B-13691F9ADFF7}"/>
              </a:ext>
            </a:extLst>
          </p:cNvPr>
          <p:cNvSpPr txBox="1"/>
          <p:nvPr/>
        </p:nvSpPr>
        <p:spPr>
          <a:xfrm>
            <a:off x="4811235" y="866156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 ثانيا : نلاحظ ونجمع البيانات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4E894B3-6A80-4406-9833-BB56817C8E66}"/>
              </a:ext>
            </a:extLst>
          </p:cNvPr>
          <p:cNvSpPr txBox="1"/>
          <p:nvPr/>
        </p:nvSpPr>
        <p:spPr>
          <a:xfrm>
            <a:off x="4163641" y="1758479"/>
            <a:ext cx="46659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ثالثا : نضع الفرضية 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3579B5D9-35A2-4378-B262-E9DA8834AB37}"/>
              </a:ext>
            </a:extLst>
          </p:cNvPr>
          <p:cNvSpPr txBox="1"/>
          <p:nvPr/>
        </p:nvSpPr>
        <p:spPr>
          <a:xfrm>
            <a:off x="4714169" y="2860669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رابعا اختبار الفرضية 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531AF29-3D14-40BB-93B1-670E83A011BE}"/>
              </a:ext>
            </a:extLst>
          </p:cNvPr>
          <p:cNvSpPr txBox="1"/>
          <p:nvPr/>
        </p:nvSpPr>
        <p:spPr>
          <a:xfrm>
            <a:off x="4105647" y="2165050"/>
            <a:ext cx="4914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D678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الفرضية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EDBBC7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هي تخمين </a:t>
            </a:r>
            <a:r>
              <a:rPr kumimoji="0" lang="ar-SA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لاجابة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السؤال او تفسير منطقي محتمل  يعتمد على معرفتك وملاحظتك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DE52668-20ED-4E4D-BCDB-28D212D5D698}"/>
              </a:ext>
            </a:extLst>
          </p:cNvPr>
          <p:cNvSpPr txBox="1"/>
          <p:nvPr/>
        </p:nvSpPr>
        <p:spPr>
          <a:xfrm>
            <a:off x="3624029" y="3183717"/>
            <a:ext cx="491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اجري التجارب واكررها ( اقيس- اعمل نموذج – اقارن )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DE54B4D0-7DFD-4A8B-85EF-023806BA57B7}"/>
              </a:ext>
            </a:extLst>
          </p:cNvPr>
          <p:cNvSpPr txBox="1"/>
          <p:nvPr/>
        </p:nvSpPr>
        <p:spPr>
          <a:xfrm>
            <a:off x="4179201" y="1247835"/>
            <a:ext cx="4914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D678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الملاحظة :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جمع البيانات باستخدام الحواس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AB7451F-8E7C-4F28-BCF5-5435F3C97387}"/>
              </a:ext>
            </a:extLst>
          </p:cNvPr>
          <p:cNvSpPr txBox="1"/>
          <p:nvPr/>
        </p:nvSpPr>
        <p:spPr>
          <a:xfrm>
            <a:off x="4979531" y="3568555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خامسا : انظم النتائج بجداول 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9323A9D6-A7BA-420A-A3E4-F65B32D3CEB4}"/>
              </a:ext>
            </a:extLst>
          </p:cNvPr>
          <p:cNvSpPr txBox="1"/>
          <p:nvPr/>
        </p:nvSpPr>
        <p:spPr>
          <a:xfrm>
            <a:off x="5126631" y="4085790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سادسا : اتوصل للنتائج واتواصل </a:t>
            </a:r>
          </a:p>
        </p:txBody>
      </p:sp>
    </p:spTree>
    <p:extLst>
      <p:ext uri="{BB962C8B-B14F-4D97-AF65-F5344CB8AC3E}">
        <p14:creationId xmlns:p14="http://schemas.microsoft.com/office/powerpoint/2010/main" val="88919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2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701EE7CE-15D6-4CD7-A45E-5FF84544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" y="4882529"/>
            <a:ext cx="1042506" cy="37798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6" name="صورة الشريحة 55">
                <a:extLst>
                  <a:ext uri="{FF2B5EF4-FFF2-40B4-BE49-F238E27FC236}">
                    <a16:creationId xmlns:a16="http://schemas.microsoft.com/office/drawing/2014/main" id="{E90DC9AF-7D04-4412-871C-9E5AC030AA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2705851"/>
                  </p:ext>
                </p:extLst>
              </p:nvPr>
            </p:nvGraphicFramePr>
            <p:xfrm>
              <a:off x="-316848" y="3974639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6" name="صورة الشريحة 5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90DC9AF-7D04-4412-871C-9E5AC030AA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16848" y="3974639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A8089A82-6F92-4DDF-B7E9-B5EFF9A976C0}"/>
              </a:ext>
            </a:extLst>
          </p:cNvPr>
          <p:cNvSpPr txBox="1"/>
          <p:nvPr/>
        </p:nvSpPr>
        <p:spPr>
          <a:xfrm>
            <a:off x="1419637" y="388809"/>
            <a:ext cx="637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نلاحظ حجم الصندوق ونحركه لنسمع الصوت الصادر( نستخدم حواسنا )</a:t>
            </a:r>
          </a:p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7D35C28-3586-4CD2-9F13-401AAE99F119}"/>
              </a:ext>
            </a:extLst>
          </p:cNvPr>
          <p:cNvSpPr txBox="1"/>
          <p:nvPr/>
        </p:nvSpPr>
        <p:spPr>
          <a:xfrm>
            <a:off x="3993357" y="811145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نضع فرضية بناء على ملاحظاتنا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1B7579F-C0E6-4CB5-ABAE-C4B0633C153F}"/>
              </a:ext>
            </a:extLst>
          </p:cNvPr>
          <p:cNvSpPr txBox="1"/>
          <p:nvPr/>
        </p:nvSpPr>
        <p:spPr>
          <a:xfrm>
            <a:off x="1001788" y="815263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ربما يكون ما بداخل الصندوق قلم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72B4693-E42E-4EB9-8358-722CB830DACA}"/>
              </a:ext>
            </a:extLst>
          </p:cNvPr>
          <p:cNvSpPr txBox="1"/>
          <p:nvPr/>
        </p:nvSpPr>
        <p:spPr>
          <a:xfrm>
            <a:off x="5044917" y="1208928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نختبر الفرضية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2429335-567C-46C0-96FF-4CEE822C5D90}"/>
              </a:ext>
            </a:extLst>
          </p:cNvPr>
          <p:cNvSpPr txBox="1"/>
          <p:nvPr/>
        </p:nvSpPr>
        <p:spPr>
          <a:xfrm>
            <a:off x="2046689" y="1595006"/>
            <a:ext cx="57432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يمكننا اختبار الفرضية بعمل نموذج للصندوق ثم نقيس وزن الصندوقين والصوت الصادر ونقارن النتائج بين الصندوق والنموذج بترتيبها في جدول 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2B6C1CC-F32B-4E1D-8D31-B04E609081E8}"/>
              </a:ext>
            </a:extLst>
          </p:cNvPr>
          <p:cNvSpPr txBox="1"/>
          <p:nvPr/>
        </p:nvSpPr>
        <p:spPr>
          <a:xfrm>
            <a:off x="4291986" y="3476541"/>
            <a:ext cx="36899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وأخيرا يمكننا ان نصل لاستنتاج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8BE2659-6AB2-4836-9CAA-3B0D31CEA3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56550" y="3255047"/>
            <a:ext cx="1550506" cy="16274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D88576B8-983E-400B-95BE-0C6EAB8C2902}"/>
              </a:ext>
            </a:extLst>
          </p:cNvPr>
          <p:cNvSpPr/>
          <p:nvPr/>
        </p:nvSpPr>
        <p:spPr>
          <a:xfrm>
            <a:off x="4263148" y="3942195"/>
            <a:ext cx="3535680" cy="953683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75000"/>
                  </a:schemeClr>
                </a:solidFill>
              </a:rPr>
              <a:t>في هذه التجربة قمنا بما يقوم به العلماء في استقصاءاتهم واستخدمنا الكثير من المهارات 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EF23DEA-BBA1-4FFB-B757-7F08861EB5AB}"/>
              </a:ext>
            </a:extLst>
          </p:cNvPr>
          <p:cNvGrpSpPr/>
          <p:nvPr/>
        </p:nvGrpSpPr>
        <p:grpSpPr>
          <a:xfrm>
            <a:off x="-145637" y="-302307"/>
            <a:ext cx="2377440" cy="1006546"/>
            <a:chOff x="5957001" y="312421"/>
            <a:chExt cx="2172137" cy="1006546"/>
          </a:xfrm>
        </p:grpSpPr>
        <p:pic>
          <p:nvPicPr>
            <p:cNvPr id="21" name="صورة 20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D79B3C37-3E87-48D1-B814-62BB56692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5543B310-1E89-4A72-879C-3B6EEECB7F02}"/>
                </a:ext>
              </a:extLst>
            </p:cNvPr>
            <p:cNvSpPr txBox="1"/>
            <p:nvPr/>
          </p:nvSpPr>
          <p:spPr>
            <a:xfrm>
              <a:off x="5970838" y="631028"/>
              <a:ext cx="215830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>
                  <a:solidFill>
                    <a:schemeClr val="bg2">
                      <a:lumMod val="75000"/>
                    </a:schemeClr>
                  </a:solidFill>
                </a:rPr>
                <a:t>استراتيجية اجراء التجارب 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BED1E39-27EE-4AF3-BAC6-39846AED4E54}"/>
              </a:ext>
            </a:extLst>
          </p:cNvPr>
          <p:cNvSpPr txBox="1"/>
          <p:nvPr/>
        </p:nvSpPr>
        <p:spPr>
          <a:xfrm>
            <a:off x="2046689" y="2610255"/>
            <a:ext cx="637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وهنا استخدمنا مهارة الاستدلال </a:t>
            </a:r>
          </a:p>
          <a:p>
            <a:pPr algn="ctr"/>
            <a:r>
              <a:rPr lang="ar-SA" sz="2000" b="1" dirty="0">
                <a:solidFill>
                  <a:schemeClr val="accent3">
                    <a:lumMod val="75000"/>
                  </a:schemeClr>
                </a:solidFill>
              </a:rPr>
              <a:t>وهي التوصل الى استنتاجات بناء على مشاهدات سابقة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6" grpId="0"/>
      <p:bldP spid="17" grpId="0"/>
      <p:bldP spid="18" grpId="0"/>
      <p:bldP spid="3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3DA1FEDD-9849-4C63-852A-A453C787C22B}"/>
              </a:ext>
            </a:extLst>
          </p:cNvPr>
          <p:cNvGrpSpPr/>
          <p:nvPr/>
        </p:nvGrpSpPr>
        <p:grpSpPr>
          <a:xfrm>
            <a:off x="2366846" y="726750"/>
            <a:ext cx="5058761" cy="1631190"/>
            <a:chOff x="1777026" y="3243752"/>
            <a:chExt cx="6238488" cy="1934296"/>
          </a:xfrm>
        </p:grpSpPr>
        <p:pic>
          <p:nvPicPr>
            <p:cNvPr id="40" name="صورة 3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03A9297-9D6D-42F8-AB67-111EACA13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026" y="3243752"/>
              <a:ext cx="6238488" cy="1934296"/>
            </a:xfrm>
            <a:prstGeom prst="rect">
              <a:avLst/>
            </a:prstGeom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1EA8E51-3C57-4440-8B16-8A20CE7B62D3}"/>
                </a:ext>
              </a:extLst>
            </p:cNvPr>
            <p:cNvSpPr txBox="1"/>
            <p:nvPr/>
          </p:nvSpPr>
          <p:spPr>
            <a:xfrm>
              <a:off x="1949056" y="3759406"/>
              <a:ext cx="5674058" cy="12043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من خلال تجربتنا السابقة </a:t>
              </a:r>
            </a:p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هل يمكنك توضيح الفرق بين الملاحظة والاستنتاج </a:t>
              </a:r>
            </a:p>
            <a:p>
              <a:pPr algn="ctr"/>
              <a:endParaRPr lang="ar-SA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45E77A-8844-4F6C-B886-3EB9C87016D9}"/>
              </a:ext>
            </a:extLst>
          </p:cNvPr>
          <p:cNvSpPr txBox="1"/>
          <p:nvPr/>
        </p:nvSpPr>
        <p:spPr>
          <a:xfrm>
            <a:off x="2780664" y="2426521"/>
            <a:ext cx="44670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الملاحظة تعتمد على الحواس </a:t>
            </a:r>
          </a:p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اما الاستنتاج يعتمد على التجريب والمهارات العقلية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1393212"/>
                  </p:ext>
                </p:extLst>
              </p:nvPr>
            </p:nvGraphicFramePr>
            <p:xfrm>
              <a:off x="-102922" y="4105707"/>
              <a:ext cx="1042506" cy="101660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2506" cy="101660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02922" y="4105707"/>
                <a:ext cx="1042506" cy="1016605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BA533F2-3A3F-4AFF-BA2C-11BE080463B7}"/>
              </a:ext>
            </a:extLst>
          </p:cNvPr>
          <p:cNvGrpSpPr/>
          <p:nvPr/>
        </p:nvGrpSpPr>
        <p:grpSpPr>
          <a:xfrm>
            <a:off x="6575203" y="-62370"/>
            <a:ext cx="2377440" cy="1006546"/>
            <a:chOff x="5957001" y="312421"/>
            <a:chExt cx="2172137" cy="1006546"/>
          </a:xfrm>
        </p:grpSpPr>
        <p:pic>
          <p:nvPicPr>
            <p:cNvPr id="18" name="صورة 1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21CDB5CB-DA11-46AD-88FC-4CFEC2196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7562B5F7-3CB8-48D6-89FC-E4D7AFEEB737}"/>
                </a:ext>
              </a:extLst>
            </p:cNvPr>
            <p:cNvSpPr txBox="1"/>
            <p:nvPr/>
          </p:nvSpPr>
          <p:spPr>
            <a:xfrm>
              <a:off x="5970838" y="631028"/>
              <a:ext cx="215830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>
                  <a:solidFill>
                    <a:schemeClr val="bg2">
                      <a:lumMod val="75000"/>
                    </a:schemeClr>
                  </a:solidFill>
                </a:rPr>
                <a:t>التفكير الناقد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2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520</Words>
  <Application>Microsoft Office PowerPoint</Application>
  <PresentationFormat>عرض على الشاشة (16:9)</PresentationFormat>
  <Paragraphs>116</Paragraphs>
  <Slides>13</Slides>
  <Notes>11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Roboto Condensed Light</vt:lpstr>
      <vt:lpstr>Barlow SemiBold</vt:lpstr>
      <vt:lpstr>Fredoka One</vt:lpstr>
      <vt:lpstr>Barlow Medium</vt:lpstr>
      <vt:lpstr>Calibri</vt:lpstr>
      <vt:lpstr>Science Subject for High School - 9th Grade: Cell Biology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 الردادي</dc:creator>
  <cp:lastModifiedBy>وديان الردادي</cp:lastModifiedBy>
  <cp:revision>14</cp:revision>
  <dcterms:modified xsi:type="dcterms:W3CDTF">2021-09-07T21:03:07Z</dcterms:modified>
</cp:coreProperties>
</file>