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26" r:id="rId1"/>
    <p:sldMasterId id="2147484138" r:id="rId2"/>
  </p:sldMasterIdLst>
  <p:notesMasterIdLst>
    <p:notesMasterId r:id="rId26"/>
  </p:notesMasterIdLst>
  <p:sldIdLst>
    <p:sldId id="709" r:id="rId3"/>
    <p:sldId id="341" r:id="rId4"/>
    <p:sldId id="474" r:id="rId5"/>
    <p:sldId id="760" r:id="rId6"/>
    <p:sldId id="787" r:id="rId7"/>
    <p:sldId id="761" r:id="rId8"/>
    <p:sldId id="762" r:id="rId9"/>
    <p:sldId id="776" r:id="rId10"/>
    <p:sldId id="763" r:id="rId11"/>
    <p:sldId id="777" r:id="rId12"/>
    <p:sldId id="778" r:id="rId13"/>
    <p:sldId id="764" r:id="rId14"/>
    <p:sldId id="779" r:id="rId15"/>
    <p:sldId id="780" r:id="rId16"/>
    <p:sldId id="781" r:id="rId17"/>
    <p:sldId id="782" r:id="rId18"/>
    <p:sldId id="783" r:id="rId19"/>
    <p:sldId id="784" r:id="rId20"/>
    <p:sldId id="785" r:id="rId21"/>
    <p:sldId id="786" r:id="rId22"/>
    <p:sldId id="788" r:id="rId23"/>
    <p:sldId id="789" r:id="rId24"/>
    <p:sldId id="775" r:id="rId25"/>
  </p:sldIdLst>
  <p:sldSz cx="9144000" cy="6858000" type="screen4x3"/>
  <p:notesSz cx="6858000" cy="9144000"/>
  <p:defaultTex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393"/>
    <a:srgbClr val="9691F3"/>
    <a:srgbClr val="2DBD3B"/>
    <a:srgbClr val="CC0000"/>
    <a:srgbClr val="B3FD2F"/>
    <a:srgbClr val="FF6600"/>
    <a:srgbClr val="25C55A"/>
    <a:srgbClr val="89D016"/>
    <a:srgbClr val="C65C0C"/>
    <a:srgbClr val="B9BD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8B1032C-EA38-4F05-BA0D-38AFFFC7BED3}" styleName="نمط فاتح 3 - تمييز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25E5076-3810-47DD-B79F-674D7AD40C01}" styleName="نمط داكن 1 - تمييز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النمط الداكن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النمط المتوسط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71" autoAdjust="0"/>
    <p:restoredTop sz="96057" autoAdjust="0"/>
  </p:normalViewPr>
  <p:slideViewPr>
    <p:cSldViewPr>
      <p:cViewPr>
        <p:scale>
          <a:sx n="70" d="100"/>
          <a:sy n="70" d="100"/>
        </p:scale>
        <p:origin x="-1200" y="-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338"/>
    </p:cViewPr>
  </p:sorterViewPr>
  <p:notesViewPr>
    <p:cSldViewPr>
      <p:cViewPr varScale="1">
        <p:scale>
          <a:sx n="55" d="100"/>
          <a:sy n="55" d="100"/>
        </p:scale>
        <p:origin x="-2904"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6C0C92-4CED-4689-B662-821B37FAA7DD}" type="doc">
      <dgm:prSet loTypeId="urn:microsoft.com/office/officeart/2005/8/layout/process2" loCatId="process" qsTypeId="urn:microsoft.com/office/officeart/2005/8/quickstyle/3d3" qsCatId="3D" csTypeId="urn:microsoft.com/office/officeart/2005/8/colors/colorful3" csCatId="colorful" phldr="1"/>
      <dgm:spPr/>
      <dgm:t>
        <a:bodyPr/>
        <a:lstStyle/>
        <a:p>
          <a:pPr rtl="1"/>
          <a:endParaRPr lang="ar-SA"/>
        </a:p>
      </dgm:t>
    </dgm:pt>
    <dgm:pt modelId="{12B2A1FB-1922-4430-BCC9-D935747E18C6}">
      <dgm:prSet phldrT="[Text]"/>
      <dgm:spPr/>
      <dgm:t>
        <a:bodyPr/>
        <a:lstStyle/>
        <a:p>
          <a:pPr rtl="1"/>
          <a:r>
            <a:rPr lang="ar-SA" b="1" dirty="0" smtClean="0">
              <a:solidFill>
                <a:schemeClr val="tx2"/>
              </a:solidFill>
            </a:rPr>
            <a:t>قابلية التغيير</a:t>
          </a:r>
          <a:endParaRPr lang="ar-SA" b="1" dirty="0">
            <a:solidFill>
              <a:schemeClr val="tx2"/>
            </a:solidFill>
          </a:endParaRPr>
        </a:p>
      </dgm:t>
    </dgm:pt>
    <dgm:pt modelId="{8C012E9F-2874-40BC-9549-2A60D463924C}" type="parTrans" cxnId="{7834AE0B-2FF8-4267-A472-4F0AD484BE34}">
      <dgm:prSet/>
      <dgm:spPr/>
      <dgm:t>
        <a:bodyPr/>
        <a:lstStyle/>
        <a:p>
          <a:pPr rtl="1"/>
          <a:endParaRPr lang="ar-SA"/>
        </a:p>
      </dgm:t>
    </dgm:pt>
    <dgm:pt modelId="{96DA74C9-15FB-4799-A49D-269CE3EF87D8}" type="sibTrans" cxnId="{7834AE0B-2FF8-4267-A472-4F0AD484BE34}">
      <dgm:prSet/>
      <dgm:spPr/>
      <dgm:t>
        <a:bodyPr/>
        <a:lstStyle/>
        <a:p>
          <a:pPr rtl="1"/>
          <a:endParaRPr lang="ar-SA"/>
        </a:p>
      </dgm:t>
    </dgm:pt>
    <dgm:pt modelId="{70EE8614-1AE1-4587-9D2F-3CF5613F5B72}">
      <dgm:prSet phldrT="[Text]"/>
      <dgm:spPr/>
      <dgm:t>
        <a:bodyPr/>
        <a:lstStyle/>
        <a:p>
          <a:pPr rtl="1"/>
          <a:r>
            <a:rPr lang="ar-SA" b="1" dirty="0" smtClean="0">
              <a:solidFill>
                <a:schemeClr val="tx2"/>
              </a:solidFill>
            </a:rPr>
            <a:t>خواص كيميائية شائعة</a:t>
          </a:r>
          <a:endParaRPr lang="ar-SA" b="1" dirty="0">
            <a:solidFill>
              <a:schemeClr val="tx2"/>
            </a:solidFill>
          </a:endParaRPr>
        </a:p>
      </dgm:t>
    </dgm:pt>
    <dgm:pt modelId="{67EF7993-B7ED-455A-A441-D56790CEA96F}" type="parTrans" cxnId="{9652B786-9DA1-453D-B285-33F3EB6827C2}">
      <dgm:prSet/>
      <dgm:spPr/>
      <dgm:t>
        <a:bodyPr/>
        <a:lstStyle/>
        <a:p>
          <a:pPr rtl="1"/>
          <a:endParaRPr lang="ar-SA"/>
        </a:p>
      </dgm:t>
    </dgm:pt>
    <dgm:pt modelId="{A657597E-7F10-4D63-B8FF-D6355A3E166E}" type="sibTrans" cxnId="{9652B786-9DA1-453D-B285-33F3EB6827C2}">
      <dgm:prSet/>
      <dgm:spPr/>
      <dgm:t>
        <a:bodyPr/>
        <a:lstStyle/>
        <a:p>
          <a:pPr rtl="1"/>
          <a:endParaRPr lang="ar-SA"/>
        </a:p>
      </dgm:t>
    </dgm:pt>
    <dgm:pt modelId="{CBA85ACB-9AF1-4835-985B-AD1BA379A122}">
      <dgm:prSet phldrT="[Text]"/>
      <dgm:spPr/>
      <dgm:t>
        <a:bodyPr/>
        <a:lstStyle/>
        <a:p>
          <a:pPr rtl="1"/>
          <a:r>
            <a:rPr lang="ar-SA" b="1" dirty="0" smtClean="0">
              <a:solidFill>
                <a:schemeClr val="tx2"/>
              </a:solidFill>
            </a:rPr>
            <a:t>قانون حفظ الكتلة</a:t>
          </a:r>
          <a:endParaRPr lang="ar-SA" b="1" dirty="0">
            <a:solidFill>
              <a:schemeClr val="tx2"/>
            </a:solidFill>
          </a:endParaRPr>
        </a:p>
      </dgm:t>
    </dgm:pt>
    <dgm:pt modelId="{A7570328-71C8-48F3-8389-279756031451}" type="parTrans" cxnId="{292017D6-1B85-4A28-95D7-3FF100C3541C}">
      <dgm:prSet/>
      <dgm:spPr/>
      <dgm:t>
        <a:bodyPr/>
        <a:lstStyle/>
        <a:p>
          <a:pPr rtl="1"/>
          <a:endParaRPr lang="ar-SA"/>
        </a:p>
      </dgm:t>
    </dgm:pt>
    <dgm:pt modelId="{9A4B5FBB-799C-410F-8CF7-D53E309BD8F2}" type="sibTrans" cxnId="{292017D6-1B85-4A28-95D7-3FF100C3541C}">
      <dgm:prSet/>
      <dgm:spPr/>
      <dgm:t>
        <a:bodyPr/>
        <a:lstStyle/>
        <a:p>
          <a:pPr rtl="1"/>
          <a:endParaRPr lang="ar-SA"/>
        </a:p>
      </dgm:t>
    </dgm:pt>
    <dgm:pt modelId="{9BD5D6ED-99E2-4038-8798-418B3D84DFC4}" type="pres">
      <dgm:prSet presAssocID="{FD6C0C92-4CED-4689-B662-821B37FAA7DD}" presName="linearFlow" presStyleCnt="0">
        <dgm:presLayoutVars>
          <dgm:resizeHandles val="exact"/>
        </dgm:presLayoutVars>
      </dgm:prSet>
      <dgm:spPr/>
      <dgm:t>
        <a:bodyPr/>
        <a:lstStyle/>
        <a:p>
          <a:pPr rtl="1"/>
          <a:endParaRPr lang="ar-SA"/>
        </a:p>
      </dgm:t>
    </dgm:pt>
    <dgm:pt modelId="{75E75ED4-BAF0-4CC8-BD26-F4D344DCFEC6}" type="pres">
      <dgm:prSet presAssocID="{12B2A1FB-1922-4430-BCC9-D935747E18C6}" presName="node" presStyleLbl="node1" presStyleIdx="0" presStyleCnt="3">
        <dgm:presLayoutVars>
          <dgm:bulletEnabled val="1"/>
        </dgm:presLayoutVars>
      </dgm:prSet>
      <dgm:spPr/>
      <dgm:t>
        <a:bodyPr/>
        <a:lstStyle/>
        <a:p>
          <a:pPr rtl="1"/>
          <a:endParaRPr lang="ar-SA"/>
        </a:p>
      </dgm:t>
    </dgm:pt>
    <dgm:pt modelId="{47E2C92E-8534-4BA8-B558-433796E61242}" type="pres">
      <dgm:prSet presAssocID="{96DA74C9-15FB-4799-A49D-269CE3EF87D8}" presName="sibTrans" presStyleLbl="sibTrans2D1" presStyleIdx="0" presStyleCnt="2"/>
      <dgm:spPr/>
      <dgm:t>
        <a:bodyPr/>
        <a:lstStyle/>
        <a:p>
          <a:pPr rtl="1"/>
          <a:endParaRPr lang="ar-SA"/>
        </a:p>
      </dgm:t>
    </dgm:pt>
    <dgm:pt modelId="{EF747D19-D81A-485E-8B4A-3609275E7758}" type="pres">
      <dgm:prSet presAssocID="{96DA74C9-15FB-4799-A49D-269CE3EF87D8}" presName="connectorText" presStyleLbl="sibTrans2D1" presStyleIdx="0" presStyleCnt="2"/>
      <dgm:spPr/>
      <dgm:t>
        <a:bodyPr/>
        <a:lstStyle/>
        <a:p>
          <a:pPr rtl="1"/>
          <a:endParaRPr lang="ar-SA"/>
        </a:p>
      </dgm:t>
    </dgm:pt>
    <dgm:pt modelId="{25E14B81-71E6-4EF6-8E01-DFB7F34A8953}" type="pres">
      <dgm:prSet presAssocID="{70EE8614-1AE1-4587-9D2F-3CF5613F5B72}" presName="node" presStyleLbl="node1" presStyleIdx="1" presStyleCnt="3">
        <dgm:presLayoutVars>
          <dgm:bulletEnabled val="1"/>
        </dgm:presLayoutVars>
      </dgm:prSet>
      <dgm:spPr/>
      <dgm:t>
        <a:bodyPr/>
        <a:lstStyle/>
        <a:p>
          <a:pPr rtl="1"/>
          <a:endParaRPr lang="ar-SA"/>
        </a:p>
      </dgm:t>
    </dgm:pt>
    <dgm:pt modelId="{0BB7E582-F709-4214-8318-51EBBD3BCEFE}" type="pres">
      <dgm:prSet presAssocID="{A657597E-7F10-4D63-B8FF-D6355A3E166E}" presName="sibTrans" presStyleLbl="sibTrans2D1" presStyleIdx="1" presStyleCnt="2"/>
      <dgm:spPr/>
      <dgm:t>
        <a:bodyPr/>
        <a:lstStyle/>
        <a:p>
          <a:pPr rtl="1"/>
          <a:endParaRPr lang="ar-SA"/>
        </a:p>
      </dgm:t>
    </dgm:pt>
    <dgm:pt modelId="{3BF48493-F66F-4115-A639-F66E66E8F785}" type="pres">
      <dgm:prSet presAssocID="{A657597E-7F10-4D63-B8FF-D6355A3E166E}" presName="connectorText" presStyleLbl="sibTrans2D1" presStyleIdx="1" presStyleCnt="2"/>
      <dgm:spPr/>
      <dgm:t>
        <a:bodyPr/>
        <a:lstStyle/>
        <a:p>
          <a:pPr rtl="1"/>
          <a:endParaRPr lang="ar-SA"/>
        </a:p>
      </dgm:t>
    </dgm:pt>
    <dgm:pt modelId="{DB2CF850-8F0A-44EE-8393-EE7BE7D11F0D}" type="pres">
      <dgm:prSet presAssocID="{CBA85ACB-9AF1-4835-985B-AD1BA379A122}" presName="node" presStyleLbl="node1" presStyleIdx="2" presStyleCnt="3">
        <dgm:presLayoutVars>
          <dgm:bulletEnabled val="1"/>
        </dgm:presLayoutVars>
      </dgm:prSet>
      <dgm:spPr/>
      <dgm:t>
        <a:bodyPr/>
        <a:lstStyle/>
        <a:p>
          <a:pPr rtl="1"/>
          <a:endParaRPr lang="ar-SA"/>
        </a:p>
      </dgm:t>
    </dgm:pt>
  </dgm:ptLst>
  <dgm:cxnLst>
    <dgm:cxn modelId="{494C1E2A-128C-4C52-9187-B014DA01C1A4}" type="presOf" srcId="{96DA74C9-15FB-4799-A49D-269CE3EF87D8}" destId="{47E2C92E-8534-4BA8-B558-433796E61242}" srcOrd="0" destOrd="0" presId="urn:microsoft.com/office/officeart/2005/8/layout/process2"/>
    <dgm:cxn modelId="{BA0D5BF9-9CE9-46E3-9921-E10F103E9142}" type="presOf" srcId="{A657597E-7F10-4D63-B8FF-D6355A3E166E}" destId="{0BB7E582-F709-4214-8318-51EBBD3BCEFE}" srcOrd="0" destOrd="0" presId="urn:microsoft.com/office/officeart/2005/8/layout/process2"/>
    <dgm:cxn modelId="{292017D6-1B85-4A28-95D7-3FF100C3541C}" srcId="{FD6C0C92-4CED-4689-B662-821B37FAA7DD}" destId="{CBA85ACB-9AF1-4835-985B-AD1BA379A122}" srcOrd="2" destOrd="0" parTransId="{A7570328-71C8-48F3-8389-279756031451}" sibTransId="{9A4B5FBB-799C-410F-8CF7-D53E309BD8F2}"/>
    <dgm:cxn modelId="{CB45F37E-B24F-42B6-AAC3-A148C99E75E8}" type="presOf" srcId="{96DA74C9-15FB-4799-A49D-269CE3EF87D8}" destId="{EF747D19-D81A-485E-8B4A-3609275E7758}" srcOrd="1" destOrd="0" presId="urn:microsoft.com/office/officeart/2005/8/layout/process2"/>
    <dgm:cxn modelId="{9652B786-9DA1-453D-B285-33F3EB6827C2}" srcId="{FD6C0C92-4CED-4689-B662-821B37FAA7DD}" destId="{70EE8614-1AE1-4587-9D2F-3CF5613F5B72}" srcOrd="1" destOrd="0" parTransId="{67EF7993-B7ED-455A-A441-D56790CEA96F}" sibTransId="{A657597E-7F10-4D63-B8FF-D6355A3E166E}"/>
    <dgm:cxn modelId="{57110C70-C25C-430D-805C-185080A992CD}" type="presOf" srcId="{12B2A1FB-1922-4430-BCC9-D935747E18C6}" destId="{75E75ED4-BAF0-4CC8-BD26-F4D344DCFEC6}" srcOrd="0" destOrd="0" presId="urn:microsoft.com/office/officeart/2005/8/layout/process2"/>
    <dgm:cxn modelId="{7834AE0B-2FF8-4267-A472-4F0AD484BE34}" srcId="{FD6C0C92-4CED-4689-B662-821B37FAA7DD}" destId="{12B2A1FB-1922-4430-BCC9-D935747E18C6}" srcOrd="0" destOrd="0" parTransId="{8C012E9F-2874-40BC-9549-2A60D463924C}" sibTransId="{96DA74C9-15FB-4799-A49D-269CE3EF87D8}"/>
    <dgm:cxn modelId="{50242F16-E6FF-4FEB-89A4-01204D003541}" type="presOf" srcId="{CBA85ACB-9AF1-4835-985B-AD1BA379A122}" destId="{DB2CF850-8F0A-44EE-8393-EE7BE7D11F0D}" srcOrd="0" destOrd="0" presId="urn:microsoft.com/office/officeart/2005/8/layout/process2"/>
    <dgm:cxn modelId="{218CC7B6-B1ED-4A82-A90F-4257FB1CD8A3}" type="presOf" srcId="{FD6C0C92-4CED-4689-B662-821B37FAA7DD}" destId="{9BD5D6ED-99E2-4038-8798-418B3D84DFC4}" srcOrd="0" destOrd="0" presId="urn:microsoft.com/office/officeart/2005/8/layout/process2"/>
    <dgm:cxn modelId="{1846C731-FDE0-4A9C-9111-D782F18602C3}" type="presOf" srcId="{70EE8614-1AE1-4587-9D2F-3CF5613F5B72}" destId="{25E14B81-71E6-4EF6-8E01-DFB7F34A8953}" srcOrd="0" destOrd="0" presId="urn:microsoft.com/office/officeart/2005/8/layout/process2"/>
    <dgm:cxn modelId="{1B3A406E-EF42-4B12-95C6-DBEEB755067A}" type="presOf" srcId="{A657597E-7F10-4D63-B8FF-D6355A3E166E}" destId="{3BF48493-F66F-4115-A639-F66E66E8F785}" srcOrd="1" destOrd="0" presId="urn:microsoft.com/office/officeart/2005/8/layout/process2"/>
    <dgm:cxn modelId="{7D20F5DD-26F2-473D-AD04-9D312E1B82EC}" type="presParOf" srcId="{9BD5D6ED-99E2-4038-8798-418B3D84DFC4}" destId="{75E75ED4-BAF0-4CC8-BD26-F4D344DCFEC6}" srcOrd="0" destOrd="0" presId="urn:microsoft.com/office/officeart/2005/8/layout/process2"/>
    <dgm:cxn modelId="{82BE2E22-97AC-4512-B65A-B3C746AAEE17}" type="presParOf" srcId="{9BD5D6ED-99E2-4038-8798-418B3D84DFC4}" destId="{47E2C92E-8534-4BA8-B558-433796E61242}" srcOrd="1" destOrd="0" presId="urn:microsoft.com/office/officeart/2005/8/layout/process2"/>
    <dgm:cxn modelId="{5C9073A8-646C-4B60-B3FC-8D1C84BAC9D8}" type="presParOf" srcId="{47E2C92E-8534-4BA8-B558-433796E61242}" destId="{EF747D19-D81A-485E-8B4A-3609275E7758}" srcOrd="0" destOrd="0" presId="urn:microsoft.com/office/officeart/2005/8/layout/process2"/>
    <dgm:cxn modelId="{24065E56-0E70-4A65-9359-9032E93E414D}" type="presParOf" srcId="{9BD5D6ED-99E2-4038-8798-418B3D84DFC4}" destId="{25E14B81-71E6-4EF6-8E01-DFB7F34A8953}" srcOrd="2" destOrd="0" presId="urn:microsoft.com/office/officeart/2005/8/layout/process2"/>
    <dgm:cxn modelId="{37028338-ED21-489C-BBDD-500EF8F645C7}" type="presParOf" srcId="{9BD5D6ED-99E2-4038-8798-418B3D84DFC4}" destId="{0BB7E582-F709-4214-8318-51EBBD3BCEFE}" srcOrd="3" destOrd="0" presId="urn:microsoft.com/office/officeart/2005/8/layout/process2"/>
    <dgm:cxn modelId="{B008BC29-223A-4511-8F2F-C41999B1034A}" type="presParOf" srcId="{0BB7E582-F709-4214-8318-51EBBD3BCEFE}" destId="{3BF48493-F66F-4115-A639-F66E66E8F785}" srcOrd="0" destOrd="0" presId="urn:microsoft.com/office/officeart/2005/8/layout/process2"/>
    <dgm:cxn modelId="{D39A3C75-EB31-4DD8-9026-67AABAA029BE}" type="presParOf" srcId="{9BD5D6ED-99E2-4038-8798-418B3D84DFC4}" destId="{DB2CF850-8F0A-44EE-8393-EE7BE7D11F0D}" srcOrd="4"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FE7C723-9C15-40E2-A3E6-04B2C4A9F889}" type="doc">
      <dgm:prSet loTypeId="urn:microsoft.com/office/officeart/2005/8/layout/process1" loCatId="process" qsTypeId="urn:microsoft.com/office/officeart/2005/8/quickstyle/simple1" qsCatId="simple" csTypeId="urn:microsoft.com/office/officeart/2005/8/colors/accent1_2" csCatId="accent1" phldr="1"/>
      <dgm:spPr/>
    </dgm:pt>
    <dgm:pt modelId="{405046CC-45EB-4F8D-883F-C14D14FADB70}">
      <dgm:prSet phldrT="[نص]"/>
      <dgm:spPr>
        <a:gradFill rotWithShape="0">
          <a:gsLst>
            <a:gs pos="0">
              <a:srgbClr val="FBEAC7"/>
            </a:gs>
            <a:gs pos="17999">
              <a:srgbClr val="FEE7F2"/>
            </a:gs>
            <a:gs pos="36000">
              <a:srgbClr val="FAC77D"/>
            </a:gs>
            <a:gs pos="61000">
              <a:srgbClr val="FBA97D"/>
            </a:gs>
            <a:gs pos="82001">
              <a:srgbClr val="FBD49C"/>
            </a:gs>
            <a:gs pos="100000">
              <a:srgbClr val="FEE7F2"/>
            </a:gs>
          </a:gsLst>
          <a:lin ang="5400000" scaled="0"/>
        </a:gradFill>
      </dgm:spPr>
      <dgm:t>
        <a:bodyPr/>
        <a:lstStyle/>
        <a:p>
          <a:pPr rtl="1"/>
          <a:r>
            <a:rPr lang="ar-JO" b="1" dirty="0" smtClean="0">
              <a:solidFill>
                <a:schemeClr val="tx1"/>
              </a:solidFill>
              <a:cs typeface="Simplified Arabic" pitchFamily="2" charset="-78"/>
            </a:rPr>
            <a:t>التغير الكيميائي</a:t>
          </a:r>
          <a:endParaRPr lang="ar-JO" b="1" dirty="0">
            <a:solidFill>
              <a:schemeClr val="tx1"/>
            </a:solidFill>
            <a:cs typeface="Simplified Arabic" pitchFamily="2" charset="-78"/>
          </a:endParaRPr>
        </a:p>
      </dgm:t>
    </dgm:pt>
    <dgm:pt modelId="{239520A3-8742-4E9C-8404-2E2EF954EACA}" type="parTrans" cxnId="{CF96FB7C-FEA8-429C-96E0-C55B4758F626}">
      <dgm:prSet/>
      <dgm:spPr/>
      <dgm:t>
        <a:bodyPr/>
        <a:lstStyle/>
        <a:p>
          <a:pPr rtl="1"/>
          <a:endParaRPr lang="ar-JO"/>
        </a:p>
      </dgm:t>
    </dgm:pt>
    <dgm:pt modelId="{53DE236E-83FC-4E57-B713-A91AE98C8687}" type="sibTrans" cxnId="{CF96FB7C-FEA8-429C-96E0-C55B4758F626}">
      <dgm:prSet/>
      <dgm:spPr>
        <a:solidFill>
          <a:srgbClr val="FFC000"/>
        </a:solidFill>
      </dgm:spPr>
      <dgm:t>
        <a:bodyPr/>
        <a:lstStyle/>
        <a:p>
          <a:pPr rtl="1"/>
          <a:endParaRPr lang="ar-JO"/>
        </a:p>
      </dgm:t>
    </dgm:pt>
    <dgm:pt modelId="{3CE444B2-A205-41D4-9EFC-DEAC698F705A}">
      <dgm:prSet phldrT="[نص]"/>
      <dgm:spPr>
        <a:gradFill rotWithShape="0">
          <a:gsLst>
            <a:gs pos="0">
              <a:srgbClr val="FBEAC7"/>
            </a:gs>
            <a:gs pos="17999">
              <a:srgbClr val="FEE7F2"/>
            </a:gs>
            <a:gs pos="36000">
              <a:srgbClr val="FAC77D"/>
            </a:gs>
            <a:gs pos="61000">
              <a:srgbClr val="FBA97D"/>
            </a:gs>
            <a:gs pos="82001">
              <a:srgbClr val="FBD49C"/>
            </a:gs>
            <a:gs pos="100000">
              <a:srgbClr val="FEE7F2"/>
            </a:gs>
          </a:gsLst>
          <a:lin ang="5400000" scaled="0"/>
        </a:gradFill>
      </dgm:spPr>
      <dgm:t>
        <a:bodyPr/>
        <a:lstStyle/>
        <a:p>
          <a:pPr rtl="1"/>
          <a:r>
            <a:rPr lang="ar-JO" b="1" dirty="0" smtClean="0">
              <a:solidFill>
                <a:schemeClr val="tx1"/>
              </a:solidFill>
              <a:cs typeface="Simplified Arabic" pitchFamily="2" charset="-78"/>
            </a:rPr>
            <a:t>يغير التركيب الأصلي للمادة</a:t>
          </a:r>
          <a:endParaRPr lang="ar-JO" b="1" dirty="0">
            <a:solidFill>
              <a:schemeClr val="tx1"/>
            </a:solidFill>
            <a:cs typeface="Simplified Arabic" pitchFamily="2" charset="-78"/>
          </a:endParaRPr>
        </a:p>
      </dgm:t>
    </dgm:pt>
    <dgm:pt modelId="{716C3361-B838-4042-85ED-1974D8898798}" type="parTrans" cxnId="{2B0C2630-F187-4744-A1C6-971A4AFF98A4}">
      <dgm:prSet/>
      <dgm:spPr/>
      <dgm:t>
        <a:bodyPr/>
        <a:lstStyle/>
        <a:p>
          <a:pPr rtl="1"/>
          <a:endParaRPr lang="ar-JO"/>
        </a:p>
      </dgm:t>
    </dgm:pt>
    <dgm:pt modelId="{561BFBF5-0FF1-4142-BA9B-E4CFEDEDA98F}" type="sibTrans" cxnId="{2B0C2630-F187-4744-A1C6-971A4AFF98A4}">
      <dgm:prSet/>
      <dgm:spPr>
        <a:solidFill>
          <a:srgbClr val="FFC000"/>
        </a:solidFill>
      </dgm:spPr>
      <dgm:t>
        <a:bodyPr/>
        <a:lstStyle/>
        <a:p>
          <a:pPr rtl="1"/>
          <a:endParaRPr lang="ar-JO"/>
        </a:p>
      </dgm:t>
    </dgm:pt>
    <dgm:pt modelId="{436F220F-7E40-426A-BEE8-B8C324A062A8}">
      <dgm:prSet phldrT="[نص]"/>
      <dgm:spPr>
        <a:gradFill rotWithShape="0">
          <a:gsLst>
            <a:gs pos="0">
              <a:srgbClr val="FBEAC7"/>
            </a:gs>
            <a:gs pos="17999">
              <a:srgbClr val="FEE7F2"/>
            </a:gs>
            <a:gs pos="36000">
              <a:srgbClr val="FAC77D"/>
            </a:gs>
            <a:gs pos="61000">
              <a:srgbClr val="FBA97D"/>
            </a:gs>
            <a:gs pos="82001">
              <a:srgbClr val="FBD49C"/>
            </a:gs>
            <a:gs pos="100000">
              <a:srgbClr val="FEE7F2"/>
            </a:gs>
          </a:gsLst>
          <a:lin ang="5400000" scaled="0"/>
        </a:gradFill>
      </dgm:spPr>
      <dgm:t>
        <a:bodyPr/>
        <a:lstStyle/>
        <a:p>
          <a:pPr rtl="1"/>
          <a:r>
            <a:rPr lang="ar-JO" b="1" dirty="0" smtClean="0">
              <a:solidFill>
                <a:schemeClr val="tx1"/>
              </a:solidFill>
              <a:cs typeface="Simplified Arabic" pitchFamily="2" charset="-78"/>
            </a:rPr>
            <a:t>غير قابل للعكس</a:t>
          </a:r>
          <a:endParaRPr lang="ar-JO" b="1" dirty="0">
            <a:solidFill>
              <a:schemeClr val="tx1"/>
            </a:solidFill>
            <a:cs typeface="Simplified Arabic" pitchFamily="2" charset="-78"/>
          </a:endParaRPr>
        </a:p>
      </dgm:t>
    </dgm:pt>
    <dgm:pt modelId="{29C8ACDE-1764-4756-9158-35EB49849AC6}" type="parTrans" cxnId="{614C3452-6100-4C36-8D6D-E73C0E338E7B}">
      <dgm:prSet/>
      <dgm:spPr/>
      <dgm:t>
        <a:bodyPr/>
        <a:lstStyle/>
        <a:p>
          <a:pPr rtl="1"/>
          <a:endParaRPr lang="ar-JO"/>
        </a:p>
      </dgm:t>
    </dgm:pt>
    <dgm:pt modelId="{3F401941-907E-4D8A-9874-D0F4E96876F0}" type="sibTrans" cxnId="{614C3452-6100-4C36-8D6D-E73C0E338E7B}">
      <dgm:prSet/>
      <dgm:spPr/>
      <dgm:t>
        <a:bodyPr/>
        <a:lstStyle/>
        <a:p>
          <a:pPr rtl="1"/>
          <a:endParaRPr lang="ar-JO"/>
        </a:p>
      </dgm:t>
    </dgm:pt>
    <dgm:pt modelId="{FB9D91B9-0667-490B-A727-9C16BDE807C4}" type="pres">
      <dgm:prSet presAssocID="{8FE7C723-9C15-40E2-A3E6-04B2C4A9F889}" presName="Name0" presStyleCnt="0">
        <dgm:presLayoutVars>
          <dgm:dir/>
          <dgm:resizeHandles val="exact"/>
        </dgm:presLayoutVars>
      </dgm:prSet>
      <dgm:spPr/>
    </dgm:pt>
    <dgm:pt modelId="{698CE0FD-8B00-48A8-AC26-0D73ADCC910B}" type="pres">
      <dgm:prSet presAssocID="{405046CC-45EB-4F8D-883F-C14D14FADB70}" presName="node" presStyleLbl="node1" presStyleIdx="0" presStyleCnt="3">
        <dgm:presLayoutVars>
          <dgm:bulletEnabled val="1"/>
        </dgm:presLayoutVars>
      </dgm:prSet>
      <dgm:spPr/>
      <dgm:t>
        <a:bodyPr/>
        <a:lstStyle/>
        <a:p>
          <a:pPr rtl="1"/>
          <a:endParaRPr lang="ar-JO"/>
        </a:p>
      </dgm:t>
    </dgm:pt>
    <dgm:pt modelId="{9F96C21A-64C6-4FB2-BD55-D3ABF39AFE75}" type="pres">
      <dgm:prSet presAssocID="{53DE236E-83FC-4E57-B713-A91AE98C8687}" presName="sibTrans" presStyleLbl="sibTrans2D1" presStyleIdx="0" presStyleCnt="2"/>
      <dgm:spPr/>
      <dgm:t>
        <a:bodyPr/>
        <a:lstStyle/>
        <a:p>
          <a:pPr rtl="1"/>
          <a:endParaRPr lang="ar-JO"/>
        </a:p>
      </dgm:t>
    </dgm:pt>
    <dgm:pt modelId="{4F4625DA-1C6D-4FC9-AE21-C9DA13F885AD}" type="pres">
      <dgm:prSet presAssocID="{53DE236E-83FC-4E57-B713-A91AE98C8687}" presName="connectorText" presStyleLbl="sibTrans2D1" presStyleIdx="0" presStyleCnt="2"/>
      <dgm:spPr/>
      <dgm:t>
        <a:bodyPr/>
        <a:lstStyle/>
        <a:p>
          <a:pPr rtl="1"/>
          <a:endParaRPr lang="ar-JO"/>
        </a:p>
      </dgm:t>
    </dgm:pt>
    <dgm:pt modelId="{E088D550-417F-4E4B-B658-FF6F454133BC}" type="pres">
      <dgm:prSet presAssocID="{3CE444B2-A205-41D4-9EFC-DEAC698F705A}" presName="node" presStyleLbl="node1" presStyleIdx="1" presStyleCnt="3">
        <dgm:presLayoutVars>
          <dgm:bulletEnabled val="1"/>
        </dgm:presLayoutVars>
      </dgm:prSet>
      <dgm:spPr/>
      <dgm:t>
        <a:bodyPr/>
        <a:lstStyle/>
        <a:p>
          <a:pPr rtl="1"/>
          <a:endParaRPr lang="ar-JO"/>
        </a:p>
      </dgm:t>
    </dgm:pt>
    <dgm:pt modelId="{36A1D98E-7D8E-4E0B-A4D9-89DB79D8C6D4}" type="pres">
      <dgm:prSet presAssocID="{561BFBF5-0FF1-4142-BA9B-E4CFEDEDA98F}" presName="sibTrans" presStyleLbl="sibTrans2D1" presStyleIdx="1" presStyleCnt="2"/>
      <dgm:spPr/>
      <dgm:t>
        <a:bodyPr/>
        <a:lstStyle/>
        <a:p>
          <a:pPr rtl="1"/>
          <a:endParaRPr lang="ar-JO"/>
        </a:p>
      </dgm:t>
    </dgm:pt>
    <dgm:pt modelId="{DBBDF564-5A62-47BC-B897-699115507CA4}" type="pres">
      <dgm:prSet presAssocID="{561BFBF5-0FF1-4142-BA9B-E4CFEDEDA98F}" presName="connectorText" presStyleLbl="sibTrans2D1" presStyleIdx="1" presStyleCnt="2"/>
      <dgm:spPr/>
      <dgm:t>
        <a:bodyPr/>
        <a:lstStyle/>
        <a:p>
          <a:pPr rtl="1"/>
          <a:endParaRPr lang="ar-JO"/>
        </a:p>
      </dgm:t>
    </dgm:pt>
    <dgm:pt modelId="{FB87C95E-5D9E-4C36-9C82-BDA16971BD4B}" type="pres">
      <dgm:prSet presAssocID="{436F220F-7E40-426A-BEE8-B8C324A062A8}" presName="node" presStyleLbl="node1" presStyleIdx="2" presStyleCnt="3">
        <dgm:presLayoutVars>
          <dgm:bulletEnabled val="1"/>
        </dgm:presLayoutVars>
      </dgm:prSet>
      <dgm:spPr/>
      <dgm:t>
        <a:bodyPr/>
        <a:lstStyle/>
        <a:p>
          <a:pPr rtl="1"/>
          <a:endParaRPr lang="ar-JO"/>
        </a:p>
      </dgm:t>
    </dgm:pt>
  </dgm:ptLst>
  <dgm:cxnLst>
    <dgm:cxn modelId="{D9A8E2BD-B386-48EE-9964-AD3DEF1E3FAB}" type="presOf" srcId="{436F220F-7E40-426A-BEE8-B8C324A062A8}" destId="{FB87C95E-5D9E-4C36-9C82-BDA16971BD4B}" srcOrd="0" destOrd="0" presId="urn:microsoft.com/office/officeart/2005/8/layout/process1"/>
    <dgm:cxn modelId="{CF96FB7C-FEA8-429C-96E0-C55B4758F626}" srcId="{8FE7C723-9C15-40E2-A3E6-04B2C4A9F889}" destId="{405046CC-45EB-4F8D-883F-C14D14FADB70}" srcOrd="0" destOrd="0" parTransId="{239520A3-8742-4E9C-8404-2E2EF954EACA}" sibTransId="{53DE236E-83FC-4E57-B713-A91AE98C8687}"/>
    <dgm:cxn modelId="{2B0C2630-F187-4744-A1C6-971A4AFF98A4}" srcId="{8FE7C723-9C15-40E2-A3E6-04B2C4A9F889}" destId="{3CE444B2-A205-41D4-9EFC-DEAC698F705A}" srcOrd="1" destOrd="0" parTransId="{716C3361-B838-4042-85ED-1974D8898798}" sibTransId="{561BFBF5-0FF1-4142-BA9B-E4CFEDEDA98F}"/>
    <dgm:cxn modelId="{614C3452-6100-4C36-8D6D-E73C0E338E7B}" srcId="{8FE7C723-9C15-40E2-A3E6-04B2C4A9F889}" destId="{436F220F-7E40-426A-BEE8-B8C324A062A8}" srcOrd="2" destOrd="0" parTransId="{29C8ACDE-1764-4756-9158-35EB49849AC6}" sibTransId="{3F401941-907E-4D8A-9874-D0F4E96876F0}"/>
    <dgm:cxn modelId="{41864B8E-E783-410E-8565-6DB7A05074E8}" type="presOf" srcId="{561BFBF5-0FF1-4142-BA9B-E4CFEDEDA98F}" destId="{DBBDF564-5A62-47BC-B897-699115507CA4}" srcOrd="1" destOrd="0" presId="urn:microsoft.com/office/officeart/2005/8/layout/process1"/>
    <dgm:cxn modelId="{41E2346D-1AF3-4241-82A7-B538A0291231}" type="presOf" srcId="{561BFBF5-0FF1-4142-BA9B-E4CFEDEDA98F}" destId="{36A1D98E-7D8E-4E0B-A4D9-89DB79D8C6D4}" srcOrd="0" destOrd="0" presId="urn:microsoft.com/office/officeart/2005/8/layout/process1"/>
    <dgm:cxn modelId="{630D5294-9519-49C3-8A39-0301ABAD3AB1}" type="presOf" srcId="{405046CC-45EB-4F8D-883F-C14D14FADB70}" destId="{698CE0FD-8B00-48A8-AC26-0D73ADCC910B}" srcOrd="0" destOrd="0" presId="urn:microsoft.com/office/officeart/2005/8/layout/process1"/>
    <dgm:cxn modelId="{40459481-7341-4568-95F8-E55A73F3E329}" type="presOf" srcId="{53DE236E-83FC-4E57-B713-A91AE98C8687}" destId="{9F96C21A-64C6-4FB2-BD55-D3ABF39AFE75}" srcOrd="0" destOrd="0" presId="urn:microsoft.com/office/officeart/2005/8/layout/process1"/>
    <dgm:cxn modelId="{506C96F2-6E85-452C-9242-6A688F8B253E}" type="presOf" srcId="{8FE7C723-9C15-40E2-A3E6-04B2C4A9F889}" destId="{FB9D91B9-0667-490B-A727-9C16BDE807C4}" srcOrd="0" destOrd="0" presId="urn:microsoft.com/office/officeart/2005/8/layout/process1"/>
    <dgm:cxn modelId="{5AF0F1BB-4C94-4E29-B962-043895666FF6}" type="presOf" srcId="{53DE236E-83FC-4E57-B713-A91AE98C8687}" destId="{4F4625DA-1C6D-4FC9-AE21-C9DA13F885AD}" srcOrd="1" destOrd="0" presId="urn:microsoft.com/office/officeart/2005/8/layout/process1"/>
    <dgm:cxn modelId="{7A4BDF10-6784-4D39-A537-A27C1C1E7C6E}" type="presOf" srcId="{3CE444B2-A205-41D4-9EFC-DEAC698F705A}" destId="{E088D550-417F-4E4B-B658-FF6F454133BC}" srcOrd="0" destOrd="0" presId="urn:microsoft.com/office/officeart/2005/8/layout/process1"/>
    <dgm:cxn modelId="{B5FB5EA6-35AB-478C-AFC5-2E107524695D}" type="presParOf" srcId="{FB9D91B9-0667-490B-A727-9C16BDE807C4}" destId="{698CE0FD-8B00-48A8-AC26-0D73ADCC910B}" srcOrd="0" destOrd="0" presId="urn:microsoft.com/office/officeart/2005/8/layout/process1"/>
    <dgm:cxn modelId="{F6AA02C6-1F17-45DE-A980-696F40E42963}" type="presParOf" srcId="{FB9D91B9-0667-490B-A727-9C16BDE807C4}" destId="{9F96C21A-64C6-4FB2-BD55-D3ABF39AFE75}" srcOrd="1" destOrd="0" presId="urn:microsoft.com/office/officeart/2005/8/layout/process1"/>
    <dgm:cxn modelId="{21263EDC-D7A9-42FF-9E9B-F2F04F2073E4}" type="presParOf" srcId="{9F96C21A-64C6-4FB2-BD55-D3ABF39AFE75}" destId="{4F4625DA-1C6D-4FC9-AE21-C9DA13F885AD}" srcOrd="0" destOrd="0" presId="urn:microsoft.com/office/officeart/2005/8/layout/process1"/>
    <dgm:cxn modelId="{7B1F9BB7-8B71-46DD-A2F9-92FD19052064}" type="presParOf" srcId="{FB9D91B9-0667-490B-A727-9C16BDE807C4}" destId="{E088D550-417F-4E4B-B658-FF6F454133BC}" srcOrd="2" destOrd="0" presId="urn:microsoft.com/office/officeart/2005/8/layout/process1"/>
    <dgm:cxn modelId="{9AB806CD-059D-4B5F-AB7E-8973BAC8D8CE}" type="presParOf" srcId="{FB9D91B9-0667-490B-A727-9C16BDE807C4}" destId="{36A1D98E-7D8E-4E0B-A4D9-89DB79D8C6D4}" srcOrd="3" destOrd="0" presId="urn:microsoft.com/office/officeart/2005/8/layout/process1"/>
    <dgm:cxn modelId="{C9000DB3-E92F-4068-83DE-6EF4FA41A889}" type="presParOf" srcId="{36A1D98E-7D8E-4E0B-A4D9-89DB79D8C6D4}" destId="{DBBDF564-5A62-47BC-B897-699115507CA4}" srcOrd="0" destOrd="0" presId="urn:microsoft.com/office/officeart/2005/8/layout/process1"/>
    <dgm:cxn modelId="{443B8D02-8EFD-46B2-BDD8-FA38156CFC21}" type="presParOf" srcId="{FB9D91B9-0667-490B-A727-9C16BDE807C4}" destId="{FB87C95E-5D9E-4C36-9C82-BDA16971BD4B}"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E75ED4-BAF0-4CC8-BD26-F4D344DCFEC6}">
      <dsp:nvSpPr>
        <dsp:cNvPr id="0" name=""/>
        <dsp:cNvSpPr/>
      </dsp:nvSpPr>
      <dsp:spPr>
        <a:xfrm>
          <a:off x="2999323" y="0"/>
          <a:ext cx="2307153" cy="1281751"/>
        </a:xfrm>
        <a:prstGeom prst="roundRect">
          <a:avLst>
            <a:gd name="adj" fmla="val 10000"/>
          </a:avLst>
        </a:prstGeom>
        <a:solidFill>
          <a:schemeClr val="accent3">
            <a:hueOff val="0"/>
            <a:satOff val="0"/>
            <a:lumOff val="0"/>
            <a:alphaOff val="0"/>
          </a:schemeClr>
        </a:solidFill>
        <a:ln>
          <a:noFill/>
        </a:ln>
        <a:effectLst>
          <a:outerShdw blurRad="57150" dist="38100" dir="5400000" algn="ctr" rotWithShape="0">
            <a:schemeClr val="accent3">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rtl="1">
            <a:lnSpc>
              <a:spcPct val="90000"/>
            </a:lnSpc>
            <a:spcBef>
              <a:spcPct val="0"/>
            </a:spcBef>
            <a:spcAft>
              <a:spcPct val="35000"/>
            </a:spcAft>
          </a:pPr>
          <a:r>
            <a:rPr lang="ar-SA" sz="3300" b="1" kern="1200" dirty="0" smtClean="0">
              <a:solidFill>
                <a:schemeClr val="tx2"/>
              </a:solidFill>
            </a:rPr>
            <a:t>قابلية التغيير</a:t>
          </a:r>
          <a:endParaRPr lang="ar-SA" sz="3300" b="1" kern="1200" dirty="0">
            <a:solidFill>
              <a:schemeClr val="tx2"/>
            </a:solidFill>
          </a:endParaRPr>
        </a:p>
      </dsp:txBody>
      <dsp:txXfrm>
        <a:off x="3036864" y="37541"/>
        <a:ext cx="2232071" cy="1206669"/>
      </dsp:txXfrm>
    </dsp:sp>
    <dsp:sp modelId="{47E2C92E-8534-4BA8-B558-433796E61242}">
      <dsp:nvSpPr>
        <dsp:cNvPr id="0" name=""/>
        <dsp:cNvSpPr/>
      </dsp:nvSpPr>
      <dsp:spPr>
        <a:xfrm rot="5400000">
          <a:off x="3912571" y="1313795"/>
          <a:ext cx="480656" cy="576788"/>
        </a:xfrm>
        <a:prstGeom prst="rightArrow">
          <a:avLst>
            <a:gd name="adj1" fmla="val 60000"/>
            <a:gd name="adj2" fmla="val 50000"/>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11250" rtl="1">
            <a:lnSpc>
              <a:spcPct val="90000"/>
            </a:lnSpc>
            <a:spcBef>
              <a:spcPct val="0"/>
            </a:spcBef>
            <a:spcAft>
              <a:spcPct val="35000"/>
            </a:spcAft>
          </a:pPr>
          <a:endParaRPr lang="ar-SA" sz="2500" kern="1200"/>
        </a:p>
      </dsp:txBody>
      <dsp:txXfrm rot="-5400000">
        <a:off x="3979864" y="1361861"/>
        <a:ext cx="346072" cy="336459"/>
      </dsp:txXfrm>
    </dsp:sp>
    <dsp:sp modelId="{25E14B81-71E6-4EF6-8E01-DFB7F34A8953}">
      <dsp:nvSpPr>
        <dsp:cNvPr id="0" name=""/>
        <dsp:cNvSpPr/>
      </dsp:nvSpPr>
      <dsp:spPr>
        <a:xfrm>
          <a:off x="2999323" y="1922628"/>
          <a:ext cx="2307153" cy="1281751"/>
        </a:xfrm>
        <a:prstGeom prst="roundRect">
          <a:avLst>
            <a:gd name="adj" fmla="val 10000"/>
          </a:avLst>
        </a:prstGeom>
        <a:solidFill>
          <a:schemeClr val="accent3">
            <a:hueOff val="-568678"/>
            <a:satOff val="-2344"/>
            <a:lumOff val="-491"/>
            <a:alphaOff val="0"/>
          </a:schemeClr>
        </a:solidFill>
        <a:ln>
          <a:noFill/>
        </a:ln>
        <a:effectLst>
          <a:outerShdw blurRad="57150" dist="38100" dir="5400000" algn="ctr" rotWithShape="0">
            <a:schemeClr val="accent3">
              <a:hueOff val="-568678"/>
              <a:satOff val="-2344"/>
              <a:lumOff val="-491"/>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rtl="1">
            <a:lnSpc>
              <a:spcPct val="90000"/>
            </a:lnSpc>
            <a:spcBef>
              <a:spcPct val="0"/>
            </a:spcBef>
            <a:spcAft>
              <a:spcPct val="35000"/>
            </a:spcAft>
          </a:pPr>
          <a:r>
            <a:rPr lang="ar-SA" sz="3300" b="1" kern="1200" dirty="0" smtClean="0">
              <a:solidFill>
                <a:schemeClr val="tx2"/>
              </a:solidFill>
            </a:rPr>
            <a:t>خواص كيميائية شائعة</a:t>
          </a:r>
          <a:endParaRPr lang="ar-SA" sz="3300" b="1" kern="1200" dirty="0">
            <a:solidFill>
              <a:schemeClr val="tx2"/>
            </a:solidFill>
          </a:endParaRPr>
        </a:p>
      </dsp:txBody>
      <dsp:txXfrm>
        <a:off x="3036864" y="1960169"/>
        <a:ext cx="2232071" cy="1206669"/>
      </dsp:txXfrm>
    </dsp:sp>
    <dsp:sp modelId="{0BB7E582-F709-4214-8318-51EBBD3BCEFE}">
      <dsp:nvSpPr>
        <dsp:cNvPr id="0" name=""/>
        <dsp:cNvSpPr/>
      </dsp:nvSpPr>
      <dsp:spPr>
        <a:xfrm rot="5400000">
          <a:off x="3912571" y="3236423"/>
          <a:ext cx="480657" cy="576788"/>
        </a:xfrm>
        <a:prstGeom prst="rightArrow">
          <a:avLst>
            <a:gd name="adj1" fmla="val 60000"/>
            <a:gd name="adj2" fmla="val 50000"/>
          </a:avLst>
        </a:prstGeom>
        <a:solidFill>
          <a:schemeClr val="accent3">
            <a:hueOff val="-1137357"/>
            <a:satOff val="-4689"/>
            <a:lumOff val="-983"/>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11250" rtl="1">
            <a:lnSpc>
              <a:spcPct val="90000"/>
            </a:lnSpc>
            <a:spcBef>
              <a:spcPct val="0"/>
            </a:spcBef>
            <a:spcAft>
              <a:spcPct val="35000"/>
            </a:spcAft>
          </a:pPr>
          <a:endParaRPr lang="ar-SA" sz="2500" kern="1200"/>
        </a:p>
      </dsp:txBody>
      <dsp:txXfrm rot="-5400000">
        <a:off x="3979864" y="3284489"/>
        <a:ext cx="346072" cy="336460"/>
      </dsp:txXfrm>
    </dsp:sp>
    <dsp:sp modelId="{DB2CF850-8F0A-44EE-8393-EE7BE7D11F0D}">
      <dsp:nvSpPr>
        <dsp:cNvPr id="0" name=""/>
        <dsp:cNvSpPr/>
      </dsp:nvSpPr>
      <dsp:spPr>
        <a:xfrm>
          <a:off x="2999323" y="3845256"/>
          <a:ext cx="2307153" cy="1281751"/>
        </a:xfrm>
        <a:prstGeom prst="roundRect">
          <a:avLst>
            <a:gd name="adj" fmla="val 10000"/>
          </a:avLst>
        </a:prstGeom>
        <a:solidFill>
          <a:schemeClr val="accent3">
            <a:hueOff val="-1137357"/>
            <a:satOff val="-4689"/>
            <a:lumOff val="-983"/>
            <a:alphaOff val="0"/>
          </a:schemeClr>
        </a:solidFill>
        <a:ln>
          <a:noFill/>
        </a:ln>
        <a:effectLst>
          <a:outerShdw blurRad="57150" dist="38100" dir="5400000" algn="ctr" rotWithShape="0">
            <a:schemeClr val="accent3">
              <a:hueOff val="-1137357"/>
              <a:satOff val="-4689"/>
              <a:lumOff val="-983"/>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rtl="1">
            <a:lnSpc>
              <a:spcPct val="90000"/>
            </a:lnSpc>
            <a:spcBef>
              <a:spcPct val="0"/>
            </a:spcBef>
            <a:spcAft>
              <a:spcPct val="35000"/>
            </a:spcAft>
          </a:pPr>
          <a:r>
            <a:rPr lang="ar-SA" sz="3300" b="1" kern="1200" dirty="0" smtClean="0">
              <a:solidFill>
                <a:schemeClr val="tx2"/>
              </a:solidFill>
            </a:rPr>
            <a:t>قانون حفظ الكتلة</a:t>
          </a:r>
          <a:endParaRPr lang="ar-SA" sz="3300" b="1" kern="1200" dirty="0">
            <a:solidFill>
              <a:schemeClr val="tx2"/>
            </a:solidFill>
          </a:endParaRPr>
        </a:p>
      </dsp:txBody>
      <dsp:txXfrm>
        <a:off x="3036864" y="3882797"/>
        <a:ext cx="2232071" cy="12066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Arial" charset="0"/>
              </a:defRPr>
            </a:lvl1pPr>
          </a:lstStyle>
          <a:p>
            <a:pPr>
              <a:defRPr/>
            </a:pPr>
            <a:endParaRPr lang="en-US"/>
          </a:p>
        </p:txBody>
      </p:sp>
      <p:sp>
        <p:nvSpPr>
          <p:cNvPr id="8195" name="Rectangle 3"/>
          <p:cNvSpPr>
            <a:spLocks noGrp="1" noChangeArrowheads="1"/>
          </p:cNvSpPr>
          <p:nvPr>
            <p:ph type="dt" idx="1"/>
          </p:nvPr>
        </p:nvSpPr>
        <p:spPr bwMode="auto">
          <a:xfrm>
            <a:off x="1588"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Arial" charset="0"/>
                <a:cs typeface="Arial" charset="0"/>
              </a:defRPr>
            </a:lvl1pPr>
          </a:lstStyle>
          <a:p>
            <a:pPr>
              <a:defRPr/>
            </a:pPr>
            <a:endParaRPr lang="en-US"/>
          </a:p>
        </p:txBody>
      </p:sp>
      <p:sp>
        <p:nvSpPr>
          <p:cNvPr id="18436" name="Rectangle 4"/>
          <p:cNvSpPr>
            <a:spLocks noGrp="1" noRot="1" noChangeAspect="1" noChangeArrowheads="1" noTextEdit="1"/>
          </p:cNvSpPr>
          <p:nvPr>
            <p:ph type="sldImg" idx="2"/>
          </p:nvPr>
        </p:nvSpPr>
        <p:spPr bwMode="auto">
          <a:xfrm>
            <a:off x="1143000" y="685800"/>
            <a:ext cx="4572000" cy="3429000"/>
          </a:xfrm>
          <a:prstGeom prst="rect">
            <a:avLst/>
          </a:prstGeom>
          <a:solidFill>
            <a:srgbClr val="89D016">
              <a:alpha val="59000"/>
            </a:srgbClr>
          </a:solidFill>
          <a:ln w="9525">
            <a:solidFill>
              <a:srgbClr val="FF6600"/>
            </a:solidFill>
            <a:miter lim="800000"/>
            <a:headEnd/>
            <a:tailEnd/>
          </a:ln>
        </p:spPr>
      </p:sp>
      <p:sp>
        <p:nvSpPr>
          <p:cNvPr id="81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ar-SA" noProof="0" smtClean="0"/>
              <a:t>انقر لتحرير أنماط النص الرئيسي</a:t>
            </a:r>
            <a:endParaRPr lang="en-US" noProof="0" smtClean="0"/>
          </a:p>
          <a:p>
            <a:pPr lvl="1"/>
            <a:r>
              <a:rPr lang="ar-SA" noProof="0" smtClean="0"/>
              <a:t>المستوى الثاني</a:t>
            </a:r>
            <a:endParaRPr lang="en-US" noProof="0" smtClean="0"/>
          </a:p>
          <a:p>
            <a:pPr lvl="2"/>
            <a:r>
              <a:rPr lang="ar-SA" noProof="0" smtClean="0"/>
              <a:t>المستوى الثالث</a:t>
            </a:r>
            <a:endParaRPr lang="en-US" noProof="0" smtClean="0"/>
          </a:p>
          <a:p>
            <a:pPr lvl="3"/>
            <a:r>
              <a:rPr lang="ar-SA" noProof="0" smtClean="0"/>
              <a:t>المستوى الرابع</a:t>
            </a:r>
            <a:endParaRPr lang="en-US" noProof="0" smtClean="0"/>
          </a:p>
          <a:p>
            <a:pPr lvl="4"/>
            <a:r>
              <a:rPr lang="ar-SA" noProof="0" smtClean="0"/>
              <a:t>المستوى الخامس</a:t>
            </a:r>
            <a:endParaRPr lang="en-US" noProof="0" smtClean="0"/>
          </a:p>
        </p:txBody>
      </p:sp>
      <p:sp>
        <p:nvSpPr>
          <p:cNvPr id="8198" name="Rectangle 6"/>
          <p:cNvSpPr>
            <a:spLocks noGrp="1" noChangeArrowheads="1"/>
          </p:cNvSpPr>
          <p:nvPr>
            <p:ph type="ftr" sz="quarter" idx="4"/>
          </p:nvPr>
        </p:nvSpPr>
        <p:spPr bwMode="auto">
          <a:xfrm>
            <a:off x="388620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Arial" charset="0"/>
              </a:defRPr>
            </a:lvl1pPr>
          </a:lstStyle>
          <a:p>
            <a:pPr>
              <a:defRPr/>
            </a:pPr>
            <a:endParaRPr lang="en-US"/>
          </a:p>
        </p:txBody>
      </p:sp>
      <p:sp>
        <p:nvSpPr>
          <p:cNvPr id="8199" name="Rectangle 7"/>
          <p:cNvSpPr>
            <a:spLocks noGrp="1" noChangeArrowheads="1"/>
          </p:cNvSpPr>
          <p:nvPr>
            <p:ph type="sldNum" sz="quarter" idx="5"/>
          </p:nvPr>
        </p:nvSpPr>
        <p:spPr bwMode="auto">
          <a:xfrm>
            <a:off x="1588"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Arial" charset="0"/>
                <a:cs typeface="Arial" charset="0"/>
              </a:defRPr>
            </a:lvl1pPr>
          </a:lstStyle>
          <a:p>
            <a:pPr>
              <a:defRPr/>
            </a:pPr>
            <a:fld id="{C6F46C94-4BF8-4911-97D8-4FD03F1A0F58}" type="slidenum">
              <a:rPr lang="ar-SA"/>
              <a:pPr>
                <a:defRPr/>
              </a:pPr>
              <a:t>‹#›</a:t>
            </a:fld>
            <a:endParaRPr lang="en-US"/>
          </a:p>
        </p:txBody>
      </p:sp>
    </p:spTree>
    <p:extLst>
      <p:ext uri="{BB962C8B-B14F-4D97-AF65-F5344CB8AC3E}">
        <p14:creationId xmlns:p14="http://schemas.microsoft.com/office/powerpoint/2010/main" val="317814638"/>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Arial" charset="0"/>
        <a:ea typeface="+mn-ea"/>
        <a:cs typeface="Arial" charset="0"/>
      </a:defRPr>
    </a:lvl1pPr>
    <a:lvl2pPr marL="457200" algn="r" rtl="1" eaLnBrk="0" fontAlgn="base" hangingPunct="0">
      <a:spcBef>
        <a:spcPct val="30000"/>
      </a:spcBef>
      <a:spcAft>
        <a:spcPct val="0"/>
      </a:spcAft>
      <a:defRPr sz="1200" kern="1200">
        <a:solidFill>
          <a:schemeClr val="tx1"/>
        </a:solidFill>
        <a:latin typeface="Arial" charset="0"/>
        <a:ea typeface="+mn-ea"/>
        <a:cs typeface="Arial" charset="0"/>
      </a:defRPr>
    </a:lvl2pPr>
    <a:lvl3pPr marL="914400" algn="r" rtl="1" eaLnBrk="0" fontAlgn="base" hangingPunct="0">
      <a:spcBef>
        <a:spcPct val="30000"/>
      </a:spcBef>
      <a:spcAft>
        <a:spcPct val="0"/>
      </a:spcAft>
      <a:defRPr sz="1200" kern="1200">
        <a:solidFill>
          <a:schemeClr val="tx1"/>
        </a:solidFill>
        <a:latin typeface="Arial" charset="0"/>
        <a:ea typeface="+mn-ea"/>
        <a:cs typeface="Arial" charset="0"/>
      </a:defRPr>
    </a:lvl3pPr>
    <a:lvl4pPr marL="1371600" algn="r" rtl="1" eaLnBrk="0" fontAlgn="base" hangingPunct="0">
      <a:spcBef>
        <a:spcPct val="30000"/>
      </a:spcBef>
      <a:spcAft>
        <a:spcPct val="0"/>
      </a:spcAft>
      <a:defRPr sz="1200" kern="1200">
        <a:solidFill>
          <a:schemeClr val="tx1"/>
        </a:solidFill>
        <a:latin typeface="Arial" charset="0"/>
        <a:ea typeface="+mn-ea"/>
        <a:cs typeface="Arial" charset="0"/>
      </a:defRPr>
    </a:lvl4pPr>
    <a:lvl5pPr marL="1828800" algn="r" rtl="1"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عنصر نائب لصورة الشريحة 1"/>
          <p:cNvSpPr>
            <a:spLocks noGrp="1" noRot="1" noChangeAspect="1" noTextEdit="1"/>
          </p:cNvSpPr>
          <p:nvPr>
            <p:ph type="sldImg"/>
          </p:nvPr>
        </p:nvSpPr>
        <p:spPr>
          <a:ln/>
        </p:spPr>
      </p:sp>
      <p:sp>
        <p:nvSpPr>
          <p:cNvPr id="19459" name="عنصر نائب للملاحظات 2"/>
          <p:cNvSpPr>
            <a:spLocks noGrp="1"/>
          </p:cNvSpPr>
          <p:nvPr>
            <p:ph type="body" idx="1"/>
          </p:nvPr>
        </p:nvSpPr>
        <p:spPr>
          <a:noFill/>
          <a:ln/>
        </p:spPr>
        <p:txBody>
          <a:bodyPr/>
          <a:lstStyle/>
          <a:p>
            <a:r>
              <a:rPr lang="ar-JO" smtClean="0">
                <a:latin typeface="Arial" pitchFamily="34" charset="0"/>
                <a:cs typeface="Arial" pitchFamily="34" charset="0"/>
              </a:rPr>
              <a:t>للمعلم:</a:t>
            </a:r>
          </a:p>
          <a:p>
            <a:r>
              <a:rPr lang="ar-JO" smtClean="0">
                <a:latin typeface="Arial" pitchFamily="34" charset="0"/>
                <a:cs typeface="Arial" pitchFamily="34" charset="0"/>
              </a:rPr>
              <a:t>الربط مع المعرفة السابقة:</a:t>
            </a:r>
          </a:p>
          <a:p>
            <a:r>
              <a:rPr lang="ar-JO" smtClean="0">
                <a:latin typeface="Arial" pitchFamily="34" charset="0"/>
                <a:cs typeface="Arial" pitchFamily="34" charset="0"/>
              </a:rPr>
              <a:t>التصنيف: حضر الطلبة على تذكر عدد المرات التي طلب منهم فيها تصنيف الأشياء الى مجموعات، من مثل تصنيف الملابس حسب الألوان الفاتحة والغامقة، أو حسب قياساتها.سيتعلم الطلبة في هذا الدرس كيفية تصنيف المواد تبعا لخصائص معينة، وكيفية حدوث التغيرات في هذه الخصائص.</a:t>
            </a:r>
          </a:p>
        </p:txBody>
      </p:sp>
      <p:sp>
        <p:nvSpPr>
          <p:cNvPr id="19460" name="عنصر نائب لرقم الشريحة 3"/>
          <p:cNvSpPr>
            <a:spLocks noGrp="1"/>
          </p:cNvSpPr>
          <p:nvPr>
            <p:ph type="sldNum" sz="quarter" idx="5"/>
          </p:nvPr>
        </p:nvSpPr>
        <p:spPr>
          <a:noFill/>
        </p:spPr>
        <p:txBody>
          <a:bodyPr/>
          <a:lstStyle/>
          <a:p>
            <a:fld id="{CFFE9B86-BC69-451D-8453-A43422EB20DF}" type="slidenum">
              <a:rPr lang="ar-SA" smtClean="0">
                <a:latin typeface="Arial" pitchFamily="34" charset="0"/>
                <a:cs typeface="Arial" pitchFamily="34" charset="0"/>
              </a:rPr>
              <a:pPr/>
              <a:t>2</a:t>
            </a:fld>
            <a:endParaRPr lang="en-US" smtClean="0">
              <a:latin typeface="Arial" pitchFamily="34" charset="0"/>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6F46C94-4BF8-4911-97D8-4FD03F1A0F58}" type="slidenum">
              <a:rPr lang="ar-SA" smtClean="0"/>
              <a:pPr>
                <a:defRPr/>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ar-JO" dirty="0" err="1" smtClean="0"/>
              <a:t>اجابة</a:t>
            </a:r>
            <a:r>
              <a:rPr lang="ar-JO" dirty="0" smtClean="0"/>
              <a:t> السؤال:</a:t>
            </a:r>
          </a:p>
          <a:p>
            <a:r>
              <a:rPr lang="ar-JO" dirty="0" smtClean="0"/>
              <a:t>تمر بتغير</a:t>
            </a:r>
            <a:r>
              <a:rPr lang="ar-JO" baseline="0" dirty="0" smtClean="0"/>
              <a:t> ينتج عنه مادة جديدة.</a:t>
            </a:r>
            <a:endParaRPr lang="ar-JO" dirty="0"/>
          </a:p>
        </p:txBody>
      </p:sp>
      <p:sp>
        <p:nvSpPr>
          <p:cNvPr id="4" name="عنصر نائب لرقم الشريحة 3"/>
          <p:cNvSpPr>
            <a:spLocks noGrp="1"/>
          </p:cNvSpPr>
          <p:nvPr>
            <p:ph type="sldNum" sz="quarter" idx="10"/>
          </p:nvPr>
        </p:nvSpPr>
        <p:spPr/>
        <p:txBody>
          <a:bodyPr/>
          <a:lstStyle/>
          <a:p>
            <a:fld id="{B13C5A16-B42E-43AF-AA90-E7330310F158}" type="slidenum">
              <a:rPr lang="ar-JO" smtClean="0"/>
              <a:pPr/>
              <a:t>5</a:t>
            </a:fld>
            <a:endParaRPr lang="ar-JO"/>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ar-JO" dirty="0" err="1" smtClean="0"/>
              <a:t>اجابة</a:t>
            </a:r>
            <a:r>
              <a:rPr lang="ar-JO" dirty="0" smtClean="0"/>
              <a:t> السؤال:</a:t>
            </a:r>
          </a:p>
          <a:p>
            <a:r>
              <a:rPr lang="ar-JO" dirty="0" smtClean="0"/>
              <a:t>التغير الفيزيائي.</a:t>
            </a:r>
            <a:endParaRPr lang="ar-JO" dirty="0"/>
          </a:p>
        </p:txBody>
      </p:sp>
      <p:sp>
        <p:nvSpPr>
          <p:cNvPr id="4" name="عنصر نائب لرقم الشريحة 3"/>
          <p:cNvSpPr>
            <a:spLocks noGrp="1"/>
          </p:cNvSpPr>
          <p:nvPr>
            <p:ph type="sldNum" sz="quarter" idx="10"/>
          </p:nvPr>
        </p:nvSpPr>
        <p:spPr/>
        <p:txBody>
          <a:bodyPr/>
          <a:lstStyle/>
          <a:p>
            <a:fld id="{B13C5A16-B42E-43AF-AA90-E7330310F158}" type="slidenum">
              <a:rPr lang="ar-JO" smtClean="0"/>
              <a:pPr/>
              <a:t>18</a:t>
            </a:fld>
            <a:endParaRPr lang="ar-JO"/>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30" name="Date Placeholder 29"/>
          <p:cNvSpPr>
            <a:spLocks noGrp="1"/>
          </p:cNvSpPr>
          <p:nvPr>
            <p:ph type="dt" sz="half" idx="10"/>
          </p:nvPr>
        </p:nvSpPr>
        <p:spPr/>
        <p:txBody>
          <a:bodyPr/>
          <a:lstStyle/>
          <a:p>
            <a:pPr>
              <a:defRPr/>
            </a:pPr>
            <a:endParaRPr lang="en-US"/>
          </a:p>
        </p:txBody>
      </p:sp>
      <p:sp>
        <p:nvSpPr>
          <p:cNvPr id="19" name="Footer Placeholder 18"/>
          <p:cNvSpPr>
            <a:spLocks noGrp="1"/>
          </p:cNvSpPr>
          <p:nvPr>
            <p:ph type="ftr" sz="quarter" idx="11"/>
          </p:nvPr>
        </p:nvSpPr>
        <p:spPr/>
        <p:txBody>
          <a:bodyPr/>
          <a:lstStyle/>
          <a:p>
            <a:pPr>
              <a:defRPr/>
            </a:pPr>
            <a:endParaRPr lang="en-US"/>
          </a:p>
        </p:txBody>
      </p:sp>
      <p:sp>
        <p:nvSpPr>
          <p:cNvPr id="27" name="Slide Number Placeholder 26"/>
          <p:cNvSpPr>
            <a:spLocks noGrp="1"/>
          </p:cNvSpPr>
          <p:nvPr>
            <p:ph type="sldNum" sz="quarter" idx="12"/>
          </p:nvPr>
        </p:nvSpPr>
        <p:spPr/>
        <p:txBody>
          <a:bodyPr/>
          <a:lstStyle/>
          <a:p>
            <a:pPr>
              <a:defRPr/>
            </a:pPr>
            <a:fld id="{A2D45A2B-7F49-4D31-8DE8-E5E7F921467F}" type="slidenum">
              <a:rPr lang="ar-SA"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660A6FB-1F57-4493-AE09-1D90D14E7F0B}" type="slidenum">
              <a:rPr lang="ar-SA"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ar-SA" smtClean="0"/>
              <a:t>انقر لتحرير نمط العنوان الرئيسي</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6691DE8-56B4-4059-9D5A-E77D34033D5C}" type="slidenum">
              <a:rPr lang="ar-SA" smtClean="0"/>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ar-SA" smtClean="0"/>
              <a:t>انقر لتحرير نمط العنوان الرئيسي</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ar-SA" smtClean="0"/>
              <a:t>انقر لتحرير نمط العنوان الثانوي الرئيسي</a:t>
            </a:r>
            <a:endParaRPr lang="en-US"/>
          </a:p>
        </p:txBody>
      </p:sp>
      <p:sp>
        <p:nvSpPr>
          <p:cNvPr id="4" name="Date Placeholder 9"/>
          <p:cNvSpPr>
            <a:spLocks noGrp="1"/>
          </p:cNvSpPr>
          <p:nvPr>
            <p:ph type="dt" sz="half" idx="10"/>
          </p:nvPr>
        </p:nvSpPr>
        <p:spPr/>
        <p:txBody>
          <a:bodyPr/>
          <a:lstStyle>
            <a:lvl1pPr>
              <a:defRPr/>
            </a:lvl1pPr>
          </a:lstStyle>
          <a:p>
            <a:pPr>
              <a:defRPr/>
            </a:pPr>
            <a:endParaRPr lang="en-US">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16B1C43D-605D-4C27-9978-31D4CB736ADE}" type="slidenum">
              <a:rPr lang="ar-SA">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42603345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9"/>
          <p:cNvSpPr>
            <a:spLocks noGrp="1"/>
          </p:cNvSpPr>
          <p:nvPr>
            <p:ph type="dt" sz="half" idx="10"/>
          </p:nvPr>
        </p:nvSpPr>
        <p:spPr/>
        <p:txBody>
          <a:bodyPr/>
          <a:lstStyle>
            <a:lvl1pPr>
              <a:defRPr/>
            </a:lvl1pPr>
          </a:lstStyle>
          <a:p>
            <a:pPr>
              <a:defRPr/>
            </a:pPr>
            <a:endParaRPr lang="en-US">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CE409C93-EDFB-4E3F-A698-D4DB77748CB9}" type="slidenum">
              <a:rPr lang="ar-SA">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22449643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ar-SA" smtClean="0"/>
              <a:t>انقر لتحرير أنماط النص الرئيسي</a:t>
            </a:r>
          </a:p>
        </p:txBody>
      </p:sp>
      <p:sp>
        <p:nvSpPr>
          <p:cNvPr id="4" name="Date Placeholder 9"/>
          <p:cNvSpPr>
            <a:spLocks noGrp="1"/>
          </p:cNvSpPr>
          <p:nvPr>
            <p:ph type="dt" sz="half" idx="10"/>
          </p:nvPr>
        </p:nvSpPr>
        <p:spPr/>
        <p:txBody>
          <a:bodyPr/>
          <a:lstStyle>
            <a:lvl1pPr>
              <a:defRPr/>
            </a:lvl1pPr>
          </a:lstStyle>
          <a:p>
            <a:pPr>
              <a:defRPr/>
            </a:pPr>
            <a:endParaRPr lang="en-US">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CB497C28-E21D-4BED-BB7D-767262C446EB}" type="slidenum">
              <a:rPr lang="ar-SA">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1742080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ar-SA" smtClean="0"/>
              <a:t>انقر لتحرير نمط العنوان الرئيسي</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Date Placeholder 9"/>
          <p:cNvSpPr>
            <a:spLocks noGrp="1"/>
          </p:cNvSpPr>
          <p:nvPr>
            <p:ph type="dt" sz="half" idx="10"/>
          </p:nvPr>
        </p:nvSpPr>
        <p:spPr/>
        <p:txBody>
          <a:bodyPr/>
          <a:lstStyle>
            <a:lvl1pPr>
              <a:defRPr/>
            </a:lvl1pPr>
          </a:lstStyle>
          <a:p>
            <a:pPr>
              <a:defRPr/>
            </a:pPr>
            <a:endParaRPr lang="en-US">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7" name="Slide Number Placeholder 17"/>
          <p:cNvSpPr>
            <a:spLocks noGrp="1"/>
          </p:cNvSpPr>
          <p:nvPr>
            <p:ph type="sldNum" sz="quarter" idx="12"/>
          </p:nvPr>
        </p:nvSpPr>
        <p:spPr/>
        <p:txBody>
          <a:bodyPr/>
          <a:lstStyle>
            <a:lvl1pPr>
              <a:defRPr/>
            </a:lvl1pPr>
          </a:lstStyle>
          <a:p>
            <a:pPr>
              <a:defRPr/>
            </a:pPr>
            <a:fld id="{4EB090E9-6524-4A7E-BA19-071A85A112AD}" type="slidenum">
              <a:rPr lang="ar-SA">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31412718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ar-SA" smtClean="0"/>
              <a:t>انقر لتحرير أنماط النص الرئيسي</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ar-SA" smtClean="0"/>
              <a:t>انقر لتحرير أنماط النص الرئيسي</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Date Placeholder 9"/>
          <p:cNvSpPr>
            <a:spLocks noGrp="1"/>
          </p:cNvSpPr>
          <p:nvPr>
            <p:ph type="dt" sz="half" idx="10"/>
          </p:nvPr>
        </p:nvSpPr>
        <p:spPr/>
        <p:txBody>
          <a:bodyPr/>
          <a:lstStyle>
            <a:lvl1pPr>
              <a:defRPr/>
            </a:lvl1pPr>
          </a:lstStyle>
          <a:p>
            <a:pPr>
              <a:defRPr/>
            </a:pPr>
            <a:endParaRPr lang="en-US">
              <a:solidFill>
                <a:srgbClr val="04617B">
                  <a:shade val="90000"/>
                </a:srgbClr>
              </a:solidFill>
            </a:endParaRPr>
          </a:p>
        </p:txBody>
      </p:sp>
      <p:sp>
        <p:nvSpPr>
          <p:cNvPr id="8"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9" name="Slide Number Placeholder 17"/>
          <p:cNvSpPr>
            <a:spLocks noGrp="1"/>
          </p:cNvSpPr>
          <p:nvPr>
            <p:ph type="sldNum" sz="quarter" idx="12"/>
          </p:nvPr>
        </p:nvSpPr>
        <p:spPr/>
        <p:txBody>
          <a:bodyPr/>
          <a:lstStyle>
            <a:lvl1pPr>
              <a:defRPr/>
            </a:lvl1pPr>
          </a:lstStyle>
          <a:p>
            <a:pPr>
              <a:defRPr/>
            </a:pPr>
            <a:fld id="{FE03D6F3-E0D7-4574-93B6-670F5A2C6362}" type="slidenum">
              <a:rPr lang="ar-SA">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16718109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ar-SA" smtClean="0"/>
              <a:t>انقر لتحرير نمط العنوان الرئيسي</a:t>
            </a:r>
            <a:endParaRPr lang="en-US"/>
          </a:p>
        </p:txBody>
      </p:sp>
      <p:sp>
        <p:nvSpPr>
          <p:cNvPr id="3" name="Date Placeholder 9"/>
          <p:cNvSpPr>
            <a:spLocks noGrp="1"/>
          </p:cNvSpPr>
          <p:nvPr>
            <p:ph type="dt" sz="half" idx="10"/>
          </p:nvPr>
        </p:nvSpPr>
        <p:spPr/>
        <p:txBody>
          <a:bodyPr/>
          <a:lstStyle>
            <a:lvl1pPr>
              <a:defRPr/>
            </a:lvl1pPr>
          </a:lstStyle>
          <a:p>
            <a:pPr>
              <a:defRPr/>
            </a:pPr>
            <a:endParaRPr lang="en-US">
              <a:solidFill>
                <a:srgbClr val="04617B">
                  <a:shade val="90000"/>
                </a:srgbClr>
              </a:solidFill>
            </a:endParaRPr>
          </a:p>
        </p:txBody>
      </p:sp>
      <p:sp>
        <p:nvSpPr>
          <p:cNvPr id="4"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5" name="Slide Number Placeholder 17"/>
          <p:cNvSpPr>
            <a:spLocks noGrp="1"/>
          </p:cNvSpPr>
          <p:nvPr>
            <p:ph type="sldNum" sz="quarter" idx="12"/>
          </p:nvPr>
        </p:nvSpPr>
        <p:spPr/>
        <p:txBody>
          <a:bodyPr/>
          <a:lstStyle>
            <a:lvl1pPr>
              <a:defRPr/>
            </a:lvl1pPr>
          </a:lstStyle>
          <a:p>
            <a:pPr>
              <a:defRPr/>
            </a:pPr>
            <a:fld id="{2A04E725-763B-4C77-919D-E67C0AAD98EE}" type="slidenum">
              <a:rPr lang="ar-SA">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6287446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solidFill>
                <a:srgbClr val="04617B">
                  <a:shade val="90000"/>
                </a:srgbClr>
              </a:solidFill>
            </a:endParaRPr>
          </a:p>
        </p:txBody>
      </p:sp>
      <p:sp>
        <p:nvSpPr>
          <p:cNvPr id="3"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4" name="Slide Number Placeholder 17"/>
          <p:cNvSpPr>
            <a:spLocks noGrp="1"/>
          </p:cNvSpPr>
          <p:nvPr>
            <p:ph type="sldNum" sz="quarter" idx="12"/>
          </p:nvPr>
        </p:nvSpPr>
        <p:spPr/>
        <p:txBody>
          <a:bodyPr/>
          <a:lstStyle>
            <a:lvl1pPr>
              <a:defRPr/>
            </a:lvl1pPr>
          </a:lstStyle>
          <a:p>
            <a:pPr>
              <a:defRPr/>
            </a:pPr>
            <a:fld id="{97D22D07-7D9E-4B90-91E3-EAD6AD8BC1EF}" type="slidenum">
              <a:rPr lang="ar-SA">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34255188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ar-SA" smtClean="0"/>
              <a:t>انقر لتحرير نمط العنوان الرئيسي</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ar-SA" smtClean="0"/>
              <a:t>انقر لتحرير أنماط النص الرئيسي</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Date Placeholder 9"/>
          <p:cNvSpPr>
            <a:spLocks noGrp="1"/>
          </p:cNvSpPr>
          <p:nvPr>
            <p:ph type="dt" sz="half" idx="10"/>
          </p:nvPr>
        </p:nvSpPr>
        <p:spPr/>
        <p:txBody>
          <a:bodyPr/>
          <a:lstStyle>
            <a:lvl1pPr>
              <a:defRPr/>
            </a:lvl1pPr>
          </a:lstStyle>
          <a:p>
            <a:pPr>
              <a:defRPr/>
            </a:pPr>
            <a:endParaRPr lang="en-US">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7" name="Slide Number Placeholder 17"/>
          <p:cNvSpPr>
            <a:spLocks noGrp="1"/>
          </p:cNvSpPr>
          <p:nvPr>
            <p:ph type="sldNum" sz="quarter" idx="12"/>
          </p:nvPr>
        </p:nvSpPr>
        <p:spPr/>
        <p:txBody>
          <a:bodyPr/>
          <a:lstStyle>
            <a:lvl1pPr>
              <a:defRPr/>
            </a:lvl1pPr>
          </a:lstStyle>
          <a:p>
            <a:pPr>
              <a:defRPr/>
            </a:pPr>
            <a:fld id="{9E1D539A-3D5B-46A5-A11E-928E87F256A4}" type="slidenum">
              <a:rPr lang="ar-SA">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2466507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Content Placeholder 2"/>
          <p:cNvSpPr>
            <a:spLocks noGrp="1"/>
          </p:cNvSpPr>
          <p:nvPr>
            <p:ph idx="1"/>
          </p:nvPr>
        </p:nvSpPr>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9E1BC66-3AEE-4CA2-A2A0-BD9061EF169E}" type="slidenum">
              <a:rPr lang="ar-SA" smtClean="0"/>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5" name="Snip and Round Single Corner Rectangle 8"/>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6" name="Right Triangle 11"/>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7"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lgn="l" rtl="0">
              <a:defRPr/>
            </a:pPr>
            <a:endParaRPr lang="en-US">
              <a:solidFill>
                <a:prstClr val="black"/>
              </a:solidFill>
              <a:latin typeface="Constantia"/>
            </a:endParaRPr>
          </a:p>
        </p:txBody>
      </p:sp>
      <p:sp>
        <p:nvSpPr>
          <p:cNvPr id="8"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lgn="l" rtl="0">
              <a:defRPr/>
            </a:pPr>
            <a:endParaRPr lang="en-US">
              <a:solidFill>
                <a:prstClr val="black"/>
              </a:solidFill>
              <a:latin typeface="Constantia"/>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ar-SA" smtClean="0"/>
              <a:t>انقر لتحرير نمط العنوان الرئيسي</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ar-SA" smtClean="0"/>
              <a:t>انقر لتحرير أنماط النص الرئيسي</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ar-SA" noProof="0" smtClean="0"/>
              <a:t>انقر فوق الأيقونة لإضافة صورة</a:t>
            </a:r>
            <a:endParaRPr lang="en-US" noProof="0" dirty="0"/>
          </a:p>
        </p:txBody>
      </p:sp>
      <p:sp>
        <p:nvSpPr>
          <p:cNvPr id="9" name="Date Placeholder 4"/>
          <p:cNvSpPr>
            <a:spLocks noGrp="1"/>
          </p:cNvSpPr>
          <p:nvPr>
            <p:ph type="dt" sz="half" idx="10"/>
          </p:nvPr>
        </p:nvSpPr>
        <p:spPr/>
        <p:txBody>
          <a:bodyPr/>
          <a:lstStyle>
            <a:lvl1pPr>
              <a:defRPr/>
            </a:lvl1pPr>
          </a:lstStyle>
          <a:p>
            <a:pPr>
              <a:defRPr/>
            </a:pPr>
            <a:endParaRPr lang="en-US">
              <a:solidFill>
                <a:srgbClr val="04617B">
                  <a:shade val="90000"/>
                </a:srgbClr>
              </a:solidFill>
            </a:endParaRPr>
          </a:p>
        </p:txBody>
      </p:sp>
      <p:sp>
        <p:nvSpPr>
          <p:cNvPr id="10" name="Footer Placeholder 5"/>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581B2489-0CB2-4F04-8A35-B6A9BC1ED04C}" type="slidenum">
              <a:rPr lang="ar-SA">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14454877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9"/>
          <p:cNvSpPr>
            <a:spLocks noGrp="1"/>
          </p:cNvSpPr>
          <p:nvPr>
            <p:ph type="dt" sz="half" idx="10"/>
          </p:nvPr>
        </p:nvSpPr>
        <p:spPr/>
        <p:txBody>
          <a:bodyPr/>
          <a:lstStyle>
            <a:lvl1pPr>
              <a:defRPr/>
            </a:lvl1pPr>
          </a:lstStyle>
          <a:p>
            <a:pPr>
              <a:defRPr/>
            </a:pPr>
            <a:endParaRPr lang="en-US">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0C295019-7E8B-49FA-8BE2-18338DABBFEB}" type="slidenum">
              <a:rPr lang="ar-SA">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17668215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9"/>
          <p:cNvSpPr>
            <a:spLocks noGrp="1"/>
          </p:cNvSpPr>
          <p:nvPr>
            <p:ph type="dt" sz="half" idx="10"/>
          </p:nvPr>
        </p:nvSpPr>
        <p:spPr/>
        <p:txBody>
          <a:bodyPr/>
          <a:lstStyle>
            <a:lvl1pPr>
              <a:defRPr/>
            </a:lvl1pPr>
          </a:lstStyle>
          <a:p>
            <a:pPr>
              <a:defRPr/>
            </a:pPr>
            <a:endParaRPr lang="en-US">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DEC7A2A7-6A61-4A99-B0B5-F142E8B1B4EA}" type="slidenum">
              <a:rPr lang="ar-SA">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3804759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43830E8-6BFC-4818-A84D-3C1D82A75866}" type="slidenum">
              <a:rPr lang="ar-SA"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ar-SA" smtClean="0"/>
              <a:t>انقر لتحرير نمط العنوان الرئيسي</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0E2BE02-641D-4CBE-AD29-010C3454FAE7}" type="slidenum">
              <a:rPr lang="ar-SA"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ar-SA" smtClean="0"/>
              <a:t>انقر لتحرير نمط العنوان الرئيسي</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D2AC3143-BC54-4CF3-A714-57BEC8E971E2}" type="slidenum">
              <a:rPr lang="ar-SA"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F25D8C83-2D4D-4E53-90DD-3F8B482741A7}" type="slidenum">
              <a:rPr lang="ar-SA"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CAF53F1D-F656-47CC-B6CC-D1B2DEC5BC24}" type="slidenum">
              <a:rPr lang="ar-SA"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ar-SA" smtClean="0"/>
              <a:t>انقر لتحرير أنماط النص الرئيسي</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C60D3AD-41F9-4B17-976D-70D2DA1A9D3E}" type="slidenum">
              <a:rPr lang="ar-SA"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ar-SA" smtClean="0"/>
              <a:t>انقر لتحرير نمط العنوان الرئيسي</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8077200" y="6356350"/>
            <a:ext cx="609600" cy="365125"/>
          </a:xfrm>
        </p:spPr>
        <p:txBody>
          <a:bodyPr/>
          <a:lstStyle/>
          <a:p>
            <a:pPr>
              <a:defRPr/>
            </a:pPr>
            <a:fld id="{2FBE633D-F910-4D64-A41D-D490071BC5CB}" type="slidenum">
              <a:rPr lang="ar-SA" smtClean="0"/>
              <a:pPr>
                <a:defRPr/>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ar-SA" smtClean="0"/>
              <a:t>انقر فوق الأيقونة لإضافة صورة</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ar-SA" smtClean="0"/>
              <a:t>انقر لتحرير نمط العنوان الرئيسي</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B73D966F-72C0-4055-A2CB-F569C2B46090}" type="slidenum">
              <a:rPr lang="ar-SA" smtClean="0"/>
              <a:pPr>
                <a:defRPr/>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4127" r:id="rId1"/>
    <p:sldLayoutId id="2147484128" r:id="rId2"/>
    <p:sldLayoutId id="2147484129" r:id="rId3"/>
    <p:sldLayoutId id="2147484130" r:id="rId4"/>
    <p:sldLayoutId id="2147484131" r:id="rId5"/>
    <p:sldLayoutId id="2147484132" r:id="rId6"/>
    <p:sldLayoutId id="2147484133" r:id="rId7"/>
    <p:sldLayoutId id="2147484134" r:id="rId8"/>
    <p:sldLayoutId id="2147484135" r:id="rId9"/>
    <p:sldLayoutId id="2147484136" r:id="rId10"/>
    <p:sldLayoutId id="2147484137" r:id="rId11"/>
  </p:sldLayoutIdLst>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lgn="l" rtl="0">
              <a:defRPr/>
            </a:pPr>
            <a:endParaRPr lang="en-US">
              <a:solidFill>
                <a:prstClr val="black"/>
              </a:solidFill>
              <a:latin typeface="Constantia"/>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lgn="l" rtl="0">
              <a:defRPr/>
            </a:pPr>
            <a:endParaRPr lang="en-US">
              <a:solidFill>
                <a:prstClr val="black"/>
              </a:solidFill>
              <a:latin typeface="Constantia"/>
            </a:endParaRPr>
          </a:p>
        </p:txBody>
      </p:sp>
      <p:sp>
        <p:nvSpPr>
          <p:cNvPr id="1028"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ar-SA" smtClean="0"/>
              <a:t>انقر لتحرير نمط العنوان الرئيسي</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smtClean="0">
                <a:solidFill>
                  <a:schemeClr val="tx2">
                    <a:shade val="90000"/>
                  </a:schemeClr>
                </a:solidFill>
              </a:defRPr>
            </a:lvl1pPr>
          </a:lstStyle>
          <a:p>
            <a:pPr>
              <a:defRPr/>
            </a:pPr>
            <a:fld id="{1FE586DF-6392-4505-B050-9E30DCA9FE52}" type="slidenum">
              <a:rPr lang="ar-SA">
                <a:solidFill>
                  <a:srgbClr val="04617B">
                    <a:shade val="90000"/>
                  </a:srgbClr>
                </a:solidFill>
              </a:rPr>
              <a:pPr>
                <a:defRPr/>
              </a:pPr>
              <a:t>‹#›</a:t>
            </a:fld>
            <a:endParaRPr lang="en-US">
              <a:solidFill>
                <a:srgbClr val="04617B">
                  <a:shade val="90000"/>
                </a:srgbClr>
              </a:solidFill>
            </a:endParaRPr>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solidFill>
                  <a:prstClr val="black"/>
                </a:solidFill>
              </a:endParaRPr>
            </a:p>
          </p:txBody>
        </p:sp>
      </p:grpSp>
    </p:spTree>
    <p:extLst>
      <p:ext uri="{BB962C8B-B14F-4D97-AF65-F5344CB8AC3E}">
        <p14:creationId xmlns:p14="http://schemas.microsoft.com/office/powerpoint/2010/main" val="1748141526"/>
      </p:ext>
    </p:extLst>
  </p:cSld>
  <p:clrMap bg1="lt1" tx1="dk1" bg2="lt2" tx2="dk2" accent1="accent1" accent2="accent2" accent3="accent3" accent4="accent4" accent5="accent5" accent6="accent6" hlink="hlink" folHlink="folHlink"/>
  <p:sldLayoutIdLst>
    <p:sldLayoutId id="2147484139" r:id="rId1"/>
    <p:sldLayoutId id="2147484140" r:id="rId2"/>
    <p:sldLayoutId id="2147484141" r:id="rId3"/>
    <p:sldLayoutId id="2147484142" r:id="rId4"/>
    <p:sldLayoutId id="2147484143" r:id="rId5"/>
    <p:sldLayoutId id="2147484144" r:id="rId6"/>
    <p:sldLayoutId id="2147484145" r:id="rId7"/>
    <p:sldLayoutId id="2147484146" r:id="rId8"/>
    <p:sldLayoutId id="2147484147" r:id="rId9"/>
    <p:sldLayoutId id="2147484148" r:id="rId10"/>
    <p:sldLayoutId id="2147484149" r:id="rId11"/>
  </p:sldLayoutIdLst>
  <p:txStyles>
    <p:titleStyle>
      <a:lvl1pPr algn="l" rtl="1" fontAlgn="base">
        <a:spcBef>
          <a:spcPct val="0"/>
        </a:spcBef>
        <a:spcAft>
          <a:spcPct val="0"/>
        </a:spcAft>
        <a:defRPr sz="5000" kern="1200">
          <a:solidFill>
            <a:schemeClr val="tx2"/>
          </a:solidFill>
          <a:latin typeface="+mj-lt"/>
          <a:ea typeface="+mj-ea"/>
          <a:cs typeface="+mj-cs"/>
        </a:defRPr>
      </a:lvl1pPr>
      <a:lvl2pPr algn="l" rtl="1" fontAlgn="base">
        <a:spcBef>
          <a:spcPct val="0"/>
        </a:spcBef>
        <a:spcAft>
          <a:spcPct val="0"/>
        </a:spcAft>
        <a:defRPr sz="5000">
          <a:solidFill>
            <a:schemeClr val="tx2"/>
          </a:solidFill>
          <a:latin typeface="Calibri" pitchFamily="34" charset="0"/>
          <a:cs typeface="Traditional Arabic" pitchFamily="18" charset="-78"/>
        </a:defRPr>
      </a:lvl2pPr>
      <a:lvl3pPr algn="l" rtl="1" fontAlgn="base">
        <a:spcBef>
          <a:spcPct val="0"/>
        </a:spcBef>
        <a:spcAft>
          <a:spcPct val="0"/>
        </a:spcAft>
        <a:defRPr sz="5000">
          <a:solidFill>
            <a:schemeClr val="tx2"/>
          </a:solidFill>
          <a:latin typeface="Calibri" pitchFamily="34" charset="0"/>
          <a:cs typeface="Traditional Arabic" pitchFamily="18" charset="-78"/>
        </a:defRPr>
      </a:lvl3pPr>
      <a:lvl4pPr algn="l" rtl="1" fontAlgn="base">
        <a:spcBef>
          <a:spcPct val="0"/>
        </a:spcBef>
        <a:spcAft>
          <a:spcPct val="0"/>
        </a:spcAft>
        <a:defRPr sz="5000">
          <a:solidFill>
            <a:schemeClr val="tx2"/>
          </a:solidFill>
          <a:latin typeface="Calibri" pitchFamily="34" charset="0"/>
          <a:cs typeface="Traditional Arabic" pitchFamily="18" charset="-78"/>
        </a:defRPr>
      </a:lvl4pPr>
      <a:lvl5pPr algn="l" rtl="1" fontAlgn="base">
        <a:spcBef>
          <a:spcPct val="0"/>
        </a:spcBef>
        <a:spcAft>
          <a:spcPct val="0"/>
        </a:spcAft>
        <a:defRPr sz="5000">
          <a:solidFill>
            <a:schemeClr val="tx2"/>
          </a:solidFill>
          <a:latin typeface="Calibri" pitchFamily="34" charset="0"/>
          <a:cs typeface="Traditional Arabic" pitchFamily="18" charset="-78"/>
        </a:defRPr>
      </a:lvl5pPr>
      <a:lvl6pPr marL="457200" algn="l" rtl="1" fontAlgn="base">
        <a:spcBef>
          <a:spcPct val="0"/>
        </a:spcBef>
        <a:spcAft>
          <a:spcPct val="0"/>
        </a:spcAft>
        <a:defRPr sz="5000">
          <a:solidFill>
            <a:schemeClr val="tx2"/>
          </a:solidFill>
          <a:latin typeface="Calibri" pitchFamily="34" charset="0"/>
          <a:cs typeface="Traditional Arabic" pitchFamily="18" charset="-78"/>
        </a:defRPr>
      </a:lvl6pPr>
      <a:lvl7pPr marL="914400" algn="l" rtl="1" fontAlgn="base">
        <a:spcBef>
          <a:spcPct val="0"/>
        </a:spcBef>
        <a:spcAft>
          <a:spcPct val="0"/>
        </a:spcAft>
        <a:defRPr sz="5000">
          <a:solidFill>
            <a:schemeClr val="tx2"/>
          </a:solidFill>
          <a:latin typeface="Calibri" pitchFamily="34" charset="0"/>
          <a:cs typeface="Traditional Arabic" pitchFamily="18" charset="-78"/>
        </a:defRPr>
      </a:lvl7pPr>
      <a:lvl8pPr marL="1371600" algn="l" rtl="1" fontAlgn="base">
        <a:spcBef>
          <a:spcPct val="0"/>
        </a:spcBef>
        <a:spcAft>
          <a:spcPct val="0"/>
        </a:spcAft>
        <a:defRPr sz="5000">
          <a:solidFill>
            <a:schemeClr val="tx2"/>
          </a:solidFill>
          <a:latin typeface="Calibri" pitchFamily="34" charset="0"/>
          <a:cs typeface="Traditional Arabic" pitchFamily="18" charset="-78"/>
        </a:defRPr>
      </a:lvl8pPr>
      <a:lvl9pPr marL="1828800" algn="l" rtl="1" fontAlgn="base">
        <a:spcBef>
          <a:spcPct val="0"/>
        </a:spcBef>
        <a:spcAft>
          <a:spcPct val="0"/>
        </a:spcAft>
        <a:defRPr sz="5000">
          <a:solidFill>
            <a:schemeClr val="tx2"/>
          </a:solidFill>
          <a:latin typeface="Calibri" pitchFamily="34" charset="0"/>
          <a:cs typeface="Traditional Arabic" pitchFamily="18" charset="-78"/>
        </a:defRPr>
      </a:lvl9pPr>
    </p:titleStyle>
    <p:bodyStyle>
      <a:lvl1pPr marL="273050" indent="-273050" algn="r" rtl="1"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ajalla UI"/>
          <a:cs typeface="+mn-cs"/>
        </a:defRPr>
      </a:lvl1pPr>
      <a:lvl2pPr marL="639763" indent="-246063" algn="r" rtl="1"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ajalla UI"/>
          <a:cs typeface="+mn-cs"/>
        </a:defRPr>
      </a:lvl2pPr>
      <a:lvl3pPr marL="914400" indent="-246063" algn="r" rtl="1"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ajalla UI"/>
          <a:cs typeface="+mn-cs"/>
        </a:defRPr>
      </a:lvl3pPr>
      <a:lvl4pPr marL="1187450" indent="-209550" algn="r" rtl="1"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ajalla UI"/>
          <a:cs typeface="+mn-cs"/>
        </a:defRPr>
      </a:lvl4pPr>
      <a:lvl5pPr marL="1462088" indent="-209550" algn="r" rtl="1"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ajalla UI"/>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8.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428728" y="2438400"/>
            <a:ext cx="6500858" cy="2286000"/>
          </a:xfrm>
          <a:solidFill>
            <a:schemeClr val="accent1">
              <a:lumMod val="75000"/>
            </a:schemeClr>
          </a:solidFill>
          <a:ln>
            <a:solidFill>
              <a:schemeClr val="accent3">
                <a:lumMod val="60000"/>
                <a:lumOff val="40000"/>
              </a:schemeClr>
            </a:solidFill>
          </a:ln>
          <a:effectLst>
            <a:glow rad="228600">
              <a:schemeClr val="accent3">
                <a:satMod val="175000"/>
                <a:alpha val="40000"/>
              </a:schemeClr>
            </a:glow>
            <a:outerShdw blurRad="127000" dist="38100" dir="2700000" algn="ctr">
              <a:srgbClr val="000000">
                <a:alpha val="45000"/>
              </a:srgbClr>
            </a:outerShdw>
            <a:reflection blurRad="6350" stA="50000" endA="300" endPos="55500" dist="50800" dir="5400000" sy="-100000" algn="bl" rotWithShape="0"/>
            <a:softEdge rad="12700"/>
          </a:effectLst>
          <a:scene3d>
            <a:camera prst="perspectiveFront" fov="2700000">
              <a:rot lat="20376000" lon="1938000" rev="20112001"/>
            </a:camera>
            <a:lightRig rig="soft" dir="t">
              <a:rot lat="0" lon="0" rev="0"/>
            </a:lightRig>
          </a:scene3d>
          <a:sp3d prstMaterial="translucentPowder">
            <a:bevelT w="203200" h="50800" prst="convex"/>
          </a:sp3d>
        </p:spPr>
        <p:txBody>
          <a:bodyPr>
            <a:noAutofit/>
            <a:scene3d>
              <a:camera prst="orthographicFront"/>
              <a:lightRig rig="balanced" dir="t">
                <a:rot lat="0" lon="0" rev="2100000"/>
              </a:lightRig>
            </a:scene3d>
            <a:sp3d extrusionH="57150" prstMaterial="metal">
              <a:bevelT w="38100" h="25400"/>
              <a:contourClr>
                <a:schemeClr val="bg2"/>
              </a:contourClr>
            </a:sp3d>
          </a:bodyPr>
          <a:lstStyle/>
          <a:p>
            <a:pPr algn="ctr">
              <a:lnSpc>
                <a:spcPct val="150000"/>
              </a:lnSpc>
              <a:spcBef>
                <a:spcPts val="600"/>
              </a:spcBef>
              <a:spcAft>
                <a:spcPts val="600"/>
              </a:spcAft>
            </a:pPr>
            <a:r>
              <a:rPr lang="ar-SA" sz="3200" dirty="0" smtClean="0">
                <a:ln w="50800"/>
                <a:solidFill>
                  <a:schemeClr val="bg2">
                    <a:lumMod val="90000"/>
                  </a:schemeClr>
                </a:solidFill>
                <a:effectLst/>
                <a:cs typeface="MCS Rika S_U normal." pitchFamily="2" charset="-78"/>
              </a:rPr>
              <a:t>ا</a:t>
            </a:r>
            <a:r>
              <a:rPr lang="ar-SA" sz="4400" dirty="0" smtClean="0">
                <a:ln w="50800"/>
                <a:solidFill>
                  <a:schemeClr val="bg2">
                    <a:lumMod val="90000"/>
                  </a:schemeClr>
                </a:solidFill>
                <a:effectLst/>
                <a:cs typeface="MCS Rika S_U normal." pitchFamily="2" charset="-78"/>
              </a:rPr>
              <a:t>لدرس الثامن : </a:t>
            </a:r>
            <a:r>
              <a:rPr lang="ar-SA" sz="4000" dirty="0" smtClean="0"/>
              <a:t>الخصائص والتغيرات الكيميائية</a:t>
            </a:r>
            <a:r>
              <a:rPr lang="ar-SA" sz="4800" dirty="0" smtClean="0"/>
              <a:t/>
            </a:r>
            <a:br>
              <a:rPr lang="ar-SA" sz="4800" dirty="0" smtClean="0"/>
            </a:br>
            <a:endParaRPr lang="ar-SA" sz="3200" cap="none" dirty="0">
              <a:ln w="50800"/>
              <a:solidFill>
                <a:schemeClr val="bg2">
                  <a:lumMod val="90000"/>
                </a:schemeClr>
              </a:solidFill>
              <a:effectLst/>
              <a:cs typeface="MCS Rika S_U normal." pitchFamily="2" charset="-78"/>
            </a:endParaRPr>
          </a:p>
        </p:txBody>
      </p:sp>
      <p:sp>
        <p:nvSpPr>
          <p:cNvPr id="6" name="مستطيل 5"/>
          <p:cNvSpPr/>
          <p:nvPr/>
        </p:nvSpPr>
        <p:spPr>
          <a:xfrm rot="232785">
            <a:off x="486626" y="5224091"/>
            <a:ext cx="3796872" cy="1077218"/>
          </a:xfrm>
          <a:prstGeom prst="rect">
            <a:avLst/>
          </a:prstGeom>
          <a:solidFill>
            <a:schemeClr val="tx2">
              <a:lumMod val="60000"/>
              <a:lumOff val="40000"/>
            </a:schemeClr>
          </a:solidFill>
          <a:ln>
            <a:solidFill>
              <a:schemeClr val="accent3">
                <a:lumMod val="75000"/>
              </a:schemeClr>
            </a:solidFill>
          </a:ln>
          <a:effectLst>
            <a:glow rad="228600">
              <a:schemeClr val="accent3">
                <a:satMod val="175000"/>
                <a:alpha val="40000"/>
              </a:schemeClr>
            </a:glow>
          </a:effectLst>
          <a:scene3d>
            <a:camera prst="isometricOffAxis2Left"/>
            <a:lightRig rig="threePt" dir="t"/>
          </a:scene3d>
          <a:sp3d>
            <a:bevelT w="114300" prst="artDeco"/>
          </a:sp3d>
        </p:spPr>
        <p:txBody>
          <a:bodyPr wrap="square">
            <a:spAutoFit/>
            <a:scene3d>
              <a:camera prst="orthographicFront"/>
              <a:lightRig rig="balanced" dir="t">
                <a:rot lat="0" lon="0" rev="2100000"/>
              </a:lightRig>
            </a:scene3d>
            <a:sp3d extrusionH="57150" prstMaterial="metal">
              <a:bevelT w="38100" h="25400"/>
              <a:contourClr>
                <a:schemeClr val="bg2"/>
              </a:contourClr>
            </a:sp3d>
          </a:bodyPr>
          <a:lstStyle/>
          <a:p>
            <a:pPr algn="ctr"/>
            <a:endParaRPr lang="ar-SA" sz="3200" b="1" dirty="0" smtClean="0">
              <a:ln w="50800"/>
              <a:solidFill>
                <a:srgbClr val="002060"/>
              </a:solidFill>
              <a:cs typeface="Diwani Simple Outline" pitchFamily="2" charset="-78"/>
            </a:endParaRPr>
          </a:p>
          <a:p>
            <a:pPr algn="ctr"/>
            <a:endParaRPr lang="ar-SA" sz="3200" b="1" dirty="0">
              <a:ln w="50800"/>
              <a:solidFill>
                <a:srgbClr val="002060"/>
              </a:solidFill>
              <a:cs typeface="Diwani Simple Outline" pitchFamily="2" charset="-78"/>
            </a:endParaRPr>
          </a:p>
        </p:txBody>
      </p:sp>
    </p:spTree>
    <p:extLst>
      <p:ext uri="{BB962C8B-B14F-4D97-AF65-F5344CB8AC3E}">
        <p14:creationId xmlns:p14="http://schemas.microsoft.com/office/powerpoint/2010/main" val="3821034642"/>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randombar(horizontal)">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4"/>
          <p:cNvSpPr/>
          <p:nvPr/>
        </p:nvSpPr>
        <p:spPr>
          <a:xfrm>
            <a:off x="76200" y="221159"/>
            <a:ext cx="8991600" cy="1446550"/>
          </a:xfrm>
          <a:prstGeom prst="rect">
            <a:avLst/>
          </a:prstGeom>
          <a:ln>
            <a:solidFill>
              <a:schemeClr val="tx1">
                <a:lumMod val="95000"/>
                <a:lumOff val="5000"/>
              </a:schemeClr>
            </a:solidFill>
          </a:ln>
        </p:spPr>
        <p:style>
          <a:lnRef idx="1">
            <a:schemeClr val="accent2"/>
          </a:lnRef>
          <a:fillRef idx="2">
            <a:schemeClr val="accent2"/>
          </a:fillRef>
          <a:effectRef idx="1">
            <a:schemeClr val="accent2"/>
          </a:effectRef>
          <a:fontRef idx="minor">
            <a:schemeClr val="dk1"/>
          </a:fontRef>
        </p:style>
        <p:txBody>
          <a:bodyPr wrap="square">
            <a:spAutoFit/>
          </a:bodyPr>
          <a:lstStyle/>
          <a:p>
            <a:pPr lvl="0"/>
            <a:endParaRPr lang="ar-SA" sz="1200" cap="all" dirty="0">
              <a:ln w="9000" cmpd="sng">
                <a:solidFill>
                  <a:prstClr val="black">
                    <a:alpha val="57000"/>
                  </a:prstClr>
                </a:solidFill>
                <a:prstDash val="solid"/>
              </a:ln>
              <a:solidFill>
                <a:srgbClr val="CC0000"/>
              </a:solidFill>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sym typeface="Wingdings 2"/>
            </a:endParaRPr>
          </a:p>
          <a:p>
            <a:pPr lvl="0"/>
            <a:r>
              <a:rPr lang="ar-SA" sz="2800" cap="all" dirty="0">
                <a:ln w="9000" cmpd="sng">
                  <a:solidFill>
                    <a:prstClr val="black">
                      <a:alpha val="57000"/>
                    </a:prstClr>
                  </a:solidFill>
                  <a:prstDash val="solid"/>
                </a:ln>
                <a:solidFill>
                  <a:prstClr val="black"/>
                </a:solidFill>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sym typeface="Wingdings 2"/>
              </a:rPr>
              <a:t> قابلية التفاعل مع الحرارة : </a:t>
            </a:r>
            <a:r>
              <a:rPr lang="ar-SA" sz="2400" cap="all" dirty="0">
                <a:ln w="9000" cmpd="sng">
                  <a:solidFill>
                    <a:prstClr val="black">
                      <a:alpha val="57000"/>
                    </a:prstClr>
                  </a:solidFill>
                  <a:prstDash val="solid"/>
                </a:ln>
                <a:solidFill>
                  <a:srgbClr val="FF0000"/>
                </a:solidFill>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sym typeface="Wingdings 2"/>
              </a:rPr>
              <a:t>مثل تفاعل البيض مع الحرارة حيث يتغير تركيبها الاصلي .</a:t>
            </a:r>
          </a:p>
          <a:p>
            <a:pPr lvl="0"/>
            <a:r>
              <a:rPr lang="ar-SA" sz="2400" cap="all" dirty="0">
                <a:ln w="9000" cmpd="sng">
                  <a:solidFill>
                    <a:prstClr val="black">
                      <a:alpha val="57000"/>
                    </a:prstClr>
                  </a:solidFill>
                  <a:prstDash val="solid"/>
                </a:ln>
                <a:solidFill>
                  <a:srgbClr val="FF0000"/>
                </a:solidFill>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sym typeface="Wingdings 2"/>
              </a:rPr>
              <a:t>                            </a:t>
            </a:r>
            <a:r>
              <a:rPr lang="ar-SA" sz="2400" cap="all" dirty="0" smtClean="0">
                <a:ln w="9000" cmpd="sng">
                  <a:solidFill>
                    <a:prstClr val="black">
                      <a:alpha val="57000"/>
                    </a:prstClr>
                  </a:solidFill>
                  <a:prstDash val="solid"/>
                </a:ln>
                <a:solidFill>
                  <a:srgbClr val="FF0000"/>
                </a:solidFill>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sym typeface="Wingdings 2"/>
              </a:rPr>
              <a:t>         </a:t>
            </a:r>
            <a:r>
              <a:rPr lang="ar-SA" sz="2400" cap="all" dirty="0">
                <a:ln w="9000" cmpd="sng">
                  <a:solidFill>
                    <a:prstClr val="black">
                      <a:alpha val="57000"/>
                    </a:prstClr>
                  </a:solidFill>
                  <a:prstDash val="solid"/>
                </a:ln>
                <a:solidFill>
                  <a:srgbClr val="FF0000"/>
                </a:solidFill>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sym typeface="Wingdings 2"/>
              </a:rPr>
              <a:t>ومثل تفاعل الكعك عند خبزه وخروج الغازات منه على شكل فقاقيع </a:t>
            </a:r>
          </a:p>
          <a:p>
            <a:pPr lvl="0"/>
            <a:r>
              <a:rPr lang="ar-SA" sz="2400" cap="all" dirty="0">
                <a:ln w="9000" cmpd="sng">
                  <a:solidFill>
                    <a:prstClr val="black">
                      <a:alpha val="57000"/>
                    </a:prstClr>
                  </a:solidFill>
                  <a:prstDash val="solid"/>
                </a:ln>
                <a:solidFill>
                  <a:srgbClr val="FF0000"/>
                </a:solidFill>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sym typeface="Wingdings 2"/>
              </a:rPr>
              <a:t>                      </a:t>
            </a:r>
            <a:r>
              <a:rPr lang="ar-SA" sz="2400" cap="all" dirty="0" smtClean="0">
                <a:ln w="9000" cmpd="sng">
                  <a:solidFill>
                    <a:prstClr val="black">
                      <a:alpha val="57000"/>
                    </a:prstClr>
                  </a:solidFill>
                  <a:prstDash val="solid"/>
                </a:ln>
                <a:solidFill>
                  <a:srgbClr val="FF0000"/>
                </a:solidFill>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sym typeface="Wingdings 2"/>
              </a:rPr>
              <a:t>               </a:t>
            </a:r>
            <a:r>
              <a:rPr lang="ar-SA" sz="2400" cap="all" dirty="0">
                <a:ln w="9000" cmpd="sng">
                  <a:solidFill>
                    <a:prstClr val="black">
                      <a:alpha val="57000"/>
                    </a:prstClr>
                  </a:solidFill>
                  <a:prstDash val="solid"/>
                </a:ln>
                <a:solidFill>
                  <a:srgbClr val="FF0000"/>
                </a:solidFill>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sym typeface="Wingdings 2"/>
              </a:rPr>
              <a:t>مخلفة ثقوب صغيرة على سطح الكعك .</a:t>
            </a:r>
          </a:p>
        </p:txBody>
      </p:sp>
      <p:pic>
        <p:nvPicPr>
          <p:cNvPr id="9" name="Picture 2" descr="http://www.jan-leasure.com/wp-content/uploads/2011/04/perfecteggs.jpg"/>
          <p:cNvPicPr>
            <a:picLocks noChangeAspect="1" noChangeArrowheads="1"/>
          </p:cNvPicPr>
          <p:nvPr/>
        </p:nvPicPr>
        <p:blipFill>
          <a:blip r:embed="rId2" cstate="print"/>
          <a:srcRect/>
          <a:stretch>
            <a:fillRect/>
          </a:stretch>
        </p:blipFill>
        <p:spPr bwMode="auto">
          <a:xfrm>
            <a:off x="76200" y="1954885"/>
            <a:ext cx="4601451" cy="3150515"/>
          </a:xfrm>
          <a:prstGeom prst="rect">
            <a:avLst/>
          </a:prstGeom>
          <a:noFill/>
        </p:spPr>
      </p:pic>
      <p:pic>
        <p:nvPicPr>
          <p:cNvPr id="10" name="Picture 4" descr="http://veganmaven.com/blog/wp-content/uploads/2009/11/fried_eggs.jpg"/>
          <p:cNvPicPr>
            <a:picLocks noChangeAspect="1" noChangeArrowheads="1"/>
          </p:cNvPicPr>
          <p:nvPr/>
        </p:nvPicPr>
        <p:blipFill>
          <a:blip r:embed="rId3" cstate="print"/>
          <a:srcRect/>
          <a:stretch>
            <a:fillRect/>
          </a:stretch>
        </p:blipFill>
        <p:spPr bwMode="auto">
          <a:xfrm>
            <a:off x="4714714" y="1954884"/>
            <a:ext cx="4200688" cy="3150515"/>
          </a:xfrm>
          <a:prstGeom prst="rect">
            <a:avLst/>
          </a:prstGeom>
          <a:noFill/>
        </p:spPr>
      </p:pic>
    </p:spTree>
    <p:extLst>
      <p:ext uri="{BB962C8B-B14F-4D97-AF65-F5344CB8AC3E}">
        <p14:creationId xmlns:p14="http://schemas.microsoft.com/office/powerpoint/2010/main" val="4125298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kitchenchallenge.files.wordpress.com/2010/10/chiffon-cake-tape.jpg"/>
          <p:cNvPicPr>
            <a:picLocks noChangeAspect="1" noChangeArrowheads="1"/>
          </p:cNvPicPr>
          <p:nvPr/>
        </p:nvPicPr>
        <p:blipFill>
          <a:blip r:embed="rId2" cstate="print"/>
          <a:srcRect/>
          <a:stretch>
            <a:fillRect/>
          </a:stretch>
        </p:blipFill>
        <p:spPr bwMode="auto">
          <a:xfrm>
            <a:off x="0" y="3709986"/>
            <a:ext cx="4974916" cy="3143533"/>
          </a:xfrm>
          <a:prstGeom prst="rect">
            <a:avLst/>
          </a:prstGeom>
          <a:noFill/>
        </p:spPr>
      </p:pic>
      <p:pic>
        <p:nvPicPr>
          <p:cNvPr id="3" name="Picture 4" descr="http://www.thefreshloaf.com/files/u26016/Sliced%20Baguette.jpg"/>
          <p:cNvPicPr>
            <a:picLocks noChangeAspect="1" noChangeArrowheads="1"/>
          </p:cNvPicPr>
          <p:nvPr/>
        </p:nvPicPr>
        <p:blipFill>
          <a:blip r:embed="rId3" cstate="print"/>
          <a:srcRect/>
          <a:stretch>
            <a:fillRect/>
          </a:stretch>
        </p:blipFill>
        <p:spPr bwMode="auto">
          <a:xfrm>
            <a:off x="3059902" y="0"/>
            <a:ext cx="6082282" cy="3709986"/>
          </a:xfrm>
          <a:prstGeom prst="rect">
            <a:avLst/>
          </a:prstGeom>
          <a:noFill/>
        </p:spPr>
      </p:pic>
      <p:pic>
        <p:nvPicPr>
          <p:cNvPr id="4" name="Picture 6" descr="http://fooddiary.blogsome.com/images/0597_copy.jpg"/>
          <p:cNvPicPr>
            <a:picLocks noChangeAspect="1" noChangeArrowheads="1"/>
          </p:cNvPicPr>
          <p:nvPr/>
        </p:nvPicPr>
        <p:blipFill>
          <a:blip r:embed="rId4" cstate="print"/>
          <a:srcRect/>
          <a:stretch>
            <a:fillRect/>
          </a:stretch>
        </p:blipFill>
        <p:spPr bwMode="auto">
          <a:xfrm>
            <a:off x="0" y="-1"/>
            <a:ext cx="3059902" cy="3709987"/>
          </a:xfrm>
          <a:prstGeom prst="rect">
            <a:avLst/>
          </a:prstGeom>
          <a:noFill/>
        </p:spPr>
      </p:pic>
      <p:pic>
        <p:nvPicPr>
          <p:cNvPr id="5" name="Picture 8" descr="http://3.bp.blogspot.com/_h4WhRR9lU8E/S-wi4GMUmxI/AAAAAAAADAM/UrCV9Tgl_9Y/s1600/IMG_2361.jpg"/>
          <p:cNvPicPr>
            <a:picLocks noChangeAspect="1" noChangeArrowheads="1"/>
          </p:cNvPicPr>
          <p:nvPr/>
        </p:nvPicPr>
        <p:blipFill>
          <a:blip r:embed="rId5" cstate="print"/>
          <a:srcRect/>
          <a:stretch>
            <a:fillRect/>
          </a:stretch>
        </p:blipFill>
        <p:spPr bwMode="auto">
          <a:xfrm>
            <a:off x="4953000" y="3709986"/>
            <a:ext cx="4199966" cy="3143533"/>
          </a:xfrm>
          <a:prstGeom prst="rect">
            <a:avLst/>
          </a:prstGeom>
          <a:noFill/>
        </p:spPr>
      </p:pic>
    </p:spTree>
    <p:extLst>
      <p:ext uri="{BB962C8B-B14F-4D97-AF65-F5344CB8AC3E}">
        <p14:creationId xmlns:p14="http://schemas.microsoft.com/office/powerpoint/2010/main" val="17581047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5"/>
          <p:cNvSpPr txBox="1"/>
          <p:nvPr/>
        </p:nvSpPr>
        <p:spPr>
          <a:xfrm>
            <a:off x="2209800" y="165846"/>
            <a:ext cx="5398362" cy="707886"/>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1">
            <a:spAutoFit/>
          </a:bodyPr>
          <a:lstStyle/>
          <a:p>
            <a:pPr algn="ctr">
              <a:defRPr/>
            </a:pPr>
            <a:r>
              <a:rPr lang="ar-SA" sz="4000" b="1" dirty="0" smtClean="0">
                <a:ln w="11430">
                  <a:solidFill>
                    <a:srgbClr val="FF0000"/>
                  </a:solidFill>
                </a:ln>
                <a:solidFill>
                  <a:srgbClr val="FF0000"/>
                </a:solidFill>
                <a:effectLst>
                  <a:glow rad="101600">
                    <a:schemeClr val="tx1">
                      <a:alpha val="60000"/>
                    </a:schemeClr>
                  </a:glow>
                  <a:outerShdw blurRad="50800" dist="39000" dir="5460000" algn="tl">
                    <a:srgbClr val="000000">
                      <a:alpha val="38000"/>
                    </a:srgbClr>
                  </a:outerShdw>
                </a:effectLst>
                <a:cs typeface="Farsi Simple Bold" pitchFamily="2" charset="-78"/>
                <a:sym typeface="Wingdings 2"/>
              </a:rPr>
              <a:t>دلائل </a:t>
            </a:r>
            <a:r>
              <a:rPr lang="ar-SA" sz="4000" b="1" dirty="0">
                <a:ln w="11430">
                  <a:solidFill>
                    <a:srgbClr val="FF0000"/>
                  </a:solidFill>
                </a:ln>
                <a:solidFill>
                  <a:srgbClr val="FF0000"/>
                </a:solidFill>
                <a:effectLst>
                  <a:glow rad="101600">
                    <a:schemeClr val="tx1">
                      <a:alpha val="60000"/>
                    </a:schemeClr>
                  </a:glow>
                  <a:outerShdw blurRad="50800" dist="39000" dir="5460000" algn="tl">
                    <a:srgbClr val="000000">
                      <a:alpha val="38000"/>
                    </a:srgbClr>
                  </a:outerShdw>
                </a:effectLst>
                <a:cs typeface="Farsi Simple Bold" pitchFamily="2" charset="-78"/>
                <a:sym typeface="Wingdings 2"/>
              </a:rPr>
              <a:t>على حدوث التغير الكيميائي </a:t>
            </a:r>
            <a:endParaRPr lang="ar-JO" sz="4000" b="1" dirty="0">
              <a:ln w="11430">
                <a:solidFill>
                  <a:srgbClr val="FF0000"/>
                </a:solidFill>
              </a:ln>
              <a:solidFill>
                <a:srgbClr val="FF0000"/>
              </a:solidFill>
              <a:effectLst>
                <a:glow rad="101600">
                  <a:schemeClr val="tx1">
                    <a:alpha val="60000"/>
                  </a:schemeClr>
                </a:glow>
                <a:outerShdw blurRad="50800" dist="39000" dir="5460000" algn="tl">
                  <a:srgbClr val="000000">
                    <a:alpha val="38000"/>
                  </a:srgbClr>
                </a:outerShdw>
              </a:effectLst>
              <a:cs typeface="Farsi Simple Bold" pitchFamily="2" charset="-78"/>
            </a:endParaRPr>
          </a:p>
        </p:txBody>
      </p:sp>
      <p:sp>
        <p:nvSpPr>
          <p:cNvPr id="6" name="مستطيل 5"/>
          <p:cNvSpPr/>
          <p:nvPr/>
        </p:nvSpPr>
        <p:spPr>
          <a:xfrm>
            <a:off x="4908978" y="1066800"/>
            <a:ext cx="3777819" cy="984885"/>
          </a:xfrm>
          <a:prstGeom prst="rect">
            <a:avLst/>
          </a:prstGeom>
          <a:ln>
            <a:solidFill>
              <a:schemeClr val="tx1">
                <a:lumMod val="95000"/>
                <a:lumOff val="5000"/>
              </a:schemeClr>
            </a:solidFill>
          </a:ln>
        </p:spPr>
        <p:style>
          <a:lnRef idx="1">
            <a:schemeClr val="accent2"/>
          </a:lnRef>
          <a:fillRef idx="2">
            <a:schemeClr val="accent2"/>
          </a:fillRef>
          <a:effectRef idx="1">
            <a:schemeClr val="accent2"/>
          </a:effectRef>
          <a:fontRef idx="minor">
            <a:schemeClr val="dk1"/>
          </a:fontRef>
        </p:style>
        <p:txBody>
          <a:bodyPr wrap="square">
            <a:spAutoFit/>
          </a:bodyPr>
          <a:lstStyle/>
          <a:p>
            <a:pPr lvl="0"/>
            <a:endParaRPr lang="ar-SA" sz="1600" cap="all" dirty="0" smtClean="0">
              <a:ln w="9000" cmpd="sng">
                <a:solidFill>
                  <a:prstClr val="black">
                    <a:alpha val="57000"/>
                  </a:prstClr>
                </a:solidFill>
                <a:prstDash val="solid"/>
              </a:ln>
              <a:solidFill>
                <a:srgbClr val="CC0000"/>
              </a:solidFill>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sym typeface="Wingdings 2"/>
            </a:endParaRPr>
          </a:p>
          <a:p>
            <a:pPr lvl="0"/>
            <a:r>
              <a:rPr lang="ar-SA" sz="2800" cap="all" dirty="0" smtClean="0">
                <a:ln w="9000" cmpd="sng">
                  <a:solidFill>
                    <a:prstClr val="black">
                      <a:alpha val="57000"/>
                    </a:prstClr>
                  </a:solidFill>
                  <a:prstDash val="solid"/>
                </a:ln>
                <a:solidFill>
                  <a:prstClr val="black"/>
                </a:solidFill>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sym typeface="Wingdings 2"/>
              </a:rPr>
              <a:t></a:t>
            </a:r>
            <a:r>
              <a:rPr lang="ar-SA" sz="2800" b="1" cap="all" dirty="0" smtClean="0">
                <a:ln w="9000" cmpd="sng">
                  <a:solidFill>
                    <a:prstClr val="black">
                      <a:alpha val="57000"/>
                    </a:prstClr>
                  </a:solidFill>
                  <a:prstDash val="solid"/>
                </a:ln>
                <a:solidFill>
                  <a:prstClr val="black"/>
                </a:solidFill>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sym typeface="Wingdings 2"/>
              </a:rPr>
              <a:t> تكون </a:t>
            </a:r>
            <a:r>
              <a:rPr lang="ar-SA" sz="2800" b="1" cap="all" dirty="0">
                <a:ln w="9000" cmpd="sng">
                  <a:solidFill>
                    <a:prstClr val="black">
                      <a:alpha val="57000"/>
                    </a:prstClr>
                  </a:solidFill>
                  <a:prstDash val="solid"/>
                </a:ln>
                <a:solidFill>
                  <a:prstClr val="black"/>
                </a:solidFill>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sym typeface="Wingdings 2"/>
              </a:rPr>
              <a:t>فقاقيع  أو فوران  </a:t>
            </a:r>
            <a:r>
              <a:rPr lang="ar-SA" sz="2800" b="1" cap="all" dirty="0" smtClean="0">
                <a:ln w="9000" cmpd="sng">
                  <a:solidFill>
                    <a:prstClr val="black">
                      <a:alpha val="57000"/>
                    </a:prstClr>
                  </a:solidFill>
                  <a:prstDash val="solid"/>
                </a:ln>
                <a:solidFill>
                  <a:prstClr val="black"/>
                </a:solidFill>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sym typeface="Wingdings 2"/>
              </a:rPr>
              <a:t>.</a:t>
            </a:r>
          </a:p>
          <a:p>
            <a:pPr lvl="0"/>
            <a:r>
              <a:rPr lang="ar-SA" sz="1400" b="1" cap="all" dirty="0" smtClean="0">
                <a:ln w="9000" cmpd="sng">
                  <a:solidFill>
                    <a:prstClr val="black">
                      <a:alpha val="57000"/>
                    </a:prstClr>
                  </a:solidFill>
                  <a:prstDash val="solid"/>
                </a:ln>
                <a:solidFill>
                  <a:prstClr val="black"/>
                </a:solidFill>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sym typeface="Wingdings 2"/>
              </a:rPr>
              <a:t> </a:t>
            </a:r>
            <a:endParaRPr lang="ar-SA" sz="200" cap="all" dirty="0">
              <a:ln w="9000" cmpd="sng">
                <a:solidFill>
                  <a:prstClr val="black">
                    <a:alpha val="57000"/>
                  </a:prstClr>
                </a:solidFill>
                <a:prstDash val="solid"/>
              </a:ln>
              <a:solidFill>
                <a:srgbClr val="CC0000"/>
              </a:solidFill>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sym typeface="Wingdings 2"/>
            </a:endParaRPr>
          </a:p>
        </p:txBody>
      </p:sp>
      <p:pic>
        <p:nvPicPr>
          <p:cNvPr id="7" name="Picture 2" descr="http://www.sciencephoto.com/image/4157/large/A5000220-Lithium_reacting_with_water_in_test_tube-SPL.jpg"/>
          <p:cNvPicPr>
            <a:picLocks noChangeAspect="1" noChangeArrowheads="1"/>
          </p:cNvPicPr>
          <p:nvPr/>
        </p:nvPicPr>
        <p:blipFill>
          <a:blip r:embed="rId2" cstate="print"/>
          <a:srcRect/>
          <a:stretch>
            <a:fillRect/>
          </a:stretch>
        </p:blipFill>
        <p:spPr bwMode="auto">
          <a:xfrm>
            <a:off x="683568" y="2276872"/>
            <a:ext cx="3312368" cy="4238626"/>
          </a:xfrm>
          <a:prstGeom prst="rect">
            <a:avLst/>
          </a:prstGeom>
          <a:noFill/>
        </p:spPr>
      </p:pic>
      <p:pic>
        <p:nvPicPr>
          <p:cNvPr id="9" name="Picture 4" descr="http://www.sciencephoto.com/image/4589/large/A5000669-Chemical_Reaction-SPL.jpg"/>
          <p:cNvPicPr>
            <a:picLocks noChangeAspect="1" noChangeArrowheads="1"/>
          </p:cNvPicPr>
          <p:nvPr/>
        </p:nvPicPr>
        <p:blipFill>
          <a:blip r:embed="rId3" cstate="print"/>
          <a:srcRect/>
          <a:stretch>
            <a:fillRect/>
          </a:stretch>
        </p:blipFill>
        <p:spPr bwMode="auto">
          <a:xfrm>
            <a:off x="4932040" y="2348880"/>
            <a:ext cx="3240360" cy="4238626"/>
          </a:xfrm>
          <a:prstGeom prst="rect">
            <a:avLst/>
          </a:prstGeom>
          <a:noFill/>
        </p:spPr>
      </p:pic>
    </p:spTree>
    <p:extLst>
      <p:ext uri="{BB962C8B-B14F-4D97-AF65-F5344CB8AC3E}">
        <p14:creationId xmlns:p14="http://schemas.microsoft.com/office/powerpoint/2010/main" val="2286942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ستطيل 5"/>
          <p:cNvSpPr/>
          <p:nvPr/>
        </p:nvSpPr>
        <p:spPr>
          <a:xfrm>
            <a:off x="5867400" y="228600"/>
            <a:ext cx="2842459" cy="769441"/>
          </a:xfrm>
          <a:prstGeom prst="rect">
            <a:avLst/>
          </a:prstGeom>
          <a:ln>
            <a:solidFill>
              <a:schemeClr val="tx1">
                <a:lumMod val="95000"/>
                <a:lumOff val="5000"/>
              </a:schemeClr>
            </a:solidFill>
          </a:ln>
        </p:spPr>
        <p:style>
          <a:lnRef idx="1">
            <a:schemeClr val="accent2"/>
          </a:lnRef>
          <a:fillRef idx="2">
            <a:schemeClr val="accent2"/>
          </a:fillRef>
          <a:effectRef idx="1">
            <a:schemeClr val="accent2"/>
          </a:effectRef>
          <a:fontRef idx="minor">
            <a:schemeClr val="dk1"/>
          </a:fontRef>
        </p:style>
        <p:txBody>
          <a:bodyPr wrap="square">
            <a:spAutoFit/>
          </a:bodyPr>
          <a:lstStyle/>
          <a:p>
            <a:pPr lvl="0"/>
            <a:endParaRPr lang="ar-SA" sz="1600" cap="all" dirty="0" smtClean="0">
              <a:ln w="9000" cmpd="sng">
                <a:solidFill>
                  <a:prstClr val="black">
                    <a:alpha val="57000"/>
                  </a:prstClr>
                </a:solidFill>
                <a:prstDash val="solid"/>
              </a:ln>
              <a:solidFill>
                <a:srgbClr val="CC0000"/>
              </a:solidFill>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sym typeface="Wingdings 2"/>
            </a:endParaRPr>
          </a:p>
          <a:p>
            <a:pPr lvl="0"/>
            <a:r>
              <a:rPr lang="ar-SA" sz="2800" cap="all" dirty="0" smtClean="0">
                <a:ln w="9000" cmpd="sng">
                  <a:solidFill>
                    <a:prstClr val="black">
                      <a:alpha val="57000"/>
                    </a:prstClr>
                  </a:solidFill>
                  <a:prstDash val="solid"/>
                </a:ln>
                <a:solidFill>
                  <a:prstClr val="black"/>
                </a:solidFill>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sym typeface="Wingdings 2"/>
              </a:rPr>
              <a:t></a:t>
            </a:r>
            <a:r>
              <a:rPr lang="ar-SA" sz="2800" b="1" cap="all" dirty="0" smtClean="0">
                <a:ln w="9000" cmpd="sng">
                  <a:solidFill>
                    <a:prstClr val="black">
                      <a:alpha val="57000"/>
                    </a:prstClr>
                  </a:solidFill>
                  <a:prstDash val="solid"/>
                </a:ln>
                <a:solidFill>
                  <a:prstClr val="black"/>
                </a:solidFill>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sym typeface="Wingdings 2"/>
              </a:rPr>
              <a:t> انبعاث </a:t>
            </a:r>
            <a:r>
              <a:rPr lang="ar-SA" sz="2800" b="1" cap="all" dirty="0">
                <a:ln w="9000" cmpd="sng">
                  <a:solidFill>
                    <a:prstClr val="black">
                      <a:alpha val="57000"/>
                    </a:prstClr>
                  </a:solidFill>
                  <a:prstDash val="solid"/>
                </a:ln>
                <a:solidFill>
                  <a:prstClr val="black"/>
                </a:solidFill>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sym typeface="Wingdings 2"/>
              </a:rPr>
              <a:t>حرارة . </a:t>
            </a:r>
            <a:r>
              <a:rPr lang="ar-SA" sz="1400" b="1" cap="all" dirty="0" smtClean="0">
                <a:ln w="9000" cmpd="sng">
                  <a:solidFill>
                    <a:prstClr val="black">
                      <a:alpha val="57000"/>
                    </a:prstClr>
                  </a:solidFill>
                  <a:prstDash val="solid"/>
                </a:ln>
                <a:solidFill>
                  <a:prstClr val="black"/>
                </a:solidFill>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sym typeface="Wingdings 2"/>
              </a:rPr>
              <a:t> </a:t>
            </a:r>
            <a:endParaRPr lang="ar-SA" sz="200" cap="all" dirty="0">
              <a:ln w="9000" cmpd="sng">
                <a:solidFill>
                  <a:prstClr val="black">
                    <a:alpha val="57000"/>
                  </a:prstClr>
                </a:solidFill>
                <a:prstDash val="solid"/>
              </a:ln>
              <a:solidFill>
                <a:srgbClr val="CC0000"/>
              </a:solidFill>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sym typeface="Wingdings 2"/>
            </a:endParaRPr>
          </a:p>
        </p:txBody>
      </p:sp>
      <p:pic>
        <p:nvPicPr>
          <p:cNvPr id="10" name="Picture 6" descr="http://2.bp.blogspot.com/_i4T_uN5rYeY/TKM0_-JJwnI/AAAAAAAAEIo/5ajDyAVDJu0/s1600/028.JPG"/>
          <p:cNvPicPr>
            <a:picLocks noChangeAspect="1" noChangeArrowheads="1"/>
          </p:cNvPicPr>
          <p:nvPr/>
        </p:nvPicPr>
        <p:blipFill>
          <a:blip r:embed="rId2" cstate="print"/>
          <a:srcRect/>
          <a:stretch>
            <a:fillRect/>
          </a:stretch>
        </p:blipFill>
        <p:spPr bwMode="auto">
          <a:xfrm>
            <a:off x="2362200" y="1295400"/>
            <a:ext cx="4724400" cy="5196949"/>
          </a:xfrm>
          <a:prstGeom prst="rect">
            <a:avLst/>
          </a:prstGeom>
          <a:noFill/>
        </p:spPr>
      </p:pic>
    </p:spTree>
    <p:extLst>
      <p:ext uri="{BB962C8B-B14F-4D97-AF65-F5344CB8AC3E}">
        <p14:creationId xmlns:p14="http://schemas.microsoft.com/office/powerpoint/2010/main" val="1759898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ستطيل 5"/>
          <p:cNvSpPr/>
          <p:nvPr/>
        </p:nvSpPr>
        <p:spPr>
          <a:xfrm>
            <a:off x="5867400" y="228600"/>
            <a:ext cx="2842459" cy="769441"/>
          </a:xfrm>
          <a:prstGeom prst="rect">
            <a:avLst/>
          </a:prstGeom>
          <a:ln>
            <a:solidFill>
              <a:schemeClr val="tx1">
                <a:lumMod val="95000"/>
                <a:lumOff val="5000"/>
              </a:schemeClr>
            </a:solidFill>
          </a:ln>
        </p:spPr>
        <p:style>
          <a:lnRef idx="1">
            <a:schemeClr val="accent2"/>
          </a:lnRef>
          <a:fillRef idx="2">
            <a:schemeClr val="accent2"/>
          </a:fillRef>
          <a:effectRef idx="1">
            <a:schemeClr val="accent2"/>
          </a:effectRef>
          <a:fontRef idx="minor">
            <a:schemeClr val="dk1"/>
          </a:fontRef>
        </p:style>
        <p:txBody>
          <a:bodyPr wrap="square">
            <a:spAutoFit/>
          </a:bodyPr>
          <a:lstStyle/>
          <a:p>
            <a:pPr lvl="0"/>
            <a:endParaRPr lang="ar-SA" sz="1600" cap="all" dirty="0" smtClean="0">
              <a:ln w="9000" cmpd="sng">
                <a:solidFill>
                  <a:prstClr val="black">
                    <a:alpha val="57000"/>
                  </a:prstClr>
                </a:solidFill>
                <a:prstDash val="solid"/>
              </a:ln>
              <a:solidFill>
                <a:srgbClr val="CC0000"/>
              </a:solidFill>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sym typeface="Wingdings 2"/>
            </a:endParaRPr>
          </a:p>
          <a:p>
            <a:pPr lvl="0"/>
            <a:r>
              <a:rPr lang="ar-SA" sz="2800" cap="all" dirty="0" smtClean="0">
                <a:ln w="9000" cmpd="sng">
                  <a:solidFill>
                    <a:prstClr val="black">
                      <a:alpha val="57000"/>
                    </a:prstClr>
                  </a:solidFill>
                  <a:prstDash val="solid"/>
                </a:ln>
                <a:solidFill>
                  <a:prstClr val="black"/>
                </a:solidFill>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sym typeface="Wingdings 2"/>
              </a:rPr>
              <a:t></a:t>
            </a:r>
            <a:r>
              <a:rPr lang="ar-SA" sz="2800" b="1" cap="all" dirty="0" smtClean="0">
                <a:ln w="9000" cmpd="sng">
                  <a:solidFill>
                    <a:prstClr val="black">
                      <a:alpha val="57000"/>
                    </a:prstClr>
                  </a:solidFill>
                  <a:prstDash val="solid"/>
                </a:ln>
                <a:solidFill>
                  <a:prstClr val="black"/>
                </a:solidFill>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sym typeface="Wingdings 2"/>
              </a:rPr>
              <a:t> انطلاق الضوء . </a:t>
            </a:r>
            <a:r>
              <a:rPr lang="ar-SA" sz="1400" b="1" cap="all" dirty="0" smtClean="0">
                <a:ln w="9000" cmpd="sng">
                  <a:solidFill>
                    <a:prstClr val="black">
                      <a:alpha val="57000"/>
                    </a:prstClr>
                  </a:solidFill>
                  <a:prstDash val="solid"/>
                </a:ln>
                <a:solidFill>
                  <a:prstClr val="black"/>
                </a:solidFill>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sym typeface="Wingdings 2"/>
              </a:rPr>
              <a:t> </a:t>
            </a:r>
            <a:endParaRPr lang="ar-SA" sz="200" cap="all" dirty="0">
              <a:ln w="9000" cmpd="sng">
                <a:solidFill>
                  <a:prstClr val="black">
                    <a:alpha val="57000"/>
                  </a:prstClr>
                </a:solidFill>
                <a:prstDash val="solid"/>
              </a:ln>
              <a:solidFill>
                <a:srgbClr val="CC0000"/>
              </a:solidFill>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sym typeface="Wingdings 2"/>
            </a:endParaRPr>
          </a:p>
        </p:txBody>
      </p:sp>
      <p:pic>
        <p:nvPicPr>
          <p:cNvPr id="4" name="Picture 2" descr="http://files.fatakat.com/2010/2/1265069126.jpg"/>
          <p:cNvPicPr>
            <a:picLocks noChangeAspect="1" noChangeArrowheads="1"/>
          </p:cNvPicPr>
          <p:nvPr/>
        </p:nvPicPr>
        <p:blipFill>
          <a:blip r:embed="rId2" cstate="print"/>
          <a:srcRect/>
          <a:stretch>
            <a:fillRect/>
          </a:stretch>
        </p:blipFill>
        <p:spPr bwMode="auto">
          <a:xfrm>
            <a:off x="0" y="1274902"/>
            <a:ext cx="9144000" cy="5583098"/>
          </a:xfrm>
          <a:prstGeom prst="rect">
            <a:avLst/>
          </a:prstGeom>
          <a:noFill/>
        </p:spPr>
      </p:pic>
    </p:spTree>
    <p:extLst>
      <p:ext uri="{BB962C8B-B14F-4D97-AF65-F5344CB8AC3E}">
        <p14:creationId xmlns:p14="http://schemas.microsoft.com/office/powerpoint/2010/main" val="810072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ستطيل 5"/>
          <p:cNvSpPr/>
          <p:nvPr/>
        </p:nvSpPr>
        <p:spPr>
          <a:xfrm>
            <a:off x="5867400" y="228600"/>
            <a:ext cx="2842459" cy="769441"/>
          </a:xfrm>
          <a:prstGeom prst="rect">
            <a:avLst/>
          </a:prstGeom>
          <a:ln>
            <a:solidFill>
              <a:schemeClr val="tx1">
                <a:lumMod val="95000"/>
                <a:lumOff val="5000"/>
              </a:schemeClr>
            </a:solidFill>
          </a:ln>
        </p:spPr>
        <p:style>
          <a:lnRef idx="1">
            <a:schemeClr val="accent2"/>
          </a:lnRef>
          <a:fillRef idx="2">
            <a:schemeClr val="accent2"/>
          </a:fillRef>
          <a:effectRef idx="1">
            <a:schemeClr val="accent2"/>
          </a:effectRef>
          <a:fontRef idx="minor">
            <a:schemeClr val="dk1"/>
          </a:fontRef>
        </p:style>
        <p:txBody>
          <a:bodyPr wrap="square">
            <a:spAutoFit/>
          </a:bodyPr>
          <a:lstStyle/>
          <a:p>
            <a:pPr lvl="0"/>
            <a:endParaRPr lang="ar-SA" sz="1600" cap="all" dirty="0" smtClean="0">
              <a:ln w="9000" cmpd="sng">
                <a:solidFill>
                  <a:prstClr val="black">
                    <a:alpha val="57000"/>
                  </a:prstClr>
                </a:solidFill>
                <a:prstDash val="solid"/>
              </a:ln>
              <a:solidFill>
                <a:srgbClr val="CC0000"/>
              </a:solidFill>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sym typeface="Wingdings 2"/>
            </a:endParaRPr>
          </a:p>
          <a:p>
            <a:pPr lvl="0"/>
            <a:r>
              <a:rPr lang="ar-SA" sz="2800" cap="all" dirty="0" smtClean="0">
                <a:ln w="9000" cmpd="sng">
                  <a:solidFill>
                    <a:prstClr val="black">
                      <a:alpha val="57000"/>
                    </a:prstClr>
                  </a:solidFill>
                  <a:prstDash val="solid"/>
                </a:ln>
                <a:solidFill>
                  <a:prstClr val="black"/>
                </a:solidFill>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sym typeface="Wingdings 2"/>
              </a:rPr>
              <a:t></a:t>
            </a:r>
            <a:r>
              <a:rPr lang="ar-SA" sz="2800" b="1" cap="all" dirty="0" smtClean="0">
                <a:ln w="9000" cmpd="sng">
                  <a:solidFill>
                    <a:prstClr val="black">
                      <a:alpha val="57000"/>
                    </a:prstClr>
                  </a:solidFill>
                  <a:prstDash val="solid"/>
                </a:ln>
                <a:solidFill>
                  <a:prstClr val="black"/>
                </a:solidFill>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sym typeface="Wingdings 2"/>
              </a:rPr>
              <a:t> تصاعد دخان . </a:t>
            </a:r>
            <a:r>
              <a:rPr lang="ar-SA" sz="1400" b="1" cap="all" dirty="0" smtClean="0">
                <a:ln w="9000" cmpd="sng">
                  <a:solidFill>
                    <a:prstClr val="black">
                      <a:alpha val="57000"/>
                    </a:prstClr>
                  </a:solidFill>
                  <a:prstDash val="solid"/>
                </a:ln>
                <a:solidFill>
                  <a:prstClr val="black"/>
                </a:solidFill>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sym typeface="Wingdings 2"/>
              </a:rPr>
              <a:t> </a:t>
            </a:r>
            <a:endParaRPr lang="ar-SA" sz="200" cap="all" dirty="0">
              <a:ln w="9000" cmpd="sng">
                <a:solidFill>
                  <a:prstClr val="black">
                    <a:alpha val="57000"/>
                  </a:prstClr>
                </a:solidFill>
                <a:prstDash val="solid"/>
              </a:ln>
              <a:solidFill>
                <a:srgbClr val="CC0000"/>
              </a:solidFill>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sym typeface="Wingdings 2"/>
            </a:endParaRPr>
          </a:p>
        </p:txBody>
      </p:sp>
      <p:pic>
        <p:nvPicPr>
          <p:cNvPr id="4" name="Picture 2" descr="http://cdn.c.photoshelter.com/img-get/I0000m.qO1Lyj2tQ/s/600/600/Fphoto-30549111C-2RM.jpg"/>
          <p:cNvPicPr>
            <a:picLocks noChangeAspect="1" noChangeArrowheads="1"/>
          </p:cNvPicPr>
          <p:nvPr/>
        </p:nvPicPr>
        <p:blipFill>
          <a:blip r:embed="rId2" cstate="print"/>
          <a:srcRect/>
          <a:stretch>
            <a:fillRect/>
          </a:stretch>
        </p:blipFill>
        <p:spPr bwMode="auto">
          <a:xfrm>
            <a:off x="1828800" y="1219200"/>
            <a:ext cx="5867400" cy="5552858"/>
          </a:xfrm>
          <a:prstGeom prst="rect">
            <a:avLst/>
          </a:prstGeom>
          <a:noFill/>
        </p:spPr>
      </p:pic>
    </p:spTree>
    <p:extLst>
      <p:ext uri="{BB962C8B-B14F-4D97-AF65-F5344CB8AC3E}">
        <p14:creationId xmlns:p14="http://schemas.microsoft.com/office/powerpoint/2010/main" val="810072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ستطيل 5"/>
          <p:cNvSpPr/>
          <p:nvPr/>
        </p:nvSpPr>
        <p:spPr>
          <a:xfrm>
            <a:off x="6780369" y="228600"/>
            <a:ext cx="1929490" cy="769441"/>
          </a:xfrm>
          <a:prstGeom prst="rect">
            <a:avLst/>
          </a:prstGeom>
          <a:ln>
            <a:solidFill>
              <a:schemeClr val="tx1">
                <a:lumMod val="95000"/>
                <a:lumOff val="5000"/>
              </a:schemeClr>
            </a:solidFill>
          </a:ln>
        </p:spPr>
        <p:style>
          <a:lnRef idx="1">
            <a:schemeClr val="accent2"/>
          </a:lnRef>
          <a:fillRef idx="2">
            <a:schemeClr val="accent2"/>
          </a:fillRef>
          <a:effectRef idx="1">
            <a:schemeClr val="accent2"/>
          </a:effectRef>
          <a:fontRef idx="minor">
            <a:schemeClr val="dk1"/>
          </a:fontRef>
        </p:style>
        <p:txBody>
          <a:bodyPr wrap="square">
            <a:spAutoFit/>
          </a:bodyPr>
          <a:lstStyle/>
          <a:p>
            <a:pPr lvl="0"/>
            <a:endParaRPr lang="ar-SA" sz="1600" cap="all" dirty="0" smtClean="0">
              <a:ln w="9000" cmpd="sng">
                <a:solidFill>
                  <a:prstClr val="black">
                    <a:alpha val="57000"/>
                  </a:prstClr>
                </a:solidFill>
                <a:prstDash val="solid"/>
              </a:ln>
              <a:solidFill>
                <a:srgbClr val="CC0000"/>
              </a:solidFill>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sym typeface="Wingdings 2"/>
            </a:endParaRPr>
          </a:p>
          <a:p>
            <a:pPr lvl="0"/>
            <a:r>
              <a:rPr lang="ar-SA" sz="2800" cap="all" dirty="0" smtClean="0">
                <a:ln w="9000" cmpd="sng">
                  <a:solidFill>
                    <a:prstClr val="black">
                      <a:alpha val="57000"/>
                    </a:prstClr>
                  </a:solidFill>
                  <a:prstDash val="solid"/>
                </a:ln>
                <a:solidFill>
                  <a:prstClr val="black"/>
                </a:solidFill>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sym typeface="Wingdings 2"/>
              </a:rPr>
              <a:t></a:t>
            </a:r>
            <a:r>
              <a:rPr lang="ar-SA" sz="2800" b="1" cap="all" dirty="0" smtClean="0">
                <a:ln w="9000" cmpd="sng">
                  <a:solidFill>
                    <a:prstClr val="black">
                      <a:alpha val="57000"/>
                    </a:prstClr>
                  </a:solidFill>
                  <a:prstDash val="solid"/>
                </a:ln>
                <a:solidFill>
                  <a:prstClr val="black"/>
                </a:solidFill>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sym typeface="Wingdings 2"/>
              </a:rPr>
              <a:t> تغير اللون . </a:t>
            </a:r>
            <a:r>
              <a:rPr lang="ar-SA" sz="1400" b="1" cap="all" dirty="0" smtClean="0">
                <a:ln w="9000" cmpd="sng">
                  <a:solidFill>
                    <a:prstClr val="black">
                      <a:alpha val="57000"/>
                    </a:prstClr>
                  </a:solidFill>
                  <a:prstDash val="solid"/>
                </a:ln>
                <a:solidFill>
                  <a:prstClr val="black"/>
                </a:solidFill>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sym typeface="Wingdings 2"/>
              </a:rPr>
              <a:t> </a:t>
            </a:r>
            <a:endParaRPr lang="ar-SA" sz="200" cap="all" dirty="0">
              <a:ln w="9000" cmpd="sng">
                <a:solidFill>
                  <a:prstClr val="black">
                    <a:alpha val="57000"/>
                  </a:prstClr>
                </a:solidFill>
                <a:prstDash val="solid"/>
              </a:ln>
              <a:solidFill>
                <a:srgbClr val="CC0000"/>
              </a:solidFill>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sym typeface="Wingdings 2"/>
            </a:endParaRPr>
          </a:p>
        </p:txBody>
      </p:sp>
      <p:pic>
        <p:nvPicPr>
          <p:cNvPr id="4" name="Picture 2" descr="http://lebochem.wikispaces.com/file/view/CH8_PIC_2.JPG/32280269/CH8_PIC_2.JPG"/>
          <p:cNvPicPr>
            <a:picLocks noChangeAspect="1" noChangeArrowheads="1"/>
          </p:cNvPicPr>
          <p:nvPr/>
        </p:nvPicPr>
        <p:blipFill>
          <a:blip r:embed="rId2" cstate="print"/>
          <a:srcRect/>
          <a:stretch>
            <a:fillRect/>
          </a:stretch>
        </p:blipFill>
        <p:spPr bwMode="auto">
          <a:xfrm>
            <a:off x="2894856" y="3980874"/>
            <a:ext cx="2972544" cy="2877126"/>
          </a:xfrm>
          <a:prstGeom prst="rect">
            <a:avLst/>
          </a:prstGeom>
          <a:noFill/>
        </p:spPr>
      </p:pic>
      <p:pic>
        <p:nvPicPr>
          <p:cNvPr id="5" name="Picture 4" descr="http://www.harpercollege.edu/tm-ps/chm/100/dgodambe/thedisk/chemrxn/2col.jpg"/>
          <p:cNvPicPr>
            <a:picLocks noChangeAspect="1" noChangeArrowheads="1"/>
          </p:cNvPicPr>
          <p:nvPr/>
        </p:nvPicPr>
        <p:blipFill>
          <a:blip r:embed="rId3" cstate="print"/>
          <a:srcRect/>
          <a:stretch>
            <a:fillRect/>
          </a:stretch>
        </p:blipFill>
        <p:spPr bwMode="auto">
          <a:xfrm>
            <a:off x="228600" y="1295399"/>
            <a:ext cx="3962400" cy="2570921"/>
          </a:xfrm>
          <a:prstGeom prst="rect">
            <a:avLst/>
          </a:prstGeom>
          <a:noFill/>
        </p:spPr>
      </p:pic>
      <p:pic>
        <p:nvPicPr>
          <p:cNvPr id="7" name="Picture 6" descr="http://www.harpercollege.edu/tm-ps/chm/100/dgodambe/thedisk/chemrxn/3col.jpg"/>
          <p:cNvPicPr>
            <a:picLocks noChangeAspect="1" noChangeArrowheads="1"/>
          </p:cNvPicPr>
          <p:nvPr/>
        </p:nvPicPr>
        <p:blipFill>
          <a:blip r:embed="rId4" cstate="print"/>
          <a:srcRect/>
          <a:stretch>
            <a:fillRect/>
          </a:stretch>
        </p:blipFill>
        <p:spPr bwMode="auto">
          <a:xfrm>
            <a:off x="4617531" y="1295400"/>
            <a:ext cx="4325677" cy="2570920"/>
          </a:xfrm>
          <a:prstGeom prst="rect">
            <a:avLst/>
          </a:prstGeom>
          <a:noFill/>
        </p:spPr>
      </p:pic>
    </p:spTree>
    <p:extLst>
      <p:ext uri="{BB962C8B-B14F-4D97-AF65-F5344CB8AC3E}">
        <p14:creationId xmlns:p14="http://schemas.microsoft.com/office/powerpoint/2010/main" val="810072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ستطيل 5"/>
          <p:cNvSpPr/>
          <p:nvPr/>
        </p:nvSpPr>
        <p:spPr>
          <a:xfrm>
            <a:off x="2438400" y="762000"/>
            <a:ext cx="6042859" cy="2092881"/>
          </a:xfrm>
          <a:prstGeom prst="rect">
            <a:avLst/>
          </a:prstGeom>
          <a:ln>
            <a:solidFill>
              <a:schemeClr val="tx1">
                <a:lumMod val="95000"/>
                <a:lumOff val="5000"/>
              </a:schemeClr>
            </a:solidFill>
          </a:ln>
        </p:spPr>
        <p:style>
          <a:lnRef idx="1">
            <a:schemeClr val="accent2"/>
          </a:lnRef>
          <a:fillRef idx="2">
            <a:schemeClr val="accent2"/>
          </a:fillRef>
          <a:effectRef idx="1">
            <a:schemeClr val="accent2"/>
          </a:effectRef>
          <a:fontRef idx="minor">
            <a:schemeClr val="dk1"/>
          </a:fontRef>
        </p:style>
        <p:txBody>
          <a:bodyPr wrap="square">
            <a:spAutoFit/>
          </a:bodyPr>
          <a:lstStyle/>
          <a:p>
            <a:pPr lvl="0"/>
            <a:endParaRPr lang="ar-SA" sz="1600" cap="all" dirty="0" smtClean="0">
              <a:ln w="9000" cmpd="sng">
                <a:solidFill>
                  <a:prstClr val="black">
                    <a:alpha val="57000"/>
                  </a:prstClr>
                </a:solidFill>
                <a:prstDash val="solid"/>
              </a:ln>
              <a:solidFill>
                <a:srgbClr val="CC0000"/>
              </a:solidFill>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sym typeface="Wingdings 2"/>
            </a:endParaRPr>
          </a:p>
          <a:p>
            <a:pPr lvl="0"/>
            <a:r>
              <a:rPr lang="ar-SA" sz="2800" cap="all" dirty="0" smtClean="0">
                <a:ln w="9000" cmpd="sng">
                  <a:solidFill>
                    <a:prstClr val="black">
                      <a:alpha val="57000"/>
                    </a:prstClr>
                  </a:solidFill>
                  <a:prstDash val="solid"/>
                </a:ln>
                <a:solidFill>
                  <a:prstClr val="black"/>
                </a:solidFill>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sym typeface="Wingdings 2"/>
              </a:rPr>
              <a:t></a:t>
            </a:r>
            <a:r>
              <a:rPr lang="ar-SA" sz="2800" b="1" cap="all" dirty="0" smtClean="0">
                <a:ln w="9000" cmpd="sng">
                  <a:solidFill>
                    <a:prstClr val="black">
                      <a:alpha val="57000"/>
                    </a:prstClr>
                  </a:solidFill>
                  <a:prstDash val="solid"/>
                </a:ln>
                <a:solidFill>
                  <a:prstClr val="black"/>
                </a:solidFill>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sym typeface="Wingdings 2"/>
              </a:rPr>
              <a:t> صدور صوت</a:t>
            </a:r>
            <a:r>
              <a:rPr lang="ar-SA" sz="2800" b="1" cap="all" dirty="0">
                <a:ln w="9000" cmpd="sng">
                  <a:solidFill>
                    <a:prstClr val="black">
                      <a:alpha val="57000"/>
                    </a:prstClr>
                  </a:solidFill>
                  <a:prstDash val="solid"/>
                </a:ln>
                <a:solidFill>
                  <a:prstClr val="black"/>
                </a:solidFill>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sym typeface="Wingdings 2"/>
              </a:rPr>
              <a:t>. </a:t>
            </a:r>
            <a:endParaRPr lang="ar-SA" sz="2800" b="1" cap="all" dirty="0" smtClean="0">
              <a:ln w="9000" cmpd="sng">
                <a:solidFill>
                  <a:prstClr val="black">
                    <a:alpha val="57000"/>
                  </a:prstClr>
                </a:solidFill>
                <a:prstDash val="solid"/>
              </a:ln>
              <a:solidFill>
                <a:prstClr val="black"/>
              </a:solidFill>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sym typeface="Wingdings 2"/>
            </a:endParaRPr>
          </a:p>
          <a:p>
            <a:pPr lvl="0"/>
            <a:r>
              <a:rPr lang="ar-SA" sz="2800" b="1" cap="all" dirty="0" smtClean="0">
                <a:ln w="9000" cmpd="sng">
                  <a:solidFill>
                    <a:prstClr val="black">
                      <a:alpha val="57000"/>
                    </a:prstClr>
                  </a:solidFill>
                  <a:prstDash val="solid"/>
                </a:ln>
                <a:solidFill>
                  <a:prstClr val="black"/>
                </a:solidFill>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sym typeface="Wingdings 2"/>
              </a:rPr>
              <a:t> </a:t>
            </a:r>
          </a:p>
          <a:p>
            <a:pPr lvl="0"/>
            <a:r>
              <a:rPr lang="ar-SA" sz="2800" b="1" cap="all" dirty="0" smtClean="0">
                <a:ln w="9000" cmpd="sng">
                  <a:solidFill>
                    <a:prstClr val="black">
                      <a:alpha val="57000"/>
                    </a:prstClr>
                  </a:solidFill>
                  <a:prstDash val="solid"/>
                </a:ln>
                <a:solidFill>
                  <a:prstClr val="black"/>
                </a:solidFill>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sym typeface="Wingdings 2"/>
              </a:rPr>
              <a:t>مثل </a:t>
            </a:r>
            <a:r>
              <a:rPr lang="ar-SA" sz="2800" b="1" cap="all" dirty="0">
                <a:ln w="9000" cmpd="sng">
                  <a:solidFill>
                    <a:prstClr val="black">
                      <a:alpha val="57000"/>
                    </a:prstClr>
                  </a:solidFill>
                  <a:prstDash val="solid"/>
                </a:ln>
                <a:solidFill>
                  <a:prstClr val="black"/>
                </a:solidFill>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sym typeface="Wingdings 2"/>
              </a:rPr>
              <a:t>الصوت الناتج عن الاحتراق أو انفجار المفرقعات </a:t>
            </a:r>
            <a:r>
              <a:rPr lang="ar-SA" sz="2800" b="1" cap="all" dirty="0" smtClean="0">
                <a:ln w="9000" cmpd="sng">
                  <a:solidFill>
                    <a:prstClr val="black">
                      <a:alpha val="57000"/>
                    </a:prstClr>
                  </a:solidFill>
                  <a:prstDash val="solid"/>
                </a:ln>
                <a:solidFill>
                  <a:prstClr val="black"/>
                </a:solidFill>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sym typeface="Wingdings 2"/>
              </a:rPr>
              <a:t>.</a:t>
            </a:r>
          </a:p>
          <a:p>
            <a:pPr lvl="0"/>
            <a:endParaRPr lang="ar-SA" sz="2800" b="1" cap="all" dirty="0">
              <a:ln w="9000" cmpd="sng">
                <a:solidFill>
                  <a:prstClr val="black">
                    <a:alpha val="57000"/>
                  </a:prstClr>
                </a:solidFill>
                <a:prstDash val="solid"/>
              </a:ln>
              <a:solidFill>
                <a:prstClr val="black"/>
              </a:solidFill>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sym typeface="Wingdings 2"/>
            </a:endParaRPr>
          </a:p>
          <a:p>
            <a:pPr lvl="0"/>
            <a:endParaRPr lang="ar-SA" sz="200" cap="all" dirty="0">
              <a:ln w="9000" cmpd="sng">
                <a:solidFill>
                  <a:prstClr val="black">
                    <a:alpha val="57000"/>
                  </a:prstClr>
                </a:solidFill>
                <a:prstDash val="solid"/>
              </a:ln>
              <a:solidFill>
                <a:srgbClr val="CC0000"/>
              </a:solidFill>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sym typeface="Wingdings 2"/>
            </a:endParaRPr>
          </a:p>
        </p:txBody>
      </p:sp>
    </p:spTree>
    <p:extLst>
      <p:ext uri="{BB962C8B-B14F-4D97-AF65-F5344CB8AC3E}">
        <p14:creationId xmlns:p14="http://schemas.microsoft.com/office/powerpoint/2010/main" val="810072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09600" y="1295400"/>
            <a:ext cx="8110537" cy="3048000"/>
          </a:xfrm>
          <a:prstGeom prst="rect">
            <a:avLst/>
          </a:prstGeom>
          <a:ln/>
        </p:spPr>
        <p:style>
          <a:lnRef idx="1">
            <a:schemeClr val="accent1"/>
          </a:lnRef>
          <a:fillRef idx="2">
            <a:schemeClr val="accent1"/>
          </a:fillRef>
          <a:effectRef idx="1">
            <a:schemeClr val="accent1"/>
          </a:effectRef>
          <a:fontRef idx="minor">
            <a:schemeClr val="dk1"/>
          </a:fontRef>
        </p:style>
        <p:txBody>
          <a:bodyPr anchor="ctr"/>
          <a:lstStyle/>
          <a:p>
            <a:pPr>
              <a:defRPr/>
            </a:pPr>
            <a:endParaRPr lang="ar-JO" sz="3000" dirty="0">
              <a:solidFill>
                <a:srgbClr val="376092"/>
              </a:solidFill>
              <a:latin typeface="Calibri" pitchFamily="34" charset="0"/>
            </a:endParaRPr>
          </a:p>
          <a:p>
            <a:pPr>
              <a:defRPr/>
            </a:pPr>
            <a:endParaRPr lang="ar-JO" sz="3000" dirty="0">
              <a:solidFill>
                <a:srgbClr val="376092"/>
              </a:solidFill>
              <a:latin typeface="Calibri" pitchFamily="34" charset="0"/>
            </a:endParaRPr>
          </a:p>
          <a:p>
            <a:pPr>
              <a:defRPr/>
            </a:pPr>
            <a:endParaRPr lang="ar-JO" sz="3000" dirty="0">
              <a:solidFill>
                <a:srgbClr val="376092"/>
              </a:solidFill>
              <a:latin typeface="Calibri" pitchFamily="34" charset="0"/>
            </a:endParaRPr>
          </a:p>
          <a:p>
            <a:pPr>
              <a:defRPr/>
            </a:pPr>
            <a:endParaRPr lang="ar-JO" sz="3000" dirty="0">
              <a:solidFill>
                <a:srgbClr val="376092"/>
              </a:solidFill>
              <a:latin typeface="Calibri" pitchFamily="34" charset="0"/>
            </a:endParaRPr>
          </a:p>
          <a:p>
            <a:pPr>
              <a:defRPr/>
            </a:pPr>
            <a:endParaRPr lang="ar-JO" sz="3000" dirty="0">
              <a:solidFill>
                <a:srgbClr val="0070C0"/>
              </a:solidFill>
              <a:latin typeface="Calibri" pitchFamily="34" charset="0"/>
            </a:endParaRPr>
          </a:p>
          <a:p>
            <a:pPr>
              <a:defRPr/>
            </a:pPr>
            <a:endParaRPr lang="ar-JO" sz="3000" dirty="0">
              <a:solidFill>
                <a:srgbClr val="0070C0"/>
              </a:solidFill>
              <a:latin typeface="Calibri" pitchFamily="34" charset="0"/>
            </a:endParaRPr>
          </a:p>
          <a:p>
            <a:pPr>
              <a:defRPr/>
            </a:pPr>
            <a:endParaRPr lang="ar-JO" sz="3000" dirty="0">
              <a:solidFill>
                <a:srgbClr val="0070C0"/>
              </a:solidFill>
              <a:latin typeface="Calibri" pitchFamily="34" charset="0"/>
            </a:endParaRPr>
          </a:p>
          <a:p>
            <a:pPr>
              <a:defRPr/>
            </a:pPr>
            <a:endParaRPr lang="ar-JO" sz="3000" dirty="0">
              <a:solidFill>
                <a:srgbClr val="0070C0"/>
              </a:solidFill>
              <a:latin typeface="Calibri" pitchFamily="34" charset="0"/>
            </a:endParaRPr>
          </a:p>
          <a:p>
            <a:pPr>
              <a:defRPr/>
            </a:pPr>
            <a:endParaRPr lang="ar-JO" sz="3000" dirty="0">
              <a:solidFill>
                <a:srgbClr val="0070C0"/>
              </a:solidFill>
              <a:latin typeface="Calibri" pitchFamily="34" charset="0"/>
            </a:endParaRPr>
          </a:p>
          <a:p>
            <a:pPr>
              <a:defRPr/>
            </a:pPr>
            <a:r>
              <a:rPr lang="ar-JO" sz="3000" dirty="0">
                <a:solidFill>
                  <a:srgbClr val="0070C0"/>
                </a:solidFill>
                <a:latin typeface="Calibri" pitchFamily="34" charset="0"/>
              </a:rPr>
              <a:t> </a:t>
            </a:r>
          </a:p>
        </p:txBody>
      </p:sp>
      <p:sp>
        <p:nvSpPr>
          <p:cNvPr id="5" name="TextBox 4"/>
          <p:cNvSpPr txBox="1"/>
          <p:nvPr/>
        </p:nvSpPr>
        <p:spPr>
          <a:xfrm>
            <a:off x="3657600" y="1700808"/>
            <a:ext cx="4982344" cy="2308324"/>
          </a:xfrm>
          <a:prstGeom prst="rect">
            <a:avLst/>
          </a:prstGeom>
          <a:noFill/>
        </p:spPr>
        <p:txBody>
          <a:bodyPr wrap="square">
            <a:spAutoFit/>
          </a:bodyPr>
          <a:lstStyle/>
          <a:p>
            <a:r>
              <a:rPr lang="en-US" sz="1600" b="1" dirty="0" smtClean="0">
                <a:sym typeface="Wingdings 2"/>
              </a:rPr>
              <a:t></a:t>
            </a:r>
            <a:r>
              <a:rPr lang="en-US" sz="1600" b="1" dirty="0" smtClean="0"/>
              <a:t> </a:t>
            </a:r>
            <a:r>
              <a:rPr lang="ar-SA" sz="1600" b="1" u="sng" dirty="0" smtClean="0"/>
              <a:t>مقارنة بين التغيرات الفيزيائية والتغيرات الكيميائية</a:t>
            </a:r>
            <a:r>
              <a:rPr lang="ar-SA" sz="1600" b="1" dirty="0" smtClean="0"/>
              <a:t> :</a:t>
            </a:r>
            <a:endParaRPr lang="en-US" sz="1600" dirty="0" smtClean="0"/>
          </a:p>
          <a:p>
            <a:r>
              <a:rPr lang="ar-SA" sz="1600" b="1" dirty="0" smtClean="0"/>
              <a:t> </a:t>
            </a:r>
            <a:endParaRPr lang="en-US" sz="1600" dirty="0" smtClean="0"/>
          </a:p>
          <a:p>
            <a:r>
              <a:rPr lang="en-US" sz="1600" dirty="0" smtClean="0">
                <a:sym typeface="Wingdings 2"/>
              </a:rPr>
              <a:t></a:t>
            </a:r>
            <a:r>
              <a:rPr lang="en-US" sz="1600" dirty="0" smtClean="0"/>
              <a:t> </a:t>
            </a:r>
            <a:r>
              <a:rPr lang="ar-SA" sz="1600" u="sng" dirty="0" smtClean="0"/>
              <a:t>التغيرات الفيزيائية يمكن عكسها بسهولة</a:t>
            </a:r>
            <a:r>
              <a:rPr lang="ar-SA" sz="1600" b="1" dirty="0" smtClean="0"/>
              <a:t> </a:t>
            </a:r>
            <a:endParaRPr lang="en-US" sz="1600" dirty="0" smtClean="0"/>
          </a:p>
          <a:p>
            <a:r>
              <a:rPr lang="ar-SA" sz="1600" b="1" dirty="0" smtClean="0"/>
              <a:t> </a:t>
            </a:r>
            <a:endParaRPr lang="en-US" sz="1600" dirty="0" smtClean="0"/>
          </a:p>
          <a:p>
            <a:r>
              <a:rPr lang="en-US" sz="1600" i="1" dirty="0" smtClean="0">
                <a:sym typeface="Wingdings 2"/>
              </a:rPr>
              <a:t></a:t>
            </a:r>
            <a:r>
              <a:rPr lang="en-US" sz="1600" i="1" dirty="0" smtClean="0"/>
              <a:t> </a:t>
            </a:r>
            <a:r>
              <a:rPr lang="ar-SA" sz="1600" i="1" dirty="0" smtClean="0"/>
              <a:t>مثل</a:t>
            </a:r>
            <a:r>
              <a:rPr lang="ar-SA" sz="1600" dirty="0" smtClean="0"/>
              <a:t> : تغيير شكل الصلصال أو تجميد الماء ومن ثم صهره إلى سائل .</a:t>
            </a:r>
            <a:endParaRPr lang="en-US" sz="1600" dirty="0" smtClean="0"/>
          </a:p>
          <a:p>
            <a:r>
              <a:rPr lang="ar-SA" sz="1600" dirty="0" smtClean="0"/>
              <a:t> </a:t>
            </a:r>
            <a:endParaRPr lang="en-US" sz="1600" dirty="0" smtClean="0"/>
          </a:p>
          <a:p>
            <a:r>
              <a:rPr lang="en-US" sz="1600" dirty="0" smtClean="0">
                <a:sym typeface="Wingdings 2"/>
              </a:rPr>
              <a:t></a:t>
            </a:r>
            <a:r>
              <a:rPr lang="en-US" sz="1600" dirty="0" smtClean="0"/>
              <a:t> </a:t>
            </a:r>
            <a:r>
              <a:rPr lang="ar-SA" sz="1600" u="sng" dirty="0" smtClean="0"/>
              <a:t>التغيرات الكيميائية لا يمكن عكسها بسهولة</a:t>
            </a:r>
            <a:r>
              <a:rPr lang="ar-SA" sz="1600" b="1" dirty="0" smtClean="0"/>
              <a:t> </a:t>
            </a:r>
            <a:endParaRPr lang="en-US" sz="1600" dirty="0" smtClean="0"/>
          </a:p>
          <a:p>
            <a:r>
              <a:rPr lang="ar-SA" sz="1600" b="1" dirty="0" smtClean="0"/>
              <a:t> </a:t>
            </a:r>
            <a:endParaRPr lang="en-US" sz="1600" dirty="0" smtClean="0"/>
          </a:p>
          <a:p>
            <a:r>
              <a:rPr lang="en-US" sz="1600" i="1" dirty="0" smtClean="0">
                <a:sym typeface="Wingdings 2"/>
              </a:rPr>
              <a:t></a:t>
            </a:r>
            <a:r>
              <a:rPr lang="ar-SA" sz="1600" i="1" dirty="0" smtClean="0"/>
              <a:t> مثال:</a:t>
            </a:r>
            <a:r>
              <a:rPr lang="ar-SA" sz="1600" b="1" dirty="0" smtClean="0"/>
              <a:t> </a:t>
            </a:r>
            <a:r>
              <a:rPr lang="ar-SA" sz="1600" dirty="0" smtClean="0"/>
              <a:t>لا يمكن تحويل الرماد إلى خشب ، أو الصدأ إلى حديد .</a:t>
            </a:r>
            <a:endParaRPr lang="en-US" sz="1600" dirty="0"/>
          </a:p>
        </p:txBody>
      </p:sp>
      <p:sp>
        <p:nvSpPr>
          <p:cNvPr id="7" name="Round Single Corner Rectangle 6"/>
          <p:cNvSpPr/>
          <p:nvPr/>
        </p:nvSpPr>
        <p:spPr bwMode="auto">
          <a:xfrm>
            <a:off x="685800" y="1524000"/>
            <a:ext cx="1447800" cy="914400"/>
          </a:xfrm>
          <a:prstGeom prst="round1Rect">
            <a:avLst>
              <a:gd name="adj" fmla="val 37220"/>
            </a:avLst>
          </a:prstGeom>
          <a:blipFill>
            <a:blip r:embed="rId3" cstate="print"/>
            <a:stretch>
              <a:fillRect/>
            </a:stretch>
          </a:blipFill>
          <a:ln w="9525" cap="flat" cmpd="sng" algn="ctr">
            <a:solidFill>
              <a:schemeClr val="tx1"/>
            </a:solidFill>
            <a:prstDash val="solid"/>
            <a:round/>
            <a:headEnd type="none" w="med" len="med"/>
            <a:tailEnd type="none" w="med" len="med"/>
          </a:ln>
          <a:effectLst/>
        </p:spPr>
        <p:txBody>
          <a:bodyPr/>
          <a:lstStyle/>
          <a:p>
            <a:pPr>
              <a:defRPr/>
            </a:pPr>
            <a:endParaRPr lang="en-US" dirty="0">
              <a:latin typeface="Arial" charset="0"/>
              <a:cs typeface="Arial" charset="0"/>
            </a:endParaRPr>
          </a:p>
        </p:txBody>
      </p:sp>
      <p:sp>
        <p:nvSpPr>
          <p:cNvPr id="8" name="Round Single Corner Rectangle 7"/>
          <p:cNvSpPr/>
          <p:nvPr/>
        </p:nvSpPr>
        <p:spPr bwMode="auto">
          <a:xfrm rot="10800000">
            <a:off x="3048000" y="1524000"/>
            <a:ext cx="1447800" cy="914400"/>
          </a:xfrm>
          <a:prstGeom prst="round1Rect">
            <a:avLst>
              <a:gd name="adj" fmla="val 47289"/>
            </a:avLst>
          </a:prstGeom>
          <a:blipFill>
            <a:blip r:embed="rId4" cstate="print"/>
            <a:stretch>
              <a:fillRect/>
            </a:stretch>
          </a:blipFill>
          <a:ln w="9525" cap="flat" cmpd="sng" algn="ctr">
            <a:solidFill>
              <a:schemeClr val="tx1"/>
            </a:solidFill>
            <a:prstDash val="solid"/>
            <a:round/>
            <a:headEnd type="none" w="med" len="med"/>
            <a:tailEnd type="none" w="med" len="med"/>
          </a:ln>
          <a:effectLst/>
        </p:spPr>
        <p:txBody>
          <a:bodyPr/>
          <a:lstStyle/>
          <a:p>
            <a:pPr>
              <a:defRPr/>
            </a:pPr>
            <a:endParaRPr lang="en-US" dirty="0">
              <a:latin typeface="Arial" charset="0"/>
              <a:cs typeface="Arial" charset="0"/>
            </a:endParaRPr>
          </a:p>
        </p:txBody>
      </p:sp>
      <p:sp>
        <p:nvSpPr>
          <p:cNvPr id="9" name="Left-Right Arrow 8"/>
          <p:cNvSpPr/>
          <p:nvPr/>
        </p:nvSpPr>
        <p:spPr>
          <a:xfrm>
            <a:off x="2209800" y="1905000"/>
            <a:ext cx="609600" cy="2286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 name="Round Single Corner Rectangle 9"/>
          <p:cNvSpPr/>
          <p:nvPr/>
        </p:nvSpPr>
        <p:spPr bwMode="auto">
          <a:xfrm>
            <a:off x="2819400" y="3124200"/>
            <a:ext cx="1447800" cy="914400"/>
          </a:xfrm>
          <a:prstGeom prst="round1Rect">
            <a:avLst>
              <a:gd name="adj" fmla="val 38364"/>
            </a:avLst>
          </a:prstGeom>
          <a:blipFill>
            <a:blip r:embed="rId5" cstate="print"/>
            <a:stretch>
              <a:fillRect/>
            </a:stretch>
          </a:blipFill>
          <a:ln w="9525" cap="flat" cmpd="sng" algn="ctr">
            <a:solidFill>
              <a:schemeClr val="tx1"/>
            </a:solidFill>
            <a:prstDash val="solid"/>
            <a:round/>
            <a:headEnd type="none" w="med" len="med"/>
            <a:tailEnd type="none" w="med" len="med"/>
          </a:ln>
          <a:effectLst/>
        </p:spPr>
        <p:txBody>
          <a:bodyPr/>
          <a:lstStyle/>
          <a:p>
            <a:pPr>
              <a:defRPr/>
            </a:pPr>
            <a:endParaRPr lang="en-US" dirty="0">
              <a:latin typeface="Arial" charset="0"/>
              <a:cs typeface="Arial" charset="0"/>
            </a:endParaRPr>
          </a:p>
        </p:txBody>
      </p:sp>
      <p:sp>
        <p:nvSpPr>
          <p:cNvPr id="11" name="Round Single Corner Rectangle 10"/>
          <p:cNvSpPr/>
          <p:nvPr/>
        </p:nvSpPr>
        <p:spPr bwMode="auto">
          <a:xfrm rot="10800000">
            <a:off x="685800" y="3124200"/>
            <a:ext cx="1447800" cy="914400"/>
          </a:xfrm>
          <a:prstGeom prst="round1Rect">
            <a:avLst>
              <a:gd name="adj" fmla="val 47289"/>
            </a:avLst>
          </a:prstGeom>
          <a:blipFill>
            <a:blip r:embed="rId6" cstate="print"/>
            <a:stretch>
              <a:fillRect/>
            </a:stretch>
          </a:blipFill>
          <a:ln w="9525" cap="flat" cmpd="sng" algn="ctr">
            <a:solidFill>
              <a:schemeClr val="tx1"/>
            </a:solidFill>
            <a:prstDash val="solid"/>
            <a:round/>
            <a:headEnd type="none" w="med" len="med"/>
            <a:tailEnd type="none" w="med" len="med"/>
          </a:ln>
          <a:effectLst/>
        </p:spPr>
        <p:txBody>
          <a:bodyPr/>
          <a:lstStyle/>
          <a:p>
            <a:pPr>
              <a:defRPr/>
            </a:pPr>
            <a:endParaRPr lang="en-US" dirty="0">
              <a:latin typeface="Arial" charset="0"/>
              <a:cs typeface="Arial" charset="0"/>
            </a:endParaRPr>
          </a:p>
        </p:txBody>
      </p:sp>
      <p:sp>
        <p:nvSpPr>
          <p:cNvPr id="12" name="Right Arrow 11"/>
          <p:cNvSpPr/>
          <p:nvPr/>
        </p:nvSpPr>
        <p:spPr>
          <a:xfrm>
            <a:off x="2286000" y="3505200"/>
            <a:ext cx="4572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3" name="Minus 12"/>
          <p:cNvSpPr/>
          <p:nvPr/>
        </p:nvSpPr>
        <p:spPr>
          <a:xfrm rot="18047327">
            <a:off x="2191544" y="3464719"/>
            <a:ext cx="544512" cy="29845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14" name="مجموعة 10"/>
          <p:cNvGrpSpPr>
            <a:grpSpLocks/>
          </p:cNvGrpSpPr>
          <p:nvPr/>
        </p:nvGrpSpPr>
        <p:grpSpPr bwMode="auto">
          <a:xfrm>
            <a:off x="1571604" y="4786322"/>
            <a:ext cx="6343650" cy="1285884"/>
            <a:chOff x="1600200" y="1371600"/>
            <a:chExt cx="6343650" cy="1905000"/>
          </a:xfrm>
        </p:grpSpPr>
        <p:grpSp>
          <p:nvGrpSpPr>
            <p:cNvPr id="15" name="مجموعة 5"/>
            <p:cNvGrpSpPr>
              <a:grpSpLocks/>
            </p:cNvGrpSpPr>
            <p:nvPr/>
          </p:nvGrpSpPr>
          <p:grpSpPr bwMode="auto">
            <a:xfrm>
              <a:off x="1600200" y="1371600"/>
              <a:ext cx="6343650" cy="1905000"/>
              <a:chOff x="1600200" y="1371600"/>
              <a:chExt cx="6343650" cy="1905000"/>
            </a:xfrm>
          </p:grpSpPr>
          <p:pic>
            <p:nvPicPr>
              <p:cNvPr id="17" name="Picture 7"/>
              <p:cNvPicPr>
                <a:picLocks noChangeAspect="1" noChangeArrowheads="1"/>
              </p:cNvPicPr>
              <p:nvPr/>
            </p:nvPicPr>
            <p:blipFill>
              <a:blip r:embed="rId7" cstate="print"/>
              <a:srcRect/>
              <a:stretch>
                <a:fillRect/>
              </a:stretch>
            </p:blipFill>
            <p:spPr bwMode="auto">
              <a:xfrm>
                <a:off x="6553200" y="1371600"/>
                <a:ext cx="1390650" cy="762000"/>
              </a:xfrm>
              <a:prstGeom prst="rect">
                <a:avLst/>
              </a:prstGeom>
              <a:noFill/>
              <a:ln w="9525">
                <a:noFill/>
                <a:miter lim="800000"/>
                <a:headEnd/>
                <a:tailEnd/>
              </a:ln>
            </p:spPr>
          </p:pic>
          <p:sp>
            <p:nvSpPr>
              <p:cNvPr id="18" name="مستطيل مستدير الزوايا 17"/>
              <p:cNvSpPr/>
              <p:nvPr/>
            </p:nvSpPr>
            <p:spPr>
              <a:xfrm>
                <a:off x="1600200" y="2362200"/>
                <a:ext cx="6019800" cy="914400"/>
              </a:xfrm>
              <a:prstGeom prst="roundRect">
                <a:avLst/>
              </a:prstGeom>
              <a:solidFill>
                <a:srgbClr val="D2E4BA"/>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JO"/>
              </a:p>
            </p:txBody>
          </p:sp>
        </p:grpSp>
        <p:sp>
          <p:nvSpPr>
            <p:cNvPr id="16" name="مربع نص 4"/>
            <p:cNvSpPr txBox="1">
              <a:spLocks noChangeArrowheads="1"/>
            </p:cNvSpPr>
            <p:nvPr/>
          </p:nvSpPr>
          <p:spPr bwMode="auto">
            <a:xfrm>
              <a:off x="1600200" y="2429933"/>
              <a:ext cx="5929354" cy="592751"/>
            </a:xfrm>
            <a:prstGeom prst="rect">
              <a:avLst/>
            </a:prstGeom>
            <a:noFill/>
            <a:ln w="9525">
              <a:noFill/>
              <a:miter lim="800000"/>
              <a:headEnd/>
              <a:tailEnd/>
            </a:ln>
          </p:spPr>
          <p:txBody>
            <a:bodyPr wrap="square">
              <a:spAutoFit/>
            </a:bodyPr>
            <a:lstStyle/>
            <a:p>
              <a:r>
                <a:rPr lang="ar-JO" sz="2000" b="1" dirty="0" smtClean="0">
                  <a:cs typeface="Simplified Arabic" pitchFamily="2" charset="-78"/>
                </a:rPr>
                <a:t>أي أنواع التغيرات يمكن </a:t>
              </a:r>
              <a:r>
                <a:rPr lang="ar-SA" sz="2000" b="1" dirty="0" smtClean="0">
                  <a:cs typeface="Simplified Arabic" pitchFamily="2" charset="-78"/>
                </a:rPr>
                <a:t>الرجوع عنها بسهولة </a:t>
              </a:r>
              <a:r>
                <a:rPr lang="ar-JO" sz="2000" b="1" dirty="0" smtClean="0">
                  <a:cs typeface="Simplified Arabic" pitchFamily="2" charset="-78"/>
                </a:rPr>
                <a:t>؟</a:t>
              </a:r>
              <a:r>
                <a:rPr lang="ar-SA" sz="2000" b="1" dirty="0" smtClean="0">
                  <a:cs typeface="Simplified Arabic" pitchFamily="2" charset="-78"/>
                </a:rPr>
                <a:t>   صفحة 90</a:t>
              </a:r>
              <a:endParaRPr lang="ar-JO" sz="2000" b="1" dirty="0">
                <a:cs typeface="Simplified Arabic" pitchFamily="2" charset="-78"/>
              </a:endParaRPr>
            </a:p>
          </p:txBody>
        </p:sp>
      </p:grpSp>
    </p:spTree>
    <p:extLst>
      <p:ext uri="{BB962C8B-B14F-4D97-AF65-F5344CB8AC3E}">
        <p14:creationId xmlns:p14="http://schemas.microsoft.com/office/powerpoint/2010/main" val="1839843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33400" y="2209800"/>
            <a:ext cx="8110537" cy="2057400"/>
          </a:xfrm>
          <a:prstGeom prst="rect">
            <a:avLst/>
          </a:prstGeom>
          <a:ln/>
        </p:spPr>
        <p:style>
          <a:lnRef idx="1">
            <a:schemeClr val="accent1"/>
          </a:lnRef>
          <a:fillRef idx="2">
            <a:schemeClr val="accent1"/>
          </a:fillRef>
          <a:effectRef idx="1">
            <a:schemeClr val="accent1"/>
          </a:effectRef>
          <a:fontRef idx="minor">
            <a:schemeClr val="dk1"/>
          </a:fontRef>
        </p:style>
        <p:txBody>
          <a:bodyPr anchor="ctr"/>
          <a:lstStyle/>
          <a:p>
            <a:pPr>
              <a:defRPr/>
            </a:pPr>
            <a:endParaRPr lang="ar-JO" sz="3000" dirty="0">
              <a:solidFill>
                <a:srgbClr val="376092"/>
              </a:solidFill>
              <a:latin typeface="Calibri" pitchFamily="34" charset="0"/>
            </a:endParaRPr>
          </a:p>
          <a:p>
            <a:pPr>
              <a:defRPr/>
            </a:pPr>
            <a:endParaRPr lang="ar-JO" sz="3000" dirty="0">
              <a:solidFill>
                <a:srgbClr val="376092"/>
              </a:solidFill>
              <a:latin typeface="Calibri" pitchFamily="34" charset="0"/>
            </a:endParaRPr>
          </a:p>
          <a:p>
            <a:pPr>
              <a:defRPr/>
            </a:pPr>
            <a:endParaRPr lang="ar-JO" sz="3000" dirty="0">
              <a:solidFill>
                <a:srgbClr val="376092"/>
              </a:solidFill>
              <a:latin typeface="Calibri" pitchFamily="34" charset="0"/>
            </a:endParaRPr>
          </a:p>
          <a:p>
            <a:pPr>
              <a:defRPr/>
            </a:pPr>
            <a:endParaRPr lang="ar-JO" sz="3000" dirty="0">
              <a:solidFill>
                <a:srgbClr val="376092"/>
              </a:solidFill>
              <a:latin typeface="Calibri" pitchFamily="34" charset="0"/>
            </a:endParaRPr>
          </a:p>
          <a:p>
            <a:pPr>
              <a:defRPr/>
            </a:pPr>
            <a:endParaRPr lang="ar-JO" sz="3000" dirty="0">
              <a:solidFill>
                <a:srgbClr val="0070C0"/>
              </a:solidFill>
              <a:latin typeface="Calibri" pitchFamily="34" charset="0"/>
            </a:endParaRPr>
          </a:p>
          <a:p>
            <a:pPr>
              <a:defRPr/>
            </a:pPr>
            <a:endParaRPr lang="ar-JO" sz="3000" dirty="0">
              <a:solidFill>
                <a:srgbClr val="0070C0"/>
              </a:solidFill>
              <a:latin typeface="Calibri" pitchFamily="34" charset="0"/>
            </a:endParaRPr>
          </a:p>
          <a:p>
            <a:pPr>
              <a:defRPr/>
            </a:pPr>
            <a:endParaRPr lang="ar-JO" sz="3000" dirty="0">
              <a:solidFill>
                <a:srgbClr val="0070C0"/>
              </a:solidFill>
              <a:latin typeface="Calibri" pitchFamily="34" charset="0"/>
            </a:endParaRPr>
          </a:p>
          <a:p>
            <a:pPr>
              <a:defRPr/>
            </a:pPr>
            <a:endParaRPr lang="ar-JO" sz="3000" dirty="0">
              <a:solidFill>
                <a:srgbClr val="0070C0"/>
              </a:solidFill>
              <a:latin typeface="Calibri" pitchFamily="34" charset="0"/>
            </a:endParaRPr>
          </a:p>
          <a:p>
            <a:pPr>
              <a:defRPr/>
            </a:pPr>
            <a:endParaRPr lang="ar-JO" sz="3000" dirty="0">
              <a:solidFill>
                <a:srgbClr val="0070C0"/>
              </a:solidFill>
              <a:latin typeface="Calibri" pitchFamily="34" charset="0"/>
            </a:endParaRPr>
          </a:p>
          <a:p>
            <a:pPr>
              <a:defRPr/>
            </a:pPr>
            <a:r>
              <a:rPr lang="ar-JO" sz="3000" dirty="0">
                <a:solidFill>
                  <a:srgbClr val="0070C0"/>
                </a:solidFill>
                <a:latin typeface="Calibri" pitchFamily="34" charset="0"/>
              </a:rPr>
              <a:t> </a:t>
            </a:r>
          </a:p>
        </p:txBody>
      </p:sp>
      <p:sp>
        <p:nvSpPr>
          <p:cNvPr id="24582" name="TextBox 4"/>
          <p:cNvSpPr txBox="1">
            <a:spLocks noChangeArrowheads="1"/>
          </p:cNvSpPr>
          <p:nvPr/>
        </p:nvSpPr>
        <p:spPr bwMode="auto">
          <a:xfrm>
            <a:off x="838200" y="2362200"/>
            <a:ext cx="7391400" cy="2862322"/>
          </a:xfrm>
          <a:prstGeom prst="rect">
            <a:avLst/>
          </a:prstGeom>
          <a:noFill/>
          <a:ln w="9525">
            <a:noFill/>
            <a:miter lim="800000"/>
            <a:headEnd/>
            <a:tailEnd/>
          </a:ln>
        </p:spPr>
        <p:txBody>
          <a:bodyPr>
            <a:spAutoFit/>
          </a:bodyPr>
          <a:lstStyle/>
          <a:p>
            <a:pPr>
              <a:buFont typeface="Arial" pitchFamily="34" charset="0"/>
              <a:buChar char="•"/>
            </a:pPr>
            <a:r>
              <a:rPr lang="ar-JO" b="1" dirty="0"/>
              <a:t> </a:t>
            </a:r>
            <a:r>
              <a:rPr lang="ar-JO" sz="2000" b="1" dirty="0">
                <a:cs typeface="Simplified Arabic" pitchFamily="2" charset="-78"/>
              </a:rPr>
              <a:t>ينص عل أن كتلة المواد </a:t>
            </a:r>
            <a:r>
              <a:rPr lang="ar-JO" sz="2000" b="1" dirty="0" err="1">
                <a:cs typeface="Simplified Arabic" pitchFamily="2" charset="-78"/>
              </a:rPr>
              <a:t>المتفاع</a:t>
            </a:r>
            <a:r>
              <a:rPr lang="ar-SA" sz="2000" b="1" dirty="0">
                <a:cs typeface="Simplified Arabic" pitchFamily="2" charset="-78"/>
              </a:rPr>
              <a:t>ِ</a:t>
            </a:r>
            <a:r>
              <a:rPr lang="ar-JO" sz="2000" b="1" dirty="0" smtClean="0">
                <a:cs typeface="Simplified Arabic" pitchFamily="2" charset="-78"/>
              </a:rPr>
              <a:t>ل</a:t>
            </a:r>
            <a:r>
              <a:rPr lang="ar-SA" sz="2000" b="1" dirty="0" smtClean="0">
                <a:cs typeface="Simplified Arabic" pitchFamily="2" charset="-78"/>
              </a:rPr>
              <a:t>ة</a:t>
            </a:r>
            <a:r>
              <a:rPr lang="ar-JO" sz="2000" b="1" dirty="0" smtClean="0">
                <a:cs typeface="Simplified Arabic" pitchFamily="2" charset="-78"/>
              </a:rPr>
              <a:t> </a:t>
            </a:r>
            <a:r>
              <a:rPr lang="ar-JO" sz="2000" b="1" dirty="0">
                <a:cs typeface="Simplified Arabic" pitchFamily="2" charset="-78"/>
              </a:rPr>
              <a:t>تساوي دائما كتلة المواد الناتجة.</a:t>
            </a:r>
          </a:p>
          <a:p>
            <a:pPr>
              <a:buFont typeface="Arial" pitchFamily="34" charset="0"/>
              <a:buChar char="•"/>
            </a:pPr>
            <a:endParaRPr lang="ar-JO" sz="2000" b="1" dirty="0">
              <a:cs typeface="Simplified Arabic" pitchFamily="2" charset="-78"/>
            </a:endParaRPr>
          </a:p>
          <a:p>
            <a:pPr>
              <a:buFont typeface="Arial" pitchFamily="34" charset="0"/>
              <a:buChar char="•"/>
            </a:pPr>
            <a:r>
              <a:rPr lang="ar-JO" sz="2000" b="1" dirty="0">
                <a:cs typeface="Simplified Arabic" pitchFamily="2" charset="-78"/>
              </a:rPr>
              <a:t> فعند احتراق الخشب نجد أن: </a:t>
            </a:r>
          </a:p>
          <a:p>
            <a:r>
              <a:rPr lang="ar-JO" sz="2000" b="1" dirty="0">
                <a:cs typeface="Simplified Arabic" pitchFamily="2" charset="-78"/>
              </a:rPr>
              <a:t>  الخشب +الأكسجين = رماد +</a:t>
            </a:r>
            <a:r>
              <a:rPr lang="ar-SA" sz="2000" b="1" dirty="0">
                <a:cs typeface="Simplified Arabic" pitchFamily="2" charset="-78"/>
              </a:rPr>
              <a:t> </a:t>
            </a:r>
            <a:r>
              <a:rPr lang="ar-JO" sz="2000" b="1" dirty="0">
                <a:cs typeface="Simplified Arabic" pitchFamily="2" charset="-78"/>
              </a:rPr>
              <a:t>ثاني أكسيد الكربون</a:t>
            </a:r>
            <a:r>
              <a:rPr lang="ar-SA" sz="2000" b="1" dirty="0">
                <a:cs typeface="Simplified Arabic" pitchFamily="2" charset="-78"/>
              </a:rPr>
              <a:t> </a:t>
            </a:r>
            <a:r>
              <a:rPr lang="ar-JO" sz="2000" b="1" dirty="0">
                <a:cs typeface="Simplified Arabic" pitchFamily="2" charset="-78"/>
              </a:rPr>
              <a:t>+ بخار الماء</a:t>
            </a:r>
            <a:r>
              <a:rPr lang="ar-SA" sz="2000" b="1" dirty="0">
                <a:cs typeface="Simplified Arabic" pitchFamily="2" charset="-78"/>
              </a:rPr>
              <a:t> </a:t>
            </a:r>
            <a:r>
              <a:rPr lang="ar-JO" sz="2000" b="1" dirty="0">
                <a:cs typeface="Simplified Arabic" pitchFamily="2" charset="-78"/>
              </a:rPr>
              <a:t>+ </a:t>
            </a:r>
            <a:r>
              <a:rPr lang="ar-JO" sz="2000" b="1" dirty="0" smtClean="0">
                <a:cs typeface="Simplified Arabic" pitchFamily="2" charset="-78"/>
              </a:rPr>
              <a:t>غازات</a:t>
            </a:r>
            <a:endParaRPr lang="en-US" sz="2000" b="1" dirty="0" smtClean="0">
              <a:cs typeface="Simplified Arabic" pitchFamily="2" charset="-78"/>
            </a:endParaRPr>
          </a:p>
          <a:p>
            <a:endParaRPr lang="en-US" sz="2000" b="1" dirty="0" smtClean="0">
              <a:cs typeface="Simplified Arabic" pitchFamily="2" charset="-78"/>
            </a:endParaRPr>
          </a:p>
          <a:p>
            <a:r>
              <a:rPr lang="en-US" sz="2000" dirty="0" smtClean="0">
                <a:sym typeface="Wingdings 2"/>
              </a:rPr>
              <a:t></a:t>
            </a:r>
            <a:r>
              <a:rPr lang="en-US" sz="2000" dirty="0" smtClean="0"/>
              <a:t> </a:t>
            </a:r>
            <a:r>
              <a:rPr lang="ar-JO" sz="2000" u="sng" dirty="0" smtClean="0"/>
              <a:t>نستنتج أن</a:t>
            </a:r>
            <a:r>
              <a:rPr lang="ar-JO" sz="2000" dirty="0" smtClean="0"/>
              <a:t> : الكتلة لا تفنى ولا تستحدث من العدم بل تتحول من شكل إلى آخر .</a:t>
            </a:r>
            <a:endParaRPr lang="en-US" sz="2000" dirty="0" smtClean="0"/>
          </a:p>
          <a:p>
            <a:endParaRPr lang="en-US" sz="2000" b="1" dirty="0" smtClean="0">
              <a:cs typeface="Simplified Arabic" pitchFamily="2" charset="-78"/>
            </a:endParaRPr>
          </a:p>
          <a:p>
            <a:endParaRPr lang="en-US" sz="2000" b="1" dirty="0" smtClean="0">
              <a:cs typeface="Simplified Arabic" pitchFamily="2" charset="-78"/>
            </a:endParaRPr>
          </a:p>
          <a:p>
            <a:endParaRPr lang="en-US" sz="2000" b="1" dirty="0">
              <a:cs typeface="Simplified Arabic" pitchFamily="2" charset="-78"/>
            </a:endParaRPr>
          </a:p>
        </p:txBody>
      </p:sp>
      <p:sp>
        <p:nvSpPr>
          <p:cNvPr id="7" name="Flowchart: Decision 6"/>
          <p:cNvSpPr/>
          <p:nvPr/>
        </p:nvSpPr>
        <p:spPr>
          <a:xfrm>
            <a:off x="500034" y="785794"/>
            <a:ext cx="8215313" cy="747713"/>
          </a:xfrm>
          <a:prstGeom prst="flowChartDecision">
            <a:avLst/>
          </a:prstGeom>
          <a:solidFill>
            <a:srgbClr val="FFFF9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ar-JO" sz="2400" b="1" dirty="0">
                <a:solidFill>
                  <a:srgbClr val="C00000"/>
                </a:solidFill>
                <a:cs typeface="Simplified Arabic" pitchFamily="2" charset="-78"/>
              </a:rPr>
              <a:t>قانون حفظ المادة</a:t>
            </a:r>
            <a:endParaRPr lang="en-US" sz="2400" b="1" dirty="0">
              <a:solidFill>
                <a:srgbClr val="C00000"/>
              </a:solidFill>
              <a:cs typeface="Simplified Arabic" pitchFamily="2" charset="-78"/>
            </a:endParaRPr>
          </a:p>
        </p:txBody>
      </p:sp>
    </p:spTree>
    <p:extLst>
      <p:ext uri="{BB962C8B-B14F-4D97-AF65-F5344CB8AC3E}">
        <p14:creationId xmlns:p14="http://schemas.microsoft.com/office/powerpoint/2010/main" val="1092694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par>
                                <p:cTn id="8" presetID="8" presetClass="entr" presetSubtype="32"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amond(out)">
                                      <p:cBhvr>
                                        <p:cTn id="1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Table 19"/>
          <p:cNvGraphicFramePr>
            <a:graphicFrameLocks noGrp="1"/>
          </p:cNvGraphicFramePr>
          <p:nvPr/>
        </p:nvGraphicFramePr>
        <p:xfrm>
          <a:off x="381000" y="762000"/>
          <a:ext cx="8458200" cy="5943600"/>
        </p:xfrm>
        <a:graphic>
          <a:graphicData uri="http://schemas.openxmlformats.org/drawingml/2006/table">
            <a:tbl>
              <a:tblPr firstRow="1" bandRow="1">
                <a:effectLst/>
                <a:tableStyleId>{5C22544A-7EE6-4342-B048-85BDC9FD1C3A}</a:tableStyleId>
              </a:tblPr>
              <a:tblGrid>
                <a:gridCol w="2514600"/>
                <a:gridCol w="2895600"/>
                <a:gridCol w="3048000"/>
              </a:tblGrid>
              <a:tr h="3222433">
                <a:tc rowSpan="2">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prst="slope"/>
                      <a:lightRig rig="flood" dir="t"/>
                    </a:cell3D>
                    <a:solidFill>
                      <a:srgbClr val="92D050">
                        <a:alpha val="21000"/>
                      </a:srgbClr>
                    </a:solidFill>
                  </a:tcPr>
                </a:tc>
                <a:tc rowSpan="2">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prst="slope"/>
                      <a:lightRig rig="flood" dir="t"/>
                    </a:cell3D>
                    <a:solidFill>
                      <a:srgbClr val="92D050">
                        <a:alpha val="21000"/>
                      </a:srgbClr>
                    </a:solidFill>
                  </a:tcPr>
                </a:tc>
                <a:tc>
                  <a:txBody>
                    <a:bodyPr/>
                    <a:lstStyle/>
                    <a:p>
                      <a:endParaRPr lang="ar-JO" dirty="0" smtClean="0"/>
                    </a:p>
                    <a:p>
                      <a:endParaRPr lang="ar-JO" dirty="0" smtClean="0"/>
                    </a:p>
                    <a:p>
                      <a:endParaRPr lang="ar-JO" sz="2800" dirty="0" smtClean="0">
                        <a:solidFill>
                          <a:srgbClr val="C00000"/>
                        </a:solidFill>
                      </a:endParaRPr>
                    </a:p>
                    <a:p>
                      <a:endParaRPr lang="en-US" dirty="0">
                        <a:solidFill>
                          <a:srgbClr val="C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prst="slope"/>
                      <a:lightRig rig="flood" dir="t"/>
                    </a:cell3D>
                    <a:solidFill>
                      <a:srgbClr val="92D050">
                        <a:alpha val="21000"/>
                      </a:srgbClr>
                    </a:solidFill>
                  </a:tcPr>
                </a:tc>
              </a:tr>
              <a:tr h="2721167">
                <a:tc vMerge="1">
                  <a:txBody>
                    <a:bodyPr/>
                    <a:lstStyle/>
                    <a:p>
                      <a:endParaRPr lang="en-US"/>
                    </a:p>
                  </a:txBody>
                  <a:tcPr/>
                </a:tc>
                <a:tc vMerge="1">
                  <a:txBody>
                    <a:bodyPr/>
                    <a:lstStyle/>
                    <a:p>
                      <a:pPr rtl="1"/>
                      <a:endParaRPr lang="ar-SA"/>
                    </a:p>
                  </a:txBody>
                  <a:tcPr/>
                </a:tc>
                <a:tc>
                  <a:txBody>
                    <a:bodyPr/>
                    <a:lstStyle/>
                    <a:p>
                      <a:endParaRPr lang="ar-JO" b="1" dirty="0" smtClean="0">
                        <a:solidFill>
                          <a:srgbClr val="C00000"/>
                        </a:solidFill>
                      </a:endParaRPr>
                    </a:p>
                    <a:p>
                      <a:endParaRPr lang="en-US" b="1" dirty="0">
                        <a:solidFill>
                          <a:srgbClr val="C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prst="slope"/>
                      <a:lightRig rig="flood" dir="t"/>
                    </a:cell3D>
                    <a:solidFill>
                      <a:srgbClr val="92D050">
                        <a:alpha val="21000"/>
                      </a:srgbClr>
                    </a:solidFill>
                  </a:tcPr>
                </a:tc>
              </a:tr>
            </a:tbl>
          </a:graphicData>
        </a:graphic>
      </p:graphicFrame>
      <p:sp>
        <p:nvSpPr>
          <p:cNvPr id="39" name="Rectangle 38"/>
          <p:cNvSpPr/>
          <p:nvPr/>
        </p:nvSpPr>
        <p:spPr>
          <a:xfrm>
            <a:off x="5867400" y="1219200"/>
            <a:ext cx="2819400" cy="533400"/>
          </a:xfrm>
          <a:prstGeom prst="rect">
            <a:avLst/>
          </a:prstGeom>
          <a:solidFill>
            <a:srgbClr val="FFFF99"/>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ar-JO" sz="3200" b="1" dirty="0" smtClean="0">
                <a:solidFill>
                  <a:srgbClr val="C00000"/>
                </a:solidFill>
              </a:rPr>
              <a:t>الأهداف</a:t>
            </a:r>
            <a:endParaRPr lang="en-US" sz="3200" b="1" dirty="0">
              <a:solidFill>
                <a:srgbClr val="C00000"/>
              </a:solidFill>
            </a:endParaRPr>
          </a:p>
        </p:txBody>
      </p:sp>
      <p:sp>
        <p:nvSpPr>
          <p:cNvPr id="40" name="Rectangle 39"/>
          <p:cNvSpPr/>
          <p:nvPr/>
        </p:nvSpPr>
        <p:spPr>
          <a:xfrm>
            <a:off x="381000" y="1219200"/>
            <a:ext cx="2438400" cy="533400"/>
          </a:xfrm>
          <a:prstGeom prst="rect">
            <a:avLst/>
          </a:prstGeom>
          <a:solidFill>
            <a:srgbClr val="FFFF99"/>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ar-JO" sz="3200" b="1" dirty="0" smtClean="0">
                <a:solidFill>
                  <a:srgbClr val="C00000"/>
                </a:solidFill>
              </a:rPr>
              <a:t>المفردات الجديدة</a:t>
            </a:r>
            <a:endParaRPr lang="en-US" sz="3200" b="1" dirty="0">
              <a:solidFill>
                <a:srgbClr val="C00000"/>
              </a:solidFill>
            </a:endParaRPr>
          </a:p>
        </p:txBody>
      </p:sp>
      <p:sp>
        <p:nvSpPr>
          <p:cNvPr id="42" name="Rounded Rectangle 41"/>
          <p:cNvSpPr/>
          <p:nvPr/>
        </p:nvSpPr>
        <p:spPr>
          <a:xfrm>
            <a:off x="5867400" y="1905000"/>
            <a:ext cx="2819400" cy="4648200"/>
          </a:xfrm>
          <a:prstGeom prst="roundRect">
            <a:avLst>
              <a:gd name="adj" fmla="val 5651"/>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Rounded Rectangle 42"/>
          <p:cNvSpPr/>
          <p:nvPr/>
        </p:nvSpPr>
        <p:spPr>
          <a:xfrm>
            <a:off x="2971800" y="4648200"/>
            <a:ext cx="2743200" cy="1905000"/>
          </a:xfrm>
          <a:prstGeom prst="roundRect">
            <a:avLst>
              <a:gd name="adj" fmla="val 5651"/>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ounded Rectangle 30"/>
          <p:cNvSpPr/>
          <p:nvPr/>
        </p:nvSpPr>
        <p:spPr bwMode="auto">
          <a:xfrm>
            <a:off x="29980" y="533400"/>
            <a:ext cx="9144000" cy="542610"/>
          </a:xfrm>
          <a:prstGeom prst="roundRect">
            <a:avLst>
              <a:gd name="adj" fmla="val 11947"/>
            </a:avLst>
          </a:prstGeom>
          <a:solidFill>
            <a:srgbClr val="5EB919"/>
          </a:solidFill>
          <a:ln w="12700">
            <a:noFill/>
          </a:ln>
          <a:effectLst>
            <a:outerShdw blurRad="149987" dist="250190" dir="8460000" algn="ctr">
              <a:srgbClr val="000000">
                <a:alpha val="28000"/>
              </a:srgb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lvl="0">
              <a:defRPr/>
            </a:pPr>
            <a:r>
              <a:rPr lang="ar-JO" sz="1600" dirty="0" smtClean="0">
                <a:solidFill>
                  <a:schemeClr val="tx1"/>
                </a:solidFill>
              </a:rPr>
              <a:t>                                         </a:t>
            </a:r>
            <a:r>
              <a:rPr lang="ar-SA" sz="1600" dirty="0" smtClean="0">
                <a:solidFill>
                  <a:schemeClr val="tx1"/>
                </a:solidFill>
              </a:rPr>
              <a:t>                                                                                                                       </a:t>
            </a:r>
            <a:r>
              <a:rPr lang="ar-JO" sz="1600" dirty="0" smtClean="0">
                <a:solidFill>
                  <a:schemeClr val="tx1"/>
                </a:solidFill>
              </a:rPr>
              <a:t> </a:t>
            </a:r>
            <a:endParaRPr lang="ar-SA" sz="1600" dirty="0" smtClean="0">
              <a:solidFill>
                <a:schemeClr val="tx1"/>
              </a:solidFill>
            </a:endParaRPr>
          </a:p>
          <a:p>
            <a:pPr lvl="0">
              <a:defRPr/>
            </a:pPr>
            <a:r>
              <a:rPr lang="ar-SA" sz="1600" b="1" dirty="0">
                <a:solidFill>
                  <a:schemeClr val="tx1"/>
                </a:solidFill>
              </a:rPr>
              <a:t> </a:t>
            </a:r>
            <a:r>
              <a:rPr lang="ar-SA" sz="1600" b="1" dirty="0" smtClean="0">
                <a:solidFill>
                  <a:schemeClr val="tx1"/>
                </a:solidFill>
              </a:rPr>
              <a:t>                                                       </a:t>
            </a:r>
            <a:r>
              <a:rPr lang="ar-JO" b="1" dirty="0" smtClean="0">
                <a:solidFill>
                  <a:schemeClr val="bg1"/>
                </a:solidFill>
              </a:rPr>
              <a:t>الدرس      </a:t>
            </a:r>
            <a:r>
              <a:rPr lang="ar-SA" b="1" dirty="0" smtClean="0">
                <a:solidFill>
                  <a:schemeClr val="bg1"/>
                </a:solidFill>
              </a:rPr>
              <a:t>   الخواص والتغيرات الكيميائية</a:t>
            </a:r>
            <a:endParaRPr lang="ar-SA" dirty="0"/>
          </a:p>
          <a:p>
            <a:pPr>
              <a:defRPr/>
            </a:pPr>
            <a:endParaRPr lang="ar-JO" sz="2800" b="1" dirty="0" smtClean="0"/>
          </a:p>
        </p:txBody>
      </p:sp>
      <p:sp>
        <p:nvSpPr>
          <p:cNvPr id="44" name="Oval 43"/>
          <p:cNvSpPr/>
          <p:nvPr/>
        </p:nvSpPr>
        <p:spPr>
          <a:xfrm flipH="1">
            <a:off x="4927270" y="548809"/>
            <a:ext cx="381000" cy="316687"/>
          </a:xfrm>
          <a:prstGeom prst="ellipse">
            <a:avLst/>
          </a:prstGeom>
          <a:solidFill>
            <a:srgbClr val="FFD34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dirty="0" smtClean="0">
                <a:solidFill>
                  <a:schemeClr val="tx1"/>
                </a:solidFill>
              </a:rPr>
              <a:t>2</a:t>
            </a:r>
            <a:endParaRPr lang="ar-JO" sz="2800" dirty="0">
              <a:solidFill>
                <a:schemeClr val="tx1"/>
              </a:solidFill>
            </a:endParaRPr>
          </a:p>
        </p:txBody>
      </p:sp>
      <p:sp>
        <p:nvSpPr>
          <p:cNvPr id="13" name="TextBox 12"/>
          <p:cNvSpPr txBox="1"/>
          <p:nvPr/>
        </p:nvSpPr>
        <p:spPr>
          <a:xfrm>
            <a:off x="5791200" y="1821945"/>
            <a:ext cx="2971800" cy="1569660"/>
          </a:xfrm>
          <a:prstGeom prst="rect">
            <a:avLst/>
          </a:prstGeom>
          <a:noFill/>
        </p:spPr>
        <p:txBody>
          <a:bodyPr wrap="square" rtlCol="0">
            <a:spAutoFit/>
          </a:bodyPr>
          <a:lstStyle/>
          <a:p>
            <a:pPr marL="268288" indent="-268288">
              <a:lnSpc>
                <a:spcPct val="150000"/>
              </a:lnSpc>
              <a:buClr>
                <a:srgbClr val="0070C0"/>
              </a:buClr>
              <a:buSzPct val="150000"/>
              <a:buFont typeface="Wingdings" pitchFamily="2" charset="2"/>
              <a:buChar char="§"/>
              <a:tabLst>
                <a:tab pos="268288" algn="l"/>
              </a:tabLst>
            </a:pPr>
            <a:r>
              <a:rPr lang="ar-SA" sz="1600" b="1" dirty="0" smtClean="0">
                <a:solidFill>
                  <a:srgbClr val="0070C0"/>
                </a:solidFill>
              </a:rPr>
              <a:t>تحدد</a:t>
            </a:r>
            <a:r>
              <a:rPr lang="ar-JO" sz="1600" b="1" dirty="0" smtClean="0">
                <a:solidFill>
                  <a:srgbClr val="0070C0"/>
                </a:solidFill>
              </a:rPr>
              <a:t> </a:t>
            </a:r>
            <a:r>
              <a:rPr lang="ar-SA" sz="1600" dirty="0" smtClean="0"/>
              <a:t>بعض الخواص الكيميائية للمواد .</a:t>
            </a:r>
          </a:p>
          <a:p>
            <a:pPr marL="268288" indent="-268288">
              <a:lnSpc>
                <a:spcPct val="150000"/>
              </a:lnSpc>
              <a:buClr>
                <a:srgbClr val="0070C0"/>
              </a:buClr>
              <a:buSzPct val="150000"/>
              <a:buFont typeface="Wingdings" pitchFamily="2" charset="2"/>
              <a:buChar char="§"/>
              <a:tabLst>
                <a:tab pos="268288" algn="l"/>
              </a:tabLst>
            </a:pPr>
            <a:r>
              <a:rPr lang="ar-SA" sz="1600" b="1" dirty="0">
                <a:solidFill>
                  <a:srgbClr val="0070C0"/>
                </a:solidFill>
              </a:rPr>
              <a:t>تحدد</a:t>
            </a:r>
            <a:r>
              <a:rPr lang="ar-SA" sz="1600" dirty="0" smtClean="0"/>
              <a:t> التغيرات الكيميائية</a:t>
            </a:r>
            <a:r>
              <a:rPr lang="ar-SA" sz="1600" dirty="0"/>
              <a:t> </a:t>
            </a:r>
            <a:r>
              <a:rPr lang="ar-SA" sz="1600" dirty="0" smtClean="0"/>
              <a:t>.</a:t>
            </a:r>
          </a:p>
          <a:p>
            <a:pPr marL="268288" indent="-268288">
              <a:lnSpc>
                <a:spcPct val="150000"/>
              </a:lnSpc>
              <a:buClr>
                <a:srgbClr val="0070C0"/>
              </a:buClr>
              <a:buSzPct val="150000"/>
              <a:buFont typeface="Wingdings" pitchFamily="2" charset="2"/>
              <a:buChar char="§"/>
              <a:tabLst>
                <a:tab pos="268288" algn="l"/>
              </a:tabLst>
            </a:pPr>
            <a:r>
              <a:rPr lang="ar-SA" sz="1600" b="1" dirty="0">
                <a:solidFill>
                  <a:srgbClr val="0070C0"/>
                </a:solidFill>
              </a:rPr>
              <a:t>تصنف</a:t>
            </a:r>
            <a:r>
              <a:rPr lang="ar-SA" sz="1600" dirty="0" smtClean="0"/>
              <a:t> المادة تبعاً لخواصها الكيميائية .</a:t>
            </a:r>
          </a:p>
          <a:p>
            <a:pPr marL="268288" indent="-268288">
              <a:lnSpc>
                <a:spcPct val="150000"/>
              </a:lnSpc>
              <a:buClr>
                <a:srgbClr val="0070C0"/>
              </a:buClr>
              <a:buSzPct val="150000"/>
              <a:buFont typeface="Wingdings" pitchFamily="2" charset="2"/>
              <a:buChar char="§"/>
              <a:tabLst>
                <a:tab pos="268288" algn="l"/>
              </a:tabLst>
            </a:pPr>
            <a:r>
              <a:rPr lang="ar-SA" sz="1600" b="1" dirty="0">
                <a:solidFill>
                  <a:srgbClr val="0070C0"/>
                </a:solidFill>
              </a:rPr>
              <a:t>توضح</a:t>
            </a:r>
            <a:r>
              <a:rPr lang="ar-SA" sz="1600" dirty="0" smtClean="0"/>
              <a:t> قانون حفظ الكتلة .</a:t>
            </a:r>
            <a:endParaRPr lang="ar-SA" sz="1600" dirty="0"/>
          </a:p>
        </p:txBody>
      </p:sp>
      <p:sp>
        <p:nvSpPr>
          <p:cNvPr id="25" name="Rectangle 24"/>
          <p:cNvSpPr/>
          <p:nvPr/>
        </p:nvSpPr>
        <p:spPr>
          <a:xfrm>
            <a:off x="2895600" y="4034970"/>
            <a:ext cx="2743200" cy="533400"/>
          </a:xfrm>
          <a:prstGeom prst="rect">
            <a:avLst/>
          </a:prstGeom>
          <a:solidFill>
            <a:srgbClr val="FFFF99"/>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ar-JO" sz="3200" b="1" dirty="0" smtClean="0">
                <a:solidFill>
                  <a:srgbClr val="C00000"/>
                </a:solidFill>
              </a:rPr>
              <a:t>مراجعة المفردات </a:t>
            </a:r>
            <a:endParaRPr lang="en-US" sz="3200" b="1" dirty="0">
              <a:solidFill>
                <a:srgbClr val="C00000"/>
              </a:solidFill>
            </a:endParaRPr>
          </a:p>
        </p:txBody>
      </p:sp>
      <p:sp>
        <p:nvSpPr>
          <p:cNvPr id="26" name="Rectangle 25"/>
          <p:cNvSpPr/>
          <p:nvPr/>
        </p:nvSpPr>
        <p:spPr>
          <a:xfrm>
            <a:off x="2971800" y="1219200"/>
            <a:ext cx="2667000" cy="533400"/>
          </a:xfrm>
          <a:prstGeom prst="rect">
            <a:avLst/>
          </a:prstGeom>
          <a:solidFill>
            <a:srgbClr val="FFFF99"/>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ar-JO" sz="3200" b="1" dirty="0" smtClean="0">
                <a:solidFill>
                  <a:srgbClr val="C00000"/>
                </a:solidFill>
              </a:rPr>
              <a:t>الأهمية</a:t>
            </a:r>
            <a:endParaRPr lang="en-US" sz="3200" b="1" dirty="0">
              <a:solidFill>
                <a:srgbClr val="C00000"/>
              </a:solidFill>
            </a:endParaRPr>
          </a:p>
        </p:txBody>
      </p:sp>
      <p:sp>
        <p:nvSpPr>
          <p:cNvPr id="53" name="Rounded Rectangle 52"/>
          <p:cNvSpPr/>
          <p:nvPr/>
        </p:nvSpPr>
        <p:spPr>
          <a:xfrm>
            <a:off x="2895600" y="1905000"/>
            <a:ext cx="2773180" cy="2057400"/>
          </a:xfrm>
          <a:prstGeom prst="roundRect">
            <a:avLst>
              <a:gd name="adj" fmla="val 5651"/>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819400" y="2058263"/>
            <a:ext cx="2819400" cy="1015663"/>
          </a:xfrm>
          <a:prstGeom prst="rect">
            <a:avLst/>
          </a:prstGeom>
          <a:noFill/>
        </p:spPr>
        <p:txBody>
          <a:bodyPr wrap="square" rtlCol="1">
            <a:spAutoFit/>
          </a:bodyPr>
          <a:lstStyle/>
          <a:p>
            <a:pPr algn="ctr"/>
            <a:r>
              <a:rPr lang="ar-SA" sz="2000" dirty="0" smtClean="0"/>
              <a:t>تساعد معرفة الخواص الكيميائية  على تحديد الفرق بين المواد والتمييز بينها </a:t>
            </a:r>
            <a:endParaRPr lang="ar-JO" sz="2000" dirty="0" smtClean="0"/>
          </a:p>
        </p:txBody>
      </p:sp>
      <p:sp>
        <p:nvSpPr>
          <p:cNvPr id="56" name="Regular Pentagon 55"/>
          <p:cNvSpPr/>
          <p:nvPr/>
        </p:nvSpPr>
        <p:spPr>
          <a:xfrm flipH="1">
            <a:off x="5791200" y="533400"/>
            <a:ext cx="3048000" cy="664192"/>
          </a:xfrm>
          <a:prstGeom prst="pentagon">
            <a:avLst/>
          </a:prstGeom>
          <a:solidFill>
            <a:srgbClr val="FFD34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2800" b="1" dirty="0" smtClean="0">
                <a:solidFill>
                  <a:schemeClr val="tx1"/>
                </a:solidFill>
              </a:rPr>
              <a:t>في هذا الدرس</a:t>
            </a:r>
            <a:endParaRPr lang="ar-JO" sz="2800" b="1" dirty="0">
              <a:solidFill>
                <a:schemeClr val="tx1"/>
              </a:solidFill>
            </a:endParaRPr>
          </a:p>
        </p:txBody>
      </p:sp>
      <p:sp>
        <p:nvSpPr>
          <p:cNvPr id="17" name="Rounded Rectangle 16"/>
          <p:cNvSpPr/>
          <p:nvPr/>
        </p:nvSpPr>
        <p:spPr>
          <a:xfrm>
            <a:off x="427220" y="1828800"/>
            <a:ext cx="2392180" cy="4648200"/>
          </a:xfrm>
          <a:prstGeom prst="roundRect">
            <a:avLst>
              <a:gd name="adj" fmla="val 5651"/>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381000" y="1905000"/>
            <a:ext cx="2438400" cy="3046988"/>
          </a:xfrm>
          <a:prstGeom prst="rect">
            <a:avLst/>
          </a:prstGeom>
          <a:noFill/>
        </p:spPr>
        <p:txBody>
          <a:bodyPr wrap="square" rtlCol="0">
            <a:spAutoFit/>
          </a:bodyPr>
          <a:lstStyle/>
          <a:p>
            <a:pPr marL="173038" indent="-157163">
              <a:lnSpc>
                <a:spcPct val="150000"/>
              </a:lnSpc>
              <a:buClr>
                <a:srgbClr val="008000"/>
              </a:buClr>
              <a:buSzPct val="121000"/>
              <a:buFont typeface="Arial" pitchFamily="34" charset="0"/>
              <a:buChar char="•"/>
            </a:pPr>
            <a:r>
              <a:rPr lang="ar-SA" sz="1600" b="1" dirty="0" smtClean="0"/>
              <a:t>الخاصية الكيميائية</a:t>
            </a:r>
          </a:p>
          <a:p>
            <a:pPr marL="173038" indent="-157163">
              <a:lnSpc>
                <a:spcPct val="150000"/>
              </a:lnSpc>
              <a:buClr>
                <a:srgbClr val="008000"/>
              </a:buClr>
              <a:buSzPct val="121000"/>
              <a:buFont typeface="Arial" pitchFamily="34" charset="0"/>
              <a:buChar char="•"/>
            </a:pPr>
            <a:r>
              <a:rPr lang="ar-SA" sz="1600" b="1" dirty="0" smtClean="0"/>
              <a:t>التغير الكيميائي</a:t>
            </a:r>
          </a:p>
          <a:p>
            <a:pPr marL="173038" indent="-157163">
              <a:lnSpc>
                <a:spcPct val="150000"/>
              </a:lnSpc>
              <a:buClr>
                <a:srgbClr val="008000"/>
              </a:buClr>
              <a:buSzPct val="121000"/>
              <a:buFont typeface="Arial" pitchFamily="34" charset="0"/>
              <a:buChar char="•"/>
            </a:pPr>
            <a:r>
              <a:rPr lang="ar-SA" sz="1600" b="1" dirty="0" smtClean="0"/>
              <a:t>أمثلة على الخواص الكيميائية</a:t>
            </a:r>
          </a:p>
          <a:p>
            <a:pPr marL="173038" indent="-157163">
              <a:lnSpc>
                <a:spcPct val="150000"/>
              </a:lnSpc>
              <a:buClr>
                <a:srgbClr val="008000"/>
              </a:buClr>
              <a:buSzPct val="121000"/>
              <a:buFont typeface="Arial" pitchFamily="34" charset="0"/>
              <a:buChar char="•"/>
            </a:pPr>
            <a:r>
              <a:rPr lang="ar-SA" sz="1600" b="1" dirty="0" smtClean="0"/>
              <a:t>دلائل على حدوث التغير الكيميائي</a:t>
            </a:r>
          </a:p>
          <a:p>
            <a:pPr marL="173038" indent="-157163">
              <a:lnSpc>
                <a:spcPct val="150000"/>
              </a:lnSpc>
              <a:buClr>
                <a:srgbClr val="008000"/>
              </a:buClr>
              <a:buSzPct val="121000"/>
              <a:buFont typeface="Arial" pitchFamily="34" charset="0"/>
              <a:buChar char="•"/>
            </a:pPr>
            <a:r>
              <a:rPr lang="ar-SA" sz="1600" b="1" dirty="0" smtClean="0"/>
              <a:t>مقارنة بين التغيرات الفيزيائية والتغيرات الكيميائية</a:t>
            </a:r>
          </a:p>
          <a:p>
            <a:pPr marL="173038" indent="-157163">
              <a:lnSpc>
                <a:spcPct val="150000"/>
              </a:lnSpc>
              <a:buClr>
                <a:srgbClr val="008000"/>
              </a:buClr>
              <a:buSzPct val="121000"/>
              <a:buFont typeface="Arial" pitchFamily="34" charset="0"/>
              <a:buChar char="•"/>
            </a:pPr>
            <a:r>
              <a:rPr lang="ar-SA" sz="1600" b="1" dirty="0" smtClean="0"/>
              <a:t>قانون حفظ الكتلة .</a:t>
            </a:r>
          </a:p>
        </p:txBody>
      </p:sp>
      <p:sp>
        <p:nvSpPr>
          <p:cNvPr id="27" name="TextBox 26"/>
          <p:cNvSpPr txBox="1"/>
          <p:nvPr/>
        </p:nvSpPr>
        <p:spPr>
          <a:xfrm>
            <a:off x="2895600" y="4725650"/>
            <a:ext cx="2667000" cy="923330"/>
          </a:xfrm>
          <a:prstGeom prst="rect">
            <a:avLst/>
          </a:prstGeom>
          <a:noFill/>
        </p:spPr>
        <p:txBody>
          <a:bodyPr wrap="square" rtlCol="1">
            <a:spAutoFit/>
          </a:bodyPr>
          <a:lstStyle/>
          <a:p>
            <a:r>
              <a:rPr lang="ar-SA" sz="2200" b="1" dirty="0" smtClean="0">
                <a:solidFill>
                  <a:srgbClr val="00B0F0"/>
                </a:solidFill>
              </a:rPr>
              <a:t>الحرارة : </a:t>
            </a:r>
            <a:r>
              <a:rPr lang="ar-SA" sz="1600" dirty="0" smtClean="0"/>
              <a:t>صورة من صور الطاقة تنتقل من الجسم الساخن إلى البارد عند اتصالهما معا ً .</a:t>
            </a:r>
            <a:endParaRPr lang="ar-JO" sz="1600" dirty="0" smtClean="0">
              <a:solidFill>
                <a:schemeClr val="tx1">
                  <a:lumMod val="95000"/>
                  <a:lumOff val="5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زاوية مطوية 1"/>
          <p:cNvSpPr/>
          <p:nvPr/>
        </p:nvSpPr>
        <p:spPr bwMode="auto">
          <a:xfrm>
            <a:off x="6629400" y="838200"/>
            <a:ext cx="2057400" cy="838200"/>
          </a:xfrm>
          <a:prstGeom prst="foldedCorner">
            <a:avLst/>
          </a:prstGeom>
          <a:gradFill>
            <a:gsLst>
              <a:gs pos="0">
                <a:srgbClr val="FFC000"/>
              </a:gs>
              <a:gs pos="64999">
                <a:srgbClr val="F0EBD5"/>
              </a:gs>
              <a:gs pos="100000">
                <a:srgbClr val="D1C39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JO" sz="2400" dirty="0">
                <a:solidFill>
                  <a:schemeClr val="tx1"/>
                </a:solidFill>
                <a:cs typeface="Simplified Arabic" pitchFamily="2" charset="-78"/>
              </a:rPr>
              <a:t>خلاصة الدرس</a:t>
            </a:r>
          </a:p>
        </p:txBody>
      </p:sp>
      <p:graphicFrame>
        <p:nvGraphicFramePr>
          <p:cNvPr id="3" name="رسم تخطيطي 2"/>
          <p:cNvGraphicFramePr/>
          <p:nvPr/>
        </p:nvGraphicFramePr>
        <p:xfrm>
          <a:off x="1500166" y="1285860"/>
          <a:ext cx="6096000" cy="27146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انفجار 1 3"/>
          <p:cNvSpPr/>
          <p:nvPr/>
        </p:nvSpPr>
        <p:spPr>
          <a:xfrm>
            <a:off x="2285984" y="3714752"/>
            <a:ext cx="5214974" cy="2428892"/>
          </a:xfrm>
          <a:prstGeom prst="irregularSeal1">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
        <p:nvSpPr>
          <p:cNvPr id="5" name="مربع نص 4"/>
          <p:cNvSpPr txBox="1"/>
          <p:nvPr/>
        </p:nvSpPr>
        <p:spPr>
          <a:xfrm>
            <a:off x="3500430" y="4429132"/>
            <a:ext cx="2714644" cy="923330"/>
          </a:xfrm>
          <a:prstGeom prst="rect">
            <a:avLst/>
          </a:prstGeom>
          <a:noFill/>
        </p:spPr>
        <p:txBody>
          <a:bodyPr wrap="square" rtlCol="1">
            <a:spAutoFit/>
          </a:bodyPr>
          <a:lstStyle/>
          <a:p>
            <a:pPr algn="ctr"/>
            <a:r>
              <a:rPr lang="ar-JO" b="1" dirty="0" smtClean="0">
                <a:cs typeface="Simplified Arabic" pitchFamily="2" charset="-78"/>
              </a:rPr>
              <a:t>قانون حفظ المادة</a:t>
            </a:r>
          </a:p>
          <a:p>
            <a:pPr algn="ctr"/>
            <a:r>
              <a:rPr lang="ar-JO" b="1" dirty="0" smtClean="0">
                <a:cs typeface="Simplified Arabic" pitchFamily="2" charset="-78"/>
              </a:rPr>
              <a:t>المادة لا تفنى ولا تستحدث ولكنها تتحول من شكل </a:t>
            </a:r>
            <a:r>
              <a:rPr lang="ar-JO" b="1" dirty="0" err="1" smtClean="0">
                <a:cs typeface="Simplified Arabic" pitchFamily="2" charset="-78"/>
              </a:rPr>
              <a:t>الى</a:t>
            </a:r>
            <a:r>
              <a:rPr lang="ar-JO" b="1" dirty="0" smtClean="0">
                <a:cs typeface="Simplified Arabic" pitchFamily="2" charset="-78"/>
              </a:rPr>
              <a:t> آخر</a:t>
            </a:r>
            <a:endParaRPr lang="ar-JO" b="1" dirty="0">
              <a:cs typeface="Simplified Arabic" pitchFamily="2" charset="-78"/>
            </a:endParaRPr>
          </a:p>
        </p:txBody>
      </p:sp>
    </p:spTree>
    <p:extLst>
      <p:ext uri="{BB962C8B-B14F-4D97-AF65-F5344CB8AC3E}">
        <p14:creationId xmlns:p14="http://schemas.microsoft.com/office/powerpoint/2010/main" val="32757874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683568" y="1916832"/>
            <a:ext cx="7704856" cy="5816977"/>
          </a:xfrm>
          <a:prstGeom prst="rect">
            <a:avLst/>
          </a:prstGeom>
        </p:spPr>
        <p:txBody>
          <a:bodyPr wrap="square">
            <a:spAutoFit/>
          </a:bodyPr>
          <a:lstStyle/>
          <a:p>
            <a:pPr algn="ctr" eaLnBrk="1" hangingPunct="1"/>
            <a:r>
              <a:rPr lang="ar-SA" sz="4400" i="1" u="sng" dirty="0" smtClean="0">
                <a:solidFill>
                  <a:srgbClr val="FF0000"/>
                </a:solidFill>
                <a:cs typeface="Akhbar MT" pitchFamily="2" charset="-78"/>
              </a:rPr>
              <a:t>التقويم</a:t>
            </a:r>
            <a:endParaRPr lang="ar-SA" sz="4400" i="1" u="sng" dirty="0">
              <a:solidFill>
                <a:srgbClr val="FF0000"/>
              </a:solidFill>
              <a:cs typeface="Akhbar MT" pitchFamily="2" charset="-78"/>
            </a:endParaRPr>
          </a:p>
          <a:p>
            <a:pPr>
              <a:spcAft>
                <a:spcPts val="0"/>
              </a:spcAft>
            </a:pPr>
            <a:r>
              <a:rPr lang="ar-SA" sz="2800" dirty="0">
                <a:latin typeface="Calibri"/>
                <a:ea typeface="Times New Roman"/>
                <a:cs typeface="MCS Nask S_I normal."/>
              </a:rPr>
              <a:t> </a:t>
            </a:r>
            <a:endParaRPr lang="en-US" dirty="0">
              <a:latin typeface="Calibri"/>
              <a:ea typeface="Times New Roman"/>
              <a:cs typeface="Arial"/>
            </a:endParaRPr>
          </a:p>
          <a:p>
            <a:pPr>
              <a:spcAft>
                <a:spcPts val="0"/>
              </a:spcAft>
            </a:pPr>
            <a:r>
              <a:rPr lang="ar-SA" sz="2000" b="1" i="1" dirty="0">
                <a:latin typeface="Calibri"/>
                <a:ea typeface="Times New Roman"/>
                <a:cs typeface="Arial"/>
              </a:rPr>
              <a:t>س :  املأ الفرغات التالية :</a:t>
            </a:r>
            <a:endParaRPr lang="en-US" sz="2000" b="1" dirty="0">
              <a:latin typeface="Calibri"/>
              <a:ea typeface="Times New Roman"/>
              <a:cs typeface="Arial"/>
            </a:endParaRPr>
          </a:p>
          <a:p>
            <a:pPr>
              <a:spcAft>
                <a:spcPts val="0"/>
              </a:spcAft>
            </a:pPr>
            <a:r>
              <a:rPr lang="ar-SA" sz="2000" b="1" dirty="0">
                <a:latin typeface="Calibri"/>
                <a:ea typeface="Times New Roman"/>
                <a:cs typeface="Arial"/>
              </a:rPr>
              <a:t> </a:t>
            </a:r>
            <a:endParaRPr lang="en-US" sz="2000" b="1" dirty="0">
              <a:latin typeface="Calibri"/>
              <a:ea typeface="Times New Roman"/>
              <a:cs typeface="Arial"/>
            </a:endParaRPr>
          </a:p>
          <a:p>
            <a:pPr marL="342900" lvl="0" indent="-342900">
              <a:spcAft>
                <a:spcPts val="0"/>
              </a:spcAft>
              <a:buSzPts val="1000"/>
              <a:buFont typeface="Symbol"/>
              <a:buChar char=""/>
            </a:pPr>
            <a:r>
              <a:rPr lang="ar-SA" sz="2000" b="1" dirty="0">
                <a:latin typeface="Calibri"/>
                <a:ea typeface="Times New Roman"/>
                <a:cs typeface="Arial"/>
              </a:rPr>
              <a:t>عند احتراق جذع شجرة ، يكون مجموع </a:t>
            </a:r>
            <a:r>
              <a:rPr lang="ar-SA" sz="2000" b="1" u="sng" dirty="0">
                <a:latin typeface="Calibri"/>
                <a:ea typeface="Times New Roman"/>
                <a:cs typeface="Arial"/>
              </a:rPr>
              <a:t>................ </a:t>
            </a:r>
            <a:r>
              <a:rPr lang="ar-SA" sz="2000" b="1" dirty="0">
                <a:latin typeface="Calibri"/>
                <a:ea typeface="Times New Roman"/>
                <a:cs typeface="Arial"/>
              </a:rPr>
              <a:t>المواد قبل الاحتراق وبعده متساويا ً</a:t>
            </a:r>
            <a:r>
              <a:rPr lang="ar-SA" sz="2000" b="1" dirty="0">
                <a:latin typeface="Calibri"/>
                <a:ea typeface="Times New Roman"/>
                <a:cs typeface="Simplified Arabic"/>
              </a:rPr>
              <a:t>.</a:t>
            </a:r>
            <a:endParaRPr lang="en-US" sz="2000" b="1" dirty="0">
              <a:latin typeface="Calibri"/>
              <a:ea typeface="Times New Roman"/>
              <a:cs typeface="Arial"/>
            </a:endParaRPr>
          </a:p>
          <a:p>
            <a:pPr marL="342900" lvl="0" indent="-342900">
              <a:spcAft>
                <a:spcPts val="0"/>
              </a:spcAft>
              <a:buSzPts val="1000"/>
              <a:buFont typeface="Symbol"/>
              <a:buChar char=""/>
            </a:pPr>
            <a:r>
              <a:rPr lang="ar-SA" sz="2000" b="1" dirty="0">
                <a:latin typeface="Calibri"/>
                <a:ea typeface="Times New Roman"/>
                <a:cs typeface="Arial"/>
              </a:rPr>
              <a:t>تحول لون شرائح التفاح إلى اللون البني هو تغير .................... </a:t>
            </a:r>
            <a:r>
              <a:rPr lang="ar-SA" sz="2000" b="1" dirty="0">
                <a:latin typeface="Calibri"/>
                <a:ea typeface="Times New Roman"/>
                <a:cs typeface="Simplified Arabic"/>
              </a:rPr>
              <a:t>.</a:t>
            </a:r>
            <a:endParaRPr lang="en-US" sz="2000" b="1" dirty="0">
              <a:latin typeface="Calibri"/>
              <a:ea typeface="Times New Roman"/>
              <a:cs typeface="Arial"/>
            </a:endParaRPr>
          </a:p>
          <a:p>
            <a:pPr marL="342900" lvl="0" indent="-342900">
              <a:spcAft>
                <a:spcPts val="0"/>
              </a:spcAft>
              <a:buSzPts val="1000"/>
              <a:buFont typeface="Symbol"/>
              <a:buChar char=""/>
            </a:pPr>
            <a:r>
              <a:rPr lang="ar-SA" sz="2000" b="1" dirty="0">
                <a:latin typeface="Calibri"/>
                <a:ea typeface="Times New Roman"/>
                <a:cs typeface="Arial"/>
              </a:rPr>
              <a:t>ينتج صدأ الحديد عن تفاعل </a:t>
            </a:r>
            <a:r>
              <a:rPr lang="ar-SA" sz="2000" b="1" u="sng" dirty="0">
                <a:latin typeface="Calibri"/>
                <a:ea typeface="Times New Roman"/>
                <a:cs typeface="Arial"/>
              </a:rPr>
              <a:t>.................. </a:t>
            </a:r>
            <a:r>
              <a:rPr lang="ar-SA" sz="2000" b="1" dirty="0">
                <a:latin typeface="Calibri"/>
                <a:ea typeface="Times New Roman"/>
                <a:cs typeface="Arial"/>
              </a:rPr>
              <a:t>مع الحديد</a:t>
            </a:r>
            <a:r>
              <a:rPr lang="ar-SA" sz="2000" b="1" dirty="0">
                <a:latin typeface="Calibri"/>
                <a:ea typeface="Times New Roman"/>
                <a:cs typeface="Simplified Arabic"/>
              </a:rPr>
              <a:t>  .</a:t>
            </a:r>
            <a:endParaRPr lang="en-US" sz="2000" b="1" dirty="0">
              <a:latin typeface="Calibri"/>
              <a:ea typeface="Times New Roman"/>
              <a:cs typeface="Arial"/>
            </a:endParaRPr>
          </a:p>
          <a:p>
            <a:pPr marL="342900" lvl="0" indent="-342900">
              <a:spcAft>
                <a:spcPts val="0"/>
              </a:spcAft>
              <a:buSzPts val="1000"/>
              <a:buFont typeface="Symbol"/>
              <a:buChar char=""/>
            </a:pPr>
            <a:r>
              <a:rPr lang="ar-SA" sz="2000" b="1" dirty="0">
                <a:latin typeface="Calibri"/>
                <a:ea typeface="Times New Roman"/>
                <a:cs typeface="Arial"/>
              </a:rPr>
              <a:t>الدليل على حدوث تغير كيميائي في قطعة الكعك ، هو </a:t>
            </a:r>
            <a:r>
              <a:rPr lang="ar-SA" sz="2000" b="1" u="sng" dirty="0">
                <a:latin typeface="Calibri"/>
                <a:ea typeface="Times New Roman"/>
                <a:cs typeface="Arial"/>
              </a:rPr>
              <a:t>........................... </a:t>
            </a:r>
            <a:endParaRPr lang="en-US" sz="2000" b="1" dirty="0">
              <a:latin typeface="Calibri"/>
              <a:ea typeface="Times New Roman"/>
              <a:cs typeface="Arial"/>
            </a:endParaRPr>
          </a:p>
          <a:p>
            <a:pPr marL="342900" lvl="0" indent="-342900">
              <a:spcAft>
                <a:spcPts val="0"/>
              </a:spcAft>
              <a:buSzPts val="1000"/>
              <a:buFont typeface="Symbol"/>
              <a:buChar char=""/>
            </a:pPr>
            <a:r>
              <a:rPr lang="ar-SA" sz="2000" b="1" dirty="0">
                <a:latin typeface="Calibri"/>
                <a:ea typeface="Times New Roman"/>
                <a:cs typeface="Arial"/>
              </a:rPr>
              <a:t>التغيرات </a:t>
            </a:r>
            <a:r>
              <a:rPr lang="ar-SA" sz="2000" b="1" u="sng" dirty="0">
                <a:latin typeface="Calibri"/>
                <a:ea typeface="Times New Roman"/>
                <a:cs typeface="Arial"/>
              </a:rPr>
              <a:t>......................</a:t>
            </a:r>
            <a:r>
              <a:rPr lang="ar-SA" sz="2000" b="1" dirty="0">
                <a:latin typeface="Calibri"/>
                <a:ea typeface="Times New Roman"/>
                <a:cs typeface="Arial"/>
              </a:rPr>
              <a:t> لا يمكن عكسها بسهولة   </a:t>
            </a:r>
            <a:r>
              <a:rPr lang="ar-SA" sz="2000" b="1" dirty="0">
                <a:latin typeface="Calibri"/>
                <a:ea typeface="Times New Roman"/>
                <a:cs typeface="Simplified Arabic"/>
              </a:rPr>
              <a:t>.</a:t>
            </a:r>
            <a:endParaRPr lang="en-US" sz="2000" b="1" dirty="0">
              <a:latin typeface="Calibri"/>
              <a:ea typeface="Times New Roman"/>
              <a:cs typeface="Arial"/>
            </a:endParaRPr>
          </a:p>
          <a:p>
            <a:pPr marL="342900" lvl="0" indent="-342900">
              <a:spcAft>
                <a:spcPts val="0"/>
              </a:spcAft>
              <a:buSzPts val="1000"/>
              <a:buFont typeface="Symbol"/>
              <a:buChar char=""/>
            </a:pPr>
            <a:r>
              <a:rPr lang="ar-SA" sz="2000" b="1" dirty="0">
                <a:latin typeface="Calibri"/>
                <a:ea typeface="Times New Roman"/>
                <a:cs typeface="Arial"/>
              </a:rPr>
              <a:t>تـُحفظ الفيتامينات في علب معتمة ، لمنع حدوث تفاعلات كيميائية فيها بسبب </a:t>
            </a:r>
            <a:r>
              <a:rPr lang="ar-SA" sz="2000" b="1" u="sng" dirty="0">
                <a:latin typeface="Calibri"/>
                <a:ea typeface="Times New Roman"/>
                <a:cs typeface="Arial"/>
              </a:rPr>
              <a:t>................ </a:t>
            </a:r>
            <a:r>
              <a:rPr lang="ar-SA" sz="2000" b="1" dirty="0">
                <a:latin typeface="Calibri"/>
                <a:ea typeface="Times New Roman"/>
                <a:cs typeface="Simplified Arabic"/>
              </a:rPr>
              <a:t>.</a:t>
            </a:r>
            <a:endParaRPr lang="en-US" sz="2000" b="1" dirty="0">
              <a:latin typeface="Calibri"/>
              <a:ea typeface="Times New Roman"/>
              <a:cs typeface="Arial"/>
            </a:endParaRPr>
          </a:p>
          <a:p>
            <a:pPr marL="342900" lvl="0" indent="-342900">
              <a:spcAft>
                <a:spcPts val="0"/>
              </a:spcAft>
              <a:buSzPts val="1000"/>
              <a:buFont typeface="Symbol"/>
              <a:buChar char=""/>
            </a:pPr>
            <a:r>
              <a:rPr lang="ar-SA" sz="2000" b="1" dirty="0">
                <a:latin typeface="Calibri"/>
                <a:ea typeface="Times New Roman"/>
                <a:cs typeface="Arial"/>
              </a:rPr>
              <a:t>الخاصية التي تعطي المادة القدرة لحدوث تغير في تركيبها الأصلي تسمى خاصية </a:t>
            </a:r>
            <a:r>
              <a:rPr lang="ar-SA" sz="2000" b="1" u="sng" dirty="0">
                <a:latin typeface="Calibri"/>
                <a:ea typeface="Times New Roman"/>
                <a:cs typeface="Arial"/>
              </a:rPr>
              <a:t>............... </a:t>
            </a:r>
            <a:r>
              <a:rPr lang="ar-SA" sz="2000" b="1" dirty="0">
                <a:latin typeface="Calibri"/>
                <a:ea typeface="Times New Roman"/>
                <a:cs typeface="Simplified Arabic"/>
              </a:rPr>
              <a:t>.</a:t>
            </a:r>
            <a:endParaRPr lang="en-US" sz="2000" b="1" dirty="0">
              <a:latin typeface="Calibri"/>
              <a:ea typeface="Times New Roman"/>
              <a:cs typeface="Arial"/>
            </a:endParaRPr>
          </a:p>
          <a:p>
            <a:pPr marL="342900" lvl="0" indent="-342900">
              <a:spcAft>
                <a:spcPts val="0"/>
              </a:spcAft>
              <a:buSzPts val="1000"/>
              <a:buFont typeface="Symbol"/>
              <a:buChar char=""/>
            </a:pPr>
            <a:r>
              <a:rPr lang="ar-SA" sz="2000" b="1" dirty="0">
                <a:latin typeface="Calibri"/>
                <a:ea typeface="Times New Roman"/>
                <a:cs typeface="Arial"/>
              </a:rPr>
              <a:t>ينص قانون </a:t>
            </a:r>
            <a:r>
              <a:rPr lang="ar-SA" sz="2000" b="1" u="sng" dirty="0">
                <a:latin typeface="Calibri"/>
                <a:ea typeface="Times New Roman"/>
                <a:cs typeface="Arial"/>
              </a:rPr>
              <a:t>...............</a:t>
            </a:r>
            <a:r>
              <a:rPr lang="ar-SA" sz="2000" b="1" dirty="0">
                <a:latin typeface="Calibri"/>
                <a:ea typeface="Times New Roman"/>
                <a:cs typeface="Arial"/>
              </a:rPr>
              <a:t>على أن  مجموع كتل المواد المتفاعلة تساوي مجموع كتل المواد الناتجة </a:t>
            </a:r>
            <a:r>
              <a:rPr lang="ar-SA" sz="2000" b="1" dirty="0">
                <a:latin typeface="Calibri"/>
                <a:ea typeface="Times New Roman"/>
                <a:cs typeface="Simplified Arabic"/>
              </a:rPr>
              <a:t>.</a:t>
            </a:r>
            <a:endParaRPr lang="en-US" sz="2000" b="1" dirty="0">
              <a:latin typeface="Calibri"/>
              <a:ea typeface="Times New Roman"/>
              <a:cs typeface="Arial"/>
            </a:endParaRPr>
          </a:p>
          <a:p>
            <a:pPr marL="342900" lvl="0" indent="-342900">
              <a:spcAft>
                <a:spcPts val="0"/>
              </a:spcAft>
              <a:buSzPts val="1000"/>
              <a:buFont typeface="Symbol"/>
              <a:buChar char=""/>
            </a:pPr>
            <a:r>
              <a:rPr lang="ar-SA" sz="2000" b="1" dirty="0">
                <a:latin typeface="Calibri"/>
                <a:ea typeface="Times New Roman"/>
                <a:cs typeface="Arial"/>
              </a:rPr>
              <a:t>قلي البيض واشعال المفرقعات النارية مثال على التغيرات </a:t>
            </a:r>
            <a:r>
              <a:rPr lang="ar-SA" sz="2000" b="1" u="sng" dirty="0">
                <a:latin typeface="Calibri"/>
                <a:ea typeface="Times New Roman"/>
                <a:cs typeface="Arial"/>
              </a:rPr>
              <a:t>................... </a:t>
            </a:r>
            <a:r>
              <a:rPr lang="ar-SA" sz="2000" b="1" dirty="0">
                <a:latin typeface="Calibri"/>
                <a:ea typeface="Times New Roman"/>
                <a:cs typeface="Simplified Arabic"/>
              </a:rPr>
              <a:t>.</a:t>
            </a:r>
            <a:endParaRPr lang="ar-SA" sz="2000" b="1" dirty="0"/>
          </a:p>
        </p:txBody>
      </p:sp>
    </p:spTree>
    <p:extLst>
      <p:ext uri="{BB962C8B-B14F-4D97-AF65-F5344CB8AC3E}">
        <p14:creationId xmlns:p14="http://schemas.microsoft.com/office/powerpoint/2010/main" val="74329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467544" y="1412776"/>
            <a:ext cx="7920880" cy="4401205"/>
          </a:xfrm>
          <a:prstGeom prst="rect">
            <a:avLst/>
          </a:prstGeom>
        </p:spPr>
        <p:txBody>
          <a:bodyPr wrap="square">
            <a:spAutoFit/>
          </a:bodyPr>
          <a:lstStyle/>
          <a:p>
            <a:pPr algn="ctr" eaLnBrk="1" hangingPunct="1"/>
            <a:r>
              <a:rPr lang="ar-SA" sz="2000" b="1" i="1" u="sng" dirty="0" smtClean="0">
                <a:solidFill>
                  <a:srgbClr val="FF0000"/>
                </a:solidFill>
                <a:cs typeface="Akhbar MT" pitchFamily="2" charset="-78"/>
              </a:rPr>
              <a:t>تقـــــــــــويم</a:t>
            </a:r>
            <a:endParaRPr lang="ar-SA" sz="2000" b="1" i="1" u="sng" dirty="0">
              <a:solidFill>
                <a:srgbClr val="FF0000"/>
              </a:solidFill>
              <a:cs typeface="Akhbar MT" pitchFamily="2" charset="-78"/>
            </a:endParaRPr>
          </a:p>
          <a:p>
            <a:pPr>
              <a:spcAft>
                <a:spcPts val="0"/>
              </a:spcAft>
            </a:pPr>
            <a:r>
              <a:rPr lang="ar-SA" sz="2000" b="1" dirty="0">
                <a:latin typeface="Calibri"/>
                <a:ea typeface="Times New Roman"/>
                <a:cs typeface="MCS Nask S_I normal."/>
              </a:rPr>
              <a:t> </a:t>
            </a:r>
            <a:endParaRPr lang="en-US" sz="2000" b="1" dirty="0">
              <a:latin typeface="Calibri"/>
              <a:ea typeface="Times New Roman"/>
              <a:cs typeface="Arial"/>
            </a:endParaRPr>
          </a:p>
          <a:p>
            <a:pPr>
              <a:spcAft>
                <a:spcPts val="0"/>
              </a:spcAft>
            </a:pPr>
            <a:r>
              <a:rPr lang="ar-SA" sz="2000" b="1" i="1" dirty="0">
                <a:latin typeface="Calibri"/>
                <a:ea typeface="Times New Roman"/>
                <a:cs typeface="Arial"/>
              </a:rPr>
              <a:t>س :  املأ الفرغات التالية :</a:t>
            </a:r>
            <a:endParaRPr lang="en-US" sz="2000" b="1" dirty="0">
              <a:latin typeface="Calibri"/>
              <a:ea typeface="Times New Roman"/>
              <a:cs typeface="Arial"/>
            </a:endParaRPr>
          </a:p>
          <a:p>
            <a:pPr>
              <a:spcAft>
                <a:spcPts val="0"/>
              </a:spcAft>
            </a:pPr>
            <a:r>
              <a:rPr lang="ar-SA" sz="2000" b="1" dirty="0">
                <a:latin typeface="Calibri"/>
                <a:ea typeface="Times New Roman"/>
                <a:cs typeface="Arial"/>
              </a:rPr>
              <a:t> </a:t>
            </a:r>
            <a:endParaRPr lang="en-US" sz="2000" b="1" dirty="0">
              <a:latin typeface="Calibri"/>
              <a:ea typeface="Times New Roman"/>
              <a:cs typeface="Arial"/>
            </a:endParaRPr>
          </a:p>
          <a:p>
            <a:pPr marL="342900" lvl="0" indent="-342900">
              <a:spcAft>
                <a:spcPts val="0"/>
              </a:spcAft>
              <a:buSzPts val="1000"/>
              <a:buFont typeface="Symbol"/>
              <a:buChar char=""/>
            </a:pPr>
            <a:r>
              <a:rPr lang="ar-SA" sz="2000" b="1" dirty="0">
                <a:latin typeface="Calibri"/>
                <a:ea typeface="Times New Roman"/>
                <a:cs typeface="Arial"/>
              </a:rPr>
              <a:t>عند احتراق جذع شجرة ، يكون مجموع </a:t>
            </a:r>
            <a:r>
              <a:rPr lang="ar-SA" sz="2000" b="1" dirty="0" smtClean="0">
                <a:latin typeface="Calibri"/>
                <a:ea typeface="Times New Roman"/>
                <a:cs typeface="Arial"/>
              </a:rPr>
              <a:t>   </a:t>
            </a:r>
            <a:r>
              <a:rPr lang="ar-SA" sz="2000" b="1" u="sng" dirty="0" smtClean="0">
                <a:solidFill>
                  <a:srgbClr val="FF0000"/>
                </a:solidFill>
                <a:latin typeface="Calibri"/>
                <a:ea typeface="Times New Roman"/>
                <a:cs typeface="Arial"/>
              </a:rPr>
              <a:t>كتل</a:t>
            </a:r>
            <a:r>
              <a:rPr lang="ar-SA" sz="2000" b="1" u="sng" dirty="0" smtClean="0">
                <a:latin typeface="Calibri"/>
                <a:ea typeface="Times New Roman"/>
                <a:cs typeface="Arial"/>
              </a:rPr>
              <a:t>  </a:t>
            </a:r>
            <a:r>
              <a:rPr lang="ar-SA" sz="2000" b="1" dirty="0" smtClean="0">
                <a:latin typeface="Calibri"/>
                <a:ea typeface="Times New Roman"/>
                <a:cs typeface="Arial"/>
              </a:rPr>
              <a:t>المواد </a:t>
            </a:r>
            <a:r>
              <a:rPr lang="ar-SA" sz="2000" b="1" dirty="0">
                <a:latin typeface="Calibri"/>
                <a:ea typeface="Times New Roman"/>
                <a:cs typeface="Arial"/>
              </a:rPr>
              <a:t>قبل الاحتراق وبعده متساويا ً</a:t>
            </a:r>
            <a:r>
              <a:rPr lang="ar-SA" sz="2000" b="1" dirty="0">
                <a:latin typeface="Calibri"/>
                <a:ea typeface="Times New Roman"/>
                <a:cs typeface="Simplified Arabic"/>
              </a:rPr>
              <a:t>.</a:t>
            </a:r>
            <a:endParaRPr lang="en-US" sz="2000" b="1" dirty="0">
              <a:latin typeface="Calibri"/>
              <a:ea typeface="Times New Roman"/>
              <a:cs typeface="Arial"/>
            </a:endParaRPr>
          </a:p>
          <a:p>
            <a:pPr marL="342900" lvl="0" indent="-342900">
              <a:spcAft>
                <a:spcPts val="0"/>
              </a:spcAft>
              <a:buSzPts val="1000"/>
              <a:buFont typeface="Symbol"/>
              <a:buChar char=""/>
            </a:pPr>
            <a:r>
              <a:rPr lang="ar-SA" sz="2000" b="1" dirty="0">
                <a:latin typeface="Calibri"/>
                <a:ea typeface="Times New Roman"/>
                <a:cs typeface="Arial"/>
              </a:rPr>
              <a:t>تحول لون شرائح التفاح إلى اللون البني هو تغير </a:t>
            </a:r>
            <a:r>
              <a:rPr lang="ar-SA" sz="2000" b="1" u="sng" dirty="0" smtClean="0">
                <a:solidFill>
                  <a:srgbClr val="FF0000"/>
                </a:solidFill>
                <a:latin typeface="Calibri"/>
                <a:ea typeface="Times New Roman"/>
                <a:cs typeface="Arial"/>
              </a:rPr>
              <a:t>كيميائي</a:t>
            </a:r>
            <a:r>
              <a:rPr lang="ar-SA" sz="2000" b="1" dirty="0" smtClean="0">
                <a:latin typeface="Calibri"/>
                <a:ea typeface="Times New Roman"/>
                <a:cs typeface="Arial"/>
              </a:rPr>
              <a:t> </a:t>
            </a:r>
            <a:r>
              <a:rPr lang="ar-SA" sz="2000" b="1" dirty="0">
                <a:latin typeface="Calibri"/>
                <a:ea typeface="Times New Roman"/>
                <a:cs typeface="Simplified Arabic"/>
              </a:rPr>
              <a:t>.</a:t>
            </a:r>
            <a:endParaRPr lang="en-US" sz="2000" b="1" dirty="0">
              <a:latin typeface="Calibri"/>
              <a:ea typeface="Times New Roman"/>
              <a:cs typeface="Arial"/>
            </a:endParaRPr>
          </a:p>
          <a:p>
            <a:pPr marL="342900" lvl="0" indent="-342900">
              <a:spcAft>
                <a:spcPts val="0"/>
              </a:spcAft>
              <a:buSzPts val="1000"/>
              <a:buFont typeface="Symbol"/>
              <a:buChar char=""/>
            </a:pPr>
            <a:r>
              <a:rPr lang="ar-SA" sz="2000" b="1" dirty="0">
                <a:latin typeface="Calibri"/>
                <a:ea typeface="Times New Roman"/>
                <a:cs typeface="Arial"/>
              </a:rPr>
              <a:t>ينتج صدأ الحديد عن تفاعل </a:t>
            </a:r>
            <a:r>
              <a:rPr lang="ar-SA" sz="2000" b="1" u="sng" dirty="0" smtClean="0">
                <a:solidFill>
                  <a:srgbClr val="FF0000"/>
                </a:solidFill>
                <a:latin typeface="Calibri"/>
                <a:ea typeface="Times New Roman"/>
                <a:cs typeface="Arial"/>
              </a:rPr>
              <a:t>الاكسجين </a:t>
            </a:r>
            <a:r>
              <a:rPr lang="ar-SA" sz="2000" b="1" dirty="0" smtClean="0">
                <a:latin typeface="Calibri"/>
                <a:ea typeface="Times New Roman"/>
                <a:cs typeface="Arial"/>
              </a:rPr>
              <a:t>مع </a:t>
            </a:r>
            <a:r>
              <a:rPr lang="ar-SA" sz="2000" b="1" dirty="0">
                <a:latin typeface="Calibri"/>
                <a:ea typeface="Times New Roman"/>
                <a:cs typeface="Arial"/>
              </a:rPr>
              <a:t>الحديد</a:t>
            </a:r>
            <a:r>
              <a:rPr lang="ar-SA" sz="2000" b="1" dirty="0">
                <a:latin typeface="Calibri"/>
                <a:ea typeface="Times New Roman"/>
                <a:cs typeface="Simplified Arabic"/>
              </a:rPr>
              <a:t>  .</a:t>
            </a:r>
            <a:endParaRPr lang="en-US" sz="2000" b="1" dirty="0">
              <a:latin typeface="Calibri"/>
              <a:ea typeface="Times New Roman"/>
              <a:cs typeface="Arial"/>
            </a:endParaRPr>
          </a:p>
          <a:p>
            <a:pPr marL="342900" lvl="0" indent="-342900">
              <a:spcAft>
                <a:spcPts val="0"/>
              </a:spcAft>
              <a:buSzPts val="1000"/>
              <a:buFont typeface="Symbol"/>
              <a:buChar char=""/>
            </a:pPr>
            <a:r>
              <a:rPr lang="ar-SA" sz="2000" b="1" dirty="0">
                <a:latin typeface="Calibri"/>
                <a:ea typeface="Times New Roman"/>
                <a:cs typeface="Arial"/>
              </a:rPr>
              <a:t>الدليل على حدوث تغير كيميائي في قطعة الكعك ، </a:t>
            </a:r>
            <a:r>
              <a:rPr lang="ar-SA" sz="2000" b="1" dirty="0" smtClean="0">
                <a:latin typeface="Calibri"/>
                <a:ea typeface="Times New Roman"/>
                <a:cs typeface="Arial"/>
              </a:rPr>
              <a:t>هو </a:t>
            </a:r>
            <a:r>
              <a:rPr lang="ar-SA" sz="2000" b="1" u="sng" dirty="0" smtClean="0">
                <a:solidFill>
                  <a:srgbClr val="FF0000"/>
                </a:solidFill>
                <a:latin typeface="Calibri"/>
                <a:ea typeface="Times New Roman"/>
                <a:cs typeface="Arial"/>
              </a:rPr>
              <a:t> خروج غازات منه على شكل فقاقيع.</a:t>
            </a:r>
            <a:r>
              <a:rPr lang="ar-SA" sz="2000" b="1" u="sng" dirty="0" smtClean="0">
                <a:latin typeface="Calibri"/>
                <a:ea typeface="Times New Roman"/>
                <a:cs typeface="Arial"/>
              </a:rPr>
              <a:t> </a:t>
            </a:r>
            <a:endParaRPr lang="en-US" sz="2000" b="1" dirty="0">
              <a:latin typeface="Calibri"/>
              <a:ea typeface="Times New Roman"/>
              <a:cs typeface="Arial"/>
            </a:endParaRPr>
          </a:p>
          <a:p>
            <a:pPr marL="342900" lvl="0" indent="-342900">
              <a:spcAft>
                <a:spcPts val="0"/>
              </a:spcAft>
              <a:buSzPts val="1000"/>
              <a:buFont typeface="Symbol"/>
              <a:buChar char=""/>
            </a:pPr>
            <a:r>
              <a:rPr lang="ar-SA" sz="2000" b="1" dirty="0">
                <a:latin typeface="Calibri"/>
                <a:ea typeface="Times New Roman"/>
                <a:cs typeface="Arial"/>
              </a:rPr>
              <a:t>التغيرات </a:t>
            </a:r>
            <a:r>
              <a:rPr lang="ar-SA" sz="2000" b="1" u="sng" dirty="0" smtClean="0">
                <a:solidFill>
                  <a:srgbClr val="FF0000"/>
                </a:solidFill>
                <a:latin typeface="Calibri"/>
                <a:ea typeface="Times New Roman"/>
                <a:cs typeface="Arial"/>
              </a:rPr>
              <a:t>الكيمائية </a:t>
            </a:r>
            <a:r>
              <a:rPr lang="ar-SA" sz="2000" b="1" dirty="0" smtClean="0">
                <a:latin typeface="Calibri"/>
                <a:ea typeface="Times New Roman"/>
                <a:cs typeface="Arial"/>
              </a:rPr>
              <a:t> </a:t>
            </a:r>
            <a:r>
              <a:rPr lang="ar-SA" sz="2000" b="1" dirty="0">
                <a:latin typeface="Calibri"/>
                <a:ea typeface="Times New Roman"/>
                <a:cs typeface="Arial"/>
              </a:rPr>
              <a:t>لا يمكن عكسها بسهولة   </a:t>
            </a:r>
            <a:r>
              <a:rPr lang="ar-SA" sz="2000" b="1" dirty="0">
                <a:latin typeface="Calibri"/>
                <a:ea typeface="Times New Roman"/>
                <a:cs typeface="Simplified Arabic"/>
              </a:rPr>
              <a:t>.</a:t>
            </a:r>
            <a:endParaRPr lang="en-US" sz="2000" b="1" dirty="0">
              <a:latin typeface="Calibri"/>
              <a:ea typeface="Times New Roman"/>
              <a:cs typeface="Arial"/>
            </a:endParaRPr>
          </a:p>
          <a:p>
            <a:pPr marL="342900" lvl="0" indent="-342900">
              <a:spcAft>
                <a:spcPts val="0"/>
              </a:spcAft>
              <a:buSzPts val="1000"/>
              <a:buFont typeface="Symbol"/>
              <a:buChar char=""/>
            </a:pPr>
            <a:r>
              <a:rPr lang="ar-SA" sz="2000" b="1" dirty="0">
                <a:latin typeface="Calibri"/>
                <a:ea typeface="Times New Roman"/>
                <a:cs typeface="Arial"/>
              </a:rPr>
              <a:t>تـُحفظ الفيتامينات في علب معتمة ، لمنع حدوث تفاعلات كيميائية فيها بسبب </a:t>
            </a:r>
            <a:r>
              <a:rPr lang="ar-SA" sz="2000" b="1" u="sng" dirty="0" smtClean="0">
                <a:solidFill>
                  <a:srgbClr val="FF0000"/>
                </a:solidFill>
                <a:latin typeface="Calibri"/>
                <a:ea typeface="Times New Roman"/>
                <a:cs typeface="Arial"/>
              </a:rPr>
              <a:t>الضوء</a:t>
            </a:r>
            <a:r>
              <a:rPr lang="ar-SA" sz="2000" b="1" dirty="0" smtClean="0">
                <a:latin typeface="Calibri"/>
                <a:ea typeface="Times New Roman"/>
                <a:cs typeface="Simplified Arabic"/>
              </a:rPr>
              <a:t>.</a:t>
            </a:r>
            <a:endParaRPr lang="en-US" sz="2000" b="1" dirty="0">
              <a:latin typeface="Calibri"/>
              <a:ea typeface="Times New Roman"/>
              <a:cs typeface="Arial"/>
            </a:endParaRPr>
          </a:p>
          <a:p>
            <a:pPr marL="342900" lvl="0" indent="-342900">
              <a:spcAft>
                <a:spcPts val="0"/>
              </a:spcAft>
              <a:buSzPts val="1000"/>
              <a:buFont typeface="Symbol"/>
              <a:buChar char=""/>
            </a:pPr>
            <a:r>
              <a:rPr lang="ar-SA" sz="2000" b="1" dirty="0">
                <a:latin typeface="Calibri"/>
                <a:ea typeface="Times New Roman"/>
                <a:cs typeface="Arial"/>
              </a:rPr>
              <a:t>الخاصية التي تعطي المادة القدرة لحدوث تغير في تركيبها الأصلي تسمى </a:t>
            </a:r>
            <a:r>
              <a:rPr lang="ar-SA" sz="2000" b="1" dirty="0" smtClean="0">
                <a:latin typeface="Calibri"/>
                <a:ea typeface="Times New Roman"/>
                <a:cs typeface="Arial"/>
              </a:rPr>
              <a:t>خاصية</a:t>
            </a:r>
            <a:r>
              <a:rPr lang="ar-SA" sz="2000" b="1" u="sng" dirty="0" smtClean="0">
                <a:latin typeface="Calibri"/>
                <a:ea typeface="Times New Roman"/>
                <a:cs typeface="Arial"/>
              </a:rPr>
              <a:t> </a:t>
            </a:r>
            <a:r>
              <a:rPr lang="ar-SA" sz="2000" b="1" u="sng" dirty="0" smtClean="0">
                <a:solidFill>
                  <a:srgbClr val="FF0000"/>
                </a:solidFill>
                <a:latin typeface="Calibri"/>
                <a:ea typeface="Times New Roman"/>
                <a:cs typeface="Arial"/>
              </a:rPr>
              <a:t>كيمائية</a:t>
            </a:r>
            <a:r>
              <a:rPr lang="ar-SA" sz="2000" b="1" dirty="0" smtClean="0">
                <a:latin typeface="Calibri"/>
                <a:ea typeface="Times New Roman"/>
                <a:cs typeface="Simplified Arabic"/>
              </a:rPr>
              <a:t>.</a:t>
            </a:r>
            <a:endParaRPr lang="en-US" sz="2000" b="1" dirty="0">
              <a:latin typeface="Calibri"/>
              <a:ea typeface="Times New Roman"/>
              <a:cs typeface="Arial"/>
            </a:endParaRPr>
          </a:p>
          <a:p>
            <a:pPr marL="342900" lvl="0" indent="-342900">
              <a:spcAft>
                <a:spcPts val="0"/>
              </a:spcAft>
              <a:buSzPts val="1000"/>
              <a:buFont typeface="Symbol"/>
              <a:buChar char=""/>
            </a:pPr>
            <a:r>
              <a:rPr lang="ar-SA" sz="2000" b="1" dirty="0">
                <a:latin typeface="Calibri"/>
                <a:ea typeface="Times New Roman"/>
                <a:cs typeface="Arial"/>
              </a:rPr>
              <a:t>ينص قانون </a:t>
            </a:r>
            <a:r>
              <a:rPr lang="ar-SA" sz="2000" b="1" u="sng" dirty="0" smtClean="0">
                <a:solidFill>
                  <a:srgbClr val="FF0000"/>
                </a:solidFill>
                <a:latin typeface="Calibri"/>
                <a:ea typeface="Times New Roman"/>
                <a:cs typeface="Arial"/>
              </a:rPr>
              <a:t>حفظ الكتلة </a:t>
            </a:r>
            <a:r>
              <a:rPr lang="ar-SA" sz="2000" b="1" dirty="0" smtClean="0">
                <a:latin typeface="Calibri"/>
                <a:ea typeface="Times New Roman"/>
                <a:cs typeface="Arial"/>
              </a:rPr>
              <a:t>على </a:t>
            </a:r>
            <a:r>
              <a:rPr lang="ar-SA" sz="2000" b="1" dirty="0">
                <a:latin typeface="Calibri"/>
                <a:ea typeface="Times New Roman"/>
                <a:cs typeface="Arial"/>
              </a:rPr>
              <a:t>أن  مجموع كتل المواد المتفاعلة تساوي مجموع كتل المواد الناتجة </a:t>
            </a:r>
            <a:r>
              <a:rPr lang="ar-SA" sz="2000" b="1" dirty="0">
                <a:latin typeface="Calibri"/>
                <a:ea typeface="Times New Roman"/>
                <a:cs typeface="Simplified Arabic"/>
              </a:rPr>
              <a:t>.</a:t>
            </a:r>
            <a:endParaRPr lang="en-US" sz="2000" b="1" dirty="0">
              <a:latin typeface="Calibri"/>
              <a:ea typeface="Times New Roman"/>
              <a:cs typeface="Arial"/>
            </a:endParaRPr>
          </a:p>
          <a:p>
            <a:pPr marL="342900" lvl="0" indent="-342900">
              <a:spcAft>
                <a:spcPts val="0"/>
              </a:spcAft>
              <a:buSzPts val="1000"/>
              <a:buFont typeface="Symbol"/>
              <a:buChar char=""/>
            </a:pPr>
            <a:r>
              <a:rPr lang="ar-SA" sz="2000" b="1" dirty="0">
                <a:latin typeface="Calibri"/>
                <a:ea typeface="Times New Roman"/>
                <a:cs typeface="Arial"/>
              </a:rPr>
              <a:t>قلي البيض واشعال المفرقعات النارية مثال على التغيرات </a:t>
            </a:r>
            <a:r>
              <a:rPr lang="ar-SA" sz="2000" b="1" u="sng" dirty="0">
                <a:solidFill>
                  <a:srgbClr val="FF0000"/>
                </a:solidFill>
                <a:latin typeface="Calibri"/>
                <a:ea typeface="Times New Roman"/>
                <a:cs typeface="Arial"/>
              </a:rPr>
              <a:t>الكيمائية</a:t>
            </a:r>
            <a:r>
              <a:rPr lang="ar-SA" sz="2000" b="1" u="sng" dirty="0" smtClean="0">
                <a:latin typeface="Calibri"/>
                <a:ea typeface="Times New Roman"/>
                <a:cs typeface="Arial"/>
              </a:rPr>
              <a:t> </a:t>
            </a:r>
            <a:r>
              <a:rPr lang="ar-SA" sz="2000" b="1" dirty="0">
                <a:latin typeface="Calibri"/>
                <a:ea typeface="Times New Roman"/>
                <a:cs typeface="Simplified Arabic"/>
              </a:rPr>
              <a:t>.</a:t>
            </a:r>
            <a:endParaRPr lang="ar-SA" sz="2000" b="1" dirty="0"/>
          </a:p>
        </p:txBody>
      </p:sp>
    </p:spTree>
    <p:extLst>
      <p:ext uri="{BB962C8B-B14F-4D97-AF65-F5344CB8AC3E}">
        <p14:creationId xmlns:p14="http://schemas.microsoft.com/office/powerpoint/2010/main" val="1368891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95536" y="2348880"/>
            <a:ext cx="8305800" cy="3744416"/>
          </a:xfrm>
        </p:spPr>
        <p:txBody>
          <a:bodyPr>
            <a:normAutofit fontScale="90000"/>
          </a:bodyPr>
          <a:lstStyle/>
          <a:p>
            <a:pPr algn="ctr"/>
            <a:r>
              <a:rPr lang="ar-SA" sz="8000" dirty="0" smtClean="0">
                <a:solidFill>
                  <a:schemeClr val="accent6">
                    <a:lumMod val="75000"/>
                  </a:schemeClr>
                </a:solidFill>
                <a:latin typeface="Andalus" pitchFamily="18" charset="-78"/>
                <a:cs typeface="Andalus" pitchFamily="18" charset="-78"/>
              </a:rPr>
              <a:t>شاكرين لكم حسن اهتمامكم </a:t>
            </a:r>
            <a:br>
              <a:rPr lang="ar-SA" sz="8000" dirty="0" smtClean="0">
                <a:solidFill>
                  <a:schemeClr val="accent6">
                    <a:lumMod val="75000"/>
                  </a:schemeClr>
                </a:solidFill>
                <a:latin typeface="Andalus" pitchFamily="18" charset="-78"/>
                <a:cs typeface="Andalus" pitchFamily="18" charset="-78"/>
              </a:rPr>
            </a:br>
            <a:r>
              <a:rPr lang="ar-SA" sz="8000" dirty="0" smtClean="0">
                <a:solidFill>
                  <a:schemeClr val="accent6">
                    <a:lumMod val="75000"/>
                  </a:schemeClr>
                </a:solidFill>
                <a:latin typeface="Andalus" pitchFamily="18" charset="-78"/>
                <a:cs typeface="Andalus" pitchFamily="18" charset="-78"/>
              </a:rPr>
              <a:t>مع تمنياتنا القلبية للجميع بالتوفيق </a:t>
            </a:r>
            <a:endParaRPr lang="ar-SA" sz="8000" dirty="0">
              <a:solidFill>
                <a:schemeClr val="accent6">
                  <a:lumMod val="75000"/>
                </a:schemeClr>
              </a:solidFill>
              <a:latin typeface="Andalus" pitchFamily="18" charset="-78"/>
              <a:cs typeface="Andalus" pitchFamily="18" charset="-78"/>
            </a:endParaRPr>
          </a:p>
        </p:txBody>
      </p:sp>
    </p:spTree>
    <p:extLst>
      <p:ext uri="{BB962C8B-B14F-4D97-AF65-F5344CB8AC3E}">
        <p14:creationId xmlns:p14="http://schemas.microsoft.com/office/powerpoint/2010/main" val="30253064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104926771"/>
              </p:ext>
            </p:extLst>
          </p:nvPr>
        </p:nvGraphicFramePr>
        <p:xfrm>
          <a:off x="419100" y="1058057"/>
          <a:ext cx="8458200" cy="5410200"/>
        </p:xfrm>
        <a:graphic>
          <a:graphicData uri="http://schemas.openxmlformats.org/drawingml/2006/table">
            <a:tbl>
              <a:tblPr firstRow="1" bandRow="1">
                <a:effectLst/>
                <a:tableStyleId>{5C22544A-7EE6-4342-B048-85BDC9FD1C3A}</a:tableStyleId>
              </a:tblPr>
              <a:tblGrid>
                <a:gridCol w="8458200"/>
              </a:tblGrid>
              <a:tr h="5410200">
                <a:tc>
                  <a:txBody>
                    <a:bodyPr/>
                    <a:lstStyle/>
                    <a:p>
                      <a:endParaRPr lang="ar-JO" dirty="0" smtClean="0"/>
                    </a:p>
                    <a:p>
                      <a:endParaRPr lang="ar-JO" dirty="0" smtClean="0"/>
                    </a:p>
                    <a:p>
                      <a:endParaRPr lang="ar-JO" sz="2800" dirty="0" smtClean="0">
                        <a:solidFill>
                          <a:srgbClr val="C00000"/>
                        </a:solidFill>
                      </a:endParaRPr>
                    </a:p>
                    <a:p>
                      <a:endParaRPr lang="en-US" dirty="0">
                        <a:solidFill>
                          <a:srgbClr val="C00000"/>
                        </a:solidFill>
                      </a:endParaRPr>
                    </a:p>
                    <a:p>
                      <a:endParaRPr lang="ar-JO" b="1" dirty="0" smtClean="0">
                        <a:solidFill>
                          <a:srgbClr val="C00000"/>
                        </a:solidFill>
                      </a:endParaRPr>
                    </a:p>
                    <a:p>
                      <a:endParaRPr lang="en-US" b="1" dirty="0">
                        <a:solidFill>
                          <a:srgbClr val="C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prst="slope"/>
                      <a:lightRig rig="flood" dir="t"/>
                    </a:cell3D>
                    <a:solidFill>
                      <a:srgbClr val="92D050">
                        <a:alpha val="21000"/>
                      </a:srgbClr>
                    </a:solidFill>
                  </a:tcPr>
                </a:tc>
              </a:tr>
            </a:tbl>
          </a:graphicData>
        </a:graphic>
      </p:graphicFrame>
      <p:sp>
        <p:nvSpPr>
          <p:cNvPr id="3" name="Rounded Rectangle 2"/>
          <p:cNvSpPr/>
          <p:nvPr/>
        </p:nvSpPr>
        <p:spPr bwMode="auto">
          <a:xfrm>
            <a:off x="0" y="609600"/>
            <a:ext cx="9144000" cy="394648"/>
          </a:xfrm>
          <a:prstGeom prst="roundRect">
            <a:avLst>
              <a:gd name="adj" fmla="val 11947"/>
            </a:avLst>
          </a:prstGeom>
          <a:solidFill>
            <a:srgbClr val="5EB919"/>
          </a:solidFill>
          <a:ln w="12700">
            <a:noFill/>
          </a:ln>
          <a:effectLst>
            <a:outerShdw blurRad="149987" dist="250190" dir="8460000" algn="ctr">
              <a:srgbClr val="000000">
                <a:alpha val="28000"/>
              </a:srgb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ar-JO" sz="2400" dirty="0" smtClean="0">
                <a:solidFill>
                  <a:schemeClr val="tx1"/>
                </a:solidFill>
              </a:rPr>
              <a:t>                                     </a:t>
            </a:r>
            <a:r>
              <a:rPr lang="ar-JO" sz="2000" b="1" dirty="0" smtClean="0">
                <a:solidFill>
                  <a:schemeClr val="bg1"/>
                </a:solidFill>
              </a:rPr>
              <a:t>الدرس </a:t>
            </a:r>
            <a:r>
              <a:rPr lang="en-US" sz="2000" b="1" dirty="0" smtClean="0">
                <a:solidFill>
                  <a:schemeClr val="bg1"/>
                </a:solidFill>
              </a:rPr>
              <a:t> </a:t>
            </a:r>
            <a:r>
              <a:rPr lang="ar-JO" sz="2000" b="1" dirty="0" smtClean="0">
                <a:solidFill>
                  <a:schemeClr val="bg1"/>
                </a:solidFill>
              </a:rPr>
              <a:t>  </a:t>
            </a:r>
            <a:r>
              <a:rPr lang="ar-SA" sz="2000" b="1" dirty="0" smtClean="0">
                <a:solidFill>
                  <a:schemeClr val="bg1"/>
                </a:solidFill>
              </a:rPr>
              <a:t>  </a:t>
            </a:r>
            <a:r>
              <a:rPr lang="ar-JO" sz="2000" b="1" dirty="0" smtClean="0">
                <a:solidFill>
                  <a:schemeClr val="bg1"/>
                </a:solidFill>
              </a:rPr>
              <a:t>  </a:t>
            </a:r>
            <a:r>
              <a:rPr lang="ar-SA" dirty="0" smtClean="0"/>
              <a:t>الخواص والتغيرات الكيميائية</a:t>
            </a:r>
            <a:endParaRPr lang="ar-SA" dirty="0"/>
          </a:p>
        </p:txBody>
      </p:sp>
      <p:sp>
        <p:nvSpPr>
          <p:cNvPr id="4" name="Oval 3"/>
          <p:cNvSpPr/>
          <p:nvPr/>
        </p:nvSpPr>
        <p:spPr>
          <a:xfrm flipH="1">
            <a:off x="4953000" y="634629"/>
            <a:ext cx="381000" cy="381000"/>
          </a:xfrm>
          <a:prstGeom prst="ellipse">
            <a:avLst/>
          </a:prstGeom>
          <a:solidFill>
            <a:srgbClr val="FFD34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dirty="0" smtClean="0">
                <a:solidFill>
                  <a:schemeClr val="tx1"/>
                </a:solidFill>
              </a:rPr>
              <a:t>2</a:t>
            </a:r>
            <a:endParaRPr lang="ar-JO" sz="2800" dirty="0">
              <a:solidFill>
                <a:schemeClr val="tx1"/>
              </a:solidFill>
            </a:endParaRPr>
          </a:p>
        </p:txBody>
      </p:sp>
      <p:graphicFrame>
        <p:nvGraphicFramePr>
          <p:cNvPr id="5" name="Diagram 4"/>
          <p:cNvGraphicFramePr/>
          <p:nvPr>
            <p:extLst>
              <p:ext uri="{D42A27DB-BD31-4B8C-83A1-F6EECF244321}">
                <p14:modId xmlns:p14="http://schemas.microsoft.com/office/powerpoint/2010/main" val="1244697787"/>
              </p:ext>
            </p:extLst>
          </p:nvPr>
        </p:nvGraphicFramePr>
        <p:xfrm>
          <a:off x="381000" y="1197592"/>
          <a:ext cx="8305800" cy="51270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gular Pentagon 5"/>
          <p:cNvSpPr/>
          <p:nvPr/>
        </p:nvSpPr>
        <p:spPr>
          <a:xfrm flipH="1">
            <a:off x="6096000" y="416833"/>
            <a:ext cx="3048000" cy="816592"/>
          </a:xfrm>
          <a:prstGeom prst="pentagon">
            <a:avLst/>
          </a:prstGeom>
          <a:solidFill>
            <a:srgbClr val="FFD34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2800" b="1" dirty="0" smtClean="0">
                <a:solidFill>
                  <a:schemeClr val="tx1"/>
                </a:solidFill>
              </a:rPr>
              <a:t>شرح الدرس</a:t>
            </a:r>
            <a:endParaRPr lang="ar-JO" sz="2800" b="1"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4"/>
          <p:cNvSpPr/>
          <p:nvPr/>
        </p:nvSpPr>
        <p:spPr>
          <a:xfrm>
            <a:off x="152400" y="1219198"/>
            <a:ext cx="8763000" cy="954107"/>
          </a:xfrm>
          <a:prstGeom prst="rect">
            <a:avLst/>
          </a:prstGeom>
          <a:ln>
            <a:solidFill>
              <a:schemeClr val="tx1">
                <a:lumMod val="95000"/>
                <a:lumOff val="5000"/>
              </a:schemeClr>
            </a:solidFill>
          </a:ln>
        </p:spPr>
        <p:style>
          <a:lnRef idx="1">
            <a:schemeClr val="accent2"/>
          </a:lnRef>
          <a:fillRef idx="2">
            <a:schemeClr val="accent2"/>
          </a:fillRef>
          <a:effectRef idx="1">
            <a:schemeClr val="accent2"/>
          </a:effectRef>
          <a:fontRef idx="minor">
            <a:schemeClr val="dk1"/>
          </a:fontRef>
        </p:style>
        <p:txBody>
          <a:bodyPr wrap="square">
            <a:spAutoFit/>
          </a:bodyPr>
          <a:lstStyle/>
          <a:p>
            <a:pPr lvl="0"/>
            <a:endParaRPr lang="ar-SA" sz="1600" cap="all" dirty="0">
              <a:ln w="9000" cmpd="sng">
                <a:solidFill>
                  <a:prstClr val="black">
                    <a:alpha val="57000"/>
                  </a:prstClr>
                </a:solidFill>
                <a:prstDash val="solid"/>
              </a:ln>
              <a:solidFill>
                <a:srgbClr val="CC0000"/>
              </a:solidFill>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sym typeface="Wingdings 2"/>
            </a:endParaRPr>
          </a:p>
          <a:p>
            <a:pPr lvl="0"/>
            <a:r>
              <a:rPr lang="ar-SA" sz="2800" cap="all" dirty="0" smtClean="0">
                <a:ln w="9000" cmpd="sng">
                  <a:solidFill>
                    <a:prstClr val="black">
                      <a:alpha val="57000"/>
                    </a:prstClr>
                  </a:solidFill>
                  <a:prstDash val="solid"/>
                </a:ln>
                <a:solidFill>
                  <a:prstClr val="black"/>
                </a:solidFill>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sym typeface="Wingdings 2"/>
              </a:rPr>
              <a:t></a:t>
            </a:r>
            <a:r>
              <a:rPr lang="ar-SA" sz="2800" b="1" cap="all" dirty="0" smtClean="0">
                <a:ln w="9000" cmpd="sng">
                  <a:solidFill>
                    <a:prstClr val="black">
                      <a:alpha val="57000"/>
                    </a:prstClr>
                  </a:solidFill>
                  <a:prstDash val="solid"/>
                </a:ln>
                <a:solidFill>
                  <a:prstClr val="black"/>
                </a:solidFill>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sym typeface="Wingdings 2"/>
              </a:rPr>
              <a:t> الخاصية الكيميائية  : </a:t>
            </a:r>
            <a:r>
              <a:rPr lang="ar-SA" sz="2800" cap="all" dirty="0">
                <a:ln w="9000" cmpd="sng">
                  <a:solidFill>
                    <a:prstClr val="black">
                      <a:alpha val="57000"/>
                    </a:prstClr>
                  </a:solidFill>
                  <a:prstDash val="solid"/>
                </a:ln>
                <a:solidFill>
                  <a:srgbClr val="CC0000"/>
                </a:solidFill>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sym typeface="Wingdings 2"/>
              </a:rPr>
              <a:t>هي الخاصية التي تعطي المادة المقدرة لحدوث تغير في تركيبها الأصلي </a:t>
            </a:r>
            <a:endParaRPr lang="ar-SA" sz="2800" cap="all" dirty="0" smtClean="0">
              <a:ln w="9000" cmpd="sng">
                <a:solidFill>
                  <a:prstClr val="black">
                    <a:alpha val="57000"/>
                  </a:prstClr>
                </a:solidFill>
                <a:prstDash val="solid"/>
              </a:ln>
              <a:solidFill>
                <a:srgbClr val="CC0000"/>
              </a:solidFill>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sym typeface="Wingdings 2"/>
            </a:endParaRPr>
          </a:p>
          <a:p>
            <a:pPr lvl="0"/>
            <a:endParaRPr lang="ar-SA" sz="1200" cap="all" dirty="0">
              <a:ln w="9000" cmpd="sng">
                <a:solidFill>
                  <a:prstClr val="black">
                    <a:alpha val="57000"/>
                  </a:prstClr>
                </a:solidFill>
                <a:prstDash val="solid"/>
              </a:ln>
              <a:solidFill>
                <a:srgbClr val="CC0000"/>
              </a:solidFill>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sym typeface="Wingdings 2"/>
            </a:endParaRPr>
          </a:p>
        </p:txBody>
      </p:sp>
      <p:sp>
        <p:nvSpPr>
          <p:cNvPr id="6" name="مستطيل 5"/>
          <p:cNvSpPr/>
          <p:nvPr/>
        </p:nvSpPr>
        <p:spPr>
          <a:xfrm>
            <a:off x="304800" y="2815679"/>
            <a:ext cx="8610600" cy="1200329"/>
          </a:xfrm>
          <a:prstGeom prst="rect">
            <a:avLst/>
          </a:prstGeom>
          <a:ln>
            <a:solidFill>
              <a:schemeClr val="tx1">
                <a:lumMod val="95000"/>
                <a:lumOff val="5000"/>
              </a:schemeClr>
            </a:solidFill>
          </a:ln>
        </p:spPr>
        <p:style>
          <a:lnRef idx="1">
            <a:schemeClr val="accent2"/>
          </a:lnRef>
          <a:fillRef idx="2">
            <a:schemeClr val="accent2"/>
          </a:fillRef>
          <a:effectRef idx="1">
            <a:schemeClr val="accent2"/>
          </a:effectRef>
          <a:fontRef idx="minor">
            <a:schemeClr val="dk1"/>
          </a:fontRef>
        </p:style>
        <p:txBody>
          <a:bodyPr wrap="square">
            <a:spAutoFit/>
          </a:bodyPr>
          <a:lstStyle/>
          <a:p>
            <a:pPr lvl="0"/>
            <a:endParaRPr lang="ar-SA" sz="1600" cap="all" dirty="0">
              <a:ln w="9000" cmpd="sng">
                <a:solidFill>
                  <a:prstClr val="black">
                    <a:alpha val="57000"/>
                  </a:prstClr>
                </a:solidFill>
                <a:prstDash val="solid"/>
              </a:ln>
              <a:solidFill>
                <a:srgbClr val="CC0000"/>
              </a:solidFill>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sym typeface="Wingdings 2"/>
            </a:endParaRPr>
          </a:p>
          <a:p>
            <a:pPr lvl="0"/>
            <a:r>
              <a:rPr lang="ar-SA" sz="2800" cap="all" dirty="0" smtClean="0">
                <a:ln w="9000" cmpd="sng">
                  <a:solidFill>
                    <a:prstClr val="black">
                      <a:alpha val="57000"/>
                    </a:prstClr>
                  </a:solidFill>
                  <a:prstDash val="solid"/>
                </a:ln>
                <a:solidFill>
                  <a:prstClr val="black"/>
                </a:solidFill>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sym typeface="Wingdings 2"/>
              </a:rPr>
              <a:t></a:t>
            </a:r>
            <a:r>
              <a:rPr lang="ar-SA" sz="2800" b="1" cap="all" dirty="0" smtClean="0">
                <a:ln w="9000" cmpd="sng">
                  <a:solidFill>
                    <a:prstClr val="black">
                      <a:alpha val="57000"/>
                    </a:prstClr>
                  </a:solidFill>
                  <a:prstDash val="solid"/>
                </a:ln>
                <a:solidFill>
                  <a:prstClr val="black"/>
                </a:solidFill>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sym typeface="Wingdings 2"/>
              </a:rPr>
              <a:t> التغير الكيميائي : </a:t>
            </a:r>
            <a:r>
              <a:rPr lang="ar-SA" sz="2800" cap="all" dirty="0">
                <a:ln w="9000" cmpd="sng">
                  <a:solidFill>
                    <a:prstClr val="black">
                      <a:alpha val="57000"/>
                    </a:prstClr>
                  </a:solidFill>
                  <a:prstDash val="solid"/>
                </a:ln>
                <a:solidFill>
                  <a:srgbClr val="CC0000"/>
                </a:solidFill>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sym typeface="Wingdings 2"/>
              </a:rPr>
              <a:t>هو تغير في تركيب المادة الأصلي وينتج عنه مواد جديدة ، </a:t>
            </a:r>
            <a:r>
              <a:rPr lang="ar-SA" sz="2800" cap="all" dirty="0" smtClean="0">
                <a:ln w="9000" cmpd="sng">
                  <a:solidFill>
                    <a:prstClr val="black">
                      <a:alpha val="57000"/>
                    </a:prstClr>
                  </a:solidFill>
                  <a:prstDash val="solid"/>
                </a:ln>
                <a:solidFill>
                  <a:srgbClr val="CC0000"/>
                </a:solidFill>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sym typeface="Wingdings 2"/>
              </a:rPr>
              <a:t>بسبب</a:t>
            </a:r>
          </a:p>
          <a:p>
            <a:pPr lvl="0"/>
            <a:r>
              <a:rPr lang="ar-SA" sz="2800" cap="all" dirty="0" smtClean="0">
                <a:ln w="9000" cmpd="sng">
                  <a:solidFill>
                    <a:prstClr val="black">
                      <a:alpha val="57000"/>
                    </a:prstClr>
                  </a:solidFill>
                  <a:prstDash val="solid"/>
                </a:ln>
                <a:solidFill>
                  <a:srgbClr val="CC0000"/>
                </a:solidFill>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sym typeface="Wingdings 2"/>
              </a:rPr>
              <a:t>                        </a:t>
            </a:r>
            <a:r>
              <a:rPr lang="ar-SA" sz="2800" cap="all" dirty="0">
                <a:ln w="9000" cmpd="sng">
                  <a:solidFill>
                    <a:prstClr val="black">
                      <a:alpha val="57000"/>
                    </a:prstClr>
                  </a:solidFill>
                  <a:prstDash val="solid"/>
                </a:ln>
                <a:solidFill>
                  <a:srgbClr val="CC0000"/>
                </a:solidFill>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sym typeface="Wingdings 2"/>
              </a:rPr>
              <a:t>خواصها الكيميائية .</a:t>
            </a:r>
            <a:endParaRPr lang="ar-SA" sz="1200" cap="all" dirty="0">
              <a:ln w="9000" cmpd="sng">
                <a:solidFill>
                  <a:prstClr val="black">
                    <a:alpha val="57000"/>
                  </a:prstClr>
                </a:solidFill>
                <a:prstDash val="solid"/>
              </a:ln>
              <a:solidFill>
                <a:srgbClr val="CC0000"/>
              </a:solidFill>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sym typeface="Wingdings 2"/>
            </a:endParaRPr>
          </a:p>
        </p:txBody>
      </p:sp>
    </p:spTree>
    <p:extLst>
      <p:ext uri="{BB962C8B-B14F-4D97-AF65-F5344CB8AC3E}">
        <p14:creationId xmlns:p14="http://schemas.microsoft.com/office/powerpoint/2010/main" val="999782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مجموعة 10"/>
          <p:cNvGrpSpPr>
            <a:grpSpLocks/>
          </p:cNvGrpSpPr>
          <p:nvPr/>
        </p:nvGrpSpPr>
        <p:grpSpPr bwMode="auto">
          <a:xfrm>
            <a:off x="1547664" y="2514600"/>
            <a:ext cx="6548586" cy="1905000"/>
            <a:chOff x="1395264" y="1371600"/>
            <a:chExt cx="6548586" cy="1905000"/>
          </a:xfrm>
        </p:grpSpPr>
        <p:grpSp>
          <p:nvGrpSpPr>
            <p:cNvPr id="3" name="مجموعة 5"/>
            <p:cNvGrpSpPr>
              <a:grpSpLocks/>
            </p:cNvGrpSpPr>
            <p:nvPr/>
          </p:nvGrpSpPr>
          <p:grpSpPr bwMode="auto">
            <a:xfrm>
              <a:off x="1600200" y="1371600"/>
              <a:ext cx="6343650" cy="1905000"/>
              <a:chOff x="1600200" y="1371600"/>
              <a:chExt cx="6343650" cy="1905000"/>
            </a:xfrm>
          </p:grpSpPr>
          <p:pic>
            <p:nvPicPr>
              <p:cNvPr id="5" name="Picture 7"/>
              <p:cNvPicPr>
                <a:picLocks noChangeAspect="1" noChangeArrowheads="1"/>
              </p:cNvPicPr>
              <p:nvPr/>
            </p:nvPicPr>
            <p:blipFill>
              <a:blip r:embed="rId3" cstate="print"/>
              <a:srcRect/>
              <a:stretch>
                <a:fillRect/>
              </a:stretch>
            </p:blipFill>
            <p:spPr bwMode="auto">
              <a:xfrm>
                <a:off x="6553200" y="1371600"/>
                <a:ext cx="1390650" cy="762000"/>
              </a:xfrm>
              <a:prstGeom prst="rect">
                <a:avLst/>
              </a:prstGeom>
              <a:noFill/>
              <a:ln w="9525">
                <a:noFill/>
                <a:miter lim="800000"/>
                <a:headEnd/>
                <a:tailEnd/>
              </a:ln>
            </p:spPr>
          </p:pic>
          <p:sp>
            <p:nvSpPr>
              <p:cNvPr id="6" name="مستطيل مستدير الزوايا 5"/>
              <p:cNvSpPr/>
              <p:nvPr/>
            </p:nvSpPr>
            <p:spPr>
              <a:xfrm>
                <a:off x="1600200" y="2362200"/>
                <a:ext cx="6019800" cy="914400"/>
              </a:xfrm>
              <a:prstGeom prst="roundRect">
                <a:avLst/>
              </a:prstGeom>
              <a:solidFill>
                <a:srgbClr val="D2E4BA"/>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JO"/>
              </a:p>
            </p:txBody>
          </p:sp>
        </p:grpSp>
        <p:sp>
          <p:nvSpPr>
            <p:cNvPr id="4" name="مربع نص 4"/>
            <p:cNvSpPr txBox="1">
              <a:spLocks noChangeArrowheads="1"/>
            </p:cNvSpPr>
            <p:nvPr/>
          </p:nvSpPr>
          <p:spPr bwMode="auto">
            <a:xfrm>
              <a:off x="1395264" y="2590800"/>
              <a:ext cx="6167608" cy="523220"/>
            </a:xfrm>
            <a:prstGeom prst="rect">
              <a:avLst/>
            </a:prstGeom>
            <a:noFill/>
            <a:ln w="9525">
              <a:noFill/>
              <a:miter lim="800000"/>
              <a:headEnd/>
              <a:tailEnd/>
            </a:ln>
          </p:spPr>
          <p:txBody>
            <a:bodyPr wrap="square">
              <a:spAutoFit/>
            </a:bodyPr>
            <a:lstStyle/>
            <a:p>
              <a:r>
                <a:rPr lang="ar-SA" sz="2800" dirty="0" smtClean="0">
                  <a:cs typeface="Simplified Arabic" pitchFamily="2" charset="-78"/>
                </a:rPr>
                <a:t>إلى ماذا تشير الخاصية الكيميائية للمادة ؟ صفحة 87</a:t>
              </a:r>
              <a:endParaRPr lang="ar-JO" sz="2800" dirty="0">
                <a:cs typeface="Simplified Arabic" pitchFamily="2" charset="-78"/>
              </a:endParaRPr>
            </a:p>
          </p:txBody>
        </p:sp>
      </p:grpSp>
      <p:pic>
        <p:nvPicPr>
          <p:cNvPr id="7" name="Picture 2" descr="C:\Users\laila.yahya\Desktop\ef1070a3d1899550.jpg"/>
          <p:cNvPicPr>
            <a:picLocks noChangeAspect="1" noChangeArrowheads="1"/>
          </p:cNvPicPr>
          <p:nvPr/>
        </p:nvPicPr>
        <p:blipFill>
          <a:blip r:embed="rId4" cstate="print"/>
          <a:srcRect/>
          <a:stretch>
            <a:fillRect/>
          </a:stretch>
        </p:blipFill>
        <p:spPr bwMode="auto">
          <a:xfrm>
            <a:off x="685800" y="1143000"/>
            <a:ext cx="1676400" cy="1644408"/>
          </a:xfrm>
          <a:prstGeom prst="roundRect">
            <a:avLst>
              <a:gd name="adj" fmla="val 9752"/>
            </a:avLst>
          </a:prstGeom>
          <a:solidFill>
            <a:srgbClr val="FFFFFF">
              <a:shade val="85000"/>
            </a:srgbClr>
          </a:solidFill>
          <a:ln>
            <a:noFill/>
          </a:ln>
          <a:effectLst>
            <a:reflection blurRad="12700" stA="38000" endPos="28000" dist="5000" dir="5400000" sy="-100000" algn="bl" rotWithShape="0"/>
          </a:effectLst>
        </p:spPr>
      </p:pic>
      <p:sp>
        <p:nvSpPr>
          <p:cNvPr id="8" name="مربع نص 7"/>
          <p:cNvSpPr txBox="1"/>
          <p:nvPr/>
        </p:nvSpPr>
        <p:spPr>
          <a:xfrm>
            <a:off x="827584" y="4941168"/>
            <a:ext cx="7704856" cy="584775"/>
          </a:xfrm>
          <a:prstGeom prst="rect">
            <a:avLst/>
          </a:prstGeom>
          <a:noFill/>
        </p:spPr>
        <p:txBody>
          <a:bodyPr wrap="square" rtlCol="1">
            <a:spAutoFit/>
          </a:bodyPr>
          <a:lstStyle/>
          <a:p>
            <a:r>
              <a:rPr lang="ar-SA" sz="32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تشير إلى قدرة المادة على حدوث تغير في تركيبها الأصلي </a:t>
            </a:r>
            <a:endParaRPr lang="ar-SA" sz="32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2068659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4"/>
          <p:cNvSpPr/>
          <p:nvPr/>
        </p:nvSpPr>
        <p:spPr>
          <a:xfrm>
            <a:off x="67056" y="1139279"/>
            <a:ext cx="8991600" cy="769441"/>
          </a:xfrm>
          <a:prstGeom prst="rect">
            <a:avLst/>
          </a:prstGeom>
          <a:ln>
            <a:solidFill>
              <a:schemeClr val="tx1">
                <a:lumMod val="95000"/>
                <a:lumOff val="5000"/>
              </a:schemeClr>
            </a:solidFill>
          </a:ln>
        </p:spPr>
        <p:style>
          <a:lnRef idx="1">
            <a:schemeClr val="accent2"/>
          </a:lnRef>
          <a:fillRef idx="2">
            <a:schemeClr val="accent2"/>
          </a:fillRef>
          <a:effectRef idx="1">
            <a:schemeClr val="accent2"/>
          </a:effectRef>
          <a:fontRef idx="minor">
            <a:schemeClr val="dk1"/>
          </a:fontRef>
        </p:style>
        <p:txBody>
          <a:bodyPr wrap="square">
            <a:spAutoFit/>
          </a:bodyPr>
          <a:lstStyle/>
          <a:p>
            <a:pPr lvl="0"/>
            <a:endParaRPr lang="ar-SA" sz="1600" cap="all" dirty="0">
              <a:ln w="9000" cmpd="sng">
                <a:solidFill>
                  <a:prstClr val="black">
                    <a:alpha val="57000"/>
                  </a:prstClr>
                </a:solidFill>
                <a:prstDash val="solid"/>
              </a:ln>
              <a:solidFill>
                <a:srgbClr val="CC0000"/>
              </a:solidFill>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sym typeface="Wingdings 2"/>
            </a:endParaRPr>
          </a:p>
          <a:p>
            <a:pPr lvl="0"/>
            <a:r>
              <a:rPr lang="ar-SA" sz="2800" cap="all" dirty="0" smtClean="0">
                <a:ln w="9000" cmpd="sng">
                  <a:solidFill>
                    <a:prstClr val="black">
                      <a:alpha val="57000"/>
                    </a:prstClr>
                  </a:solidFill>
                  <a:prstDash val="solid"/>
                </a:ln>
                <a:solidFill>
                  <a:prstClr val="black"/>
                </a:solidFill>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sym typeface="Wingdings 2"/>
              </a:rPr>
              <a:t>  </a:t>
            </a:r>
            <a:r>
              <a:rPr lang="ar-SA" sz="2800" cap="all" dirty="0">
                <a:ln w="9000" cmpd="sng">
                  <a:solidFill>
                    <a:prstClr val="black">
                      <a:alpha val="57000"/>
                    </a:prstClr>
                  </a:solidFill>
                  <a:prstDash val="solid"/>
                </a:ln>
                <a:solidFill>
                  <a:prstClr val="black"/>
                </a:solidFill>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sym typeface="Wingdings 2"/>
              </a:rPr>
              <a:t>قابلية الاحتراق : </a:t>
            </a:r>
            <a:r>
              <a:rPr lang="ar-SA" sz="2400" cap="all" dirty="0">
                <a:ln w="9000" cmpd="sng">
                  <a:solidFill>
                    <a:prstClr val="black">
                      <a:alpha val="57000"/>
                    </a:prstClr>
                  </a:solidFill>
                  <a:prstDash val="solid"/>
                </a:ln>
                <a:solidFill>
                  <a:srgbClr val="FF0000"/>
                </a:solidFill>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sym typeface="Wingdings 2"/>
              </a:rPr>
              <a:t>مثل احتراق الخشب حيث يتفاعل مع الاكسجين ويتحول إلى مادة جديدة </a:t>
            </a:r>
            <a:r>
              <a:rPr lang="ar-SA" sz="2400" cap="all" dirty="0" smtClean="0">
                <a:ln w="9000" cmpd="sng">
                  <a:solidFill>
                    <a:prstClr val="black">
                      <a:alpha val="57000"/>
                    </a:prstClr>
                  </a:solidFill>
                  <a:prstDash val="solid"/>
                </a:ln>
                <a:solidFill>
                  <a:srgbClr val="FF0000"/>
                </a:solidFill>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sym typeface="Wingdings 2"/>
              </a:rPr>
              <a:t>تسمى الرماد. </a:t>
            </a:r>
            <a:endParaRPr lang="ar-SA" sz="1050" cap="all" dirty="0">
              <a:ln w="9000" cmpd="sng">
                <a:solidFill>
                  <a:prstClr val="black">
                    <a:alpha val="57000"/>
                  </a:prstClr>
                </a:solidFill>
                <a:prstDash val="solid"/>
              </a:ln>
              <a:solidFill>
                <a:srgbClr val="FF0000"/>
              </a:solidFill>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sym typeface="Wingdings 2"/>
            </a:endParaRPr>
          </a:p>
        </p:txBody>
      </p:sp>
      <p:sp>
        <p:nvSpPr>
          <p:cNvPr id="4" name="TextBox 5"/>
          <p:cNvSpPr txBox="1"/>
          <p:nvPr/>
        </p:nvSpPr>
        <p:spPr>
          <a:xfrm>
            <a:off x="2209800" y="165846"/>
            <a:ext cx="5398362" cy="769441"/>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1">
            <a:spAutoFit/>
          </a:bodyPr>
          <a:lstStyle/>
          <a:p>
            <a:pPr algn="ctr">
              <a:defRPr/>
            </a:pPr>
            <a:r>
              <a:rPr lang="ar-SA" sz="4400" b="1" dirty="0" smtClean="0">
                <a:ln w="11430">
                  <a:solidFill>
                    <a:srgbClr val="FF0000"/>
                  </a:solidFill>
                </a:ln>
                <a:solidFill>
                  <a:srgbClr val="FF0000"/>
                </a:solidFill>
                <a:effectLst>
                  <a:glow rad="101600">
                    <a:schemeClr val="tx1">
                      <a:alpha val="60000"/>
                    </a:schemeClr>
                  </a:glow>
                  <a:outerShdw blurRad="50800" dist="39000" dir="5460000" algn="tl">
                    <a:srgbClr val="000000">
                      <a:alpha val="38000"/>
                    </a:srgbClr>
                  </a:outerShdw>
                </a:effectLst>
                <a:cs typeface="Farsi Simple Bold" pitchFamily="2" charset="-78"/>
                <a:sym typeface="Wingdings 2"/>
              </a:rPr>
              <a:t>أمثلة على الخواص الكيميائية</a:t>
            </a:r>
            <a:endParaRPr lang="ar-JO" sz="4400" b="1" dirty="0">
              <a:ln w="11430">
                <a:solidFill>
                  <a:srgbClr val="FF0000"/>
                </a:solidFill>
              </a:ln>
              <a:solidFill>
                <a:srgbClr val="FF0000"/>
              </a:solidFill>
              <a:effectLst>
                <a:glow rad="101600">
                  <a:schemeClr val="tx1">
                    <a:alpha val="60000"/>
                  </a:schemeClr>
                </a:glow>
                <a:outerShdw blurRad="50800" dist="39000" dir="5460000" algn="tl">
                  <a:srgbClr val="000000">
                    <a:alpha val="38000"/>
                  </a:srgbClr>
                </a:outerShdw>
              </a:effectLst>
              <a:cs typeface="Farsi Simple Bold" pitchFamily="2" charset="-78"/>
            </a:endParaRPr>
          </a:p>
        </p:txBody>
      </p:sp>
      <p:pic>
        <p:nvPicPr>
          <p:cNvPr id="6" name="Picture 2" descr="http://billstreger.com/wp-content/uploads/2011/03/fire.jpg"/>
          <p:cNvPicPr>
            <a:picLocks noChangeAspect="1" noChangeArrowheads="1"/>
          </p:cNvPicPr>
          <p:nvPr/>
        </p:nvPicPr>
        <p:blipFill>
          <a:blip r:embed="rId2" cstate="print"/>
          <a:srcRect/>
          <a:stretch>
            <a:fillRect/>
          </a:stretch>
        </p:blipFill>
        <p:spPr bwMode="auto">
          <a:xfrm>
            <a:off x="228600" y="2057400"/>
            <a:ext cx="8686800" cy="3386030"/>
          </a:xfrm>
          <a:prstGeom prst="rect">
            <a:avLst/>
          </a:prstGeom>
          <a:noFill/>
        </p:spPr>
      </p:pic>
      <p:pic>
        <p:nvPicPr>
          <p:cNvPr id="7" name="Picture 4" descr="http://www.chemistryland.com/CHM151S/03-Counting/ElementalAnalysis/wood-ashes.jpg"/>
          <p:cNvPicPr>
            <a:picLocks noChangeAspect="1" noChangeArrowheads="1"/>
          </p:cNvPicPr>
          <p:nvPr/>
        </p:nvPicPr>
        <p:blipFill>
          <a:blip r:embed="rId3" cstate="print"/>
          <a:srcRect/>
          <a:stretch>
            <a:fillRect/>
          </a:stretch>
        </p:blipFill>
        <p:spPr bwMode="auto">
          <a:xfrm>
            <a:off x="2057400" y="5443430"/>
            <a:ext cx="5181600" cy="1414570"/>
          </a:xfrm>
          <a:prstGeom prst="rect">
            <a:avLst/>
          </a:prstGeom>
          <a:noFill/>
        </p:spPr>
      </p:pic>
    </p:spTree>
    <p:extLst>
      <p:ext uri="{BB962C8B-B14F-4D97-AF65-F5344CB8AC3E}">
        <p14:creationId xmlns:p14="http://schemas.microsoft.com/office/powerpoint/2010/main" val="1408697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4"/>
          <p:cNvSpPr/>
          <p:nvPr/>
        </p:nvSpPr>
        <p:spPr>
          <a:xfrm>
            <a:off x="76200" y="221159"/>
            <a:ext cx="8991600" cy="1508105"/>
          </a:xfrm>
          <a:prstGeom prst="rect">
            <a:avLst/>
          </a:prstGeom>
          <a:ln>
            <a:solidFill>
              <a:schemeClr val="tx1">
                <a:lumMod val="95000"/>
                <a:lumOff val="5000"/>
              </a:schemeClr>
            </a:solidFill>
          </a:ln>
        </p:spPr>
        <p:style>
          <a:lnRef idx="1">
            <a:schemeClr val="accent2"/>
          </a:lnRef>
          <a:fillRef idx="2">
            <a:schemeClr val="accent2"/>
          </a:fillRef>
          <a:effectRef idx="1">
            <a:schemeClr val="accent2"/>
          </a:effectRef>
          <a:fontRef idx="minor">
            <a:schemeClr val="dk1"/>
          </a:fontRef>
        </p:style>
        <p:txBody>
          <a:bodyPr wrap="square">
            <a:spAutoFit/>
          </a:bodyPr>
          <a:lstStyle/>
          <a:p>
            <a:pPr lvl="0"/>
            <a:endParaRPr lang="ar-SA" sz="1600" cap="all" dirty="0">
              <a:ln w="9000" cmpd="sng">
                <a:solidFill>
                  <a:prstClr val="black">
                    <a:alpha val="57000"/>
                  </a:prstClr>
                </a:solidFill>
                <a:prstDash val="solid"/>
              </a:ln>
              <a:solidFill>
                <a:srgbClr val="CC0000"/>
              </a:solidFill>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sym typeface="Wingdings 2"/>
            </a:endParaRPr>
          </a:p>
          <a:p>
            <a:pPr lvl="0"/>
            <a:r>
              <a:rPr lang="ar-SA" sz="2800" cap="all" dirty="0" smtClean="0">
                <a:ln w="9000" cmpd="sng">
                  <a:solidFill>
                    <a:prstClr val="black">
                      <a:alpha val="57000"/>
                    </a:prstClr>
                  </a:solidFill>
                  <a:prstDash val="solid"/>
                </a:ln>
                <a:solidFill>
                  <a:prstClr val="black"/>
                </a:solidFill>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sym typeface="Wingdings 2"/>
              </a:rPr>
              <a:t> </a:t>
            </a:r>
            <a:r>
              <a:rPr lang="ar-SA" sz="2800" cap="all" dirty="0">
                <a:ln w="9000" cmpd="sng">
                  <a:solidFill>
                    <a:prstClr val="black">
                      <a:alpha val="57000"/>
                    </a:prstClr>
                  </a:solidFill>
                  <a:prstDash val="solid"/>
                </a:ln>
                <a:solidFill>
                  <a:prstClr val="black"/>
                </a:solidFill>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sym typeface="Wingdings 2"/>
              </a:rPr>
              <a:t>قابلية التفاعل مع الاكسجين </a:t>
            </a:r>
            <a:r>
              <a:rPr lang="ar-SA" sz="2800" cap="all" dirty="0" smtClean="0">
                <a:ln w="9000" cmpd="sng">
                  <a:solidFill>
                    <a:prstClr val="black">
                      <a:alpha val="57000"/>
                    </a:prstClr>
                  </a:solidFill>
                  <a:prstDash val="solid"/>
                </a:ln>
                <a:solidFill>
                  <a:prstClr val="black"/>
                </a:solidFill>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sym typeface="Wingdings 2"/>
              </a:rPr>
              <a:t>:</a:t>
            </a:r>
            <a:r>
              <a:rPr lang="ar-SA" sz="2400" cap="all" dirty="0" smtClean="0">
                <a:ln w="9000" cmpd="sng">
                  <a:solidFill>
                    <a:prstClr val="black">
                      <a:alpha val="57000"/>
                    </a:prstClr>
                  </a:solidFill>
                  <a:prstDash val="solid"/>
                </a:ln>
                <a:solidFill>
                  <a:srgbClr val="FF0000"/>
                </a:solidFill>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sym typeface="Wingdings 2"/>
              </a:rPr>
              <a:t>مثل </a:t>
            </a:r>
            <a:r>
              <a:rPr lang="ar-SA" sz="2400" cap="all" dirty="0">
                <a:ln w="9000" cmpd="sng">
                  <a:solidFill>
                    <a:prstClr val="black">
                      <a:alpha val="57000"/>
                    </a:prstClr>
                  </a:solidFill>
                  <a:prstDash val="solid"/>
                </a:ln>
                <a:solidFill>
                  <a:srgbClr val="FF0000"/>
                </a:solidFill>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sym typeface="Wingdings 2"/>
              </a:rPr>
              <a:t>تفاعل الحديد مع الاكسجين بوجود الماء مكوناً اكسيد الحديد (الصدأ</a:t>
            </a:r>
            <a:r>
              <a:rPr lang="ar-SA" sz="2400" cap="all" dirty="0" smtClean="0">
                <a:ln w="9000" cmpd="sng">
                  <a:solidFill>
                    <a:prstClr val="black">
                      <a:alpha val="57000"/>
                    </a:prstClr>
                  </a:solidFill>
                  <a:prstDash val="solid"/>
                </a:ln>
                <a:solidFill>
                  <a:srgbClr val="FF0000"/>
                </a:solidFill>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sym typeface="Wingdings 2"/>
              </a:rPr>
              <a:t>).  </a:t>
            </a:r>
          </a:p>
          <a:p>
            <a:pPr lvl="0"/>
            <a:r>
              <a:rPr lang="ar-SA" sz="2400" cap="all" dirty="0">
                <a:ln w="9000" cmpd="sng">
                  <a:solidFill>
                    <a:prstClr val="black">
                      <a:alpha val="57000"/>
                    </a:prstClr>
                  </a:solidFill>
                  <a:prstDash val="solid"/>
                </a:ln>
                <a:solidFill>
                  <a:srgbClr val="FF0000"/>
                </a:solidFill>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sym typeface="Wingdings 2"/>
              </a:rPr>
              <a:t> </a:t>
            </a:r>
            <a:r>
              <a:rPr lang="ar-SA" sz="2400" cap="all" dirty="0" smtClean="0">
                <a:ln w="9000" cmpd="sng">
                  <a:solidFill>
                    <a:prstClr val="black">
                      <a:alpha val="57000"/>
                    </a:prstClr>
                  </a:solidFill>
                  <a:prstDash val="solid"/>
                </a:ln>
                <a:solidFill>
                  <a:srgbClr val="FF0000"/>
                </a:solidFill>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sym typeface="Wingdings 2"/>
              </a:rPr>
              <a:t>                                       ومثل </a:t>
            </a:r>
            <a:r>
              <a:rPr lang="ar-SA" sz="2400" cap="all" dirty="0">
                <a:ln w="9000" cmpd="sng">
                  <a:solidFill>
                    <a:prstClr val="black">
                      <a:alpha val="57000"/>
                    </a:prstClr>
                  </a:solidFill>
                  <a:prstDash val="solid"/>
                </a:ln>
                <a:solidFill>
                  <a:srgbClr val="FF0000"/>
                </a:solidFill>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sym typeface="Wingdings 2"/>
              </a:rPr>
              <a:t>تفاعل الاكسجين مع بعض الفاكهة  كالتفاح والموز فيصبح </a:t>
            </a:r>
            <a:r>
              <a:rPr lang="ar-SA" sz="2400" cap="all" dirty="0" smtClean="0">
                <a:ln w="9000" cmpd="sng">
                  <a:solidFill>
                    <a:prstClr val="black">
                      <a:alpha val="57000"/>
                    </a:prstClr>
                  </a:solidFill>
                  <a:prstDash val="solid"/>
                </a:ln>
                <a:solidFill>
                  <a:srgbClr val="FF0000"/>
                </a:solidFill>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sym typeface="Wingdings 2"/>
              </a:rPr>
              <a:t>لونه بنيا </a:t>
            </a:r>
            <a:r>
              <a:rPr lang="ar-SA" sz="2400" cap="all" dirty="0">
                <a:ln w="9000" cmpd="sng">
                  <a:solidFill>
                    <a:prstClr val="black">
                      <a:alpha val="57000"/>
                    </a:prstClr>
                  </a:solidFill>
                  <a:prstDash val="solid"/>
                </a:ln>
                <a:solidFill>
                  <a:srgbClr val="FF0000"/>
                </a:solidFill>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sym typeface="Wingdings 2"/>
              </a:rPr>
              <a:t>ً إذا </a:t>
            </a:r>
            <a:endParaRPr lang="ar-SA" sz="2400" cap="all" dirty="0" smtClean="0">
              <a:ln w="9000" cmpd="sng">
                <a:solidFill>
                  <a:prstClr val="black">
                    <a:alpha val="57000"/>
                  </a:prstClr>
                </a:solidFill>
                <a:prstDash val="solid"/>
              </a:ln>
              <a:solidFill>
                <a:srgbClr val="FF0000"/>
              </a:solidFill>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sym typeface="Wingdings 2"/>
            </a:endParaRPr>
          </a:p>
          <a:p>
            <a:pPr lvl="0"/>
            <a:r>
              <a:rPr lang="ar-SA" sz="2400" cap="all" dirty="0">
                <a:ln w="9000" cmpd="sng">
                  <a:solidFill>
                    <a:prstClr val="black">
                      <a:alpha val="57000"/>
                    </a:prstClr>
                  </a:solidFill>
                  <a:prstDash val="solid"/>
                </a:ln>
                <a:solidFill>
                  <a:srgbClr val="FF0000"/>
                </a:solidFill>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sym typeface="Wingdings 2"/>
              </a:rPr>
              <a:t> </a:t>
            </a:r>
            <a:r>
              <a:rPr lang="ar-SA" sz="2400" cap="all" dirty="0" smtClean="0">
                <a:ln w="9000" cmpd="sng">
                  <a:solidFill>
                    <a:prstClr val="black">
                      <a:alpha val="57000"/>
                    </a:prstClr>
                  </a:solidFill>
                  <a:prstDash val="solid"/>
                </a:ln>
                <a:solidFill>
                  <a:srgbClr val="FF0000"/>
                </a:solidFill>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sym typeface="Wingdings 2"/>
              </a:rPr>
              <a:t>                                       قشرناه </a:t>
            </a:r>
            <a:r>
              <a:rPr lang="ar-SA" sz="2400" cap="all" dirty="0">
                <a:ln w="9000" cmpd="sng">
                  <a:solidFill>
                    <a:prstClr val="black">
                      <a:alpha val="57000"/>
                    </a:prstClr>
                  </a:solidFill>
                  <a:prstDash val="solid"/>
                </a:ln>
                <a:solidFill>
                  <a:srgbClr val="FF0000"/>
                </a:solidFill>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sym typeface="Wingdings 2"/>
              </a:rPr>
              <a:t>وتركناه معرضا ً لأكسجين الهواء الجوي .</a:t>
            </a:r>
          </a:p>
        </p:txBody>
      </p:sp>
      <p:pic>
        <p:nvPicPr>
          <p:cNvPr id="6" name="Picture 2" descr="http://www.google.com/url?source=imglanding&amp;ct=img&amp;q=http://static4.depositphotos.com/1009397/302/i/950/depositphotos_3021570-Rusty-iron.jpg&amp;sa=X&amp;ei=3GfBTpjtGpG18QO01qWkCQ&amp;ved=0CAwQ8wc&amp;usg=AFQjCNHjsQwdd1oI_SMrkhfNFeqjFBSJbg"/>
          <p:cNvPicPr>
            <a:picLocks noChangeAspect="1" noChangeArrowheads="1"/>
          </p:cNvPicPr>
          <p:nvPr/>
        </p:nvPicPr>
        <p:blipFill>
          <a:blip r:embed="rId2" cstate="print"/>
          <a:srcRect/>
          <a:stretch>
            <a:fillRect/>
          </a:stretch>
        </p:blipFill>
        <p:spPr bwMode="auto">
          <a:xfrm>
            <a:off x="228600" y="2057400"/>
            <a:ext cx="5377018" cy="4343400"/>
          </a:xfrm>
          <a:prstGeom prst="rect">
            <a:avLst/>
          </a:prstGeom>
          <a:noFill/>
        </p:spPr>
      </p:pic>
      <p:pic>
        <p:nvPicPr>
          <p:cNvPr id="7" name="Picture 4" descr="http://www.google.com/url?source=imglanding&amp;ct=img&amp;q=http://www.adpic-images.com/data/picture/detail/Rusty_iron_chain_96384.jpg&amp;sa=X&amp;ei=vmfBTvrpJ8i08QPhxemdBA&amp;ved=0CAwQ8wc&amp;usg=AFQjCNGeMeUl61ZD_FAdaFJs8pJHx_6Z5A"/>
          <p:cNvPicPr>
            <a:picLocks noChangeAspect="1" noChangeArrowheads="1"/>
          </p:cNvPicPr>
          <p:nvPr/>
        </p:nvPicPr>
        <p:blipFill>
          <a:blip r:embed="rId3" cstate="print"/>
          <a:srcRect/>
          <a:stretch>
            <a:fillRect/>
          </a:stretch>
        </p:blipFill>
        <p:spPr bwMode="auto">
          <a:xfrm>
            <a:off x="6038848" y="2057399"/>
            <a:ext cx="2895601" cy="4343401"/>
          </a:xfrm>
          <a:prstGeom prst="rect">
            <a:avLst/>
          </a:prstGeom>
          <a:noFill/>
        </p:spPr>
      </p:pic>
    </p:spTree>
    <p:extLst>
      <p:ext uri="{BB962C8B-B14F-4D97-AF65-F5344CB8AC3E}">
        <p14:creationId xmlns:p14="http://schemas.microsoft.com/office/powerpoint/2010/main" val="371809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photos2.demandstudios.com/DM-Resize/photos.demandstudios.com/getty/article/146/106/skd191119sdc_XS.jpg?h=10000&amp;w=400&amp;keep_ratio=1"/>
          <p:cNvPicPr>
            <a:picLocks noChangeAspect="1" noChangeArrowheads="1"/>
          </p:cNvPicPr>
          <p:nvPr/>
        </p:nvPicPr>
        <p:blipFill>
          <a:blip r:embed="rId2" cstate="print"/>
          <a:srcRect/>
          <a:stretch>
            <a:fillRect/>
          </a:stretch>
        </p:blipFill>
        <p:spPr bwMode="auto">
          <a:xfrm>
            <a:off x="5715000" y="-9178"/>
            <a:ext cx="3429001" cy="3313544"/>
          </a:xfrm>
          <a:prstGeom prst="rect">
            <a:avLst/>
          </a:prstGeom>
          <a:noFill/>
        </p:spPr>
      </p:pic>
      <p:pic>
        <p:nvPicPr>
          <p:cNvPr id="3" name="Picture 4" descr="http://1.bp.blogspot.com/_kk-F0bfk5mg/SyAnHqlQ49I/AAAAAAAAABc/cSHGJKR8nRY/s1600/IMG_3153.JPG"/>
          <p:cNvPicPr>
            <a:picLocks noChangeAspect="1" noChangeArrowheads="1"/>
          </p:cNvPicPr>
          <p:nvPr/>
        </p:nvPicPr>
        <p:blipFill>
          <a:blip r:embed="rId3" cstate="print"/>
          <a:srcRect/>
          <a:stretch>
            <a:fillRect/>
          </a:stretch>
        </p:blipFill>
        <p:spPr bwMode="auto">
          <a:xfrm>
            <a:off x="0" y="-9178"/>
            <a:ext cx="5715000" cy="3313544"/>
          </a:xfrm>
          <a:prstGeom prst="rect">
            <a:avLst/>
          </a:prstGeom>
          <a:noFill/>
        </p:spPr>
      </p:pic>
      <p:pic>
        <p:nvPicPr>
          <p:cNvPr id="4" name="Picture 6" descr="http://glittergoods.typepad.com/photos/uncategorized/2007/10/16/dsc_0011_edited1.jpg"/>
          <p:cNvPicPr>
            <a:picLocks noChangeAspect="1" noChangeArrowheads="1"/>
          </p:cNvPicPr>
          <p:nvPr/>
        </p:nvPicPr>
        <p:blipFill>
          <a:blip r:embed="rId4" cstate="print"/>
          <a:srcRect/>
          <a:stretch>
            <a:fillRect/>
          </a:stretch>
        </p:blipFill>
        <p:spPr bwMode="auto">
          <a:xfrm>
            <a:off x="0" y="3429001"/>
            <a:ext cx="9144000" cy="3429000"/>
          </a:xfrm>
          <a:prstGeom prst="rect">
            <a:avLst/>
          </a:prstGeom>
          <a:noFill/>
        </p:spPr>
      </p:pic>
    </p:spTree>
    <p:extLst>
      <p:ext uri="{BB962C8B-B14F-4D97-AF65-F5344CB8AC3E}">
        <p14:creationId xmlns:p14="http://schemas.microsoft.com/office/powerpoint/2010/main" val="23820841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4"/>
          <p:cNvSpPr/>
          <p:nvPr/>
        </p:nvSpPr>
        <p:spPr>
          <a:xfrm>
            <a:off x="76200" y="221159"/>
            <a:ext cx="8991600" cy="1077218"/>
          </a:xfrm>
          <a:prstGeom prst="rect">
            <a:avLst/>
          </a:prstGeom>
          <a:ln>
            <a:solidFill>
              <a:schemeClr val="tx1">
                <a:lumMod val="95000"/>
                <a:lumOff val="5000"/>
              </a:schemeClr>
            </a:solidFill>
          </a:ln>
        </p:spPr>
        <p:style>
          <a:lnRef idx="1">
            <a:schemeClr val="accent2"/>
          </a:lnRef>
          <a:fillRef idx="2">
            <a:schemeClr val="accent2"/>
          </a:fillRef>
          <a:effectRef idx="1">
            <a:schemeClr val="accent2"/>
          </a:effectRef>
          <a:fontRef idx="minor">
            <a:schemeClr val="dk1"/>
          </a:fontRef>
        </p:style>
        <p:txBody>
          <a:bodyPr wrap="square">
            <a:spAutoFit/>
          </a:bodyPr>
          <a:lstStyle/>
          <a:p>
            <a:pPr lvl="0"/>
            <a:endParaRPr lang="ar-SA" sz="1200" cap="all" dirty="0">
              <a:ln w="9000" cmpd="sng">
                <a:solidFill>
                  <a:prstClr val="black">
                    <a:alpha val="57000"/>
                  </a:prstClr>
                </a:solidFill>
                <a:prstDash val="solid"/>
              </a:ln>
              <a:solidFill>
                <a:srgbClr val="CC0000"/>
              </a:solidFill>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sym typeface="Wingdings 2"/>
            </a:endParaRPr>
          </a:p>
          <a:p>
            <a:pPr lvl="0"/>
            <a:r>
              <a:rPr lang="ar-SA" sz="2800" cap="all" dirty="0" smtClean="0">
                <a:ln w="9000" cmpd="sng">
                  <a:solidFill>
                    <a:prstClr val="black">
                      <a:alpha val="57000"/>
                    </a:prstClr>
                  </a:solidFill>
                  <a:prstDash val="solid"/>
                </a:ln>
                <a:solidFill>
                  <a:prstClr val="black"/>
                </a:solidFill>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sym typeface="Wingdings 2"/>
              </a:rPr>
              <a:t> </a:t>
            </a:r>
            <a:r>
              <a:rPr lang="ar-SA" sz="2800" cap="all" dirty="0">
                <a:ln w="9000" cmpd="sng">
                  <a:solidFill>
                    <a:prstClr val="black">
                      <a:alpha val="57000"/>
                    </a:prstClr>
                  </a:solidFill>
                  <a:prstDash val="solid"/>
                </a:ln>
                <a:solidFill>
                  <a:prstClr val="black"/>
                </a:solidFill>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sym typeface="Wingdings 2"/>
              </a:rPr>
              <a:t>قابلية التفاعل مع الضوء : </a:t>
            </a:r>
            <a:r>
              <a:rPr lang="ar-SA" sz="2400" cap="all" dirty="0">
                <a:ln w="9000" cmpd="sng">
                  <a:solidFill>
                    <a:prstClr val="black">
                      <a:alpha val="57000"/>
                    </a:prstClr>
                  </a:solidFill>
                  <a:prstDash val="solid"/>
                </a:ln>
                <a:solidFill>
                  <a:srgbClr val="FF0000"/>
                </a:solidFill>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sym typeface="Wingdings 2"/>
              </a:rPr>
              <a:t>مثل تفاعل الفيتامينات مع الضوء وتغير تركيبها ، لذلك تحفظ في زجاجات</a:t>
            </a:r>
          </a:p>
          <a:p>
            <a:pPr lvl="0"/>
            <a:r>
              <a:rPr lang="ar-SA" sz="2400" cap="all" dirty="0">
                <a:ln w="9000" cmpd="sng">
                  <a:solidFill>
                    <a:prstClr val="black">
                      <a:alpha val="57000"/>
                    </a:prstClr>
                  </a:solidFill>
                  <a:prstDash val="solid"/>
                </a:ln>
                <a:solidFill>
                  <a:srgbClr val="FF0000"/>
                </a:solidFill>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sym typeface="Wingdings 2"/>
              </a:rPr>
              <a:t>                             </a:t>
            </a:r>
            <a:r>
              <a:rPr lang="ar-SA" sz="2400" cap="all" dirty="0" smtClean="0">
                <a:ln w="9000" cmpd="sng">
                  <a:solidFill>
                    <a:prstClr val="black">
                      <a:alpha val="57000"/>
                    </a:prstClr>
                  </a:solidFill>
                  <a:prstDash val="solid"/>
                </a:ln>
                <a:solidFill>
                  <a:srgbClr val="FF0000"/>
                </a:solidFill>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sym typeface="Wingdings 2"/>
              </a:rPr>
              <a:t>        </a:t>
            </a:r>
            <a:r>
              <a:rPr lang="ar-SA" sz="2400" cap="all" dirty="0">
                <a:ln w="9000" cmpd="sng">
                  <a:solidFill>
                    <a:prstClr val="black">
                      <a:alpha val="57000"/>
                    </a:prstClr>
                  </a:solidFill>
                  <a:prstDash val="solid"/>
                </a:ln>
                <a:solidFill>
                  <a:srgbClr val="FF0000"/>
                </a:solidFill>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sym typeface="Wingdings 2"/>
              </a:rPr>
              <a:t>بنية معتمة .</a:t>
            </a:r>
          </a:p>
        </p:txBody>
      </p:sp>
      <p:pic>
        <p:nvPicPr>
          <p:cNvPr id="6" name="Picture 2" descr="http://www.thirdage.com/files/styles/medium/public/originals/Vitamin-Gel-Caps.jpg"/>
          <p:cNvPicPr>
            <a:picLocks noChangeAspect="1" noChangeArrowheads="1"/>
          </p:cNvPicPr>
          <p:nvPr/>
        </p:nvPicPr>
        <p:blipFill>
          <a:blip r:embed="rId2" cstate="print"/>
          <a:srcRect/>
          <a:stretch>
            <a:fillRect/>
          </a:stretch>
        </p:blipFill>
        <p:spPr bwMode="auto">
          <a:xfrm>
            <a:off x="2590800" y="2852935"/>
            <a:ext cx="3412674" cy="3356615"/>
          </a:xfrm>
          <a:prstGeom prst="rect">
            <a:avLst/>
          </a:prstGeom>
          <a:noFill/>
        </p:spPr>
      </p:pic>
      <p:pic>
        <p:nvPicPr>
          <p:cNvPr id="7" name="Picture 4" descr="http://www.topical-formulations.com/img/cosmeceuticals/NanoScalp-packaging.png"/>
          <p:cNvPicPr>
            <a:picLocks noChangeAspect="1" noChangeArrowheads="1"/>
          </p:cNvPicPr>
          <p:nvPr/>
        </p:nvPicPr>
        <p:blipFill>
          <a:blip r:embed="rId3" cstate="print"/>
          <a:srcRect/>
          <a:stretch>
            <a:fillRect/>
          </a:stretch>
        </p:blipFill>
        <p:spPr bwMode="auto">
          <a:xfrm>
            <a:off x="85164" y="1676400"/>
            <a:ext cx="2200835" cy="4533151"/>
          </a:xfrm>
          <a:prstGeom prst="rect">
            <a:avLst/>
          </a:prstGeom>
          <a:noFill/>
        </p:spPr>
      </p:pic>
      <p:pic>
        <p:nvPicPr>
          <p:cNvPr id="8" name="Picture 6" descr="http://www.greenerpackage.com/sites/default/files/Rainbow.jpg"/>
          <p:cNvPicPr>
            <a:picLocks noChangeAspect="1" noChangeArrowheads="1"/>
          </p:cNvPicPr>
          <p:nvPr/>
        </p:nvPicPr>
        <p:blipFill>
          <a:blip r:embed="rId4" cstate="print"/>
          <a:srcRect/>
          <a:stretch>
            <a:fillRect/>
          </a:stretch>
        </p:blipFill>
        <p:spPr bwMode="auto">
          <a:xfrm>
            <a:off x="6248400" y="2276871"/>
            <a:ext cx="2810435" cy="3994538"/>
          </a:xfrm>
          <a:prstGeom prst="rect">
            <a:avLst/>
          </a:prstGeom>
          <a:noFill/>
        </p:spPr>
      </p:pic>
    </p:spTree>
    <p:extLst>
      <p:ext uri="{BB962C8B-B14F-4D97-AF65-F5344CB8AC3E}">
        <p14:creationId xmlns:p14="http://schemas.microsoft.com/office/powerpoint/2010/main" val="4060528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تدفق">
  <a:themeElements>
    <a:clrScheme name="تدفق">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تدفق">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تدفق">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1_تدفق">
  <a:themeElements>
    <a:clrScheme name="تدفق">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تدفق">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تدفق">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Office Them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17321</TotalTime>
  <Words>512</Words>
  <Application>Microsoft Office PowerPoint</Application>
  <PresentationFormat>عرض على الشاشة (3:4)‏</PresentationFormat>
  <Paragraphs>152</Paragraphs>
  <Slides>23</Slides>
  <Notes>4</Notes>
  <HiddenSlides>0</HiddenSlides>
  <MMClips>0</MMClips>
  <ScaleCrop>false</ScaleCrop>
  <HeadingPairs>
    <vt:vector size="4" baseType="variant">
      <vt:variant>
        <vt:lpstr>نسق</vt:lpstr>
      </vt:variant>
      <vt:variant>
        <vt:i4>2</vt:i4>
      </vt:variant>
      <vt:variant>
        <vt:lpstr>عناوين الشرائح</vt:lpstr>
      </vt:variant>
      <vt:variant>
        <vt:i4>23</vt:i4>
      </vt:variant>
    </vt:vector>
  </HeadingPairs>
  <TitlesOfParts>
    <vt:vector size="25" baseType="lpstr">
      <vt:lpstr>تدفق</vt:lpstr>
      <vt:lpstr>1_تدفق</vt:lpstr>
      <vt:lpstr>الدرس الثامن : الخصائص والتغيرات الكيميائية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شاكرين لكم حسن اهتمامكم  مع تمنياتنا القلبية للجميع بالتوفيق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Laila Yahya</dc:creator>
  <cp:lastModifiedBy>win</cp:lastModifiedBy>
  <cp:revision>1404</cp:revision>
  <cp:lastPrinted>1601-01-01T00:00:00Z</cp:lastPrinted>
  <dcterms:created xsi:type="dcterms:W3CDTF">1601-01-01T00:00:00Z</dcterms:created>
  <dcterms:modified xsi:type="dcterms:W3CDTF">2018-10-17T21:37:17Z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