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50.xml" ContentType="application/vnd.openxmlformats-officedocument.presentationml.slide+xml"/>
  <Override PartName="/ppt/slides/slide180.xml" ContentType="application/vnd.openxmlformats-officedocument.presentationml.slide+xml"/>
  <Override PartName="/ppt/slides/slide190.xml" ContentType="application/vnd.openxmlformats-officedocument.presentationml.slide+xml"/>
  <Override PartName="/ppt/slides/slide20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2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313" r:id="rId5"/>
    <p:sldId id="322" r:id="rId6"/>
    <p:sldId id="344" r:id="rId7"/>
    <p:sldId id="258" r:id="rId8"/>
    <p:sldId id="260" r:id="rId9"/>
    <p:sldId id="318" r:id="rId10"/>
    <p:sldId id="259" r:id="rId11"/>
    <p:sldId id="262" r:id="rId12"/>
    <p:sldId id="319" r:id="rId13"/>
    <p:sldId id="265" r:id="rId14"/>
    <p:sldId id="316" r:id="rId15"/>
    <p:sldId id="339" r:id="rId16"/>
    <p:sldId id="341" r:id="rId17"/>
    <p:sldId id="342" r:id="rId18"/>
    <p:sldId id="343" r:id="rId19"/>
  </p:sldIdLst>
  <p:sldSz cx="9144000" cy="5143500" type="screen16x9"/>
  <p:notesSz cx="6858000" cy="9144000"/>
  <p:embeddedFontLst>
    <p:embeddedFont>
      <p:font typeface="Barlow Medium" panose="020B0604020202020204" charset="0"/>
      <p:regular r:id="rId22"/>
      <p:bold r:id="rId23"/>
      <p:italic r:id="rId24"/>
      <p:boldItalic r:id="rId25"/>
    </p:embeddedFont>
    <p:embeddedFont>
      <p:font typeface="Barlow SemiBold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</p:embeddedFont>
    <p:embeddedFont>
      <p:font typeface="Fredoka One" panose="020B0604020202020204" charset="0"/>
      <p:regular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4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57285-5D30-4371-BA30-F5127CF61451}">
  <a:tblStyle styleId="{BD657285-5D30-4371-BA30-F5127CF61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26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51586B2-411A-4A26-8EB5-799527E573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6247D2-D05F-479A-90F3-84770E2C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5B82C-2747-403A-8D91-094C4D0E9EF9}" type="datetimeFigureOut">
              <a:rPr lang="ar-SA" smtClean="0"/>
              <a:t>27/01/43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C28B92-448D-4E51-84B9-AFBC03027E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أ / وديان محمد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DAD241-5795-4340-8F47-795A73B1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F39A80-E59B-4271-B066-BA10FD2CF3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87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20:41: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12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e713e4c63f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e713e4c63f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8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56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677296701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677296701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9062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36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2625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9524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3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59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388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590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248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118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10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38076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946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3"/>
          <p:cNvGrpSpPr/>
          <p:nvPr/>
        </p:nvGrpSpPr>
        <p:grpSpPr>
          <a:xfrm rot="-3226582">
            <a:off x="235395" y="97559"/>
            <a:ext cx="1259793" cy="1015566"/>
            <a:chOff x="750100" y="236175"/>
            <a:chExt cx="6175375" cy="4978200"/>
          </a:xfrm>
        </p:grpSpPr>
        <p:sp>
          <p:nvSpPr>
            <p:cNvPr id="959" name="Google Shape;959;p33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33"/>
          <p:cNvGrpSpPr/>
          <p:nvPr/>
        </p:nvGrpSpPr>
        <p:grpSpPr>
          <a:xfrm>
            <a:off x="7826723" y="3984356"/>
            <a:ext cx="1091917" cy="1015752"/>
            <a:chOff x="920750" y="240450"/>
            <a:chExt cx="5619750" cy="5227750"/>
          </a:xfrm>
        </p:grpSpPr>
        <p:sp>
          <p:nvSpPr>
            <p:cNvPr id="966" name="Google Shape;966;p3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33"/>
          <p:cNvGrpSpPr/>
          <p:nvPr/>
        </p:nvGrpSpPr>
        <p:grpSpPr>
          <a:xfrm flipH="1">
            <a:off x="8430774" y="154840"/>
            <a:ext cx="889155" cy="1181848"/>
            <a:chOff x="1806625" y="239525"/>
            <a:chExt cx="3845825" cy="5111800"/>
          </a:xfrm>
        </p:grpSpPr>
        <p:sp>
          <p:nvSpPr>
            <p:cNvPr id="991" name="Google Shape;991;p33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3"/>
          <p:cNvGrpSpPr/>
          <p:nvPr/>
        </p:nvGrpSpPr>
        <p:grpSpPr>
          <a:xfrm>
            <a:off x="-3" y="286494"/>
            <a:ext cx="9033265" cy="4898552"/>
            <a:chOff x="-3" y="286494"/>
            <a:chExt cx="9033265" cy="4898552"/>
          </a:xfrm>
        </p:grpSpPr>
        <p:grpSp>
          <p:nvGrpSpPr>
            <p:cNvPr id="995" name="Google Shape;995;p33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1" name="Google Shape;1001;p33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>
            <a:off x="3021300" y="20799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3021289" y="382502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33"/>
          <p:cNvSpPr txBox="1">
            <a:spLocks noGrp="1"/>
          </p:cNvSpPr>
          <p:nvPr>
            <p:ph type="title" hasCustomPrompt="1"/>
          </p:nvPr>
        </p:nvSpPr>
        <p:spPr>
          <a:xfrm>
            <a:off x="2001300" y="1063175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7" name="Google Shape;1007;p33"/>
          <p:cNvSpPr txBox="1">
            <a:spLocks noGrp="1"/>
          </p:cNvSpPr>
          <p:nvPr>
            <p:ph type="title" idx="3" hasCustomPrompt="1"/>
          </p:nvPr>
        </p:nvSpPr>
        <p:spPr>
          <a:xfrm>
            <a:off x="2001299" y="2812200"/>
            <a:ext cx="5141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74" r:id="rId7"/>
    <p:sldLayoutId id="2147483679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4" r:id="rId6"/>
    <p:sldLayoutId id="2147483679" r:id="rId7"/>
    <p:sldLayoutId id="2147483684" r:id="rId8"/>
    <p:sldLayoutId id="2147483685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1534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5.jfif"/><Relationship Id="rId9" Type="http://schemas.openxmlformats.org/officeDocument/2006/relationships/slide" Target="slide150.xm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12" Type="http://schemas.openxmlformats.org/officeDocument/2006/relationships/slide" Target="slide15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0.xml"/><Relationship Id="rId5" Type="http://schemas.openxmlformats.org/officeDocument/2006/relationships/image" Target="../media/image4.png"/><Relationship Id="rId4" Type="http://schemas.openxmlformats.org/officeDocument/2006/relationships/image" Target="../media/image5.jf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0.xm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5.jfif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0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0.xml"/><Relationship Id="rId4" Type="http://schemas.openxmlformats.org/officeDocument/2006/relationships/image" Target="../media/image4.png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5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00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0.xml"/><Relationship Id="rId11" Type="http://schemas.openxmlformats.org/officeDocument/2006/relationships/image" Target="../media/image7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190.xml"/><Relationship Id="rId4" Type="http://schemas.openxmlformats.org/officeDocument/2006/relationships/image" Target="../media/image5.jfif"/><Relationship Id="rId9" Type="http://schemas.openxmlformats.org/officeDocument/2006/relationships/image" Target="../media/image7.png"/><Relationship Id="rId1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0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jfif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2.png"/><Relationship Id="rId12" Type="http://schemas.openxmlformats.org/officeDocument/2006/relationships/hyperlink" Target="http://yobutakei.deviantart.com/art/Thinking-Melly-2468965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hyperlink" Target="https://avueltasconlalengua.wordpress.com/2013/05/03/sintaxis-oracion-simple-complementos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5.jfif"/><Relationship Id="rId9" Type="http://schemas.openxmlformats.org/officeDocument/2006/relationships/slide" Target="slide150.xml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slide" Target="slide14.xml"/><Relationship Id="rId10" Type="http://schemas.openxmlformats.org/officeDocument/2006/relationships/image" Target="../media/image5.jfif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4.png"/><Relationship Id="rId12" Type="http://schemas.openxmlformats.org/officeDocument/2006/relationships/slide" Target="slide150.xml"/><Relationship Id="rId2" Type="http://schemas.openxmlformats.org/officeDocument/2006/relationships/image" Target="../media/image5.jf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15" Type="http://schemas.openxmlformats.org/officeDocument/2006/relationships/hyperlink" Target="https://ar.wikipedia.org/wiki/%D8%AE%D8%B1%D9%8A%D9%81" TargetMode="External"/><Relationship Id="rId1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f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42"/>
          <p:cNvGrpSpPr/>
          <p:nvPr/>
        </p:nvGrpSpPr>
        <p:grpSpPr>
          <a:xfrm rot="1273946">
            <a:off x="1736396" y="43072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1645738" y="3994294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359130" y="2225481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351956" y="2673160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4ABA714-BF63-4184-AFC6-2137859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50" y="128219"/>
            <a:ext cx="7244637" cy="542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5AF489-37BB-4274-8370-AB2338CB00ED}"/>
              </a:ext>
            </a:extLst>
          </p:cNvPr>
          <p:cNvSpPr txBox="1"/>
          <p:nvPr/>
        </p:nvSpPr>
        <p:spPr>
          <a:xfrm>
            <a:off x="4969386" y="575585"/>
            <a:ext cx="17983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باسم الله الرحمن الرحيم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453E90-709E-4C75-9EAF-375A7E1C2A50}"/>
              </a:ext>
            </a:extLst>
          </p:cNvPr>
          <p:cNvSpPr txBox="1"/>
          <p:nvPr/>
        </p:nvSpPr>
        <p:spPr>
          <a:xfrm>
            <a:off x="6767706" y="960075"/>
            <a:ext cx="206266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التاريخ : 1/24 / 1443 هـ</a:t>
            </a:r>
          </a:p>
          <a:p>
            <a:pPr algn="r"/>
            <a:r>
              <a:rPr lang="ar-SA" dirty="0"/>
              <a:t>الحصة : الأولى </a:t>
            </a:r>
            <a:endParaRPr lang="en-US" dirty="0"/>
          </a:p>
          <a:p>
            <a:pPr algn="r"/>
            <a:r>
              <a:rPr lang="ar-SA" dirty="0"/>
              <a:t>المادة : علوم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784A8D-D46F-4546-AF8C-8B4847EDAFE8}"/>
              </a:ext>
            </a:extLst>
          </p:cNvPr>
          <p:cNvSpPr txBox="1"/>
          <p:nvPr/>
        </p:nvSpPr>
        <p:spPr>
          <a:xfrm>
            <a:off x="3999545" y="1768751"/>
            <a:ext cx="344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عنوان الدرس : حل المشكلات بطريقة علمية </a:t>
            </a:r>
          </a:p>
        </p:txBody>
      </p:sp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241786" y="558633"/>
            <a:ext cx="1159540" cy="1315417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701EE7CE-15D6-4CD7-A45E-5FF84544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" y="4882529"/>
            <a:ext cx="1042506" cy="377985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009D4F4-9DB7-4350-9976-1C0550987535}"/>
              </a:ext>
            </a:extLst>
          </p:cNvPr>
          <p:cNvSpPr txBox="1"/>
          <p:nvPr/>
        </p:nvSpPr>
        <p:spPr>
          <a:xfrm>
            <a:off x="3009527" y="558755"/>
            <a:ext cx="4580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ما هي مصادر الحصول على المعلومات لجمع البيانات 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21C7D46D-44A8-4C69-BD88-5B72B83DF573}"/>
              </a:ext>
            </a:extLst>
          </p:cNvPr>
          <p:cNvGrpSpPr/>
          <p:nvPr/>
        </p:nvGrpSpPr>
        <p:grpSpPr>
          <a:xfrm>
            <a:off x="632220" y="-206985"/>
            <a:ext cx="2990660" cy="1006546"/>
            <a:chOff x="5957001" y="312421"/>
            <a:chExt cx="2715148" cy="1006546"/>
          </a:xfrm>
        </p:grpSpPr>
        <p:pic>
          <p:nvPicPr>
            <p:cNvPr id="54" name="صورة 53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1A4C400-2DFC-4888-8771-B9648F06B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786FE516-A274-4D20-9E0C-D99FAAA4914A}"/>
                </a:ext>
              </a:extLst>
            </p:cNvPr>
            <p:cNvSpPr txBox="1"/>
            <p:nvPr/>
          </p:nvSpPr>
          <p:spPr>
            <a:xfrm>
              <a:off x="6064922" y="631028"/>
              <a:ext cx="2607227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استراتيجية قراءة الصور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صورة الشريحة 55">
                <a:extLst>
                  <a:ext uri="{FF2B5EF4-FFF2-40B4-BE49-F238E27FC236}">
                    <a16:creationId xmlns:a16="http://schemas.microsoft.com/office/drawing/2014/main" id="{E90DC9AF-7D04-4412-871C-9E5AC030AA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2705851"/>
                  </p:ext>
                </p:extLst>
              </p:nvPr>
            </p:nvGraphicFramePr>
            <p:xfrm>
              <a:off x="-316848" y="3974639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صورة الشريحة 5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90DC9AF-7D04-4412-871C-9E5AC030AA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16848" y="3974639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1A4D0DE9-88A1-42F1-A849-45D767AB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8" y="1156672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A20A53B-AF51-46E8-AB7D-9840A277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5" y="9588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1A17CDF-C132-4389-AA76-9FC6144B1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10" y="1156672"/>
            <a:ext cx="2657586" cy="141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0153BF0-C577-469F-9B17-1296561D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11649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6264F9E-EBB0-4753-A15A-9C1BF0B9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9" y="309490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DBC1A0E2-D07D-45BE-9005-0809DC77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01" y="2966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كتاب العلوم ثاني متوسط الفصل الدراسي الثاني ف2 1442 » موقع كتبي">
            <a:extLst>
              <a:ext uri="{FF2B5EF4-FFF2-40B4-BE49-F238E27FC236}">
                <a16:creationId xmlns:a16="http://schemas.microsoft.com/office/drawing/2014/main" id="{054E7016-7581-4BAF-BB6A-F4E77BED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11" y="2854560"/>
            <a:ext cx="1344557" cy="17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2FF23DB-8D8B-4643-8895-1079B2FD54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3492" y="2966315"/>
            <a:ext cx="1615449" cy="177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EBE7007-BE10-4203-8F1C-C41A15E613F0}"/>
              </a:ext>
            </a:extLst>
          </p:cNvPr>
          <p:cNvGrpSpPr/>
          <p:nvPr/>
        </p:nvGrpSpPr>
        <p:grpSpPr>
          <a:xfrm>
            <a:off x="6985700" y="-40866"/>
            <a:ext cx="2158300" cy="1006546"/>
            <a:chOff x="5957001" y="312421"/>
            <a:chExt cx="2158300" cy="1006546"/>
          </a:xfrm>
        </p:grpSpPr>
        <p:pic>
          <p:nvPicPr>
            <p:cNvPr id="36" name="صورة 3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89F4217-5F92-4A96-B3A2-6F4C2C44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2D25418C-C782-4DBC-B8E6-6799B7CF7D03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التفكير الناقد 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DA1FEDD-9849-4C63-852A-A453C787C22B}"/>
              </a:ext>
            </a:extLst>
          </p:cNvPr>
          <p:cNvGrpSpPr/>
          <p:nvPr/>
        </p:nvGrpSpPr>
        <p:grpSpPr>
          <a:xfrm>
            <a:off x="1843119" y="225961"/>
            <a:ext cx="5058761" cy="1631190"/>
            <a:chOff x="1711247" y="2060044"/>
            <a:chExt cx="6238488" cy="1934296"/>
          </a:xfrm>
        </p:grpSpPr>
        <p:pic>
          <p:nvPicPr>
            <p:cNvPr id="40" name="صورة 3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03A9297-9D6D-42F8-AB67-111EACA13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247" y="2060044"/>
              <a:ext cx="6238488" cy="1934296"/>
            </a:xfrm>
            <a:prstGeom prst="rect">
              <a:avLst/>
            </a:prstGeom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41EA8E51-3C57-4440-8B16-8A20CE7B62D3}"/>
                </a:ext>
              </a:extLst>
            </p:cNvPr>
            <p:cNvSpPr txBox="1"/>
            <p:nvPr/>
          </p:nvSpPr>
          <p:spPr>
            <a:xfrm>
              <a:off x="2355654" y="2722193"/>
              <a:ext cx="4511039" cy="4744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كيف تختلف الملاحظات عن الاستنتاجات </a:t>
              </a: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45E77A-8844-4F6C-B886-3EB9C87016D9}"/>
              </a:ext>
            </a:extLst>
          </p:cNvPr>
          <p:cNvSpPr txBox="1"/>
          <p:nvPr/>
        </p:nvSpPr>
        <p:spPr>
          <a:xfrm>
            <a:off x="1961110" y="2061598"/>
            <a:ext cx="44670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الملاحظات هي بيانات تجمع عن طريق الحواس ثم تدون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4F58DCC-7729-4F56-B462-B72B2173F9E6}"/>
              </a:ext>
            </a:extLst>
          </p:cNvPr>
          <p:cNvSpPr txBox="1"/>
          <p:nvPr/>
        </p:nvSpPr>
        <p:spPr>
          <a:xfrm>
            <a:off x="1905717" y="3086295"/>
            <a:ext cx="44670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الاستنتاجات نتائج علمية تعتمد على الملاحظة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1393212"/>
                  </p:ext>
                </p:extLst>
              </p:nvPr>
            </p:nvGraphicFramePr>
            <p:xfrm>
              <a:off x="-102922" y="4105707"/>
              <a:ext cx="1042506" cy="101660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2506" cy="101660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60E16D5-D53F-47E5-8CE7-7419D7790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02922" y="4105707"/>
                <a:ext cx="1042506" cy="1016605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B2D9F98-EBAE-429F-8218-C7D4861A0BF2}"/>
              </a:ext>
            </a:extLst>
          </p:cNvPr>
          <p:cNvGrpSpPr/>
          <p:nvPr/>
        </p:nvGrpSpPr>
        <p:grpSpPr>
          <a:xfrm>
            <a:off x="2848040" y="3424912"/>
            <a:ext cx="3175607" cy="1782262"/>
            <a:chOff x="5957001" y="312421"/>
            <a:chExt cx="2158300" cy="1006546"/>
          </a:xfrm>
        </p:grpSpPr>
        <p:pic>
          <p:nvPicPr>
            <p:cNvPr id="21" name="صورة 20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0676FD2-96A6-4ECD-A89A-E921CEC7C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E841E18-BD61-40E6-9274-3E3D95AC934D}"/>
                </a:ext>
              </a:extLst>
            </p:cNvPr>
            <p:cNvSpPr txBox="1"/>
            <p:nvPr/>
          </p:nvSpPr>
          <p:spPr>
            <a:xfrm>
              <a:off x="6159390" y="594908"/>
              <a:ext cx="1753520" cy="58421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قومي بحل النشاط صفحة 24 في كتابك المدرسي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08EA7D8-6704-4EBE-87E7-CF3B06D6111B}"/>
              </a:ext>
            </a:extLst>
          </p:cNvPr>
          <p:cNvGrpSpPr/>
          <p:nvPr/>
        </p:nvGrpSpPr>
        <p:grpSpPr>
          <a:xfrm>
            <a:off x="6373536" y="1746382"/>
            <a:ext cx="1046657" cy="2873907"/>
            <a:chOff x="5477911" y="1387888"/>
            <a:chExt cx="1046657" cy="2873907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BA82AF3A-5AA1-418D-8B90-902AA574F2E3}"/>
                </a:ext>
              </a:extLst>
            </p:cNvPr>
            <p:cNvGrpSpPr/>
            <p:nvPr/>
          </p:nvGrpSpPr>
          <p:grpSpPr>
            <a:xfrm rot="5400000">
              <a:off x="4564286" y="2301514"/>
              <a:ext cx="2873907" cy="1046656"/>
              <a:chOff x="3554498" y="-588965"/>
              <a:chExt cx="4346116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0730C33F-068B-45C1-BF8C-9108F9B39FA4}"/>
                  </a:ext>
                </a:extLst>
              </p:cNvPr>
              <p:cNvSpPr/>
              <p:nvPr/>
            </p:nvSpPr>
            <p:spPr>
              <a:xfrm>
                <a:off x="3564922" y="-574755"/>
                <a:ext cx="4335692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03CF6939-B066-4905-9848-A12861028292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rgbClr val="FFEBA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A542EA17-602E-4BC5-839A-074A03145A24}"/>
                </a:ext>
              </a:extLst>
            </p:cNvPr>
            <p:cNvSpPr txBox="1"/>
            <p:nvPr/>
          </p:nvSpPr>
          <p:spPr>
            <a:xfrm>
              <a:off x="5477911" y="1885950"/>
              <a:ext cx="1010636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ماهي الطرائق العلمية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6F9F194-958E-44EF-B5E4-58043BCA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A8CC0CD-60A8-44DF-B8BB-536F75E5CDB2}"/>
              </a:ext>
            </a:extLst>
          </p:cNvPr>
          <p:cNvGrpSpPr/>
          <p:nvPr/>
        </p:nvGrpSpPr>
        <p:grpSpPr>
          <a:xfrm>
            <a:off x="6567911" y="-432579"/>
            <a:ext cx="2196048" cy="1603441"/>
            <a:chOff x="5921444" y="297093"/>
            <a:chExt cx="2158300" cy="1006546"/>
          </a:xfrm>
        </p:grpSpPr>
        <p:pic>
          <p:nvPicPr>
            <p:cNvPr id="18" name="صورة 17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E2FF2BB-1613-458E-8A10-100DB8B60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444" y="297093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D58D8B0-0B18-4C7E-9492-F4E1788148BD}"/>
                </a:ext>
              </a:extLst>
            </p:cNvPr>
            <p:cNvSpPr txBox="1"/>
            <p:nvPr/>
          </p:nvSpPr>
          <p:spPr>
            <a:xfrm>
              <a:off x="6326224" y="642225"/>
              <a:ext cx="1348740" cy="2318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solidFill>
                    <a:schemeClr val="bg2">
                      <a:lumMod val="75000"/>
                    </a:schemeClr>
                  </a:solidFill>
                </a:rPr>
                <a:t>التقويم الختامي</a:t>
              </a:r>
            </a:p>
          </p:txBody>
        </p:sp>
      </p:grp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249D34A6-B198-477F-B54A-9A2A19D743B0}"/>
              </a:ext>
            </a:extLst>
          </p:cNvPr>
          <p:cNvSpPr/>
          <p:nvPr/>
        </p:nvSpPr>
        <p:spPr>
          <a:xfrm rot="5400000">
            <a:off x="5512078" y="2930969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59DBE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EB84074-ADC0-46EA-8AB6-DB7FF3CCAD51}"/>
              </a:ext>
            </a:extLst>
          </p:cNvPr>
          <p:cNvSpPr txBox="1"/>
          <p:nvPr/>
        </p:nvSpPr>
        <p:spPr>
          <a:xfrm>
            <a:off x="6823280" y="3091177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5B59E2F-5A17-43E9-AD0E-9DAD021BA10F}"/>
              </a:ext>
            </a:extLst>
          </p:cNvPr>
          <p:cNvGrpSpPr/>
          <p:nvPr/>
        </p:nvGrpSpPr>
        <p:grpSpPr>
          <a:xfrm>
            <a:off x="3958772" y="1753275"/>
            <a:ext cx="1157946" cy="2873908"/>
            <a:chOff x="5431390" y="1387889"/>
            <a:chExt cx="1157946" cy="2873908"/>
          </a:xfrm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AF299183-1C7F-4CD5-BBC4-D621ECA055AE}"/>
                </a:ext>
              </a:extLst>
            </p:cNvPr>
            <p:cNvGrpSpPr/>
            <p:nvPr/>
          </p:nvGrpSpPr>
          <p:grpSpPr>
            <a:xfrm rot="5400000">
              <a:off x="4571872" y="2304315"/>
              <a:ext cx="2873908" cy="1041056"/>
              <a:chOff x="3554498" y="-595514"/>
              <a:chExt cx="4346117" cy="1424381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B80ACA0A-CB6A-4107-A3B9-CE2AB045245F}"/>
                  </a:ext>
                </a:extLst>
              </p:cNvPr>
              <p:cNvSpPr/>
              <p:nvPr/>
            </p:nvSpPr>
            <p:spPr>
              <a:xfrm>
                <a:off x="3564923" y="-595514"/>
                <a:ext cx="4335692" cy="1417832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30A99686-16FD-4C82-A632-7BCD699AF8EE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39F53E12-E821-4F51-BD17-AA92BE0778A5}"/>
                </a:ext>
              </a:extLst>
            </p:cNvPr>
            <p:cNvSpPr txBox="1"/>
            <p:nvPr/>
          </p:nvSpPr>
          <p:spPr>
            <a:xfrm>
              <a:off x="5431390" y="1870215"/>
              <a:ext cx="1157946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ماهي اول خطوة في الطريقة العلمية</a:t>
              </a:r>
            </a:p>
          </p:txBody>
        </p:sp>
      </p:grp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id="{6A64D89C-DB94-4BB6-BD49-6041EF4F45A6}"/>
              </a:ext>
            </a:extLst>
          </p:cNvPr>
          <p:cNvSpPr/>
          <p:nvPr/>
        </p:nvSpPr>
        <p:spPr>
          <a:xfrm rot="5400000">
            <a:off x="3106084" y="2939001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rgbClr val="7AC4A4"/>
          </a:solidFill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389677A-5025-4F49-8A72-C6707629C23A}"/>
              </a:ext>
            </a:extLst>
          </p:cNvPr>
          <p:cNvSpPr txBox="1"/>
          <p:nvPr/>
        </p:nvSpPr>
        <p:spPr>
          <a:xfrm>
            <a:off x="4271590" y="3051984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B4D285F-F204-463B-9E8F-181EBAB9345A}"/>
              </a:ext>
            </a:extLst>
          </p:cNvPr>
          <p:cNvGrpSpPr/>
          <p:nvPr/>
        </p:nvGrpSpPr>
        <p:grpSpPr>
          <a:xfrm>
            <a:off x="1186105" y="1746382"/>
            <a:ext cx="1147445" cy="2873907"/>
            <a:chOff x="5467526" y="1387889"/>
            <a:chExt cx="1147445" cy="2873907"/>
          </a:xfrm>
        </p:grpSpPr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41640648-4868-44D3-8C3F-00AE6DAE40F2}"/>
                </a:ext>
              </a:extLst>
            </p:cNvPr>
            <p:cNvGrpSpPr/>
            <p:nvPr/>
          </p:nvGrpSpPr>
          <p:grpSpPr>
            <a:xfrm rot="5400000">
              <a:off x="4564286" y="2301515"/>
              <a:ext cx="2873907" cy="1046656"/>
              <a:chOff x="3554498" y="-588965"/>
              <a:chExt cx="4346115" cy="1432043"/>
            </a:xfrm>
            <a:effectLst>
              <a:outerShdw blurRad="50800" dist="50800" dir="5400000" sx="87000" sy="87000" algn="ctr" rotWithShape="0">
                <a:srgbClr val="000000">
                  <a:alpha val="96000"/>
                </a:srgbClr>
              </a:outerShdw>
            </a:effectLst>
          </p:grpSpPr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B06E4884-8A1E-475F-B34C-5EE629BA4830}"/>
                  </a:ext>
                </a:extLst>
              </p:cNvPr>
              <p:cNvSpPr/>
              <p:nvPr/>
            </p:nvSpPr>
            <p:spPr>
              <a:xfrm>
                <a:off x="3564920" y="-574755"/>
                <a:ext cx="4335693" cy="1417833"/>
              </a:xfrm>
              <a:custGeom>
                <a:avLst/>
                <a:gdLst>
                  <a:gd name="connsiteX0" fmla="*/ 236310 w 4335694"/>
                  <a:gd name="connsiteY0" fmla="*/ 0 h 1417833"/>
                  <a:gd name="connsiteX1" fmla="*/ 4335694 w 4335694"/>
                  <a:gd name="connsiteY1" fmla="*/ 0 h 1417833"/>
                  <a:gd name="connsiteX2" fmla="*/ 4335694 w 4335694"/>
                  <a:gd name="connsiteY2" fmla="*/ 1417833 h 1417833"/>
                  <a:gd name="connsiteX3" fmla="*/ 236310 w 4335694"/>
                  <a:gd name="connsiteY3" fmla="*/ 1417833 h 1417833"/>
                  <a:gd name="connsiteX4" fmla="*/ 0 w 4335694"/>
                  <a:gd name="connsiteY4" fmla="*/ 1181523 h 1417833"/>
                  <a:gd name="connsiteX5" fmla="*/ 0 w 4335694"/>
                  <a:gd name="connsiteY5" fmla="*/ 236310 h 1417833"/>
                  <a:gd name="connsiteX6" fmla="*/ 236310 w 4335694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5694" h="1417833">
                    <a:moveTo>
                      <a:pt x="236310" y="0"/>
                    </a:moveTo>
                    <a:lnTo>
                      <a:pt x="4335694" y="0"/>
                    </a:lnTo>
                    <a:lnTo>
                      <a:pt x="4335694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6E764123-365F-4102-823C-FA108943C9A9}"/>
                  </a:ext>
                </a:extLst>
              </p:cNvPr>
              <p:cNvSpPr/>
              <p:nvPr/>
            </p:nvSpPr>
            <p:spPr>
              <a:xfrm>
                <a:off x="3554498" y="-588965"/>
                <a:ext cx="565937" cy="1417832"/>
              </a:xfrm>
              <a:custGeom>
                <a:avLst/>
                <a:gdLst>
                  <a:gd name="connsiteX0" fmla="*/ 236310 w 565937"/>
                  <a:gd name="connsiteY0" fmla="*/ 0 h 1417833"/>
                  <a:gd name="connsiteX1" fmla="*/ 565937 w 565937"/>
                  <a:gd name="connsiteY1" fmla="*/ 0 h 1417833"/>
                  <a:gd name="connsiteX2" fmla="*/ 565937 w 565937"/>
                  <a:gd name="connsiteY2" fmla="*/ 1417833 h 1417833"/>
                  <a:gd name="connsiteX3" fmla="*/ 236310 w 565937"/>
                  <a:gd name="connsiteY3" fmla="*/ 1417833 h 1417833"/>
                  <a:gd name="connsiteX4" fmla="*/ 0 w 565937"/>
                  <a:gd name="connsiteY4" fmla="*/ 1181523 h 1417833"/>
                  <a:gd name="connsiteX5" fmla="*/ 0 w 565937"/>
                  <a:gd name="connsiteY5" fmla="*/ 236310 h 1417833"/>
                  <a:gd name="connsiteX6" fmla="*/ 236310 w 565937"/>
                  <a:gd name="connsiteY6" fmla="*/ 0 h 141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937" h="1417833">
                    <a:moveTo>
                      <a:pt x="236310" y="0"/>
                    </a:moveTo>
                    <a:lnTo>
                      <a:pt x="565937" y="0"/>
                    </a:lnTo>
                    <a:lnTo>
                      <a:pt x="565937" y="1417833"/>
                    </a:lnTo>
                    <a:lnTo>
                      <a:pt x="236310" y="1417833"/>
                    </a:lnTo>
                    <a:cubicBezTo>
                      <a:pt x="105800" y="1417833"/>
                      <a:pt x="0" y="1312033"/>
                      <a:pt x="0" y="1181523"/>
                    </a:cubicBezTo>
                    <a:lnTo>
                      <a:pt x="0" y="236310"/>
                    </a:lnTo>
                    <a:cubicBezTo>
                      <a:pt x="0" y="105800"/>
                      <a:pt x="105800" y="0"/>
                      <a:pt x="236310" y="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sz="4400" dirty="0">
                  <a:solidFill>
                    <a:srgbClr val="1B6357"/>
                  </a:solidFill>
                </a:endParaRPr>
              </a:p>
            </p:txBody>
          </p:sp>
        </p:grp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9DD3D964-0AC2-4533-9F52-65481BC254B9}"/>
                </a:ext>
              </a:extLst>
            </p:cNvPr>
            <p:cNvSpPr txBox="1"/>
            <p:nvPr/>
          </p:nvSpPr>
          <p:spPr>
            <a:xfrm>
              <a:off x="5467526" y="1885950"/>
              <a:ext cx="1147445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على ماذا تعتمد الملاحظة </a:t>
              </a:r>
            </a:p>
          </p:txBody>
        </p:sp>
      </p:grp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id="{F4141B5D-B61A-4C0B-B35D-FAFE2092EF83}"/>
              </a:ext>
            </a:extLst>
          </p:cNvPr>
          <p:cNvSpPr/>
          <p:nvPr/>
        </p:nvSpPr>
        <p:spPr>
          <a:xfrm rot="5400000">
            <a:off x="328345" y="2854776"/>
            <a:ext cx="2827102" cy="1121725"/>
          </a:xfrm>
          <a:custGeom>
            <a:avLst/>
            <a:gdLst>
              <a:gd name="connsiteX0" fmla="*/ 0 w 4356243"/>
              <a:gd name="connsiteY0" fmla="*/ 0 h 1534753"/>
              <a:gd name="connsiteX1" fmla="*/ 4092534 w 4356243"/>
              <a:gd name="connsiteY1" fmla="*/ 0 h 1534753"/>
              <a:gd name="connsiteX2" fmla="*/ 4356243 w 4356243"/>
              <a:gd name="connsiteY2" fmla="*/ 255798 h 1534753"/>
              <a:gd name="connsiteX3" fmla="*/ 4356243 w 4356243"/>
              <a:gd name="connsiteY3" fmla="*/ 1278955 h 1534753"/>
              <a:gd name="connsiteX4" fmla="*/ 4092534 w 4356243"/>
              <a:gd name="connsiteY4" fmla="*/ 1534753 h 1534753"/>
              <a:gd name="connsiteX5" fmla="*/ 0 w 4356243"/>
              <a:gd name="connsiteY5" fmla="*/ 1534753 h 1534753"/>
              <a:gd name="connsiteX6" fmla="*/ 0 w 4356243"/>
              <a:gd name="connsiteY6" fmla="*/ 1349819 h 1534753"/>
              <a:gd name="connsiteX7" fmla="*/ 429374 w 4356243"/>
              <a:gd name="connsiteY7" fmla="*/ 753918 h 1534753"/>
              <a:gd name="connsiteX8" fmla="*/ 0 w 4356243"/>
              <a:gd name="connsiteY8" fmla="*/ 158017 h 15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243" h="1534753">
                <a:moveTo>
                  <a:pt x="0" y="0"/>
                </a:moveTo>
                <a:lnTo>
                  <a:pt x="4092534" y="0"/>
                </a:lnTo>
                <a:cubicBezTo>
                  <a:pt x="4238176" y="0"/>
                  <a:pt x="4356243" y="114525"/>
                  <a:pt x="4356243" y="255798"/>
                </a:cubicBezTo>
                <a:lnTo>
                  <a:pt x="4356243" y="1278955"/>
                </a:lnTo>
                <a:cubicBezTo>
                  <a:pt x="4356243" y="1420228"/>
                  <a:pt x="4238176" y="1534753"/>
                  <a:pt x="4092534" y="1534753"/>
                </a:cubicBezTo>
                <a:lnTo>
                  <a:pt x="0" y="1534753"/>
                </a:lnTo>
                <a:lnTo>
                  <a:pt x="0" y="1349819"/>
                </a:lnTo>
                <a:cubicBezTo>
                  <a:pt x="237137" y="1349819"/>
                  <a:pt x="429374" y="1083025"/>
                  <a:pt x="429374" y="753918"/>
                </a:cubicBezTo>
                <a:cubicBezTo>
                  <a:pt x="429374" y="424811"/>
                  <a:pt x="237137" y="158017"/>
                  <a:pt x="0" y="15801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90000"/>
              </a:schemeClr>
            </a:solidFill>
          </a:ln>
          <a:effectLst>
            <a:outerShdw blurRad="215900" dist="127000" dir="540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sz="3200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11DFE91-93D0-4807-879C-813F1C31E27B}"/>
              </a:ext>
            </a:extLst>
          </p:cNvPr>
          <p:cNvSpPr txBox="1"/>
          <p:nvPr/>
        </p:nvSpPr>
        <p:spPr>
          <a:xfrm>
            <a:off x="1566336" y="3000139"/>
            <a:ext cx="6204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4" name="صورة الشريحة 53">
                <a:extLst>
                  <a:ext uri="{FF2B5EF4-FFF2-40B4-BE49-F238E27FC236}">
                    <a16:creationId xmlns:a16="http://schemas.microsoft.com/office/drawing/2014/main" id="{214F979F-55AD-4658-8D0A-FB0E71002E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453368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4" name="صورة الشريحة 5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14F979F-55AD-4658-8D0A-FB0E71002E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3.33333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9506 L -5.55556E-7 -0.345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9692 L -0.00434 -0.346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EBE7007-BE10-4203-8F1C-C41A15E613F0}"/>
              </a:ext>
            </a:extLst>
          </p:cNvPr>
          <p:cNvGrpSpPr/>
          <p:nvPr/>
        </p:nvGrpSpPr>
        <p:grpSpPr>
          <a:xfrm>
            <a:off x="726330" y="1678755"/>
            <a:ext cx="2158300" cy="1006546"/>
            <a:chOff x="6075571" y="296170"/>
            <a:chExt cx="2158300" cy="1006546"/>
          </a:xfrm>
        </p:grpSpPr>
        <p:pic>
          <p:nvPicPr>
            <p:cNvPr id="36" name="صورة 3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89F4217-5F92-4A96-B3A2-6F4C2C44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71" y="29617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2D25418C-C782-4DBC-B8E6-6799B7CF7D03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الواجب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1EA8E51-3C57-4440-8B16-8A20CE7B62D3}"/>
              </a:ext>
            </a:extLst>
          </p:cNvPr>
          <p:cNvSpPr txBox="1"/>
          <p:nvPr/>
        </p:nvSpPr>
        <p:spPr>
          <a:xfrm>
            <a:off x="2556187" y="1781918"/>
            <a:ext cx="3657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40A383-FBF5-4DFE-A5E6-1D63A576E3C9}"/>
              </a:ext>
            </a:extLst>
          </p:cNvPr>
          <p:cNvGrpSpPr/>
          <p:nvPr/>
        </p:nvGrpSpPr>
        <p:grpSpPr>
          <a:xfrm>
            <a:off x="6734241" y="-147717"/>
            <a:ext cx="2158300" cy="1006546"/>
            <a:chOff x="5957001" y="312421"/>
            <a:chExt cx="2158300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65F0C98-A2E4-4D6C-92D3-FAEFC087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4C7F67B-16BC-480F-A555-17788DDD2C0F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الخلاصة</a:t>
              </a: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3D9735-91D3-462A-A80D-D839B9251326}"/>
              </a:ext>
            </a:extLst>
          </p:cNvPr>
          <p:cNvSpPr txBox="1"/>
          <p:nvPr/>
        </p:nvSpPr>
        <p:spPr>
          <a:xfrm>
            <a:off x="652220" y="2490389"/>
            <a:ext cx="223241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solidFill>
                  <a:schemeClr val="accent1">
                    <a:lumMod val="75000"/>
                  </a:schemeClr>
                </a:solidFill>
              </a:rPr>
              <a:t>تلميذتي المجتهدة أتمنى منك حل الواجب الموجود في منصة مدرستي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صورة الشريحة 19"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456002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صورة الشريحة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06574BC1-945F-4ACD-90B2-C329C35566E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750" t="19851" r="35334" b="13630"/>
          <a:stretch/>
        </p:blipFill>
        <p:spPr>
          <a:xfrm>
            <a:off x="3442214" y="704666"/>
            <a:ext cx="4861156" cy="39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العنود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وعد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جودي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ليان 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جود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ريم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رنا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199714" y="2124228"/>
            <a:ext cx="1555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عبير عبد المحسن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08651" y="2137762"/>
            <a:ext cx="1184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سارا سلمان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618422" y="3215458"/>
            <a:ext cx="118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سارة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ايناس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52203" y="3083566"/>
            <a:ext cx="8931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لينا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116555" y="3099439"/>
            <a:ext cx="893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اثير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501100"/>
              <a:ext cx="229362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ar-SA" sz="3600" dirty="0">
                  <a:solidFill>
                    <a:srgbClr val="B4C8D1">
                      <a:lumMod val="75000"/>
                    </a:srgbClr>
                  </a:solidFill>
                </a:rPr>
                <a:t>قارني بين العلم والتقنية </a:t>
              </a: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  <p:transition spd="med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العنود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191" y="4788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756038" y="11529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وعد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جودي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79254" y="11588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ليان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479741" y="116006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جود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793708" y="120127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ريم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8046455" y="122858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رنا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199714" y="2124228"/>
            <a:ext cx="15557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عبير عبد المحسن</a:t>
            </a: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708651" y="2137762"/>
            <a:ext cx="1184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سارا سلمان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307426" y="2186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472963" y="2238170"/>
            <a:ext cx="10001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63825" y="222999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411399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9E509B2-A4D9-440A-8CDD-49E06313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83626" y="252573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7D334A4-FDD6-4615-B21F-F8ABFFFB4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51615" y="25821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CBB1DB-0A02-4044-A6C7-49702B027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22972" y="25699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A2D9D58-0AE5-4EDE-9696-EC89A927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90035" y="257010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" name="Picture 4">
            <a:extLst>
              <a:ext uri="{FF2B5EF4-FFF2-40B4-BE49-F238E27FC236}">
                <a16:creationId xmlns:a16="http://schemas.microsoft.com/office/drawing/2014/main" id="{1D8AD496-9317-4CB3-BD4F-E9BCDAA7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87500" y="249361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332C6D9E-8365-4289-9753-B6476CADB52D}"/>
              </a:ext>
            </a:extLst>
          </p:cNvPr>
          <p:cNvSpPr txBox="1"/>
          <p:nvPr/>
        </p:nvSpPr>
        <p:spPr>
          <a:xfrm>
            <a:off x="2545068" y="31745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39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BA929E-CAD1-47DF-9A80-3A8FD7A9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25220" y="252134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47C20AC-6643-42A1-8030-2A181364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93209" y="25778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395557-FDE3-40B9-ABB3-F45F13CC3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4566" y="256554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2C39B7-931D-4551-B1D3-259C0ECE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31629" y="256571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" name="Picture 4">
            <a:extLst>
              <a:ext uri="{FF2B5EF4-FFF2-40B4-BE49-F238E27FC236}">
                <a16:creationId xmlns:a16="http://schemas.microsoft.com/office/drawing/2014/main" id="{3DFFEE06-62EA-4C18-B7CB-5B9FD18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8029" y="2507094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724FA1-4EAF-4FFD-B4F0-B2584560F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720252" y="25457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F0C789E-3509-42EC-ABEA-2C3563713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81990" y="2558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738B79-3B08-43AD-9E27-26515904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59598" y="25899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4A1DC-440F-4476-94E9-C4F7FAAFF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6661" y="25900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4">
            <a:extLst>
              <a:ext uri="{FF2B5EF4-FFF2-40B4-BE49-F238E27FC236}">
                <a16:creationId xmlns:a16="http://schemas.microsoft.com/office/drawing/2014/main" id="{C748B5EC-35C9-446F-A266-4E54A5EF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126" y="25135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" name="مربع نص 408">
            <a:extLst>
              <a:ext uri="{FF2B5EF4-FFF2-40B4-BE49-F238E27FC236}">
                <a16:creationId xmlns:a16="http://schemas.microsoft.com/office/drawing/2014/main" id="{E725CBC2-F319-45BB-8D2E-0C8D0B09504D}"/>
              </a:ext>
            </a:extLst>
          </p:cNvPr>
          <p:cNvSpPr txBox="1"/>
          <p:nvPr/>
        </p:nvSpPr>
        <p:spPr>
          <a:xfrm>
            <a:off x="3579784" y="32074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10" name="مربع نص 409">
            <a:extLst>
              <a:ext uri="{FF2B5EF4-FFF2-40B4-BE49-F238E27FC236}">
                <a16:creationId xmlns:a16="http://schemas.microsoft.com/office/drawing/2014/main" id="{6CFC67D4-637A-41D4-8B21-4AF794405042}"/>
              </a:ext>
            </a:extLst>
          </p:cNvPr>
          <p:cNvSpPr txBox="1"/>
          <p:nvPr/>
        </p:nvSpPr>
        <p:spPr>
          <a:xfrm>
            <a:off x="4618422" y="3215458"/>
            <a:ext cx="118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سارة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E490393-6664-40C8-8E0D-774275E7B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52011" y="2590763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9CB996F-0D36-48D3-A01A-0FDE2A2D1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20000" y="26472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659DC9D-8416-4D6D-88D8-F41823A8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91357" y="263496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965074-6C1C-43D3-9761-9DB7C7482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58420" y="263513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" name="Picture 4">
            <a:extLst>
              <a:ext uri="{FF2B5EF4-FFF2-40B4-BE49-F238E27FC236}">
                <a16:creationId xmlns:a16="http://schemas.microsoft.com/office/drawing/2014/main" id="{FE1678E2-B61A-4AD7-8B31-CF8FFCF2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41262" y="250784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مربع نص 415">
            <a:extLst>
              <a:ext uri="{FF2B5EF4-FFF2-40B4-BE49-F238E27FC236}">
                <a16:creationId xmlns:a16="http://schemas.microsoft.com/office/drawing/2014/main" id="{2726DE62-2876-47B6-85D5-6BB90DA46312}"/>
              </a:ext>
            </a:extLst>
          </p:cNvPr>
          <p:cNvSpPr txBox="1"/>
          <p:nvPr/>
        </p:nvSpPr>
        <p:spPr>
          <a:xfrm>
            <a:off x="5713453" y="323962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ايناس</a:t>
            </a:r>
          </a:p>
        </p:txBody>
      </p:sp>
      <p:pic>
        <p:nvPicPr>
          <p:cNvPr id="41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DDFE077-D824-42E9-ABDD-0E30906A9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73589" y="2557032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97C795-ACDF-4BD8-931D-217059E81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92517" y="261467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86F0CF-7D68-43F2-A789-01F266EC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35480" y="260122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B56A626-417B-4E43-BC7A-A94E3C475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402543" y="2601400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Picture 4">
            <a:extLst>
              <a:ext uri="{FF2B5EF4-FFF2-40B4-BE49-F238E27FC236}">
                <a16:creationId xmlns:a16="http://schemas.microsoft.com/office/drawing/2014/main" id="{B49FC3E7-4ED1-414A-836A-60F92B2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5727" y="2531786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915823-FF1E-4620-A750-A83F0BA07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68621" y="2581394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24EA5E-1C11-4AE2-B41B-28A1DB61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7572" y="2630123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0D11CC-7832-4858-B473-83C2BD6B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30512" y="2625591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0AF6B-0918-4428-BD74-47D065BB0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97575" y="2625762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6" name="Picture 4">
            <a:extLst>
              <a:ext uri="{FF2B5EF4-FFF2-40B4-BE49-F238E27FC236}">
                <a16:creationId xmlns:a16="http://schemas.microsoft.com/office/drawing/2014/main" id="{ECDAB545-4CFC-4DBD-962B-FE6F4092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301" y="2528259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" name="مربع نص 426">
            <a:extLst>
              <a:ext uri="{FF2B5EF4-FFF2-40B4-BE49-F238E27FC236}">
                <a16:creationId xmlns:a16="http://schemas.microsoft.com/office/drawing/2014/main" id="{A9E9D294-B544-4D74-B65B-3B4B11F15B37}"/>
              </a:ext>
            </a:extLst>
          </p:cNvPr>
          <p:cNvSpPr txBox="1"/>
          <p:nvPr/>
        </p:nvSpPr>
        <p:spPr>
          <a:xfrm>
            <a:off x="6852203" y="3083566"/>
            <a:ext cx="8931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لينا </a:t>
            </a:r>
            <a:r>
              <a:rPr kumimoji="0" lang="ar-SA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الكحيلي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مربع نص 427">
            <a:extLst>
              <a:ext uri="{FF2B5EF4-FFF2-40B4-BE49-F238E27FC236}">
                <a16:creationId xmlns:a16="http://schemas.microsoft.com/office/drawing/2014/main" id="{BEDDA557-3EAC-4C22-B304-60DFBE41560F}"/>
              </a:ext>
            </a:extLst>
          </p:cNvPr>
          <p:cNvSpPr txBox="1"/>
          <p:nvPr/>
        </p:nvSpPr>
        <p:spPr>
          <a:xfrm>
            <a:off x="8116555" y="3099439"/>
            <a:ext cx="8931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</a:t>
            </a:r>
          </a:p>
        </p:txBody>
      </p:sp>
      <p:pic>
        <p:nvPicPr>
          <p:cNvPr id="42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098ADC-89F5-4D03-A0AE-EE3BF1A5C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6447" y="355280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F0EE70F-4AFA-4ADC-8E33-D6903893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4436" y="36092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E69FAC-4AB2-4D91-95CB-0BFE6A90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5793" y="359699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C5FF9F-2555-47E4-BB83-39011135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42856" y="35971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" name="Picture 4">
            <a:extLst>
              <a:ext uri="{FF2B5EF4-FFF2-40B4-BE49-F238E27FC236}">
                <a16:creationId xmlns:a16="http://schemas.microsoft.com/office/drawing/2014/main" id="{0F3068EA-A8DD-4C41-B75C-CA40305E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9256" y="35385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CDEB0F-031C-4147-BCE4-53F5F45D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31479" y="357716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18F9CE-7F36-4B31-9923-D0E2BD3A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593217" y="358970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94881C-1AF4-4D64-84E2-1E5790E00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70825" y="362136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CF7FF1-1812-45D2-84B8-749C190D7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37888" y="362153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">
            <a:extLst>
              <a:ext uri="{FF2B5EF4-FFF2-40B4-BE49-F238E27FC236}">
                <a16:creationId xmlns:a16="http://schemas.microsoft.com/office/drawing/2014/main" id="{102065D7-90E6-4110-892E-F17576E4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5353" y="354504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" name="مربع نص 438">
            <a:extLst>
              <a:ext uri="{FF2B5EF4-FFF2-40B4-BE49-F238E27FC236}">
                <a16:creationId xmlns:a16="http://schemas.microsoft.com/office/drawing/2014/main" id="{41BD80FE-8936-499B-B770-4C5F2A6C5360}"/>
              </a:ext>
            </a:extLst>
          </p:cNvPr>
          <p:cNvSpPr txBox="1"/>
          <p:nvPr/>
        </p:nvSpPr>
        <p:spPr>
          <a:xfrm>
            <a:off x="391011" y="42388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40" name="مربع نص 439">
            <a:extLst>
              <a:ext uri="{FF2B5EF4-FFF2-40B4-BE49-F238E27FC236}">
                <a16:creationId xmlns:a16="http://schemas.microsoft.com/office/drawing/2014/main" id="{BD7F82F3-D07E-4044-AA37-5917E97C78EE}"/>
              </a:ext>
            </a:extLst>
          </p:cNvPr>
          <p:cNvSpPr txBox="1"/>
          <p:nvPr/>
        </p:nvSpPr>
        <p:spPr>
          <a:xfrm>
            <a:off x="1613521" y="42469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1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BD78FFB-6ACB-44DD-B8F9-F1060268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563238" y="3622222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CC2E4A5-677B-4FC6-B45C-C95EBEC6C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631227" y="36786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1819AC-1E2A-4045-BEC3-8E9226861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902584" y="366641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0282C9-FDBA-4116-AF2B-90D55786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69647" y="36665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" name="Picture 4">
            <a:extLst>
              <a:ext uri="{FF2B5EF4-FFF2-40B4-BE49-F238E27FC236}">
                <a16:creationId xmlns:a16="http://schemas.microsoft.com/office/drawing/2014/main" id="{68289326-18EF-4B04-99D6-A2294A5B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7112" y="359010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" name="مربع نص 445">
            <a:extLst>
              <a:ext uri="{FF2B5EF4-FFF2-40B4-BE49-F238E27FC236}">
                <a16:creationId xmlns:a16="http://schemas.microsoft.com/office/drawing/2014/main" id="{C8B4D645-D2BC-4C26-91A6-03EB42833715}"/>
              </a:ext>
            </a:extLst>
          </p:cNvPr>
          <p:cNvSpPr txBox="1"/>
          <p:nvPr/>
        </p:nvSpPr>
        <p:spPr>
          <a:xfrm>
            <a:off x="2524680" y="427108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4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42FAFA6-48E3-4081-B3AD-3B71D3FA5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604832" y="36178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3613DA-6811-432E-B9F3-7028A6622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72821" y="36742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7378119-1C4F-42A7-BBDA-ACD7B214E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44178" y="36620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9222B0F-8F30-44D4-8F7F-B72204965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11241" y="36621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" name="Picture 4">
            <a:extLst>
              <a:ext uri="{FF2B5EF4-FFF2-40B4-BE49-F238E27FC236}">
                <a16:creationId xmlns:a16="http://schemas.microsoft.com/office/drawing/2014/main" id="{29F1FD4F-7F74-44A7-9E5C-0CA4700F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7641" y="360358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2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AAFEBE4-0D01-411E-BAAF-E97EF94E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699864" y="364219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38D3F1A-5D04-4205-80FD-28FC713A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1602" y="36547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F644000-9CBC-4923-BC5F-ACA021F3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039210" y="36863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898487-6032-46AB-910D-CEE0AE663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273" y="368655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4">
            <a:extLst>
              <a:ext uri="{FF2B5EF4-FFF2-40B4-BE49-F238E27FC236}">
                <a16:creationId xmlns:a16="http://schemas.microsoft.com/office/drawing/2014/main" id="{F3A3C636-3096-4092-AC0F-8B716BD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03738" y="361007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" name="مربع نص 456">
            <a:extLst>
              <a:ext uri="{FF2B5EF4-FFF2-40B4-BE49-F238E27FC236}">
                <a16:creationId xmlns:a16="http://schemas.microsoft.com/office/drawing/2014/main" id="{3A1493D5-40EE-4DF4-AA1D-2A916D08CA3D}"/>
              </a:ext>
            </a:extLst>
          </p:cNvPr>
          <p:cNvSpPr txBox="1"/>
          <p:nvPr/>
        </p:nvSpPr>
        <p:spPr>
          <a:xfrm>
            <a:off x="3559396" y="43039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58" name="مربع نص 457">
            <a:extLst>
              <a:ext uri="{FF2B5EF4-FFF2-40B4-BE49-F238E27FC236}">
                <a16:creationId xmlns:a16="http://schemas.microsoft.com/office/drawing/2014/main" id="{A72F083C-9B8D-4849-B407-EBD7FC4C3DDF}"/>
              </a:ext>
            </a:extLst>
          </p:cNvPr>
          <p:cNvSpPr txBox="1"/>
          <p:nvPr/>
        </p:nvSpPr>
        <p:spPr>
          <a:xfrm>
            <a:off x="4781906" y="431194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5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3E180-ED77-4187-A980-3165F3E36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731623" y="368724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0FF9C98-F69F-4B4E-8AA5-1C709EA43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799612" y="374370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EA227F4-4F6D-489C-8D44-68E7E639B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070969" y="37314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6D69A5-7F5C-45D9-A324-9511EEB5B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338032" y="373161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" name="Picture 4">
            <a:extLst>
              <a:ext uri="{FF2B5EF4-FFF2-40B4-BE49-F238E27FC236}">
                <a16:creationId xmlns:a16="http://schemas.microsoft.com/office/drawing/2014/main" id="{5D0B48CB-4369-410C-9F03-694F01CF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0874" y="36043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" name="مربع نص 463">
            <a:extLst>
              <a:ext uri="{FF2B5EF4-FFF2-40B4-BE49-F238E27FC236}">
                <a16:creationId xmlns:a16="http://schemas.microsoft.com/office/drawing/2014/main" id="{FD0CF80F-58E1-4D16-9C30-6A39F71B7B94}"/>
              </a:ext>
            </a:extLst>
          </p:cNvPr>
          <p:cNvSpPr txBox="1"/>
          <p:nvPr/>
        </p:nvSpPr>
        <p:spPr>
          <a:xfrm>
            <a:off x="5693065" y="433610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pic>
        <p:nvPicPr>
          <p:cNvPr id="465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C44F22-4338-45BA-AB38-B7FC2FAA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853201" y="3653518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2A34603-1186-4BD4-8DBF-BEB1B24AF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72129" y="3711164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5F97FEA-DCAC-4E78-9279-D1D7291B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5092" y="3697715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8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5297C0F-748F-4ECC-AE35-56EB8F67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82155" y="3697886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9" name="Picture 4">
            <a:extLst>
              <a:ext uri="{FF2B5EF4-FFF2-40B4-BE49-F238E27FC236}">
                <a16:creationId xmlns:a16="http://schemas.microsoft.com/office/drawing/2014/main" id="{2D709983-24CD-4332-AA1D-FB200B5C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45339" y="362827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A8B81E-A582-49F2-9A0B-18713080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948233" y="3677880"/>
            <a:ext cx="918676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2881174-D312-4B20-AB43-04D72B8A6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77184" y="3726609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212238-50C6-4E0C-B77D-3ACDC6962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10124" y="3722077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79F6C15-C912-44E8-ACD4-888B824BE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477187" y="3722248"/>
            <a:ext cx="271959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" name="Picture 4">
            <a:extLst>
              <a:ext uri="{FF2B5EF4-FFF2-40B4-BE49-F238E27FC236}">
                <a16:creationId xmlns:a16="http://schemas.microsoft.com/office/drawing/2014/main" id="{198DD98D-C279-42B0-B454-C1802AD7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8934" y="3617242"/>
            <a:ext cx="715262" cy="6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مربع نص 474">
            <a:extLst>
              <a:ext uri="{FF2B5EF4-FFF2-40B4-BE49-F238E27FC236}">
                <a16:creationId xmlns:a16="http://schemas.microsoft.com/office/drawing/2014/main" id="{3D9945B8-9265-4FBE-B608-76A2FC0E70A1}"/>
              </a:ext>
            </a:extLst>
          </p:cNvPr>
          <p:cNvSpPr txBox="1"/>
          <p:nvPr/>
        </p:nvSpPr>
        <p:spPr>
          <a:xfrm>
            <a:off x="6804708" y="4339597"/>
            <a:ext cx="89315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اسم الطالبة</a:t>
            </a:r>
          </a:p>
        </p:txBody>
      </p:sp>
      <p:sp>
        <p:nvSpPr>
          <p:cNvPr id="476" name="مربع نص 475">
            <a:extLst>
              <a:ext uri="{FF2B5EF4-FFF2-40B4-BE49-F238E27FC236}">
                <a16:creationId xmlns:a16="http://schemas.microsoft.com/office/drawing/2014/main" id="{0712790B-5792-4138-B2A8-88C6EC6651B6}"/>
              </a:ext>
            </a:extLst>
          </p:cNvPr>
          <p:cNvSpPr txBox="1"/>
          <p:nvPr/>
        </p:nvSpPr>
        <p:spPr>
          <a:xfrm>
            <a:off x="8012551" y="4274091"/>
            <a:ext cx="86007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اسم الطالبة</a:t>
            </a: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930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1" fill="hold">
                      <p:stCondLst>
                        <p:cond delay="0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916959" y="2988815"/>
              <a:ext cx="299111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ما المقصود بعلم الاثار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ar-SA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501100"/>
              <a:ext cx="229362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B4C8D1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ماهي فروع علم الاثار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  <p:transition spd="med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FEE9A0E-CC3B-4027-B55B-BCE3657AD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88020" y="46788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مربع نص 297">
            <a:extLst>
              <a:ext uri="{FF2B5EF4-FFF2-40B4-BE49-F238E27FC236}">
                <a16:creationId xmlns:a16="http://schemas.microsoft.com/office/drawing/2014/main" id="{E9AC3F89-ED7B-4D5D-88A6-7654AB854585}"/>
              </a:ext>
            </a:extLst>
          </p:cNvPr>
          <p:cNvSpPr txBox="1"/>
          <p:nvPr/>
        </p:nvSpPr>
        <p:spPr>
          <a:xfrm>
            <a:off x="502309" y="1125763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جود سعد</a:t>
            </a:r>
          </a:p>
        </p:txBody>
      </p:sp>
      <p:pic>
        <p:nvPicPr>
          <p:cNvPr id="29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483D46-DCDA-4842-A73C-201B4224B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6009" y="52434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F158A8-9416-4E75-844A-368C63502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7366" y="51208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07A116F-FF8D-494A-923E-C392030A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94429" y="51225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4">
            <a:extLst>
              <a:ext uri="{FF2B5EF4-FFF2-40B4-BE49-F238E27FC236}">
                <a16:creationId xmlns:a16="http://schemas.microsoft.com/office/drawing/2014/main" id="{64BD2FDA-A5C4-4E8A-9D99-FD835DA5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894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ADD8C9-906D-44E8-AF0E-E0289A2D5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83784" y="4806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054F92A-BC67-4772-8421-2E3B13330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51773" y="5370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4923A1-0877-4858-8ABF-31C7F5053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23130" y="5248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590D426-00C5-49DB-B936-E4C2988E9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6515" y="5232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4">
            <a:extLst>
              <a:ext uri="{FF2B5EF4-FFF2-40B4-BE49-F238E27FC236}">
                <a16:creationId xmlns:a16="http://schemas.microsoft.com/office/drawing/2014/main" id="{C6737352-E964-485A-B0DF-0C09CBA0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45347" y="4357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1EC7F76-B232-49AE-A7EF-4570BF956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75628" y="52372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A5D9A0C-D16F-4E4B-A7B7-C102D878B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43617" y="58018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1F276F3-5482-42BA-8ABE-ABF209E0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414974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192EAA-17C2-426C-9007-19B71BCC1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700188" y="57967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4">
            <a:extLst>
              <a:ext uri="{FF2B5EF4-FFF2-40B4-BE49-F238E27FC236}">
                <a16:creationId xmlns:a16="http://schemas.microsoft.com/office/drawing/2014/main" id="{EFBB5D07-BCE5-4543-9D6D-2E68B6AA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37838" y="45629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DB8B676-184F-4536-88A9-C144DE14E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384650" y="5152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992A577-16A9-44EA-91B6-8B5348FE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52639" y="5717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3C7A8CA-18EF-49EA-928A-4F622AD0D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23996" y="5594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9A90286-17AA-469A-AB90-F04FBBAC5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989481" y="56791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4">
            <a:extLst>
              <a:ext uri="{FF2B5EF4-FFF2-40B4-BE49-F238E27FC236}">
                <a16:creationId xmlns:a16="http://schemas.microsoft.com/office/drawing/2014/main" id="{3B112670-DE08-4F0C-B1DF-57B8F4B3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51364" y="45546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927257-3C12-4367-8CB5-3AC3225FD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520947" y="54353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BE0639-48B3-4B3E-A173-95DE20C4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88936" y="5999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4568638-EB65-4904-950E-8A5A9349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60293" y="58773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4C17-1FF9-451E-9163-9ED991E2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127356" y="5879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4">
            <a:extLst>
              <a:ext uri="{FF2B5EF4-FFF2-40B4-BE49-F238E27FC236}">
                <a16:creationId xmlns:a16="http://schemas.microsoft.com/office/drawing/2014/main" id="{2CFBD0E3-5245-491C-8875-FB1102E7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821" y="51141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9D9653B-614A-4E67-AAC7-19801E4BE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763010" y="54287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F44EC1E-D21F-4AA0-BD1D-6D247A34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30999" y="59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8D69081-D3B9-4791-A537-2A5538DA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02356" y="58707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128E583-C8F5-4FD3-9863-EE5DC2C1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369419" y="58724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" name="Picture 4">
            <a:extLst>
              <a:ext uri="{FF2B5EF4-FFF2-40B4-BE49-F238E27FC236}">
                <a16:creationId xmlns:a16="http://schemas.microsoft.com/office/drawing/2014/main" id="{1BC92FF5-187A-43C6-A589-C7D6C0E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66884" y="51075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51F7C98-765A-466A-A43F-3CE74C70B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8005073" y="5691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7332FE-67F7-4876-918E-D2925A8C1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73062" y="625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E61DBC4-58DB-4B18-B1DC-1FFA7251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44419" y="6133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644F09E-72A7-4BEF-8D1B-75ACBC129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611482" y="6135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4">
            <a:extLst>
              <a:ext uri="{FF2B5EF4-FFF2-40B4-BE49-F238E27FC236}">
                <a16:creationId xmlns:a16="http://schemas.microsoft.com/office/drawing/2014/main" id="{454B78BD-B001-4F45-9764-D4AA5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8947" y="537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04C38C3-A847-488C-8D28-F0EBCF2C3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00585" y="158557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4716F95-1E78-4FD3-866C-B52DB3F4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8574" y="164203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AB721A4-2FAF-4EF1-92B6-2111F212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9931" y="162976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BE403AA-B751-4437-9A9E-6F73F173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106994" y="162993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4">
            <a:extLst>
              <a:ext uri="{FF2B5EF4-FFF2-40B4-BE49-F238E27FC236}">
                <a16:creationId xmlns:a16="http://schemas.microsoft.com/office/drawing/2014/main" id="{B0A33153-AF0D-4463-A981-DAA1711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4459" y="155345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BCF96C0-8294-42C5-BD74-0E4C8C261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764490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7C04F53-C8C3-48C0-A62E-B36BC383F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32479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94ECF73-B202-42AB-B461-6209860D2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03836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5145ED-538F-4397-910C-C2D765027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370899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4">
            <a:extLst>
              <a:ext uri="{FF2B5EF4-FFF2-40B4-BE49-F238E27FC236}">
                <a16:creationId xmlns:a16="http://schemas.microsoft.com/office/drawing/2014/main" id="{E73F8DF3-ED12-44F6-9A37-5507227B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8364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ACBC307-2C33-4CAB-8B85-73048597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059698" y="158549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F09037-D8B5-434C-A24E-D9F38279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127687" y="164195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CA20041-40E4-4E04-A8A7-A650563A7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399044" y="162969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6A6B644-776F-4FCC-9B74-8364E7EA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666107" y="162986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4">
            <a:extLst>
              <a:ext uri="{FF2B5EF4-FFF2-40B4-BE49-F238E27FC236}">
                <a16:creationId xmlns:a16="http://schemas.microsoft.com/office/drawing/2014/main" id="{0E8F4F3E-35EA-4115-ADF3-1615DF1D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163572" y="155337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57FF7DF-2908-4C2A-BF15-308D6304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157487" y="153530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D41553-C72D-4114-A236-EBFF043EE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25476" y="159176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22FA72B-7C50-4450-AD86-4BE5D9A7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496833" y="157950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B7248EB-379B-4B96-90BA-7E38CDC4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763896" y="157967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Picture 4">
            <a:extLst>
              <a:ext uri="{FF2B5EF4-FFF2-40B4-BE49-F238E27FC236}">
                <a16:creationId xmlns:a16="http://schemas.microsoft.com/office/drawing/2014/main" id="{7C441FF3-7AB8-448A-8A89-C6DDA430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61361" y="150318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A856BE4-1103-4A3D-BEF0-87D423E3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330400" y="1557729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E2DE141-594B-4D83-8603-2332D166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98389" y="161418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7451BFA-C944-4B30-BCBD-967F554E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669746" y="160192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C51B6D6-8D0A-4D35-B490-DAA6B16C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936809" y="160209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" name="Picture 4">
            <a:extLst>
              <a:ext uri="{FF2B5EF4-FFF2-40B4-BE49-F238E27FC236}">
                <a16:creationId xmlns:a16="http://schemas.microsoft.com/office/drawing/2014/main" id="{E8866D3F-B71C-4FFE-A986-63FC6A37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34274" y="1525610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FBCA7CE-073A-4520-B0E0-C1554457F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12857" y="155502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97714A-470B-4B23-B5F2-9D16EC289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580846" y="161148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B35F44E-FC9B-4446-8183-0979C87D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852203" y="15992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3499032-C40D-4750-8811-741AF232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19266" y="159939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4">
            <a:extLst>
              <a:ext uri="{FF2B5EF4-FFF2-40B4-BE49-F238E27FC236}">
                <a16:creationId xmlns:a16="http://schemas.microsoft.com/office/drawing/2014/main" id="{6367B8E5-3F5A-4280-82E6-14ED863A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16731" y="152290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EC4BC11-63D3-4FDC-A2E6-985E678B1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59951" y="154210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76622D7-D038-4EDE-A5C3-5D06B91E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27940" y="159856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EDE6E5-8705-43D5-AD19-D44A941F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99297" y="158630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C63E487-E3D9-4DD7-825A-11A3120D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266360" y="158647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" name="Picture 4">
            <a:extLst>
              <a:ext uri="{FF2B5EF4-FFF2-40B4-BE49-F238E27FC236}">
                <a16:creationId xmlns:a16="http://schemas.microsoft.com/office/drawing/2014/main" id="{CA77EF88-452A-47F9-B3EF-67B34CA9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63825" y="150998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63B2957-877D-42D2-A874-A5D329DE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456835" y="245631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74D05980-A5F7-457F-8B38-F09C5FB79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24824" y="25127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52F7D6B-A960-4957-9017-1926F740D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96181" y="25005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3BD1C148-809B-4A50-957D-0983BB92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063244" y="250068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" name="Picture 4">
            <a:extLst>
              <a:ext uri="{FF2B5EF4-FFF2-40B4-BE49-F238E27FC236}">
                <a16:creationId xmlns:a16="http://schemas.microsoft.com/office/drawing/2014/main" id="{29C87784-5C9C-425B-AD03-9DFE75C5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19644" y="24420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2C3A5C3-063C-4199-93FB-2CC5CE4DA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551867" y="24806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3B66D9-D277-4F5A-BC62-755FE3A33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613605" y="249321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A6FAD97-FA1C-4220-863E-018E904D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891213" y="25248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2C7B73E-F3E0-4C40-A909-708D41CAE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158276" y="252504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4">
            <a:extLst>
              <a:ext uri="{FF2B5EF4-FFF2-40B4-BE49-F238E27FC236}">
                <a16:creationId xmlns:a16="http://schemas.microsoft.com/office/drawing/2014/main" id="{B99B65D0-9C38-4B6B-8822-31091C5A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55741" y="244855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" name="مربع نص 377">
            <a:extLst>
              <a:ext uri="{FF2B5EF4-FFF2-40B4-BE49-F238E27FC236}">
                <a16:creationId xmlns:a16="http://schemas.microsoft.com/office/drawing/2014/main" id="{92A25B48-7815-48A7-9EF8-DA7B9F55A012}"/>
              </a:ext>
            </a:extLst>
          </p:cNvPr>
          <p:cNvSpPr txBox="1"/>
          <p:nvPr/>
        </p:nvSpPr>
        <p:spPr>
          <a:xfrm>
            <a:off x="1822941" y="1009024"/>
            <a:ext cx="12905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علي</a:t>
            </a:r>
          </a:p>
        </p:txBody>
      </p: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5F311D12-9F5E-48F9-9563-32947D68DF29}"/>
              </a:ext>
            </a:extLst>
          </p:cNvPr>
          <p:cNvSpPr txBox="1"/>
          <p:nvPr/>
        </p:nvSpPr>
        <p:spPr>
          <a:xfrm>
            <a:off x="3059913" y="1201277"/>
            <a:ext cx="12297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عبد الله</a:t>
            </a:r>
          </a:p>
        </p:txBody>
      </p:sp>
      <p:sp>
        <p:nvSpPr>
          <p:cNvPr id="380" name="مربع نص 379">
            <a:extLst>
              <a:ext uri="{FF2B5EF4-FFF2-40B4-BE49-F238E27FC236}">
                <a16:creationId xmlns:a16="http://schemas.microsoft.com/office/drawing/2014/main" id="{A4CFA0DC-9212-4663-87E5-8D9066823EF5}"/>
              </a:ext>
            </a:extLst>
          </p:cNvPr>
          <p:cNvSpPr txBox="1"/>
          <p:nvPr/>
        </p:nvSpPr>
        <p:spPr>
          <a:xfrm>
            <a:off x="4364003" y="105409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حازم</a:t>
            </a:r>
          </a:p>
        </p:txBody>
      </p:sp>
      <p:sp>
        <p:nvSpPr>
          <p:cNvPr id="381" name="مربع نص 380">
            <a:extLst>
              <a:ext uri="{FF2B5EF4-FFF2-40B4-BE49-F238E27FC236}">
                <a16:creationId xmlns:a16="http://schemas.microsoft.com/office/drawing/2014/main" id="{0A9D9576-DEDF-44CE-9460-EA5AC7BEC866}"/>
              </a:ext>
            </a:extLst>
          </p:cNvPr>
          <p:cNvSpPr txBox="1"/>
          <p:nvPr/>
        </p:nvSpPr>
        <p:spPr>
          <a:xfrm>
            <a:off x="5684264" y="1091935"/>
            <a:ext cx="12404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بشرى</a:t>
            </a:r>
          </a:p>
        </p:txBody>
      </p:sp>
      <p:sp>
        <p:nvSpPr>
          <p:cNvPr id="382" name="مربع نص 381">
            <a:extLst>
              <a:ext uri="{FF2B5EF4-FFF2-40B4-BE49-F238E27FC236}">
                <a16:creationId xmlns:a16="http://schemas.microsoft.com/office/drawing/2014/main" id="{8AD198BE-42FE-4506-8ED3-6536D7404CC9}"/>
              </a:ext>
            </a:extLst>
          </p:cNvPr>
          <p:cNvSpPr txBox="1"/>
          <p:nvPr/>
        </p:nvSpPr>
        <p:spPr>
          <a:xfrm>
            <a:off x="6831930" y="110797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 نايف</a:t>
            </a:r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ABC94055-EA27-4A18-A7AE-5AB2A8B9AF97}"/>
              </a:ext>
            </a:extLst>
          </p:cNvPr>
          <p:cNvSpPr txBox="1"/>
          <p:nvPr/>
        </p:nvSpPr>
        <p:spPr>
          <a:xfrm>
            <a:off x="7771877" y="1106838"/>
            <a:ext cx="2007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اثير عبد المحسن</a:t>
            </a:r>
          </a:p>
        </p:txBody>
      </p:sp>
      <p:sp>
        <p:nvSpPr>
          <p:cNvPr id="384" name="مربع نص 383">
            <a:extLst>
              <a:ext uri="{FF2B5EF4-FFF2-40B4-BE49-F238E27FC236}">
                <a16:creationId xmlns:a16="http://schemas.microsoft.com/office/drawing/2014/main" id="{69016E89-5677-41D6-B4DF-7A3CDB011E3A}"/>
              </a:ext>
            </a:extLst>
          </p:cNvPr>
          <p:cNvSpPr txBox="1"/>
          <p:nvPr/>
        </p:nvSpPr>
        <p:spPr>
          <a:xfrm>
            <a:off x="456835" y="209261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فاطمة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5" name="مربع نص 384">
            <a:extLst>
              <a:ext uri="{FF2B5EF4-FFF2-40B4-BE49-F238E27FC236}">
                <a16:creationId xmlns:a16="http://schemas.microsoft.com/office/drawing/2014/main" id="{A2F70FBA-6FCD-4770-A203-5B4E25F5BE7F}"/>
              </a:ext>
            </a:extLst>
          </p:cNvPr>
          <p:cNvSpPr txBox="1"/>
          <p:nvPr/>
        </p:nvSpPr>
        <p:spPr>
          <a:xfrm>
            <a:off x="1868363" y="213887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 hangingPunct="0">
              <a:buClrTx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غيداء</a:t>
            </a:r>
          </a:p>
        </p:txBody>
      </p:sp>
      <p:sp>
        <p:nvSpPr>
          <p:cNvPr id="386" name="مربع نص 385">
            <a:extLst>
              <a:ext uri="{FF2B5EF4-FFF2-40B4-BE49-F238E27FC236}">
                <a16:creationId xmlns:a16="http://schemas.microsoft.com/office/drawing/2014/main" id="{D47280D6-C5A9-43BD-9422-67359A411E69}"/>
              </a:ext>
            </a:extLst>
          </p:cNvPr>
          <p:cNvSpPr txBox="1"/>
          <p:nvPr/>
        </p:nvSpPr>
        <p:spPr>
          <a:xfrm>
            <a:off x="3065455" y="223026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عزيزة</a:t>
            </a:r>
          </a:p>
        </p:txBody>
      </p:sp>
      <p:sp>
        <p:nvSpPr>
          <p:cNvPr id="387" name="مربع نص 386">
            <a:extLst>
              <a:ext uri="{FF2B5EF4-FFF2-40B4-BE49-F238E27FC236}">
                <a16:creationId xmlns:a16="http://schemas.microsoft.com/office/drawing/2014/main" id="{13ECFADF-D1C4-41A4-997A-2820D819BDB7}"/>
              </a:ext>
            </a:extLst>
          </p:cNvPr>
          <p:cNvSpPr txBox="1"/>
          <p:nvPr/>
        </p:nvSpPr>
        <p:spPr>
          <a:xfrm>
            <a:off x="4177650" y="214760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شروق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8" name="مربع نص 387">
            <a:extLst>
              <a:ext uri="{FF2B5EF4-FFF2-40B4-BE49-F238E27FC236}">
                <a16:creationId xmlns:a16="http://schemas.microsoft.com/office/drawing/2014/main" id="{2C5E9A64-E9B6-4A58-853D-C4FEB5C370CB}"/>
              </a:ext>
            </a:extLst>
          </p:cNvPr>
          <p:cNvSpPr txBox="1"/>
          <p:nvPr/>
        </p:nvSpPr>
        <p:spPr>
          <a:xfrm>
            <a:off x="5534016" y="2084969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سمر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" name="مربع نص 388">
            <a:extLst>
              <a:ext uri="{FF2B5EF4-FFF2-40B4-BE49-F238E27FC236}">
                <a16:creationId xmlns:a16="http://schemas.microsoft.com/office/drawing/2014/main" id="{703188E9-AB3F-4966-9219-A049CFD5D23F}"/>
              </a:ext>
            </a:extLst>
          </p:cNvPr>
          <p:cNvSpPr txBox="1"/>
          <p:nvPr/>
        </p:nvSpPr>
        <p:spPr>
          <a:xfrm>
            <a:off x="6560165" y="2214987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حنين سعود</a:t>
            </a:r>
          </a:p>
        </p:txBody>
      </p: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F69833EA-C458-4276-863C-BF8EFF9F023D}"/>
              </a:ext>
            </a:extLst>
          </p:cNvPr>
          <p:cNvSpPr txBox="1"/>
          <p:nvPr/>
        </p:nvSpPr>
        <p:spPr>
          <a:xfrm>
            <a:off x="7744112" y="212352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حنين حامد</a:t>
            </a:r>
          </a:p>
        </p:txBody>
      </p:sp>
      <p:sp>
        <p:nvSpPr>
          <p:cNvPr id="391" name="مربع نص 390">
            <a:extLst>
              <a:ext uri="{FF2B5EF4-FFF2-40B4-BE49-F238E27FC236}">
                <a16:creationId xmlns:a16="http://schemas.microsoft.com/office/drawing/2014/main" id="{DFC62703-E709-42A0-87CB-6B61DA75BB08}"/>
              </a:ext>
            </a:extLst>
          </p:cNvPr>
          <p:cNvSpPr txBox="1"/>
          <p:nvPr/>
        </p:nvSpPr>
        <p:spPr>
          <a:xfrm>
            <a:off x="587345" y="314239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ليال </a:t>
            </a:r>
          </a:p>
        </p:txBody>
      </p:sp>
      <p:sp>
        <p:nvSpPr>
          <p:cNvPr id="392" name="مربع نص 391">
            <a:extLst>
              <a:ext uri="{FF2B5EF4-FFF2-40B4-BE49-F238E27FC236}">
                <a16:creationId xmlns:a16="http://schemas.microsoft.com/office/drawing/2014/main" id="{0A416278-B969-432E-90BD-FEA04E2AADEA}"/>
              </a:ext>
            </a:extLst>
          </p:cNvPr>
          <p:cNvSpPr txBox="1"/>
          <p:nvPr/>
        </p:nvSpPr>
        <p:spPr>
          <a:xfrm>
            <a:off x="1633909" y="315043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هناء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8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58B3A42-03C9-4660-B55B-F5EEC554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666988" y="250754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مربع نص 98">
            <a:extLst>
              <a:ext uri="{FF2B5EF4-FFF2-40B4-BE49-F238E27FC236}">
                <a16:creationId xmlns:a16="http://schemas.microsoft.com/office/drawing/2014/main" id="{5FBB46A8-CD30-4060-A20E-DD6F370097A6}"/>
              </a:ext>
            </a:extLst>
          </p:cNvPr>
          <p:cNvSpPr txBox="1"/>
          <p:nvPr/>
        </p:nvSpPr>
        <p:spPr>
          <a:xfrm>
            <a:off x="2681277" y="3165420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جود سعد</a:t>
            </a:r>
          </a:p>
        </p:txBody>
      </p:sp>
      <p:pic>
        <p:nvPicPr>
          <p:cNvPr id="10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1DD31D5-E73A-434D-B125-30817DAFA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34977" y="256400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45138FD-7FA2-47FC-B7BE-AF4635F12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06334" y="255173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5DA3DC-7D39-4C08-BD03-865AF551A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273397" y="2551909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>
            <a:extLst>
              <a:ext uri="{FF2B5EF4-FFF2-40B4-BE49-F238E27FC236}">
                <a16:creationId xmlns:a16="http://schemas.microsoft.com/office/drawing/2014/main" id="{E1AD698B-D681-4315-8BBD-1A1AA598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70862" y="247542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3DDE759-0A65-4F05-B6F5-840BCE0B6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962752" y="252026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5E777BC-6FD8-4A29-8E94-68B0C2C00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030741" y="25767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00B18F3-F5B8-4192-A410-CE5A5E02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302098" y="256446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D04EFE-FC88-422B-8756-21628E17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55483" y="25629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>
            <a:extLst>
              <a:ext uri="{FF2B5EF4-FFF2-40B4-BE49-F238E27FC236}">
                <a16:creationId xmlns:a16="http://schemas.microsoft.com/office/drawing/2014/main" id="{8C7F8D20-9069-4CF5-BB0E-1D8FC6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24315" y="247542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8018AFE-5C53-48DD-9AAB-C8A163135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54596" y="256337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F4DE737-1D31-445E-9CF7-B6C073AF3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22585" y="261983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7D69213-BFA7-4062-AA6E-1F56CB3A1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93942" y="26075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EF26D8C-9966-460C-B1AD-5C5615EF6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79156" y="261932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>
            <a:extLst>
              <a:ext uri="{FF2B5EF4-FFF2-40B4-BE49-F238E27FC236}">
                <a16:creationId xmlns:a16="http://schemas.microsoft.com/office/drawing/2014/main" id="{E85FF9F7-7090-4539-A808-BFB9D2ED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16806" y="2495953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E36547-76C7-4553-8C28-962A59AE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563618" y="2554931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D3DE015-A077-4EEF-86AE-A6C8F7A0B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31607" y="2611390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3AC7A64-B5C8-4B74-8EC0-1CC1D430B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02964" y="2599128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721B9CF-1148-4E50-9C5A-56390717D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168449" y="260757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>
            <a:extLst>
              <a:ext uri="{FF2B5EF4-FFF2-40B4-BE49-F238E27FC236}">
                <a16:creationId xmlns:a16="http://schemas.microsoft.com/office/drawing/2014/main" id="{E20DC059-17F9-4413-B5F9-651D3737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30332" y="2495122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F1EDA2C-6B8F-4B29-8FD8-E973F8A9C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699915" y="258319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58BC29A-8BE4-49D5-81BC-877FE6F46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767904" y="263965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222C15E-69F1-4D7E-B56C-C446412D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039261" y="262739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66B751BD-B9BF-422C-91FA-7A68E9D91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306324" y="262756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>
            <a:extLst>
              <a:ext uri="{FF2B5EF4-FFF2-40B4-BE49-F238E27FC236}">
                <a16:creationId xmlns:a16="http://schemas.microsoft.com/office/drawing/2014/main" id="{EF7ACC45-AFCF-4193-9329-322C4158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3789" y="255107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BC424283-ED87-45A2-9B99-62052B502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2679553" y="3625228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53722CB9-EB49-4697-96B1-045B8E701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747542" y="3681687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9CA8C610-75A9-48CF-AE1F-79F32AA7D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018899" y="366942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95C7676-F9ED-41AD-9A51-DEB947F50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285962" y="3669596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>
            <a:extLst>
              <a:ext uri="{FF2B5EF4-FFF2-40B4-BE49-F238E27FC236}">
                <a16:creationId xmlns:a16="http://schemas.microsoft.com/office/drawing/2014/main" id="{ACC9CD75-53EE-4A41-8D41-F8440BC2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83427" y="3593109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135C944-4D94-49BC-8F50-7D0183EA4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943458" y="362515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053C07C-E70A-4E44-B35A-B63D15DC9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011447" y="36816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7F34AD6-3C24-479F-AACB-902DE1BEB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282804" y="366935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F0FE0630-8BDF-426A-B67B-4DCC05004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4549867" y="36695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>
            <a:extLst>
              <a:ext uri="{FF2B5EF4-FFF2-40B4-BE49-F238E27FC236}">
                <a16:creationId xmlns:a16="http://schemas.microsoft.com/office/drawing/2014/main" id="{9A5D7D59-725A-4B14-ABEA-CF405381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47332" y="35930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2876BF30-35F0-4301-BB6E-D5887EB58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5238666" y="3625154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1D01D06-5D34-461A-8EBE-89EDA8A8F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306655" y="368161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A0D1501-6DF5-4847-A961-82BAB4730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578012" y="3669351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4E6EE45-B06B-4211-9E37-66872647F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5845075" y="366952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>
            <a:extLst>
              <a:ext uri="{FF2B5EF4-FFF2-40B4-BE49-F238E27FC236}">
                <a16:creationId xmlns:a16="http://schemas.microsoft.com/office/drawing/2014/main" id="{BE06F72E-9822-4928-A7CE-36989159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42540" y="3593035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5D3FE39-E3FE-4311-B23A-E27B2F956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6336455" y="357496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4B4B7870-6002-43CF-AE27-B18B4667B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404444" y="363142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73CB5F0-9FD6-456A-A9CA-540B152EF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75801" y="361916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5A15754-37B9-4B89-B53B-D204EF0E2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942864" y="361933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>
            <a:extLst>
              <a:ext uri="{FF2B5EF4-FFF2-40B4-BE49-F238E27FC236}">
                <a16:creationId xmlns:a16="http://schemas.microsoft.com/office/drawing/2014/main" id="{556F06C5-2366-47B5-8C59-2F312EE5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40329" y="354284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DA399B4-C30A-4D07-A1C1-ED8D84D1C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7509368" y="3597386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ABF8FC88-38FA-4187-9485-1EE9A13E1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577357" y="36538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20B6D44-233F-4BD8-A6F8-5B98012F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7848714" y="36415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165CD2D-AB97-4D32-8FC5-9201ED0F5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8115777" y="364175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4">
            <a:extLst>
              <a:ext uri="{FF2B5EF4-FFF2-40B4-BE49-F238E27FC236}">
                <a16:creationId xmlns:a16="http://schemas.microsoft.com/office/drawing/2014/main" id="{BF1B1549-2710-4C7F-A2F4-007815D7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13242" y="3565267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0CB42F5-893C-4AC1-A77D-F66B46319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328390" y="3564915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D21F8F25-A79F-4026-BC6F-CD927AE45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396379" y="362137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8DF851E1-8EC8-4AF5-880B-C84CE36C4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667736" y="3609112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E5095D01-9F85-49B7-BB2B-78AB72827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934799" y="3609283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">
            <a:extLst>
              <a:ext uri="{FF2B5EF4-FFF2-40B4-BE49-F238E27FC236}">
                <a16:creationId xmlns:a16="http://schemas.microsoft.com/office/drawing/2014/main" id="{5332B6F5-01B6-468C-BA27-767D9847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1199" y="3550666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البطارية الاساس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CFCB6540-502A-48EE-848F-EF955B997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9219" r="11406" b="28594"/>
          <a:stretch/>
        </p:blipFill>
        <p:spPr bwMode="auto">
          <a:xfrm>
            <a:off x="1423422" y="3589277"/>
            <a:ext cx="1028701" cy="5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74FEB6B-7724-47E0-815F-F0DC707C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485160" y="360181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البطارية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19210DD1-99A1-4A15-8335-5F87850B9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1762768" y="3633474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البطارية3" descr="ناقلات رمز البطارية كاملة, البطارية الايقونات, البطارية, الشحنة PNG  والمتجهات للتحميل مجانا">
            <a:extLst>
              <a:ext uri="{FF2B5EF4-FFF2-40B4-BE49-F238E27FC236}">
                <a16:creationId xmlns:a16="http://schemas.microsoft.com/office/drawing/2014/main" id="{06E73981-DC66-4126-8F8C-07FA2DA5B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rgbClr val="EEFF4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3" t="34594" r="23159" b="38598"/>
          <a:stretch/>
        </p:blipFill>
        <p:spPr bwMode="auto">
          <a:xfrm>
            <a:off x="2029831" y="3633645"/>
            <a:ext cx="304530" cy="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9B182382-FC72-4A7E-ACE3-7800CC67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7296" y="3557158"/>
            <a:ext cx="715262" cy="7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0A1A51E3-FFB1-45D9-BC98-BE7C993BF864}"/>
              </a:ext>
            </a:extLst>
          </p:cNvPr>
          <p:cNvSpPr txBox="1"/>
          <p:nvPr/>
        </p:nvSpPr>
        <p:spPr>
          <a:xfrm>
            <a:off x="4001909" y="3048681"/>
            <a:ext cx="12905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علي</a:t>
            </a:r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8891BC5B-AE1E-4B94-98F1-173AB3276FE0}"/>
              </a:ext>
            </a:extLst>
          </p:cNvPr>
          <p:cNvSpPr txBox="1"/>
          <p:nvPr/>
        </p:nvSpPr>
        <p:spPr>
          <a:xfrm>
            <a:off x="5238881" y="3240934"/>
            <a:ext cx="12297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عبد الله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931FD543-AA18-42F6-BFFA-3FCE76BF78D7}"/>
              </a:ext>
            </a:extLst>
          </p:cNvPr>
          <p:cNvSpPr txBox="1"/>
          <p:nvPr/>
        </p:nvSpPr>
        <p:spPr>
          <a:xfrm>
            <a:off x="6542971" y="3093755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جنى حازم</a:t>
            </a:r>
          </a:p>
        </p:txBody>
      </p: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55FA295F-42AA-4CF8-80F7-FC9F9C146863}"/>
              </a:ext>
            </a:extLst>
          </p:cNvPr>
          <p:cNvSpPr txBox="1"/>
          <p:nvPr/>
        </p:nvSpPr>
        <p:spPr>
          <a:xfrm>
            <a:off x="7863232" y="3131592"/>
            <a:ext cx="12404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بشرى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707A727B-8634-47F5-9D8E-55BD217113B2}"/>
              </a:ext>
            </a:extLst>
          </p:cNvPr>
          <p:cNvSpPr txBox="1"/>
          <p:nvPr/>
        </p:nvSpPr>
        <p:spPr>
          <a:xfrm>
            <a:off x="2635803" y="413227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فاطمة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0BF15D37-DAF3-40BA-805E-5ACE8592C653}"/>
              </a:ext>
            </a:extLst>
          </p:cNvPr>
          <p:cNvSpPr txBox="1"/>
          <p:nvPr/>
        </p:nvSpPr>
        <p:spPr>
          <a:xfrm>
            <a:off x="4047331" y="4178532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 hangingPunct="0">
              <a:buClrTx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غيداء</a:t>
            </a: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F477B0E5-167C-4BC6-A4DC-77A80B10ABB3}"/>
              </a:ext>
            </a:extLst>
          </p:cNvPr>
          <p:cNvSpPr txBox="1"/>
          <p:nvPr/>
        </p:nvSpPr>
        <p:spPr>
          <a:xfrm>
            <a:off x="5244423" y="4269924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عزيزة</a:t>
            </a: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46CE26F1-5653-4AC1-A240-CC24902D6EB2}"/>
              </a:ext>
            </a:extLst>
          </p:cNvPr>
          <p:cNvSpPr txBox="1"/>
          <p:nvPr/>
        </p:nvSpPr>
        <p:spPr>
          <a:xfrm>
            <a:off x="6356618" y="4187258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شروق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8C52F434-A8B9-45E2-A81E-D6E83590261E}"/>
              </a:ext>
            </a:extLst>
          </p:cNvPr>
          <p:cNvSpPr txBox="1"/>
          <p:nvPr/>
        </p:nvSpPr>
        <p:spPr>
          <a:xfrm>
            <a:off x="7712984" y="4124626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سمر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E399226D-210C-42EA-BC97-E3EF74DF871E}"/>
              </a:ext>
            </a:extLst>
          </p:cNvPr>
          <p:cNvSpPr txBox="1"/>
          <p:nvPr/>
        </p:nvSpPr>
        <p:spPr>
          <a:xfrm>
            <a:off x="468239" y="424331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ليال 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E7061E63-5900-4E26-8C81-0E131AF88ECA}"/>
              </a:ext>
            </a:extLst>
          </p:cNvPr>
          <p:cNvSpPr txBox="1"/>
          <p:nvPr/>
        </p:nvSpPr>
        <p:spPr>
          <a:xfrm>
            <a:off x="1690929" y="4243311"/>
            <a:ext cx="10001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>
                <a:solidFill>
                  <a:sysClr val="windowText" lastClr="000000"/>
                </a:solidFill>
              </a:rPr>
              <a:t>هناء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9082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0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7" fill="hold">
                      <p:stCondLst>
                        <p:cond delay="0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9" fill="hold">
                      <p:stCondLst>
                        <p:cond delay="0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1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6" fill="hold">
                      <p:stCondLst>
                        <p:cond delay="0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3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5" fill="hold">
                      <p:stCondLst>
                        <p:cond delay="0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501100"/>
              <a:ext cx="229362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2">
                      <a:lumMod val="75000"/>
                    </a:schemeClr>
                  </a:solidFill>
                </a:rPr>
                <a:t>ماهي الطريقة العلمية؟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699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92;p13">
            <a:extLst>
              <a:ext uri="{FF2B5EF4-FFF2-40B4-BE49-F238E27FC236}">
                <a16:creationId xmlns:a16="http://schemas.microsoft.com/office/drawing/2014/main" id="{2A1FF91F-C99C-41C3-867B-B527628B4AE6}"/>
              </a:ext>
            </a:extLst>
          </p:cNvPr>
          <p:cNvSpPr/>
          <p:nvPr/>
        </p:nvSpPr>
        <p:spPr>
          <a:xfrm>
            <a:off x="7456572" y="3800317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92;p13">
            <a:extLst>
              <a:ext uri="{FF2B5EF4-FFF2-40B4-BE49-F238E27FC236}">
                <a16:creationId xmlns:a16="http://schemas.microsoft.com/office/drawing/2014/main" id="{5F82B8D0-9610-4A03-B851-AEA02E0BC89C}"/>
              </a:ext>
            </a:extLst>
          </p:cNvPr>
          <p:cNvSpPr/>
          <p:nvPr/>
        </p:nvSpPr>
        <p:spPr>
          <a:xfrm>
            <a:off x="6861429" y="272493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379436" y="1419972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0938" y="9215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A057C78F-E5F5-466B-A009-070BEBBE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3505200" y="195339"/>
            <a:ext cx="2278380" cy="934295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75000"/>
                  </a:schemeClr>
                </a:solidFill>
              </a:rPr>
              <a:t>الأهداف</a:t>
            </a:r>
            <a:r>
              <a:rPr lang="ar-SA" dirty="0"/>
              <a:t>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324100" y="2101632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ABCF122-CC22-459A-91DB-4EA5ED367303}"/>
              </a:ext>
            </a:extLst>
          </p:cNvPr>
          <p:cNvSpPr txBox="1"/>
          <p:nvPr/>
        </p:nvSpPr>
        <p:spPr>
          <a:xfrm>
            <a:off x="2007851" y="1095644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374680" y="-4033463"/>
            <a:ext cx="773585" cy="644427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1354987" y="1570781"/>
            <a:ext cx="5303197" cy="908879"/>
            <a:chOff x="1196340" y="2279653"/>
            <a:chExt cx="5303197" cy="908879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1391139" y="2734092"/>
              <a:ext cx="4916618" cy="454440"/>
              <a:chOff x="2782731" y="5386388"/>
              <a:chExt cx="6664643" cy="649536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/>
              <p:nvPr/>
            </p:nvCxnSpPr>
            <p:spPr>
              <a:xfrm rot="10800000">
                <a:off x="3000375" y="5386388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1196340" y="2279653"/>
              <a:ext cx="530319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توضح خطوات الطرائق العلمية</a:t>
              </a:r>
            </a:p>
          </p:txBody>
        </p:sp>
      </p:grpSp>
      <p:grpSp>
        <p:nvGrpSpPr>
          <p:cNvPr id="78" name="Google Shape;93;p13">
            <a:extLst>
              <a:ext uri="{FF2B5EF4-FFF2-40B4-BE49-F238E27FC236}">
                <a16:creationId xmlns:a16="http://schemas.microsoft.com/office/drawing/2014/main" id="{1EE0C019-D9F4-4102-BC6B-FDFF8B93144A}"/>
              </a:ext>
            </a:extLst>
          </p:cNvPr>
          <p:cNvGrpSpPr/>
          <p:nvPr/>
        </p:nvGrpSpPr>
        <p:grpSpPr>
          <a:xfrm>
            <a:off x="6834167" y="-2783183"/>
            <a:ext cx="773585" cy="6444271"/>
            <a:chOff x="822635" y="-372083"/>
            <a:chExt cx="773585" cy="6444271"/>
          </a:xfrm>
        </p:grpSpPr>
        <p:sp>
          <p:nvSpPr>
            <p:cNvPr id="79" name="Google Shape;94;p13">
              <a:extLst>
                <a:ext uri="{FF2B5EF4-FFF2-40B4-BE49-F238E27FC236}">
                  <a16:creationId xmlns:a16="http://schemas.microsoft.com/office/drawing/2014/main" id="{AB006199-7B79-48B2-9C46-8AC24CA22D59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" name="Google Shape;95;p13">
              <a:extLst>
                <a:ext uri="{FF2B5EF4-FFF2-40B4-BE49-F238E27FC236}">
                  <a16:creationId xmlns:a16="http://schemas.microsoft.com/office/drawing/2014/main" id="{D5DD94DC-5A1C-47DD-AAC5-6DD8D7A6AD45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B97215C1-8961-43D0-8F12-013B0FED918D}"/>
              </a:ext>
            </a:extLst>
          </p:cNvPr>
          <p:cNvGrpSpPr/>
          <p:nvPr/>
        </p:nvGrpSpPr>
        <p:grpSpPr>
          <a:xfrm>
            <a:off x="1545908" y="545392"/>
            <a:ext cx="9782481" cy="3073751"/>
            <a:chOff x="1034211" y="-339657"/>
            <a:chExt cx="9782481" cy="3073751"/>
          </a:xfrm>
        </p:grpSpPr>
        <p:grpSp>
          <p:nvGrpSpPr>
            <p:cNvPr id="83" name="Google Shape;96;p13">
              <a:extLst>
                <a:ext uri="{FF2B5EF4-FFF2-40B4-BE49-F238E27FC236}">
                  <a16:creationId xmlns:a16="http://schemas.microsoft.com/office/drawing/2014/main" id="{83D6EABB-CD8F-475D-B0CE-E203DEFCF912}"/>
                </a:ext>
              </a:extLst>
            </p:cNvPr>
            <p:cNvGrpSpPr/>
            <p:nvPr/>
          </p:nvGrpSpPr>
          <p:grpSpPr>
            <a:xfrm>
              <a:off x="1034211" y="-339657"/>
              <a:ext cx="9782481" cy="3073751"/>
              <a:chOff x="2298902" y="993045"/>
              <a:chExt cx="13260486" cy="4393343"/>
            </a:xfrm>
          </p:grpSpPr>
          <p:sp>
            <p:nvSpPr>
              <p:cNvPr id="85" name="Google Shape;98;p13">
                <a:extLst>
                  <a:ext uri="{FF2B5EF4-FFF2-40B4-BE49-F238E27FC236}">
                    <a16:creationId xmlns:a16="http://schemas.microsoft.com/office/drawing/2014/main" id="{339F862E-4A2A-4C61-9921-FCDFC6072A93}"/>
                  </a:ext>
                </a:extLst>
              </p:cNvPr>
              <p:cNvSpPr txBox="1"/>
              <p:nvPr/>
            </p:nvSpPr>
            <p:spPr>
              <a:xfrm>
                <a:off x="8551292" y="993045"/>
                <a:ext cx="7008096" cy="64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6" name="Google Shape;99;p13">
                <a:extLst>
                  <a:ext uri="{FF2B5EF4-FFF2-40B4-BE49-F238E27FC236}">
                    <a16:creationId xmlns:a16="http://schemas.microsoft.com/office/drawing/2014/main" id="{C4A4D065-27B7-4C4E-9AF9-38751A7C8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8902" y="5386388"/>
                <a:ext cx="693082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C948B3C-F1E5-495A-8989-CBFEF91EABBE}"/>
                </a:ext>
              </a:extLst>
            </p:cNvPr>
            <p:cNvSpPr txBox="1"/>
            <p:nvPr/>
          </p:nvSpPr>
          <p:spPr>
            <a:xfrm>
              <a:off x="1034211" y="2201627"/>
              <a:ext cx="516998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تقارن بين المتغيرات والثوابت في التجارب العلمية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6331402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AE1ACA4-D859-445F-9163-6B6EFE14EB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oogle Shape;93;p13">
            <a:extLst>
              <a:ext uri="{FF2B5EF4-FFF2-40B4-BE49-F238E27FC236}">
                <a16:creationId xmlns:a16="http://schemas.microsoft.com/office/drawing/2014/main" id="{D358A0AE-B25A-43E4-A1BC-525F7ADE6124}"/>
              </a:ext>
            </a:extLst>
          </p:cNvPr>
          <p:cNvGrpSpPr/>
          <p:nvPr/>
        </p:nvGrpSpPr>
        <p:grpSpPr>
          <a:xfrm>
            <a:off x="7437797" y="-1651355"/>
            <a:ext cx="773585" cy="6444271"/>
            <a:chOff x="822635" y="-372083"/>
            <a:chExt cx="773585" cy="6444271"/>
          </a:xfrm>
        </p:grpSpPr>
        <p:sp>
          <p:nvSpPr>
            <p:cNvPr id="64" name="Google Shape;94;p13">
              <a:extLst>
                <a:ext uri="{FF2B5EF4-FFF2-40B4-BE49-F238E27FC236}">
                  <a16:creationId xmlns:a16="http://schemas.microsoft.com/office/drawing/2014/main" id="{5B442270-410F-4B2A-89FF-987FAE13E6C7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" name="Google Shape;95;p13">
              <a:extLst>
                <a:ext uri="{FF2B5EF4-FFF2-40B4-BE49-F238E27FC236}">
                  <a16:creationId xmlns:a16="http://schemas.microsoft.com/office/drawing/2014/main" id="{E5E19E5B-9C90-444B-B50E-313BD083F8B2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808CDC2E-2B7A-4D13-B80D-A06441604FB7}"/>
              </a:ext>
            </a:extLst>
          </p:cNvPr>
          <p:cNvGrpSpPr/>
          <p:nvPr/>
        </p:nvGrpSpPr>
        <p:grpSpPr>
          <a:xfrm>
            <a:off x="1589803" y="1712580"/>
            <a:ext cx="10394612" cy="3073751"/>
            <a:chOff x="422080" y="-339657"/>
            <a:chExt cx="10394612" cy="3073751"/>
          </a:xfrm>
        </p:grpSpPr>
        <p:grpSp>
          <p:nvGrpSpPr>
            <p:cNvPr id="67" name="Google Shape;96;p13">
              <a:extLst>
                <a:ext uri="{FF2B5EF4-FFF2-40B4-BE49-F238E27FC236}">
                  <a16:creationId xmlns:a16="http://schemas.microsoft.com/office/drawing/2014/main" id="{7633D327-C1C9-47C9-9F4F-A8C2B742F1DE}"/>
                </a:ext>
              </a:extLst>
            </p:cNvPr>
            <p:cNvGrpSpPr/>
            <p:nvPr/>
          </p:nvGrpSpPr>
          <p:grpSpPr>
            <a:xfrm>
              <a:off x="1034211" y="-339657"/>
              <a:ext cx="9782481" cy="3073751"/>
              <a:chOff x="2298902" y="993045"/>
              <a:chExt cx="13260486" cy="4393343"/>
            </a:xfrm>
          </p:grpSpPr>
          <p:sp>
            <p:nvSpPr>
              <p:cNvPr id="76" name="Google Shape;98;p13">
                <a:extLst>
                  <a:ext uri="{FF2B5EF4-FFF2-40B4-BE49-F238E27FC236}">
                    <a16:creationId xmlns:a16="http://schemas.microsoft.com/office/drawing/2014/main" id="{7474A236-D1E4-47C3-A69B-20E54214E40F}"/>
                  </a:ext>
                </a:extLst>
              </p:cNvPr>
              <p:cNvSpPr txBox="1"/>
              <p:nvPr/>
            </p:nvSpPr>
            <p:spPr>
              <a:xfrm>
                <a:off x="8551292" y="993045"/>
                <a:ext cx="7008096" cy="649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7" name="Google Shape;99;p13">
                <a:extLst>
                  <a:ext uri="{FF2B5EF4-FFF2-40B4-BE49-F238E27FC236}">
                    <a16:creationId xmlns:a16="http://schemas.microsoft.com/office/drawing/2014/main" id="{8F3CDD43-8609-4F37-9058-1547746592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8902" y="5386388"/>
                <a:ext cx="693082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BF2C2539-2F4A-49BB-A089-ECF4B6289AE4}"/>
                </a:ext>
              </a:extLst>
            </p:cNvPr>
            <p:cNvSpPr txBox="1"/>
            <p:nvPr/>
          </p:nvSpPr>
          <p:spPr>
            <a:xfrm>
              <a:off x="422080" y="2193826"/>
              <a:ext cx="59831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توضح كيفية ضبط المتغيرات في اثناء التجارب العلمية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382706">
              <a:off x="2916959" y="2127041"/>
              <a:ext cx="2991119" cy="22467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2">
                      <a:lumMod val="75000"/>
                    </a:schemeClr>
                  </a:solidFill>
                </a:rPr>
                <a:t>أراد خالد ان يبحث عن البراكين واثرها على الناس والبيئة ماهي طريقة البحث المناسبة لذلك؟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8753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14D0461-17B4-4736-95F3-B482AEF04FC5}"/>
              </a:ext>
            </a:extLst>
          </p:cNvPr>
          <p:cNvGrpSpPr/>
          <p:nvPr/>
        </p:nvGrpSpPr>
        <p:grpSpPr>
          <a:xfrm>
            <a:off x="1699260" y="-228600"/>
            <a:ext cx="5265420" cy="4937760"/>
            <a:chOff x="1699260" y="-228600"/>
            <a:chExt cx="5265420" cy="4937760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0A86B94A-BDC0-4B7D-8447-9606ECC1493E}"/>
                </a:ext>
              </a:extLst>
            </p:cNvPr>
            <p:cNvGrpSpPr/>
            <p:nvPr/>
          </p:nvGrpSpPr>
          <p:grpSpPr>
            <a:xfrm>
              <a:off x="1699260" y="-228600"/>
              <a:ext cx="5265420" cy="4937760"/>
              <a:chOff x="1752600" y="-266700"/>
              <a:chExt cx="5265420" cy="493776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609CA82-6768-4FBC-94D9-E6578CC97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-266700"/>
                <a:ext cx="5265420" cy="4937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مستطيل 3">
                <a:extLst>
                  <a:ext uri="{FF2B5EF4-FFF2-40B4-BE49-F238E27FC236}">
                    <a16:creationId xmlns:a16="http://schemas.microsoft.com/office/drawing/2014/main" id="{FBAB4B4D-EEA6-4228-8732-B55224A7A189}"/>
                  </a:ext>
                </a:extLst>
              </p:cNvPr>
              <p:cNvSpPr/>
              <p:nvPr/>
            </p:nvSpPr>
            <p:spPr>
              <a:xfrm rot="21395545">
                <a:off x="3916680" y="4206239"/>
                <a:ext cx="1684020" cy="213360"/>
              </a:xfrm>
              <a:prstGeom prst="rect">
                <a:avLst/>
              </a:prstGeom>
              <a:solidFill>
                <a:srgbClr val="D7BA75"/>
              </a:solidFill>
              <a:ln>
                <a:solidFill>
                  <a:srgbClr val="D7B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99CF7E4D-659F-48C5-8EAB-CBB230BA51EF}"/>
                </a:ext>
              </a:extLst>
            </p:cNvPr>
            <p:cNvSpPr txBox="1"/>
            <p:nvPr/>
          </p:nvSpPr>
          <p:spPr>
            <a:xfrm rot="21280993">
              <a:off x="3185160" y="2224102"/>
              <a:ext cx="2293620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2">
                      <a:lumMod val="75000"/>
                    </a:schemeClr>
                  </a:solidFill>
                </a:rPr>
                <a:t>قارني بين طرق البحث العلمي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0475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84;p13">
            <a:extLst>
              <a:ext uri="{FF2B5EF4-FFF2-40B4-BE49-F238E27FC236}">
                <a16:creationId xmlns:a16="http://schemas.microsoft.com/office/drawing/2014/main" id="{8C255C67-C695-4B97-B107-D7315315B928}"/>
              </a:ext>
            </a:extLst>
          </p:cNvPr>
          <p:cNvSpPr/>
          <p:nvPr/>
        </p:nvSpPr>
        <p:spPr>
          <a:xfrm>
            <a:off x="7251995" y="3798398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5D7190D1-B5CC-4931-9605-4CA6B42C2E3C}"/>
              </a:ext>
            </a:extLst>
          </p:cNvPr>
          <p:cNvSpPr/>
          <p:nvPr/>
        </p:nvSpPr>
        <p:spPr>
          <a:xfrm>
            <a:off x="4071050" y="2479366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المفردات الجديدة</a:t>
            </a:r>
            <a:r>
              <a:rPr lang="ar-SA" dirty="0"/>
              <a:t> </a:t>
            </a:r>
          </a:p>
        </p:txBody>
      </p:sp>
      <p:sp>
        <p:nvSpPr>
          <p:cNvPr id="73" name="Google Shape;84;p13">
            <a:extLst>
              <a:ext uri="{FF2B5EF4-FFF2-40B4-BE49-F238E27FC236}">
                <a16:creationId xmlns:a16="http://schemas.microsoft.com/office/drawing/2014/main" id="{0308D6A5-71B3-48CC-9C98-E0059A9E51C5}"/>
              </a:ext>
            </a:extLst>
          </p:cNvPr>
          <p:cNvSpPr/>
          <p:nvPr/>
        </p:nvSpPr>
        <p:spPr>
          <a:xfrm>
            <a:off x="6753292" y="2438340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84;p13">
            <a:extLst>
              <a:ext uri="{FF2B5EF4-FFF2-40B4-BE49-F238E27FC236}">
                <a16:creationId xmlns:a16="http://schemas.microsoft.com/office/drawing/2014/main" id="{4EA4FF0F-79BD-40CA-9E4F-28A780021C53}"/>
              </a:ext>
            </a:extLst>
          </p:cNvPr>
          <p:cNvSpPr/>
          <p:nvPr/>
        </p:nvSpPr>
        <p:spPr>
          <a:xfrm>
            <a:off x="6020256" y="1059279"/>
            <a:ext cx="770424" cy="971551"/>
          </a:xfrm>
          <a:custGeom>
            <a:avLst/>
            <a:gdLst/>
            <a:ahLst/>
            <a:cxnLst/>
            <a:rect l="l" t="t" r="r" b="b"/>
            <a:pathLst>
              <a:path w="702970" h="914401" extrusionOk="0">
                <a:moveTo>
                  <a:pt x="210046" y="0"/>
                </a:moveTo>
                <a:lnTo>
                  <a:pt x="510084" y="0"/>
                </a:lnTo>
                <a:lnTo>
                  <a:pt x="585730" y="302587"/>
                </a:lnTo>
                <a:lnTo>
                  <a:pt x="600023" y="314379"/>
                </a:lnTo>
                <a:cubicBezTo>
                  <a:pt x="663629" y="377985"/>
                  <a:pt x="702970" y="465856"/>
                  <a:pt x="702970" y="562916"/>
                </a:cubicBezTo>
                <a:cubicBezTo>
                  <a:pt x="702970" y="757036"/>
                  <a:pt x="545605" y="914401"/>
                  <a:pt x="351485" y="914401"/>
                </a:cubicBezTo>
                <a:cubicBezTo>
                  <a:pt x="157365" y="914401"/>
                  <a:pt x="0" y="757036"/>
                  <a:pt x="0" y="562916"/>
                </a:cubicBezTo>
                <a:cubicBezTo>
                  <a:pt x="0" y="465856"/>
                  <a:pt x="39341" y="377985"/>
                  <a:pt x="102948" y="314379"/>
                </a:cubicBezTo>
                <a:lnTo>
                  <a:pt x="138859" y="28474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/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2842693-1599-4886-9621-AFA7AA87B08C}"/>
              </a:ext>
            </a:extLst>
          </p:cNvPr>
          <p:cNvSpPr/>
          <p:nvPr/>
        </p:nvSpPr>
        <p:spPr>
          <a:xfrm>
            <a:off x="4772790" y="1245026"/>
            <a:ext cx="1295399" cy="397583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الاهمية</a:t>
            </a:r>
            <a:r>
              <a:rPr lang="ar-SA" dirty="0"/>
              <a:t> 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A057C78F-E5F5-466B-A009-070BEBBE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BA4CE6-F9CB-4306-8394-F3CF17D2160C}"/>
              </a:ext>
            </a:extLst>
          </p:cNvPr>
          <p:cNvSpPr txBox="1"/>
          <p:nvPr/>
        </p:nvSpPr>
        <p:spPr>
          <a:xfrm>
            <a:off x="2247900" y="2293654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0" dirty="0">
                <a:effectLst/>
              </a:rPr>
              <a:t> </a:t>
            </a:r>
            <a:endParaRPr lang="ar-SA" dirty="0"/>
          </a:p>
        </p:txBody>
      </p:sp>
      <p:grpSp>
        <p:nvGrpSpPr>
          <p:cNvPr id="68" name="Google Shape;85;p13">
            <a:extLst>
              <a:ext uri="{FF2B5EF4-FFF2-40B4-BE49-F238E27FC236}">
                <a16:creationId xmlns:a16="http://schemas.microsoft.com/office/drawing/2014/main" id="{3CC5CD6B-D566-4871-A9A7-CB6E7C4A7084}"/>
              </a:ext>
            </a:extLst>
          </p:cNvPr>
          <p:cNvGrpSpPr/>
          <p:nvPr/>
        </p:nvGrpSpPr>
        <p:grpSpPr>
          <a:xfrm>
            <a:off x="6023948" y="-4413441"/>
            <a:ext cx="773585" cy="6444271"/>
            <a:chOff x="822635" y="-372083"/>
            <a:chExt cx="773585" cy="6444271"/>
          </a:xfrm>
        </p:grpSpPr>
        <p:sp>
          <p:nvSpPr>
            <p:cNvPr id="69" name="Google Shape;86;p13">
              <a:extLst>
                <a:ext uri="{FF2B5EF4-FFF2-40B4-BE49-F238E27FC236}">
                  <a16:creationId xmlns:a16="http://schemas.microsoft.com/office/drawing/2014/main" id="{B7C55CA6-89D3-4568-811A-41A61812BBC5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" name="Google Shape;87;p13">
              <a:extLst>
                <a:ext uri="{FF2B5EF4-FFF2-40B4-BE49-F238E27FC236}">
                  <a16:creationId xmlns:a16="http://schemas.microsoft.com/office/drawing/2014/main" id="{F2C4316F-041F-46BB-8E4A-4ACD570DD45C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E82633B-EA74-4502-A1F6-E40BFBB081DE}"/>
              </a:ext>
            </a:extLst>
          </p:cNvPr>
          <p:cNvGrpSpPr/>
          <p:nvPr/>
        </p:nvGrpSpPr>
        <p:grpSpPr>
          <a:xfrm>
            <a:off x="415238" y="1655417"/>
            <a:ext cx="5744624" cy="1127691"/>
            <a:chOff x="731393" y="2060843"/>
            <a:chExt cx="5744624" cy="1127691"/>
          </a:xfrm>
        </p:grpSpPr>
        <p:grpSp>
          <p:nvGrpSpPr>
            <p:cNvPr id="72" name="Google Shape;96;p13">
              <a:extLst>
                <a:ext uri="{FF2B5EF4-FFF2-40B4-BE49-F238E27FC236}">
                  <a16:creationId xmlns:a16="http://schemas.microsoft.com/office/drawing/2014/main" id="{5763B543-E6E8-4340-B519-DA917E9D4096}"/>
                </a:ext>
              </a:extLst>
            </p:cNvPr>
            <p:cNvGrpSpPr/>
            <p:nvPr/>
          </p:nvGrpSpPr>
          <p:grpSpPr>
            <a:xfrm>
              <a:off x="908396" y="2455789"/>
              <a:ext cx="5428016" cy="732745"/>
              <a:chOff x="2128356" y="4988604"/>
              <a:chExt cx="7357861" cy="1047320"/>
            </a:xfrm>
          </p:grpSpPr>
          <p:sp>
            <p:nvSpPr>
              <p:cNvPr id="74" name="Google Shape;98;p13">
                <a:extLst>
                  <a:ext uri="{FF2B5EF4-FFF2-40B4-BE49-F238E27FC236}">
                    <a16:creationId xmlns:a16="http://schemas.microsoft.com/office/drawing/2014/main" id="{68A43915-0950-43C3-8172-BF5E9E819C0E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Google Shape;99;p13">
                <a:extLst>
                  <a:ext uri="{FF2B5EF4-FFF2-40B4-BE49-F238E27FC236}">
                    <a16:creationId xmlns:a16="http://schemas.microsoft.com/office/drawing/2014/main" id="{3CFBAA3D-F7A0-4AE3-809C-73103048DC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8356" y="4988604"/>
                <a:ext cx="7357861" cy="29567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B9AB85D-EAEB-4190-96DA-273275A144F6}"/>
                </a:ext>
              </a:extLst>
            </p:cNvPr>
            <p:cNvSpPr txBox="1"/>
            <p:nvPr/>
          </p:nvSpPr>
          <p:spPr>
            <a:xfrm>
              <a:off x="731393" y="2060843"/>
              <a:ext cx="5744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</a:rPr>
                <a:t>تساعدنا الطرائق العلمية على حل أنواع مختلفة من المشكلات </a:t>
              </a:r>
            </a:p>
          </p:txBody>
        </p:sp>
      </p:grpSp>
      <p:grpSp>
        <p:nvGrpSpPr>
          <p:cNvPr id="62" name="Google Shape;85;p13">
            <a:extLst>
              <a:ext uri="{FF2B5EF4-FFF2-40B4-BE49-F238E27FC236}">
                <a16:creationId xmlns:a16="http://schemas.microsoft.com/office/drawing/2014/main" id="{85C5CB5C-4749-4543-91B4-12E32F4E1318}"/>
              </a:ext>
            </a:extLst>
          </p:cNvPr>
          <p:cNvGrpSpPr/>
          <p:nvPr/>
        </p:nvGrpSpPr>
        <p:grpSpPr>
          <a:xfrm>
            <a:off x="6753292" y="-3034380"/>
            <a:ext cx="773585" cy="6444271"/>
            <a:chOff x="822635" y="-372083"/>
            <a:chExt cx="773585" cy="6444271"/>
          </a:xfrm>
        </p:grpSpPr>
        <p:sp>
          <p:nvSpPr>
            <p:cNvPr id="63" name="Google Shape;86;p13">
              <a:extLst>
                <a:ext uri="{FF2B5EF4-FFF2-40B4-BE49-F238E27FC236}">
                  <a16:creationId xmlns:a16="http://schemas.microsoft.com/office/drawing/2014/main" id="{53247DC2-2A10-4627-BE77-634B2177AA3C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" name="Google Shape;87;p13">
              <a:extLst>
                <a:ext uri="{FF2B5EF4-FFF2-40B4-BE49-F238E27FC236}">
                  <a16:creationId xmlns:a16="http://schemas.microsoft.com/office/drawing/2014/main" id="{3513101E-ACDE-426E-B470-44F0FF28A8BE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CB023755-F074-44B5-B55B-BF2D7D6A0389}"/>
              </a:ext>
            </a:extLst>
          </p:cNvPr>
          <p:cNvGrpSpPr/>
          <p:nvPr/>
        </p:nvGrpSpPr>
        <p:grpSpPr>
          <a:xfrm>
            <a:off x="1592903" y="2859051"/>
            <a:ext cx="5801964" cy="2143505"/>
            <a:chOff x="505793" y="-1184940"/>
            <a:chExt cx="5801964" cy="4373472"/>
          </a:xfrm>
        </p:grpSpPr>
        <p:grpSp>
          <p:nvGrpSpPr>
            <p:cNvPr id="88" name="Google Shape;96;p13">
              <a:extLst>
                <a:ext uri="{FF2B5EF4-FFF2-40B4-BE49-F238E27FC236}">
                  <a16:creationId xmlns:a16="http://schemas.microsoft.com/office/drawing/2014/main" id="{43AF559F-D806-4529-846F-B935720AAE4C}"/>
                </a:ext>
              </a:extLst>
            </p:cNvPr>
            <p:cNvGrpSpPr/>
            <p:nvPr/>
          </p:nvGrpSpPr>
          <p:grpSpPr>
            <a:xfrm>
              <a:off x="1160790" y="-133843"/>
              <a:ext cx="5146967" cy="3322375"/>
              <a:chOff x="2470485" y="1287217"/>
              <a:chExt cx="6976889" cy="4748707"/>
            </a:xfrm>
          </p:grpSpPr>
          <p:sp>
            <p:nvSpPr>
              <p:cNvPr id="90" name="Google Shape;98;p13">
                <a:extLst>
                  <a:ext uri="{FF2B5EF4-FFF2-40B4-BE49-F238E27FC236}">
                    <a16:creationId xmlns:a16="http://schemas.microsoft.com/office/drawing/2014/main" id="{963AF4FD-62AE-4836-880F-7AD49A1A3D3F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1" name="Google Shape;99;p13">
                <a:extLst>
                  <a:ext uri="{FF2B5EF4-FFF2-40B4-BE49-F238E27FC236}">
                    <a16:creationId xmlns:a16="http://schemas.microsoft.com/office/drawing/2014/main" id="{40EB0C08-A3B3-42EB-83F4-DAE2A7D0D815}"/>
                  </a:ext>
                </a:extLst>
              </p:cNvPr>
              <p:cNvCxnSpPr/>
              <p:nvPr/>
            </p:nvCxnSpPr>
            <p:spPr>
              <a:xfrm rot="10800000">
                <a:off x="2470485" y="1287217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204B16E5-2851-4E19-B97E-DE22673AB438}"/>
                </a:ext>
              </a:extLst>
            </p:cNvPr>
            <p:cNvSpPr txBox="1"/>
            <p:nvPr/>
          </p:nvSpPr>
          <p:spPr>
            <a:xfrm>
              <a:off x="505793" y="-1184940"/>
              <a:ext cx="5303197" cy="16955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الطرائق العلمية –الملاحظة – الاستنتاج –الفرضية المتغير المستقل-المتغير التابع – الثابت - الضابط</a:t>
              </a:r>
            </a:p>
          </p:txBody>
        </p:sp>
      </p:grpSp>
      <p:grpSp>
        <p:nvGrpSpPr>
          <p:cNvPr id="92" name="Google Shape;85;p13">
            <a:extLst>
              <a:ext uri="{FF2B5EF4-FFF2-40B4-BE49-F238E27FC236}">
                <a16:creationId xmlns:a16="http://schemas.microsoft.com/office/drawing/2014/main" id="{38B0031A-80A9-4754-9470-E3ED9160FB5B}"/>
              </a:ext>
            </a:extLst>
          </p:cNvPr>
          <p:cNvGrpSpPr/>
          <p:nvPr/>
        </p:nvGrpSpPr>
        <p:grpSpPr>
          <a:xfrm>
            <a:off x="7256292" y="-1673472"/>
            <a:ext cx="773585" cy="6444271"/>
            <a:chOff x="822635" y="-372083"/>
            <a:chExt cx="773585" cy="6444271"/>
          </a:xfrm>
        </p:grpSpPr>
        <p:sp>
          <p:nvSpPr>
            <p:cNvPr id="93" name="Google Shape;86;p13">
              <a:extLst>
                <a:ext uri="{FF2B5EF4-FFF2-40B4-BE49-F238E27FC236}">
                  <a16:creationId xmlns:a16="http://schemas.microsoft.com/office/drawing/2014/main" id="{A0F3F2B6-9239-4BBA-9AD6-9BEFFA7B05F6}"/>
                </a:ext>
              </a:extLst>
            </p:cNvPr>
            <p:cNvSpPr/>
            <p:nvPr/>
          </p:nvSpPr>
          <p:spPr>
            <a:xfrm rot="10800000" flipH="1">
              <a:off x="822635" y="4894848"/>
              <a:ext cx="773585" cy="1177340"/>
            </a:xfrm>
            <a:custGeom>
              <a:avLst/>
              <a:gdLst/>
              <a:ahLst/>
              <a:cxnLst/>
              <a:rect l="l" t="t" r="r" b="b"/>
              <a:pathLst>
                <a:path w="1002679" h="1526004" extrusionOk="0">
                  <a:moveTo>
                    <a:pt x="719752" y="1308313"/>
                  </a:moveTo>
                  <a:lnTo>
                    <a:pt x="282927" y="1308313"/>
                  </a:lnTo>
                  <a:cubicBezTo>
                    <a:pt x="265988" y="1308313"/>
                    <a:pt x="252652" y="1294977"/>
                    <a:pt x="252652" y="1278398"/>
                  </a:cubicBezTo>
                  <a:cubicBezTo>
                    <a:pt x="252652" y="1186852"/>
                    <a:pt x="233910" y="1105758"/>
                    <a:pt x="206879" y="1032233"/>
                  </a:cubicBezTo>
                  <a:cubicBezTo>
                    <a:pt x="179127" y="956906"/>
                    <a:pt x="142725" y="888788"/>
                    <a:pt x="108846" y="824994"/>
                  </a:cubicBezTo>
                  <a:cubicBezTo>
                    <a:pt x="51540" y="717590"/>
                    <a:pt x="0" y="621358"/>
                    <a:pt x="0" y="517198"/>
                  </a:cubicBezTo>
                  <a:lnTo>
                    <a:pt x="0" y="511431"/>
                  </a:lnTo>
                  <a:cubicBezTo>
                    <a:pt x="1442" y="351046"/>
                    <a:pt x="64875" y="223458"/>
                    <a:pt x="158944" y="135517"/>
                  </a:cubicBezTo>
                  <a:cubicBezTo>
                    <a:pt x="252652" y="47575"/>
                    <a:pt x="377356" y="0"/>
                    <a:pt x="502060" y="0"/>
                  </a:cubicBezTo>
                  <a:cubicBezTo>
                    <a:pt x="503142" y="0"/>
                    <a:pt x="504223" y="0"/>
                    <a:pt x="504944" y="360"/>
                  </a:cubicBezTo>
                  <a:lnTo>
                    <a:pt x="506746" y="360"/>
                  </a:lnTo>
                  <a:cubicBezTo>
                    <a:pt x="637938" y="1442"/>
                    <a:pt x="768769" y="55865"/>
                    <a:pt x="863198" y="154258"/>
                  </a:cubicBezTo>
                  <a:cubicBezTo>
                    <a:pt x="947535" y="242560"/>
                    <a:pt x="1002679" y="365463"/>
                    <a:pt x="1002679" y="517198"/>
                  </a:cubicBezTo>
                  <a:cubicBezTo>
                    <a:pt x="1002679" y="621358"/>
                    <a:pt x="951140" y="717590"/>
                    <a:pt x="894194" y="824994"/>
                  </a:cubicBezTo>
                  <a:cubicBezTo>
                    <a:pt x="826435" y="951860"/>
                    <a:pt x="750027" y="1094585"/>
                    <a:pt x="750027" y="1278398"/>
                  </a:cubicBezTo>
                  <a:cubicBezTo>
                    <a:pt x="750027" y="1294977"/>
                    <a:pt x="736692" y="1308313"/>
                    <a:pt x="719752" y="1308313"/>
                  </a:cubicBezTo>
                  <a:close/>
                  <a:moveTo>
                    <a:pt x="302029" y="1417158"/>
                  </a:moveTo>
                  <a:cubicBezTo>
                    <a:pt x="285450" y="1417158"/>
                    <a:pt x="271754" y="1403823"/>
                    <a:pt x="271754" y="1386883"/>
                  </a:cubicBezTo>
                  <a:cubicBezTo>
                    <a:pt x="271754" y="1370304"/>
                    <a:pt x="285450" y="1356608"/>
                    <a:pt x="302029" y="1356608"/>
                  </a:cubicBezTo>
                  <a:lnTo>
                    <a:pt x="700650" y="1356608"/>
                  </a:lnTo>
                  <a:cubicBezTo>
                    <a:pt x="717229" y="1356608"/>
                    <a:pt x="730925" y="1370304"/>
                    <a:pt x="730925" y="1386883"/>
                  </a:cubicBezTo>
                  <a:cubicBezTo>
                    <a:pt x="730925" y="1403823"/>
                    <a:pt x="717229" y="1417158"/>
                    <a:pt x="700650" y="1417158"/>
                  </a:cubicBezTo>
                  <a:lnTo>
                    <a:pt x="302029" y="1417158"/>
                  </a:lnTo>
                  <a:close/>
                  <a:moveTo>
                    <a:pt x="440790" y="813100"/>
                  </a:moveTo>
                  <a:lnTo>
                    <a:pt x="561890" y="813100"/>
                  </a:lnTo>
                  <a:lnTo>
                    <a:pt x="561890" y="770931"/>
                  </a:lnTo>
                  <a:cubicBezTo>
                    <a:pt x="561890" y="753992"/>
                    <a:pt x="575225" y="740656"/>
                    <a:pt x="591804" y="740656"/>
                  </a:cubicBezTo>
                  <a:cubicBezTo>
                    <a:pt x="608744" y="740656"/>
                    <a:pt x="622079" y="753992"/>
                    <a:pt x="622079" y="770931"/>
                  </a:cubicBezTo>
                  <a:lnTo>
                    <a:pt x="622079" y="1248123"/>
                  </a:lnTo>
                  <a:lnTo>
                    <a:pt x="690198" y="1248123"/>
                  </a:lnTo>
                  <a:cubicBezTo>
                    <a:pt x="697767" y="1064671"/>
                    <a:pt x="773454" y="923027"/>
                    <a:pt x="840852" y="796521"/>
                  </a:cubicBezTo>
                  <a:cubicBezTo>
                    <a:pt x="894194" y="696685"/>
                    <a:pt x="942490" y="606581"/>
                    <a:pt x="942490" y="517198"/>
                  </a:cubicBezTo>
                  <a:cubicBezTo>
                    <a:pt x="942490" y="382402"/>
                    <a:pt x="893833" y="273556"/>
                    <a:pt x="819588" y="196067"/>
                  </a:cubicBezTo>
                  <a:cubicBezTo>
                    <a:pt x="736692" y="109206"/>
                    <a:pt x="621719" y="61631"/>
                    <a:pt x="506025" y="60550"/>
                  </a:cubicBezTo>
                  <a:lnTo>
                    <a:pt x="502060" y="60550"/>
                  </a:lnTo>
                  <a:cubicBezTo>
                    <a:pt x="392494" y="60550"/>
                    <a:pt x="282567" y="102358"/>
                    <a:pt x="199671" y="179848"/>
                  </a:cubicBezTo>
                  <a:cubicBezTo>
                    <a:pt x="117135" y="256977"/>
                    <a:pt x="61631" y="369788"/>
                    <a:pt x="60190" y="511792"/>
                  </a:cubicBezTo>
                  <a:lnTo>
                    <a:pt x="60190" y="517198"/>
                  </a:lnTo>
                  <a:cubicBezTo>
                    <a:pt x="60190" y="606581"/>
                    <a:pt x="108485" y="696685"/>
                    <a:pt x="161827" y="796521"/>
                  </a:cubicBezTo>
                  <a:cubicBezTo>
                    <a:pt x="197148" y="862838"/>
                    <a:pt x="234631" y="933119"/>
                    <a:pt x="263465" y="1011329"/>
                  </a:cubicBezTo>
                  <a:cubicBezTo>
                    <a:pt x="289775" y="1083052"/>
                    <a:pt x="308877" y="1160902"/>
                    <a:pt x="312481" y="1248123"/>
                  </a:cubicBezTo>
                  <a:lnTo>
                    <a:pt x="380600" y="1248123"/>
                  </a:lnTo>
                  <a:lnTo>
                    <a:pt x="380600" y="770931"/>
                  </a:lnTo>
                  <a:cubicBezTo>
                    <a:pt x="380600" y="753992"/>
                    <a:pt x="393935" y="740656"/>
                    <a:pt x="410875" y="740656"/>
                  </a:cubicBezTo>
                  <a:cubicBezTo>
                    <a:pt x="427454" y="740656"/>
                    <a:pt x="440790" y="753992"/>
                    <a:pt x="440790" y="770931"/>
                  </a:cubicBezTo>
                  <a:lnTo>
                    <a:pt x="440790" y="813100"/>
                  </a:lnTo>
                  <a:close/>
                  <a:moveTo>
                    <a:pt x="561890" y="1248123"/>
                  </a:moveTo>
                  <a:lnTo>
                    <a:pt x="561890" y="873650"/>
                  </a:lnTo>
                  <a:lnTo>
                    <a:pt x="440790" y="873650"/>
                  </a:lnTo>
                  <a:lnTo>
                    <a:pt x="440790" y="1248123"/>
                  </a:lnTo>
                  <a:lnTo>
                    <a:pt x="561890" y="1248123"/>
                  </a:lnTo>
                  <a:close/>
                  <a:moveTo>
                    <a:pt x="337350" y="1526004"/>
                  </a:moveTo>
                  <a:cubicBezTo>
                    <a:pt x="320410" y="1526004"/>
                    <a:pt x="307075" y="1512308"/>
                    <a:pt x="307075" y="1495729"/>
                  </a:cubicBezTo>
                  <a:cubicBezTo>
                    <a:pt x="307075" y="1479150"/>
                    <a:pt x="320410" y="1465454"/>
                    <a:pt x="337350" y="1465454"/>
                  </a:cubicBezTo>
                  <a:lnTo>
                    <a:pt x="662085" y="1465454"/>
                  </a:lnTo>
                  <a:cubicBezTo>
                    <a:pt x="679025" y="1465454"/>
                    <a:pt x="692360" y="1479150"/>
                    <a:pt x="692360" y="1495729"/>
                  </a:cubicBezTo>
                  <a:cubicBezTo>
                    <a:pt x="692360" y="1512308"/>
                    <a:pt x="679025" y="1526004"/>
                    <a:pt x="662085" y="1526004"/>
                  </a:cubicBezTo>
                  <a:lnTo>
                    <a:pt x="337350" y="15260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4" name="Google Shape;87;p13">
              <a:extLst>
                <a:ext uri="{FF2B5EF4-FFF2-40B4-BE49-F238E27FC236}">
                  <a16:creationId xmlns:a16="http://schemas.microsoft.com/office/drawing/2014/main" id="{9986B129-B57F-4820-B24A-DD23FC2E6CCD}"/>
                </a:ext>
              </a:extLst>
            </p:cNvPr>
            <p:cNvCxnSpPr/>
            <p:nvPr/>
          </p:nvCxnSpPr>
          <p:spPr>
            <a:xfrm>
              <a:off x="1209427" y="-372083"/>
              <a:ext cx="0" cy="565846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0D2D5ABE-C6AA-4BD1-B02F-E19E42185ADB}"/>
              </a:ext>
            </a:extLst>
          </p:cNvPr>
          <p:cNvSpPr/>
          <p:nvPr/>
        </p:nvSpPr>
        <p:spPr>
          <a:xfrm>
            <a:off x="4515459" y="3814889"/>
            <a:ext cx="2952285" cy="489844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2">
                    <a:lumMod val="75000"/>
                  </a:schemeClr>
                </a:solidFill>
              </a:rPr>
              <a:t>مراجعة المفردات</a:t>
            </a:r>
            <a:endParaRPr lang="ar-SA" dirty="0"/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3735422-CDBF-42A1-B20A-D320800263C3}"/>
              </a:ext>
            </a:extLst>
          </p:cNvPr>
          <p:cNvGrpSpPr/>
          <p:nvPr/>
        </p:nvGrpSpPr>
        <p:grpSpPr>
          <a:xfrm>
            <a:off x="2164547" y="4311047"/>
            <a:ext cx="5303197" cy="937562"/>
            <a:chOff x="1390226" y="2250973"/>
            <a:chExt cx="5303197" cy="937562"/>
          </a:xfrm>
        </p:grpSpPr>
        <p:grpSp>
          <p:nvGrpSpPr>
            <p:cNvPr id="106" name="Google Shape;96;p13">
              <a:extLst>
                <a:ext uri="{FF2B5EF4-FFF2-40B4-BE49-F238E27FC236}">
                  <a16:creationId xmlns:a16="http://schemas.microsoft.com/office/drawing/2014/main" id="{356FC269-ADAF-40DD-8C03-40A896E4BD2D}"/>
                </a:ext>
              </a:extLst>
            </p:cNvPr>
            <p:cNvGrpSpPr/>
            <p:nvPr/>
          </p:nvGrpSpPr>
          <p:grpSpPr>
            <a:xfrm>
              <a:off x="1391139" y="2695821"/>
              <a:ext cx="5031787" cy="492714"/>
              <a:chOff x="2782731" y="5331683"/>
              <a:chExt cx="6820759" cy="704241"/>
            </a:xfrm>
          </p:grpSpPr>
          <p:sp>
            <p:nvSpPr>
              <p:cNvPr id="108" name="Google Shape;98;p13">
                <a:extLst>
                  <a:ext uri="{FF2B5EF4-FFF2-40B4-BE49-F238E27FC236}">
                    <a16:creationId xmlns:a16="http://schemas.microsoft.com/office/drawing/2014/main" id="{E854E6D9-E776-48CC-810A-FE74D1345544}"/>
                  </a:ext>
                </a:extLst>
              </p:cNvPr>
              <p:cNvSpPr txBox="1"/>
              <p:nvPr/>
            </p:nvSpPr>
            <p:spPr>
              <a:xfrm>
                <a:off x="2782731" y="5386389"/>
                <a:ext cx="6664643" cy="649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9" name="Google Shape;99;p13">
                <a:extLst>
                  <a:ext uri="{FF2B5EF4-FFF2-40B4-BE49-F238E27FC236}">
                    <a16:creationId xmlns:a16="http://schemas.microsoft.com/office/drawing/2014/main" id="{A78055FC-77C3-4C0F-8FB1-BFEC53ED390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374137" y="5331683"/>
                <a:ext cx="6229353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7" name="مربع نص 106">
              <a:extLst>
                <a:ext uri="{FF2B5EF4-FFF2-40B4-BE49-F238E27FC236}">
                  <a16:creationId xmlns:a16="http://schemas.microsoft.com/office/drawing/2014/main" id="{ED78D60F-A821-431D-8565-1FD0DE6CADEE}"/>
                </a:ext>
              </a:extLst>
            </p:cNvPr>
            <p:cNvSpPr txBox="1"/>
            <p:nvPr/>
          </p:nvSpPr>
          <p:spPr>
            <a:xfrm>
              <a:off x="1390226" y="2250973"/>
              <a:ext cx="530319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التحليل: تجزئة الشيء ودراسة </a:t>
              </a:r>
              <a:r>
                <a:rPr lang="ar-SA" sz="2400" b="1" dirty="0" err="1">
                  <a:solidFill>
                    <a:schemeClr val="accent1">
                      <a:lumMod val="50000"/>
                    </a:schemeClr>
                  </a:solidFill>
                </a:rPr>
                <a:t>محتوياتهمن</a:t>
              </a: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 اجل التوصل الى فهم شامل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5247945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2B6ACE3-416B-464E-80A4-275ACA85E4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-146636" y="-143950"/>
            <a:ext cx="2381652" cy="1006546"/>
            <a:chOff x="5810365" y="312421"/>
            <a:chExt cx="2381652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5810365" y="631028"/>
              <a:ext cx="2381652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استراتيجية شريط الذكريات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39486" y="3732306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39486" y="3732306"/>
                <a:ext cx="1318636" cy="1285875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F17B727-615A-4262-A2EA-7F51D77596FB}"/>
              </a:ext>
            </a:extLst>
          </p:cNvPr>
          <p:cNvGrpSpPr/>
          <p:nvPr/>
        </p:nvGrpSpPr>
        <p:grpSpPr>
          <a:xfrm>
            <a:off x="7053926" y="-290410"/>
            <a:ext cx="2158300" cy="1006546"/>
            <a:chOff x="5957001" y="312421"/>
            <a:chExt cx="2158300" cy="1006546"/>
          </a:xfrm>
        </p:grpSpPr>
        <p:pic>
          <p:nvPicPr>
            <p:cNvPr id="10" name="صورة 9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0067B157-4D49-4CD0-A39E-120A5B02F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B17BA26-44C0-46A5-B0A1-1B5328C2DF82}"/>
                </a:ext>
              </a:extLst>
            </p:cNvPr>
            <p:cNvSpPr txBox="1"/>
            <p:nvPr/>
          </p:nvSpPr>
          <p:spPr>
            <a:xfrm>
              <a:off x="6257589" y="534013"/>
              <a:ext cx="1557123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تغذية راجعة 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F7A552-E57E-430F-8B4A-4C5B8C63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81203"/>
            <a:ext cx="8267700" cy="26796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099979">
              <a:off x="1440479" y="2104247"/>
              <a:ext cx="1866293" cy="1049790"/>
            </p:xfrm>
            <a:graphic>
              <a:graphicData uri="http://schemas.microsoft.com/office/powerpoint/2016/slidezoom">
                <pslz:sldZm>
                  <pslz:sldZmObj sldId="341" cId="3659369983">
                    <pslz:zmPr id="{BE126514-8F8D-4317-B61B-C21A3AFA846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099979">
                          <a:off x="0" y="0"/>
                          <a:ext cx="1866293" cy="104979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FEC1EFD-E1E2-499A-BA76-21B01EF507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1099979">
                <a:off x="1440479" y="2104247"/>
                <a:ext cx="1866293" cy="10497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34507">
              <a:off x="3442700" y="1756709"/>
              <a:ext cx="1557070" cy="875852"/>
            </p:xfrm>
            <a:graphic>
              <a:graphicData uri="http://schemas.microsoft.com/office/powerpoint/2016/slidezoom">
                <pslz:sldZm>
                  <pslz:sldZmObj sldId="342" cId="1188887536">
                    <pslz:zmPr id="{90451DCB-F34D-4B9C-BA80-7F7256B55A23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934507">
                          <a:off x="0" y="0"/>
                          <a:ext cx="1557070" cy="87585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95DDEFC-6388-4289-BD26-A38833BA36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0934507">
                <a:off x="3442700" y="1756709"/>
                <a:ext cx="1557070" cy="87585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5766" y="1735603"/>
              <a:ext cx="1489024" cy="837576"/>
            </p:xfrm>
            <a:graphic>
              <a:graphicData uri="http://schemas.microsoft.com/office/powerpoint/2016/slidezoom">
                <pslz:sldZm>
                  <pslz:sldZmObj sldId="343" cId="3248047563">
                    <pslz:zmPr id="{478EDCC5-E7EE-4620-8154-E6F30FD5A874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89024" cy="837576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352094D1-717E-4A75-8D14-01415C038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45766" y="1735603"/>
                <a:ext cx="1489024" cy="8375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1EA8E51-3C57-4440-8B16-8A20CE7B62D3}"/>
              </a:ext>
            </a:extLst>
          </p:cNvPr>
          <p:cNvSpPr txBox="1"/>
          <p:nvPr/>
        </p:nvSpPr>
        <p:spPr>
          <a:xfrm>
            <a:off x="2556187" y="1781918"/>
            <a:ext cx="36579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EDBBC7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40A383-FBF5-4DFE-A5E6-1D63A576E3C9}"/>
              </a:ext>
            </a:extLst>
          </p:cNvPr>
          <p:cNvGrpSpPr/>
          <p:nvPr/>
        </p:nvGrpSpPr>
        <p:grpSpPr>
          <a:xfrm>
            <a:off x="6734241" y="-147717"/>
            <a:ext cx="2158300" cy="1006546"/>
            <a:chOff x="5957001" y="312421"/>
            <a:chExt cx="2158300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65F0C98-A2E4-4D6C-92D3-FAEFC0870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4C7F67B-16BC-480F-A555-17788DDD2C0F}"/>
                </a:ext>
              </a:extLst>
            </p:cNvPr>
            <p:cNvSpPr txBox="1"/>
            <p:nvPr/>
          </p:nvSpPr>
          <p:spPr>
            <a:xfrm>
              <a:off x="6277961" y="568611"/>
              <a:ext cx="17535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ar-SA" sz="2400" dirty="0">
                  <a:solidFill>
                    <a:srgbClr val="B4C8D1">
                      <a:lumMod val="75000"/>
                    </a:srgbClr>
                  </a:solidFill>
                </a:rPr>
                <a:t>تغذية راجعة </a:t>
              </a:r>
              <a:endPara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رسم 6">
            <a:extLst>
              <a:ext uri="{FF2B5EF4-FFF2-40B4-BE49-F238E27FC236}">
                <a16:creationId xmlns:a16="http://schemas.microsoft.com/office/drawing/2014/main" id="{EFC2F189-A58B-4D7F-A38D-AF0C97A67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9842" b="54444"/>
          <a:stretch/>
        </p:blipFill>
        <p:spPr>
          <a:xfrm>
            <a:off x="1620085" y="530908"/>
            <a:ext cx="5672255" cy="2794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C545058-152B-4AE9-8343-5D7C5FB4B65A}"/>
              </a:ext>
            </a:extLst>
          </p:cNvPr>
          <p:cNvSpPr txBox="1"/>
          <p:nvPr/>
        </p:nvSpPr>
        <p:spPr>
          <a:xfrm>
            <a:off x="3256531" y="3751971"/>
            <a:ext cx="46852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EDBBC7">
                    <a:lumMod val="75000"/>
                  </a:srgb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العلم الذي يدرس الأدوات والتراث الحضاري للإنسان قديماً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A1AD91-D8C0-4DA4-9DA9-21B5D57155A4}"/>
              </a:ext>
            </a:extLst>
          </p:cNvPr>
          <p:cNvSpPr txBox="1"/>
          <p:nvPr/>
        </p:nvSpPr>
        <p:spPr>
          <a:xfrm>
            <a:off x="6734241" y="3215485"/>
            <a:ext cx="19663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srgbClr val="B4C8D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علم الاثار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صورة الشريحة 19"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صورة الشريحة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77A7B02-0AC4-4AB6-BA2F-0DB8B7FD0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08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2D6DB31-D8FC-4EEA-9A84-8454AFB2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B9641AB-DC14-498A-BD56-B9985CD038A5}"/>
              </a:ext>
            </a:extLst>
          </p:cNvPr>
          <p:cNvGrpSpPr/>
          <p:nvPr/>
        </p:nvGrpSpPr>
        <p:grpSpPr>
          <a:xfrm>
            <a:off x="6141719" y="-199610"/>
            <a:ext cx="1677909" cy="1037810"/>
            <a:chOff x="6068320" y="312420"/>
            <a:chExt cx="2158300" cy="1006546"/>
          </a:xfrm>
        </p:grpSpPr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F121183-4887-4BF1-803A-5B6112C96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20" y="31242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893471BE-2A1F-4C38-A43F-BC78129D7C95}"/>
                </a:ext>
              </a:extLst>
            </p:cNvPr>
            <p:cNvSpPr txBox="1"/>
            <p:nvPr/>
          </p:nvSpPr>
          <p:spPr>
            <a:xfrm>
              <a:off x="6479938" y="584861"/>
              <a:ext cx="1535920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التهيئة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صورة الشريحة 13"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0617097"/>
                  </p:ext>
                </p:extLst>
              </p:nvPr>
            </p:nvGraphicFramePr>
            <p:xfrm>
              <a:off x="-274446" y="377998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صورة الشريحة 1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9BC42BD-3E09-462F-9B1B-7F895252C3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74446" y="3779983"/>
                <a:ext cx="1318636" cy="1285875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B0CD57D3-D531-41D7-ACD5-140051B26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5458831" y="2450997"/>
            <a:ext cx="4393892" cy="281325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B57A3F8-DBF2-452D-A32F-9BE1BBEA3D4A}"/>
              </a:ext>
            </a:extLst>
          </p:cNvPr>
          <p:cNvSpPr txBox="1"/>
          <p:nvPr/>
        </p:nvSpPr>
        <p:spPr>
          <a:xfrm flipV="1">
            <a:off x="11636105" y="5992520"/>
            <a:ext cx="40178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12" tooltip="http://yobutakei.deviantart.com/art/Thinking-Melly-246896518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3" tooltip="https://creativecommons.org/licenses/by-nc-nd/3.0/"/>
              </a:rPr>
              <a:t>CC BY-NC-ND</a:t>
            </a:r>
            <a:endParaRPr lang="ar-SA" sz="90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BD67228-5C53-422E-80D5-9D98494996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0817" y="0"/>
            <a:ext cx="2006745" cy="2065081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C80E8DB-6D36-48C8-BD53-E0061B40386F}"/>
              </a:ext>
            </a:extLst>
          </p:cNvPr>
          <p:cNvSpPr txBox="1"/>
          <p:nvPr/>
        </p:nvSpPr>
        <p:spPr>
          <a:xfrm>
            <a:off x="2821857" y="650478"/>
            <a:ext cx="386063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2">
                    <a:lumMod val="75000"/>
                  </a:schemeClr>
                </a:solidFill>
              </a:rPr>
              <a:t>هل سبق ان واجهت مشكلة</a:t>
            </a:r>
          </a:p>
          <a:p>
            <a:pPr algn="ctr"/>
            <a:r>
              <a:rPr lang="ar-SA" sz="2800" b="1" dirty="0">
                <a:solidFill>
                  <a:schemeClr val="bg2">
                    <a:lumMod val="75000"/>
                  </a:schemeClr>
                </a:solidFill>
              </a:rPr>
              <a:t>اثناء العطلة الصيفية </a:t>
            </a:r>
          </a:p>
          <a:p>
            <a:pPr algn="ctr"/>
            <a:r>
              <a:rPr lang="ar-SA" sz="2800" b="1" dirty="0">
                <a:solidFill>
                  <a:schemeClr val="bg2">
                    <a:lumMod val="75000"/>
                  </a:schemeClr>
                </a:solidFill>
              </a:rPr>
              <a:t>او اثناء الدراسة </a:t>
            </a:r>
          </a:p>
          <a:p>
            <a:pPr algn="ctr"/>
            <a:r>
              <a:rPr lang="ar-SA" sz="2800" b="1" dirty="0">
                <a:solidFill>
                  <a:schemeClr val="bg2">
                    <a:lumMod val="75000"/>
                  </a:schemeClr>
                </a:solidFill>
              </a:rPr>
              <a:t>او في حياتك اليومية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A03C8D5-00D6-4A22-A5DE-01F2AC42377D}"/>
              </a:ext>
            </a:extLst>
          </p:cNvPr>
          <p:cNvSpPr txBox="1"/>
          <p:nvPr/>
        </p:nvSpPr>
        <p:spPr>
          <a:xfrm>
            <a:off x="2222091" y="2782529"/>
            <a:ext cx="39491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كيف تمكنت من حل هذه المشكلة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BF0A0B5-62C8-47A9-842E-5AA4AAD7765F}"/>
              </a:ext>
            </a:extLst>
          </p:cNvPr>
          <p:cNvSpPr txBox="1"/>
          <p:nvPr/>
        </p:nvSpPr>
        <p:spPr>
          <a:xfrm>
            <a:off x="2687141" y="3560363"/>
            <a:ext cx="31875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سنتعرف في درسنا اليوم كيف سنتمكن من حل المشكلات بطريقة مناسبة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4589768F-73CA-4682-A861-CDE2DA20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D25418C-C782-4DBC-B8E6-6799B7CF7D03}"/>
              </a:ext>
            </a:extLst>
          </p:cNvPr>
          <p:cNvSpPr txBox="1"/>
          <p:nvPr/>
        </p:nvSpPr>
        <p:spPr>
          <a:xfrm>
            <a:off x="4683025" y="453594"/>
            <a:ext cx="4106441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عندما تواجه العلماء مشكلة ما فانهم يتبعون خطوات معينة لحلها تعرف هذه الخطوات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بالطريقة العلمية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638155BF-3ABB-4F6E-91AE-6EC1BC2755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0469657"/>
                  </p:ext>
                </p:extLst>
              </p:nvPr>
            </p:nvGraphicFramePr>
            <p:xfrm>
              <a:off x="-136381" y="3732306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صورة الشريحة 1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38155BF-3ABB-4F6E-91AE-6EC1BC275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6381" y="3732306"/>
                <a:ext cx="1318636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3514C38C-C41B-406D-B1FC-78D700D84D66}"/>
                  </a:ext>
                </a:extLst>
              </p14:cNvPr>
              <p14:cNvContentPartPr/>
              <p14:nvPr/>
            </p14:nvContentPartPr>
            <p14:xfrm>
              <a:off x="4701360" y="2079900"/>
              <a:ext cx="360" cy="36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3514C38C-C41B-406D-B1FC-78D700D84D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2360" y="20712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B4D4738-E99B-41C8-87A9-2675332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29" y="117213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7DE31F9-3F02-4056-BFDB-E7A6244E24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679" t="64896" r="32841" b="24296"/>
          <a:stretch/>
        </p:blipFill>
        <p:spPr>
          <a:xfrm>
            <a:off x="476384" y="1846127"/>
            <a:ext cx="4872857" cy="912061"/>
          </a:xfrm>
          <a:prstGeom prst="rect">
            <a:avLst/>
          </a:prstGeom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E6187DC-54E8-4607-BD74-6EC1EE29E8C2}"/>
              </a:ext>
            </a:extLst>
          </p:cNvPr>
          <p:cNvGrpSpPr/>
          <p:nvPr/>
        </p:nvGrpSpPr>
        <p:grpSpPr>
          <a:xfrm>
            <a:off x="2423820" y="-228286"/>
            <a:ext cx="1677909" cy="1037810"/>
            <a:chOff x="6068320" y="312420"/>
            <a:chExt cx="2158300" cy="1006546"/>
          </a:xfrm>
        </p:grpSpPr>
        <p:pic>
          <p:nvPicPr>
            <p:cNvPr id="26" name="صورة 2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F1CC3B8F-638B-443C-860C-DA6BBE0A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20" y="312420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9490401D-3651-4CD6-9B73-285EEDB892D4}"/>
                </a:ext>
              </a:extLst>
            </p:cNvPr>
            <p:cNvSpPr txBox="1"/>
            <p:nvPr/>
          </p:nvSpPr>
          <p:spPr>
            <a:xfrm>
              <a:off x="6068321" y="584861"/>
              <a:ext cx="1947538" cy="44775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75000"/>
                    </a:schemeClr>
                  </a:solidFill>
                </a:rPr>
                <a:t>صفحة 22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166F617-5D7D-41D0-BD63-E89D2FD8B564}"/>
              </a:ext>
            </a:extLst>
          </p:cNvPr>
          <p:cNvSpPr txBox="1"/>
          <p:nvPr/>
        </p:nvSpPr>
        <p:spPr>
          <a:xfrm>
            <a:off x="1502748" y="3316807"/>
            <a:ext cx="36514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لحل المشاكل التي تتطلب اتباع عدة خطوات على نهج علمي ومنظم </a:t>
            </a: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6E2BFBF0-0F7A-4337-B018-9B4C8FADAE61}"/>
              </a:ext>
            </a:extLst>
          </p:cNvPr>
          <p:cNvSpPr/>
          <p:nvPr/>
        </p:nvSpPr>
        <p:spPr>
          <a:xfrm>
            <a:off x="5536096" y="2406712"/>
            <a:ext cx="2400301" cy="1213685"/>
          </a:xfrm>
          <a:prstGeom prst="wedgeEllipseCallout">
            <a:avLst>
              <a:gd name="adj1" fmla="val 69564"/>
              <a:gd name="adj2" fmla="val 1228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accent4">
                    <a:lumMod val="75000"/>
                  </a:schemeClr>
                </a:solidFill>
              </a:rPr>
              <a:t>اذا الطرائق العلمية هي خطوات تتبع في حل المشكلات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A202127-1437-4545-B5E3-CC281994B2BA}"/>
              </a:ext>
            </a:extLst>
          </p:cNvPr>
          <p:cNvGrpSpPr/>
          <p:nvPr/>
        </p:nvGrpSpPr>
        <p:grpSpPr>
          <a:xfrm>
            <a:off x="1016308" y="-178568"/>
            <a:ext cx="2495181" cy="1006546"/>
            <a:chOff x="5906509" y="312421"/>
            <a:chExt cx="2495181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1742FA08-0D2A-42D4-BEF4-EBC06E6F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45EACB61-3F24-422E-8B84-2144BE1B290C}"/>
                </a:ext>
              </a:extLst>
            </p:cNvPr>
            <p:cNvSpPr txBox="1"/>
            <p:nvPr/>
          </p:nvSpPr>
          <p:spPr>
            <a:xfrm>
              <a:off x="5906509" y="615639"/>
              <a:ext cx="2495181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1800" dirty="0">
                  <a:solidFill>
                    <a:schemeClr val="bg2">
                      <a:lumMod val="75000"/>
                    </a:schemeClr>
                  </a:solidFill>
                </a:rPr>
                <a:t>استراتيجية حل المشكلات 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1" name="صورة الشريحة 50">
                <a:extLst>
                  <a:ext uri="{FF2B5EF4-FFF2-40B4-BE49-F238E27FC236}">
                    <a16:creationId xmlns:a16="http://schemas.microsoft.com/office/drawing/2014/main" id="{1D0FA539-2280-4817-A231-2D2846133D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3299352"/>
                  </p:ext>
                </p:extLst>
              </p:nvPr>
            </p:nvGraphicFramePr>
            <p:xfrm>
              <a:off x="-251836" y="3934893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1" name="صورة الشريحة 5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1D0FA539-2280-4817-A231-2D2846133D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51836" y="3934893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ربع نص 3">
            <a:extLst>
              <a:ext uri="{FF2B5EF4-FFF2-40B4-BE49-F238E27FC236}">
                <a16:creationId xmlns:a16="http://schemas.microsoft.com/office/drawing/2014/main" id="{4D4BF36B-DD0E-4EE0-BF1C-38ED87B7D7DE}"/>
              </a:ext>
            </a:extLst>
          </p:cNvPr>
          <p:cNvSpPr txBox="1"/>
          <p:nvPr/>
        </p:nvSpPr>
        <p:spPr>
          <a:xfrm>
            <a:off x="5234940" y="184540"/>
            <a:ext cx="34975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شاهد</a:t>
            </a:r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احد الطلاب يوما نباتا يذبل في حديقة منزله</a:t>
            </a:r>
          </a:p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فاخذ يسقيه بالماء كل يوم 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D8CC48-EB4E-4ED8-9D7B-12C8EC0FA018}"/>
              </a:ext>
            </a:extLst>
          </p:cNvPr>
          <p:cNvSpPr txBox="1"/>
          <p:nvPr/>
        </p:nvSpPr>
        <p:spPr>
          <a:xfrm>
            <a:off x="5234940" y="1207105"/>
            <a:ext cx="34975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لكن </a:t>
            </a:r>
            <a:r>
              <a:rPr lang="ar-SA" sz="2000" b="1" dirty="0">
                <a:solidFill>
                  <a:srgbClr val="FF0000"/>
                </a:solidFill>
              </a:rPr>
              <a:t>لاحظ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</a:rPr>
              <a:t>بعد مرور عدة أسابيع اصفرار الأوراق ثم تحولها للون البني 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B8973BF-DCFB-48C5-ABC7-AE8B7B148228}"/>
              </a:ext>
            </a:extLst>
          </p:cNvPr>
          <p:cNvSpPr txBox="1"/>
          <p:nvPr/>
        </p:nvSpPr>
        <p:spPr>
          <a:xfrm>
            <a:off x="5052060" y="1970548"/>
            <a:ext cx="38633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FF0000"/>
                </a:solidFill>
              </a:rPr>
              <a:t>فسأل</a:t>
            </a: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 نفسه يا ترى </a:t>
            </a:r>
            <a:r>
              <a:rPr lang="ar-SA" sz="2000" b="1" dirty="0" err="1">
                <a:solidFill>
                  <a:schemeClr val="accent4">
                    <a:lumMod val="75000"/>
                  </a:schemeClr>
                </a:solidFill>
              </a:rPr>
              <a:t>لماذ</a:t>
            </a:r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 يحدث ذلك للنبات ؟ مع انه يوفر له الماء الذي يحتاجه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528530-E3DF-403A-A720-0463BFBE64E6}"/>
              </a:ext>
            </a:extLst>
          </p:cNvPr>
          <p:cNvSpPr txBox="1"/>
          <p:nvPr/>
        </p:nvSpPr>
        <p:spPr>
          <a:xfrm>
            <a:off x="5234940" y="2797630"/>
            <a:ext cx="34975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فقرر </a:t>
            </a:r>
            <a:r>
              <a:rPr lang="ar-SA" sz="2000" b="1" dirty="0">
                <a:solidFill>
                  <a:srgbClr val="FF0000"/>
                </a:solidFill>
              </a:rPr>
              <a:t>اقتراح</a:t>
            </a:r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حلول و وضع </a:t>
            </a:r>
            <a:r>
              <a:rPr lang="ar-SA" sz="2000" b="1" dirty="0">
                <a:solidFill>
                  <a:srgbClr val="FF0000"/>
                </a:solidFill>
              </a:rPr>
              <a:t>خطة</a:t>
            </a:r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 لمعرفة السبب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BA777CF-7C03-45C3-8899-750B17DC771C}"/>
              </a:ext>
            </a:extLst>
          </p:cNvPr>
          <p:cNvSpPr txBox="1"/>
          <p:nvPr/>
        </p:nvSpPr>
        <p:spPr>
          <a:xfrm>
            <a:off x="3756660" y="3743909"/>
            <a:ext cx="386334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ما رأيك بطريقة تفكير الطالب ؟</a:t>
            </a:r>
          </a:p>
          <a:p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6F7A1C-F468-4364-AE04-82DC2134330A}"/>
              </a:ext>
            </a:extLst>
          </p:cNvPr>
          <p:cNvSpPr txBox="1"/>
          <p:nvPr/>
        </p:nvSpPr>
        <p:spPr>
          <a:xfrm>
            <a:off x="1408456" y="4223887"/>
            <a:ext cx="24951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2">
                    <a:lumMod val="75000"/>
                  </a:schemeClr>
                </a:solidFill>
              </a:rPr>
              <a:t>استخدم الطالب الطريقة العلمية في التفكير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5EFFF51-C51F-428A-844D-C4EEF213D0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28600" y="1166997"/>
            <a:ext cx="2911792" cy="213010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AACC493-C685-479A-86DF-B6EBC541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4" y="1166997"/>
            <a:ext cx="2450204" cy="24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9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2" grpId="0"/>
      <p:bldP spid="53" grpId="0"/>
      <p:bldP spid="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صورة 83">
            <a:extLst>
              <a:ext uri="{FF2B5EF4-FFF2-40B4-BE49-F238E27FC236}">
                <a16:creationId xmlns:a16="http://schemas.microsoft.com/office/drawing/2014/main" id="{0FBFC677-135F-417E-9DFD-4B381DE4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34FA799-BA97-413B-B5C1-53039D766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879" y="3138411"/>
            <a:ext cx="1335228" cy="1887984"/>
          </a:xfrm>
          <a:prstGeom prst="rect">
            <a:avLst/>
          </a:prstGeom>
        </p:spPr>
      </p:pic>
      <p:sp>
        <p:nvSpPr>
          <p:cNvPr id="94" name="فقاعة الكلام: بيضاوية 93">
            <a:extLst>
              <a:ext uri="{FF2B5EF4-FFF2-40B4-BE49-F238E27FC236}">
                <a16:creationId xmlns:a16="http://schemas.microsoft.com/office/drawing/2014/main" id="{822EDE92-1BB1-425A-8787-B46476A590E8}"/>
              </a:ext>
            </a:extLst>
          </p:cNvPr>
          <p:cNvSpPr/>
          <p:nvPr/>
        </p:nvSpPr>
        <p:spPr>
          <a:xfrm>
            <a:off x="1636098" y="2470676"/>
            <a:ext cx="1935346" cy="1042143"/>
          </a:xfrm>
          <a:prstGeom prst="wedgeEllipseCallout">
            <a:avLst>
              <a:gd name="adj1" fmla="val -75921"/>
              <a:gd name="adj2" fmla="val -4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كيف استطاع الطالب في القصة السابقة تحديد المشكلة ؟؟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794C97-861F-4704-AB9A-15AF42AAC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2" y="1486406"/>
            <a:ext cx="1161549" cy="334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572CAFB-B2DD-4E9F-948E-D2CDFBFB2BAC}"/>
              </a:ext>
            </a:extLst>
          </p:cNvPr>
          <p:cNvSpPr txBox="1"/>
          <p:nvPr/>
        </p:nvSpPr>
        <p:spPr>
          <a:xfrm>
            <a:off x="3153104" y="317373"/>
            <a:ext cx="27426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تحديد المشكلة 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09221CB-F5FB-4122-A5D1-133101141437}"/>
              </a:ext>
            </a:extLst>
          </p:cNvPr>
          <p:cNvCxnSpPr>
            <a:cxnSpLocks/>
          </p:cNvCxnSpPr>
          <p:nvPr/>
        </p:nvCxnSpPr>
        <p:spPr>
          <a:xfrm flipH="1">
            <a:off x="3642360" y="750490"/>
            <a:ext cx="18153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64C34E8E-9DEF-4862-96D0-2CF0092D8F5D}"/>
              </a:ext>
            </a:extLst>
          </p:cNvPr>
          <p:cNvCxnSpPr>
            <a:cxnSpLocks/>
          </p:cNvCxnSpPr>
          <p:nvPr/>
        </p:nvCxnSpPr>
        <p:spPr>
          <a:xfrm flipH="1">
            <a:off x="4704779" y="1336992"/>
            <a:ext cx="43736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C643618-2C2E-4793-BF32-64A2455B1B2B}"/>
              </a:ext>
            </a:extLst>
          </p:cNvPr>
          <p:cNvSpPr txBox="1"/>
          <p:nvPr/>
        </p:nvSpPr>
        <p:spPr>
          <a:xfrm>
            <a:off x="4826518" y="967660"/>
            <a:ext cx="4720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1800" b="1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يمكننا تحديد المشكلة من خلال الملاحظة </a:t>
            </a:r>
          </a:p>
        </p:txBody>
      </p:sp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id="{236BBB4F-E8C0-439B-9EC6-FE4D3000AE22}"/>
              </a:ext>
            </a:extLst>
          </p:cNvPr>
          <p:cNvSpPr/>
          <p:nvPr/>
        </p:nvSpPr>
        <p:spPr>
          <a:xfrm>
            <a:off x="1196491" y="724133"/>
            <a:ext cx="2427531" cy="1125259"/>
          </a:xfrm>
          <a:prstGeom prst="wedgeEllipseCallout">
            <a:avLst>
              <a:gd name="adj1" fmla="val -55515"/>
              <a:gd name="adj2" fmla="val 70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2">
                    <a:lumMod val="75000"/>
                  </a:schemeClr>
                </a:solidFill>
              </a:rPr>
              <a:t>اقرأي الشكل 5 في كتابك ما هي اول خطوة من خطوات الطريقة العمية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303A49F-73D0-43AB-BBEA-4D070E56B8F1}"/>
              </a:ext>
            </a:extLst>
          </p:cNvPr>
          <p:cNvGrpSpPr/>
          <p:nvPr/>
        </p:nvGrpSpPr>
        <p:grpSpPr>
          <a:xfrm>
            <a:off x="65582" y="-80055"/>
            <a:ext cx="2167078" cy="830545"/>
            <a:chOff x="6115632" y="340691"/>
            <a:chExt cx="2551918" cy="1006546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6344393A-2474-4CA7-9F65-A3FD8EA60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32" y="34069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ABC38177-F9DE-4E4E-A114-8505B34F360A}"/>
                </a:ext>
              </a:extLst>
            </p:cNvPr>
            <p:cNvSpPr txBox="1"/>
            <p:nvPr/>
          </p:nvSpPr>
          <p:spPr>
            <a:xfrm>
              <a:off x="6274849" y="579889"/>
              <a:ext cx="2392701" cy="48489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chemeClr val="bg2">
                      <a:lumMod val="75000"/>
                    </a:schemeClr>
                  </a:solidFill>
                </a:rPr>
                <a:t>الكتاب صفحة 23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صورة الشريحة 18"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4349239"/>
                  </p:ext>
                </p:extLst>
              </p:nvPr>
            </p:nvGraphicFramePr>
            <p:xfrm>
              <a:off x="-343385" y="3921299"/>
              <a:ext cx="1318636" cy="1285875"/>
            </p:xfrm>
            <a:graphic>
              <a:graphicData uri="http://schemas.microsoft.com/office/powerpoint/2016/slidezoom">
                <pslz:sldZm>
                  <pslz:sldZmObj sldId="339" cId="1629082065">
                    <pslz:zmPr id="{2939FBC9-5D81-48AC-B2C5-A0929D114F0B}" imageType="cover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18636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صورة الشريحة 18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F4026A1-900F-4FD6-81AE-AC9E7DEFC1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43385" y="3921299"/>
                <a:ext cx="1318636" cy="1285875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4118E1-8242-4900-AD72-A92ED1FFCA6E}"/>
              </a:ext>
            </a:extLst>
          </p:cNvPr>
          <p:cNvSpPr txBox="1"/>
          <p:nvPr/>
        </p:nvSpPr>
        <p:spPr>
          <a:xfrm>
            <a:off x="300990" y="3621480"/>
            <a:ext cx="38633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>
                <a:solidFill>
                  <a:schemeClr val="bg2">
                    <a:lumMod val="75000"/>
                  </a:schemeClr>
                </a:solidFill>
              </a:rPr>
              <a:t>عندما لاحظ اصفرار أوراق النبات </a:t>
            </a:r>
          </a:p>
          <a:p>
            <a:endParaRPr lang="ar-SA" dirty="0"/>
          </a:p>
        </p:txBody>
      </p:sp>
      <p:sp>
        <p:nvSpPr>
          <p:cNvPr id="7" name="مخطط انسيابي: معالجة 6">
            <a:extLst>
              <a:ext uri="{FF2B5EF4-FFF2-40B4-BE49-F238E27FC236}">
                <a16:creationId xmlns:a16="http://schemas.microsoft.com/office/drawing/2014/main" id="{7CFBB52A-9781-4F9B-8AFF-50DD4C8349F3}"/>
              </a:ext>
            </a:extLst>
          </p:cNvPr>
          <p:cNvSpPr/>
          <p:nvPr/>
        </p:nvSpPr>
        <p:spPr>
          <a:xfrm>
            <a:off x="6721845" y="1706324"/>
            <a:ext cx="1335228" cy="67817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75000"/>
                  </a:schemeClr>
                </a:solidFill>
              </a:rPr>
              <a:t>الملاحظة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C231568-52E1-44B5-B1AB-E2C0AE231D16}"/>
              </a:ext>
            </a:extLst>
          </p:cNvPr>
          <p:cNvSpPr txBox="1"/>
          <p:nvPr/>
        </p:nvSpPr>
        <p:spPr>
          <a:xfrm>
            <a:off x="5922610" y="2470676"/>
            <a:ext cx="29336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الحصول على المعلومات باستخدام الحواس وتدوينها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84597E-FB63-4F5E-8057-6C229662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84" y="3301673"/>
            <a:ext cx="4170081" cy="19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خطط انسيابي: معالجة 23">
            <a:extLst>
              <a:ext uri="{FF2B5EF4-FFF2-40B4-BE49-F238E27FC236}">
                <a16:creationId xmlns:a16="http://schemas.microsoft.com/office/drawing/2014/main" id="{3D1EE8F3-2214-4DB2-B815-09DDA8AF5B93}"/>
              </a:ext>
            </a:extLst>
          </p:cNvPr>
          <p:cNvSpPr/>
          <p:nvPr/>
        </p:nvSpPr>
        <p:spPr>
          <a:xfrm>
            <a:off x="4037165" y="1737453"/>
            <a:ext cx="1335228" cy="67817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chemeClr val="bg2">
                    <a:lumMod val="75000"/>
                  </a:schemeClr>
                </a:solidFill>
              </a:rPr>
              <a:t>الاستنتاج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991A75D-F883-4F76-A983-A2FB1783DA74}"/>
              </a:ext>
            </a:extLst>
          </p:cNvPr>
          <p:cNvSpPr txBox="1"/>
          <p:nvPr/>
        </p:nvSpPr>
        <p:spPr>
          <a:xfrm>
            <a:off x="3237929" y="2470675"/>
            <a:ext cx="29336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كثيرا ما تؤدي الملاحظات الى الاستنتاج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" grpId="0"/>
      <p:bldP spid="22" grpId="0"/>
      <p:bldP spid="13" grpId="0" animBg="1"/>
      <p:bldP spid="21" grpId="0"/>
      <p:bldP spid="7" grpId="0" animBg="1"/>
      <p:bldP spid="9" grpId="0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440</Words>
  <Application>Microsoft Office PowerPoint</Application>
  <PresentationFormat>عرض على الشاشة (16:9)</PresentationFormat>
  <Paragraphs>103</Paragraphs>
  <Slides>17</Slides>
  <Notes>12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Roboto Condensed Light</vt:lpstr>
      <vt:lpstr>Calibri</vt:lpstr>
      <vt:lpstr>Barlow Medium</vt:lpstr>
      <vt:lpstr>Arial</vt:lpstr>
      <vt:lpstr>Barlow SemiBold</vt:lpstr>
      <vt:lpstr>Fredoka One</vt:lpstr>
      <vt:lpstr>Science Subject for High School - 9th Grade: Cell Biology</vt:lpstr>
      <vt:lpstr>1_Science Subject for High School - 9th Grade: Cell Biology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 الردادي</dc:creator>
  <cp:lastModifiedBy>وديان الردادي</cp:lastModifiedBy>
  <cp:revision>11</cp:revision>
  <dcterms:modified xsi:type="dcterms:W3CDTF">2021-09-04T22:04:16Z</dcterms:modified>
</cp:coreProperties>
</file>