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1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3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4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5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6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7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28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29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0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31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32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33.xml" ContentType="application/vnd.openxmlformats-officedocument.theme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34.xml" ContentType="application/vnd.openxmlformats-officedocument.theme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35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36.xml" ContentType="application/vnd.openxmlformats-officedocument.theme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37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38.xml" ContentType="application/vnd.openxmlformats-officedocument.theme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9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40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41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theme/theme42.xml" ContentType="application/vnd.openxmlformats-officedocument.theme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43.xml" ContentType="application/vnd.openxmlformats-officedocument.theme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44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theme/theme45.xml" ContentType="application/vnd.openxmlformats-officedocument.theme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theme/theme46.xml" ContentType="application/vnd.openxmlformats-officedocument.theme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theme/theme47.xml" ContentType="application/vnd.openxmlformats-officedocument.theme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theme/theme48.xml" ContentType="application/vnd.openxmlformats-officedocument.theme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theme/theme49.xml" ContentType="application/vnd.openxmlformats-officedocument.theme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theme/theme50.xml" ContentType="application/vnd.openxmlformats-officedocument.theme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5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4692" r:id="rId2"/>
    <p:sldMasterId id="2147484704" r:id="rId3"/>
    <p:sldMasterId id="2147484716" r:id="rId4"/>
    <p:sldMasterId id="2147484728" r:id="rId5"/>
    <p:sldMasterId id="2147484764" r:id="rId6"/>
    <p:sldMasterId id="2147484776" r:id="rId7"/>
    <p:sldMasterId id="2147484812" r:id="rId8"/>
    <p:sldMasterId id="2147484824" r:id="rId9"/>
    <p:sldMasterId id="2147484872" r:id="rId10"/>
    <p:sldMasterId id="2147484920" r:id="rId11"/>
    <p:sldMasterId id="2147485413" r:id="rId12"/>
    <p:sldMasterId id="2147485425" r:id="rId13"/>
    <p:sldMasterId id="2147485437" r:id="rId14"/>
    <p:sldMasterId id="2147485451" r:id="rId15"/>
    <p:sldMasterId id="2147485475" r:id="rId16"/>
    <p:sldMasterId id="2147485487" r:id="rId17"/>
    <p:sldMasterId id="2147485499" r:id="rId18"/>
    <p:sldMasterId id="2147485511" r:id="rId19"/>
    <p:sldMasterId id="2147485524" r:id="rId20"/>
    <p:sldMasterId id="2147485536" r:id="rId21"/>
    <p:sldMasterId id="2147485548" r:id="rId22"/>
    <p:sldMasterId id="2147485560" r:id="rId23"/>
    <p:sldMasterId id="2147485590" r:id="rId24"/>
    <p:sldMasterId id="2147485602" r:id="rId25"/>
    <p:sldMasterId id="2147485615" r:id="rId26"/>
    <p:sldMasterId id="2147485628" r:id="rId27"/>
    <p:sldMasterId id="2147485640" r:id="rId28"/>
    <p:sldMasterId id="2147485658" r:id="rId29"/>
    <p:sldMasterId id="2147485671" r:id="rId30"/>
    <p:sldMasterId id="2147485684" r:id="rId31"/>
    <p:sldMasterId id="2147485697" r:id="rId32"/>
    <p:sldMasterId id="2147485709" r:id="rId33"/>
    <p:sldMasterId id="2147485721" r:id="rId34"/>
    <p:sldMasterId id="2147485733" r:id="rId35"/>
    <p:sldMasterId id="2147485745" r:id="rId36"/>
    <p:sldMasterId id="2147485757" r:id="rId37"/>
    <p:sldMasterId id="2147485769" r:id="rId38"/>
    <p:sldMasterId id="2147485781" r:id="rId39"/>
    <p:sldMasterId id="2147485793" r:id="rId40"/>
    <p:sldMasterId id="2147485805" r:id="rId41"/>
    <p:sldMasterId id="2147485818" r:id="rId42"/>
    <p:sldMasterId id="2147485831" r:id="rId43"/>
    <p:sldMasterId id="2147485844" r:id="rId44"/>
    <p:sldMasterId id="2147485856" r:id="rId45"/>
    <p:sldMasterId id="2147485869" r:id="rId46"/>
    <p:sldMasterId id="2147485882" r:id="rId47"/>
    <p:sldMasterId id="2147485895" r:id="rId48"/>
    <p:sldMasterId id="2147485907" r:id="rId49"/>
    <p:sldMasterId id="2147485931" r:id="rId50"/>
    <p:sldMasterId id="2147485943" r:id="rId51"/>
  </p:sldMasterIdLst>
  <p:notesMasterIdLst>
    <p:notesMasterId r:id="rId213"/>
  </p:notesMasterIdLst>
  <p:handoutMasterIdLst>
    <p:handoutMasterId r:id="rId214"/>
  </p:handoutMasterIdLst>
  <p:sldIdLst>
    <p:sldId id="933" r:id="rId52"/>
    <p:sldId id="827" r:id="rId53"/>
    <p:sldId id="826" r:id="rId54"/>
    <p:sldId id="271" r:id="rId55"/>
    <p:sldId id="934" r:id="rId56"/>
    <p:sldId id="709" r:id="rId57"/>
    <p:sldId id="505" r:id="rId58"/>
    <p:sldId id="812" r:id="rId59"/>
    <p:sldId id="813" r:id="rId60"/>
    <p:sldId id="814" r:id="rId61"/>
    <p:sldId id="936" r:id="rId62"/>
    <p:sldId id="817" r:id="rId63"/>
    <p:sldId id="937" r:id="rId64"/>
    <p:sldId id="719" r:id="rId65"/>
    <p:sldId id="818" r:id="rId66"/>
    <p:sldId id="938" r:id="rId67"/>
    <p:sldId id="939" r:id="rId68"/>
    <p:sldId id="819" r:id="rId69"/>
    <p:sldId id="973" r:id="rId70"/>
    <p:sldId id="820" r:id="rId71"/>
    <p:sldId id="821" r:id="rId72"/>
    <p:sldId id="940" r:id="rId73"/>
    <p:sldId id="941" r:id="rId74"/>
    <p:sldId id="943" r:id="rId75"/>
    <p:sldId id="942" r:id="rId76"/>
    <p:sldId id="944" r:id="rId77"/>
    <p:sldId id="837" r:id="rId78"/>
    <p:sldId id="824" r:id="rId79"/>
    <p:sldId id="766" r:id="rId80"/>
    <p:sldId id="974" r:id="rId81"/>
    <p:sldId id="946" r:id="rId82"/>
    <p:sldId id="828" r:id="rId83"/>
    <p:sldId id="947" r:id="rId84"/>
    <p:sldId id="830" r:id="rId85"/>
    <p:sldId id="831" r:id="rId86"/>
    <p:sldId id="844" r:id="rId87"/>
    <p:sldId id="768" r:id="rId88"/>
    <p:sldId id="392" r:id="rId89"/>
    <p:sldId id="701" r:id="rId90"/>
    <p:sldId id="778" r:id="rId91"/>
    <p:sldId id="948" r:id="rId92"/>
    <p:sldId id="859" r:id="rId93"/>
    <p:sldId id="835" r:id="rId94"/>
    <p:sldId id="289" r:id="rId95"/>
    <p:sldId id="772" r:id="rId96"/>
    <p:sldId id="950" r:id="rId97"/>
    <p:sldId id="773" r:id="rId98"/>
    <p:sldId id="951" r:id="rId99"/>
    <p:sldId id="781" r:id="rId100"/>
    <p:sldId id="953" r:id="rId101"/>
    <p:sldId id="782" r:id="rId102"/>
    <p:sldId id="978" r:id="rId103"/>
    <p:sldId id="784" r:id="rId104"/>
    <p:sldId id="786" r:id="rId105"/>
    <p:sldId id="975" r:id="rId106"/>
    <p:sldId id="957" r:id="rId107"/>
    <p:sldId id="840" r:id="rId108"/>
    <p:sldId id="956" r:id="rId109"/>
    <p:sldId id="787" r:id="rId110"/>
    <p:sldId id="842" r:id="rId111"/>
    <p:sldId id="790" r:id="rId112"/>
    <p:sldId id="958" r:id="rId113"/>
    <p:sldId id="845" r:id="rId114"/>
    <p:sldId id="846" r:id="rId115"/>
    <p:sldId id="959" r:id="rId116"/>
    <p:sldId id="847" r:id="rId117"/>
    <p:sldId id="791" r:id="rId118"/>
    <p:sldId id="848" r:id="rId119"/>
    <p:sldId id="838" r:id="rId120"/>
    <p:sldId id="794" r:id="rId121"/>
    <p:sldId id="960" r:id="rId122"/>
    <p:sldId id="851" r:id="rId123"/>
    <p:sldId id="961" r:id="rId124"/>
    <p:sldId id="795" r:id="rId125"/>
    <p:sldId id="797" r:id="rId126"/>
    <p:sldId id="853" r:id="rId127"/>
    <p:sldId id="798" r:id="rId128"/>
    <p:sldId id="799" r:id="rId129"/>
    <p:sldId id="710" r:id="rId130"/>
    <p:sldId id="969" r:id="rId131"/>
    <p:sldId id="855" r:id="rId132"/>
    <p:sldId id="800" r:id="rId133"/>
    <p:sldId id="802" r:id="rId134"/>
    <p:sldId id="803" r:id="rId135"/>
    <p:sldId id="964" r:id="rId136"/>
    <p:sldId id="963" r:id="rId137"/>
    <p:sldId id="965" r:id="rId138"/>
    <p:sldId id="966" r:id="rId139"/>
    <p:sldId id="962" r:id="rId140"/>
    <p:sldId id="518" r:id="rId141"/>
    <p:sldId id="970" r:id="rId142"/>
    <p:sldId id="971" r:id="rId143"/>
    <p:sldId id="805" r:id="rId144"/>
    <p:sldId id="807" r:id="rId145"/>
    <p:sldId id="967" r:id="rId146"/>
    <p:sldId id="863" r:id="rId147"/>
    <p:sldId id="968" r:id="rId148"/>
    <p:sldId id="809" r:id="rId149"/>
    <p:sldId id="972" r:id="rId150"/>
    <p:sldId id="979" r:id="rId151"/>
    <p:sldId id="980" r:id="rId152"/>
    <p:sldId id="981" r:id="rId153"/>
    <p:sldId id="873" r:id="rId154"/>
    <p:sldId id="976" r:id="rId155"/>
    <p:sldId id="977" r:id="rId156"/>
    <p:sldId id="265" r:id="rId157"/>
    <p:sldId id="874" r:id="rId158"/>
    <p:sldId id="982" r:id="rId159"/>
    <p:sldId id="983" r:id="rId160"/>
    <p:sldId id="875" r:id="rId161"/>
    <p:sldId id="876" r:id="rId162"/>
    <p:sldId id="883" r:id="rId163"/>
    <p:sldId id="884" r:id="rId164"/>
    <p:sldId id="877" r:id="rId165"/>
    <p:sldId id="984" r:id="rId166"/>
    <p:sldId id="878" r:id="rId167"/>
    <p:sldId id="720" r:id="rId168"/>
    <p:sldId id="985" r:id="rId169"/>
    <p:sldId id="986" r:id="rId170"/>
    <p:sldId id="893" r:id="rId171"/>
    <p:sldId id="988" r:id="rId172"/>
    <p:sldId id="987" r:id="rId173"/>
    <p:sldId id="885" r:id="rId174"/>
    <p:sldId id="989" r:id="rId175"/>
    <p:sldId id="990" r:id="rId176"/>
    <p:sldId id="991" r:id="rId177"/>
    <p:sldId id="886" r:id="rId178"/>
    <p:sldId id="887" r:id="rId179"/>
    <p:sldId id="992" r:id="rId180"/>
    <p:sldId id="888" r:id="rId181"/>
    <p:sldId id="889" r:id="rId182"/>
    <p:sldId id="266" r:id="rId183"/>
    <p:sldId id="993" r:id="rId184"/>
    <p:sldId id="892" r:id="rId185"/>
    <p:sldId id="994" r:id="rId186"/>
    <p:sldId id="890" r:id="rId187"/>
    <p:sldId id="995" r:id="rId188"/>
    <p:sldId id="900" r:id="rId189"/>
    <p:sldId id="998" r:id="rId190"/>
    <p:sldId id="999" r:id="rId191"/>
    <p:sldId id="901" r:id="rId192"/>
    <p:sldId id="905" r:id="rId193"/>
    <p:sldId id="1000" r:id="rId194"/>
    <p:sldId id="907" r:id="rId195"/>
    <p:sldId id="908" r:id="rId196"/>
    <p:sldId id="909" r:id="rId197"/>
    <p:sldId id="1001" r:id="rId198"/>
    <p:sldId id="718" r:id="rId199"/>
    <p:sldId id="1002" r:id="rId200"/>
    <p:sldId id="912" r:id="rId201"/>
    <p:sldId id="1003" r:id="rId202"/>
    <p:sldId id="906" r:id="rId203"/>
    <p:sldId id="996" r:id="rId204"/>
    <p:sldId id="913" r:id="rId205"/>
    <p:sldId id="997" r:id="rId206"/>
    <p:sldId id="1004" r:id="rId207"/>
    <p:sldId id="1006" r:id="rId208"/>
    <p:sldId id="1007" r:id="rId209"/>
    <p:sldId id="1008" r:id="rId210"/>
    <p:sldId id="1009" r:id="rId211"/>
    <p:sldId id="1010" r:id="rId21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04664"/>
    <a:srgbClr val="FFFCDB"/>
    <a:srgbClr val="199D00"/>
    <a:srgbClr val="2F5597"/>
    <a:srgbClr val="A24D00"/>
    <a:srgbClr val="EAFFB8"/>
    <a:srgbClr val="385D8A"/>
    <a:srgbClr val="6A86A7"/>
    <a:srgbClr val="7881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65441" autoAdjust="0"/>
    <p:restoredTop sz="86323" autoAdjust="0"/>
  </p:normalViewPr>
  <p:slideViewPr>
    <p:cSldViewPr>
      <p:cViewPr varScale="1">
        <p:scale>
          <a:sx n="63" d="100"/>
          <a:sy n="63" d="100"/>
        </p:scale>
        <p:origin x="90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4268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6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12.xml"/><Relationship Id="rId84" Type="http://schemas.openxmlformats.org/officeDocument/2006/relationships/slide" Target="slides/slide33.xml"/><Relationship Id="rId138" Type="http://schemas.openxmlformats.org/officeDocument/2006/relationships/slide" Target="slides/slide87.xml"/><Relationship Id="rId159" Type="http://schemas.openxmlformats.org/officeDocument/2006/relationships/slide" Target="slides/slide108.xml"/><Relationship Id="rId170" Type="http://schemas.openxmlformats.org/officeDocument/2006/relationships/slide" Target="slides/slide119.xml"/><Relationship Id="rId191" Type="http://schemas.openxmlformats.org/officeDocument/2006/relationships/slide" Target="slides/slide140.xml"/><Relationship Id="rId205" Type="http://schemas.openxmlformats.org/officeDocument/2006/relationships/slide" Target="slides/slide154.xml"/><Relationship Id="rId107" Type="http://schemas.openxmlformats.org/officeDocument/2006/relationships/slide" Target="slides/slide5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2.xml"/><Relationship Id="rId74" Type="http://schemas.openxmlformats.org/officeDocument/2006/relationships/slide" Target="slides/slide23.xml"/><Relationship Id="rId128" Type="http://schemas.openxmlformats.org/officeDocument/2006/relationships/slide" Target="slides/slide77.xml"/><Relationship Id="rId149" Type="http://schemas.openxmlformats.org/officeDocument/2006/relationships/slide" Target="slides/slide9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9.xml"/><Relationship Id="rId95" Type="http://schemas.openxmlformats.org/officeDocument/2006/relationships/slide" Target="slides/slide44.xml"/><Relationship Id="rId160" Type="http://schemas.openxmlformats.org/officeDocument/2006/relationships/slide" Target="slides/slide109.xml"/><Relationship Id="rId165" Type="http://schemas.openxmlformats.org/officeDocument/2006/relationships/slide" Target="slides/slide114.xml"/><Relationship Id="rId181" Type="http://schemas.openxmlformats.org/officeDocument/2006/relationships/slide" Target="slides/slide130.xml"/><Relationship Id="rId186" Type="http://schemas.openxmlformats.org/officeDocument/2006/relationships/slide" Target="slides/slide135.xml"/><Relationship Id="rId216" Type="http://schemas.openxmlformats.org/officeDocument/2006/relationships/viewProps" Target="viewProps.xml"/><Relationship Id="rId211" Type="http://schemas.openxmlformats.org/officeDocument/2006/relationships/slide" Target="slides/slide160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13.xml"/><Relationship Id="rId69" Type="http://schemas.openxmlformats.org/officeDocument/2006/relationships/slide" Target="slides/slide18.xml"/><Relationship Id="rId113" Type="http://schemas.openxmlformats.org/officeDocument/2006/relationships/slide" Target="slides/slide62.xml"/><Relationship Id="rId118" Type="http://schemas.openxmlformats.org/officeDocument/2006/relationships/slide" Target="slides/slide67.xml"/><Relationship Id="rId134" Type="http://schemas.openxmlformats.org/officeDocument/2006/relationships/slide" Target="slides/slide83.xml"/><Relationship Id="rId139" Type="http://schemas.openxmlformats.org/officeDocument/2006/relationships/slide" Target="slides/slide88.xml"/><Relationship Id="rId80" Type="http://schemas.openxmlformats.org/officeDocument/2006/relationships/slide" Target="slides/slide29.xml"/><Relationship Id="rId85" Type="http://schemas.openxmlformats.org/officeDocument/2006/relationships/slide" Target="slides/slide34.xml"/><Relationship Id="rId150" Type="http://schemas.openxmlformats.org/officeDocument/2006/relationships/slide" Target="slides/slide99.xml"/><Relationship Id="rId155" Type="http://schemas.openxmlformats.org/officeDocument/2006/relationships/slide" Target="slides/slide104.xml"/><Relationship Id="rId171" Type="http://schemas.openxmlformats.org/officeDocument/2006/relationships/slide" Target="slides/slide120.xml"/><Relationship Id="rId176" Type="http://schemas.openxmlformats.org/officeDocument/2006/relationships/slide" Target="slides/slide125.xml"/><Relationship Id="rId192" Type="http://schemas.openxmlformats.org/officeDocument/2006/relationships/slide" Target="slides/slide141.xml"/><Relationship Id="rId197" Type="http://schemas.openxmlformats.org/officeDocument/2006/relationships/slide" Target="slides/slide146.xml"/><Relationship Id="rId206" Type="http://schemas.openxmlformats.org/officeDocument/2006/relationships/slide" Target="slides/slide155.xml"/><Relationship Id="rId201" Type="http://schemas.openxmlformats.org/officeDocument/2006/relationships/slide" Target="slides/slide150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8.xml"/><Relationship Id="rId103" Type="http://schemas.openxmlformats.org/officeDocument/2006/relationships/slide" Target="slides/slide52.xml"/><Relationship Id="rId108" Type="http://schemas.openxmlformats.org/officeDocument/2006/relationships/slide" Target="slides/slide57.xml"/><Relationship Id="rId124" Type="http://schemas.openxmlformats.org/officeDocument/2006/relationships/slide" Target="slides/slide73.xml"/><Relationship Id="rId129" Type="http://schemas.openxmlformats.org/officeDocument/2006/relationships/slide" Target="slides/slide78.xml"/><Relationship Id="rId54" Type="http://schemas.openxmlformats.org/officeDocument/2006/relationships/slide" Target="slides/slide3.xml"/><Relationship Id="rId70" Type="http://schemas.openxmlformats.org/officeDocument/2006/relationships/slide" Target="slides/slide19.xml"/><Relationship Id="rId75" Type="http://schemas.openxmlformats.org/officeDocument/2006/relationships/slide" Target="slides/slide24.xml"/><Relationship Id="rId91" Type="http://schemas.openxmlformats.org/officeDocument/2006/relationships/slide" Target="slides/slide40.xml"/><Relationship Id="rId96" Type="http://schemas.openxmlformats.org/officeDocument/2006/relationships/slide" Target="slides/slide45.xml"/><Relationship Id="rId140" Type="http://schemas.openxmlformats.org/officeDocument/2006/relationships/slide" Target="slides/slide89.xml"/><Relationship Id="rId145" Type="http://schemas.openxmlformats.org/officeDocument/2006/relationships/slide" Target="slides/slide94.xml"/><Relationship Id="rId161" Type="http://schemas.openxmlformats.org/officeDocument/2006/relationships/slide" Target="slides/slide110.xml"/><Relationship Id="rId166" Type="http://schemas.openxmlformats.org/officeDocument/2006/relationships/slide" Target="slides/slide115.xml"/><Relationship Id="rId182" Type="http://schemas.openxmlformats.org/officeDocument/2006/relationships/slide" Target="slides/slide131.xml"/><Relationship Id="rId187" Type="http://schemas.openxmlformats.org/officeDocument/2006/relationships/slide" Target="slides/slide136.xml"/><Relationship Id="rId21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161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63.xml"/><Relationship Id="rId119" Type="http://schemas.openxmlformats.org/officeDocument/2006/relationships/slide" Target="slides/slide68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9.xml"/><Relationship Id="rId65" Type="http://schemas.openxmlformats.org/officeDocument/2006/relationships/slide" Target="slides/slide14.xml"/><Relationship Id="rId81" Type="http://schemas.openxmlformats.org/officeDocument/2006/relationships/slide" Target="slides/slide30.xml"/><Relationship Id="rId86" Type="http://schemas.openxmlformats.org/officeDocument/2006/relationships/slide" Target="slides/slide35.xml"/><Relationship Id="rId130" Type="http://schemas.openxmlformats.org/officeDocument/2006/relationships/slide" Target="slides/slide79.xml"/><Relationship Id="rId135" Type="http://schemas.openxmlformats.org/officeDocument/2006/relationships/slide" Target="slides/slide84.xml"/><Relationship Id="rId151" Type="http://schemas.openxmlformats.org/officeDocument/2006/relationships/slide" Target="slides/slide100.xml"/><Relationship Id="rId156" Type="http://schemas.openxmlformats.org/officeDocument/2006/relationships/slide" Target="slides/slide105.xml"/><Relationship Id="rId177" Type="http://schemas.openxmlformats.org/officeDocument/2006/relationships/slide" Target="slides/slide126.xml"/><Relationship Id="rId198" Type="http://schemas.openxmlformats.org/officeDocument/2006/relationships/slide" Target="slides/slide147.xml"/><Relationship Id="rId172" Type="http://schemas.openxmlformats.org/officeDocument/2006/relationships/slide" Target="slides/slide121.xml"/><Relationship Id="rId193" Type="http://schemas.openxmlformats.org/officeDocument/2006/relationships/slide" Target="slides/slide142.xml"/><Relationship Id="rId202" Type="http://schemas.openxmlformats.org/officeDocument/2006/relationships/slide" Target="slides/slide151.xml"/><Relationship Id="rId207" Type="http://schemas.openxmlformats.org/officeDocument/2006/relationships/slide" Target="slides/slide156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8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4.xml"/><Relationship Id="rId76" Type="http://schemas.openxmlformats.org/officeDocument/2006/relationships/slide" Target="slides/slide25.xml"/><Relationship Id="rId97" Type="http://schemas.openxmlformats.org/officeDocument/2006/relationships/slide" Target="slides/slide46.xml"/><Relationship Id="rId104" Type="http://schemas.openxmlformats.org/officeDocument/2006/relationships/slide" Target="slides/slide53.xml"/><Relationship Id="rId120" Type="http://schemas.openxmlformats.org/officeDocument/2006/relationships/slide" Target="slides/slide69.xml"/><Relationship Id="rId125" Type="http://schemas.openxmlformats.org/officeDocument/2006/relationships/slide" Target="slides/slide74.xml"/><Relationship Id="rId141" Type="http://schemas.openxmlformats.org/officeDocument/2006/relationships/slide" Target="slides/slide90.xml"/><Relationship Id="rId146" Type="http://schemas.openxmlformats.org/officeDocument/2006/relationships/slide" Target="slides/slide95.xml"/><Relationship Id="rId167" Type="http://schemas.openxmlformats.org/officeDocument/2006/relationships/slide" Target="slides/slide116.xml"/><Relationship Id="rId188" Type="http://schemas.openxmlformats.org/officeDocument/2006/relationships/slide" Target="slides/slide13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0.xml"/><Relationship Id="rId92" Type="http://schemas.openxmlformats.org/officeDocument/2006/relationships/slide" Target="slides/slide41.xml"/><Relationship Id="rId162" Type="http://schemas.openxmlformats.org/officeDocument/2006/relationships/slide" Target="slides/slide111.xml"/><Relationship Id="rId183" Type="http://schemas.openxmlformats.org/officeDocument/2006/relationships/slide" Target="slides/slide132.xml"/><Relationship Id="rId213" Type="http://schemas.openxmlformats.org/officeDocument/2006/relationships/notesMaster" Target="notesMasters/notesMaster1.xml"/><Relationship Id="rId21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5.xml"/><Relationship Id="rId87" Type="http://schemas.openxmlformats.org/officeDocument/2006/relationships/slide" Target="slides/slide36.xml"/><Relationship Id="rId110" Type="http://schemas.openxmlformats.org/officeDocument/2006/relationships/slide" Target="slides/slide59.xml"/><Relationship Id="rId115" Type="http://schemas.openxmlformats.org/officeDocument/2006/relationships/slide" Target="slides/slide64.xml"/><Relationship Id="rId131" Type="http://schemas.openxmlformats.org/officeDocument/2006/relationships/slide" Target="slides/slide80.xml"/><Relationship Id="rId136" Type="http://schemas.openxmlformats.org/officeDocument/2006/relationships/slide" Target="slides/slide85.xml"/><Relationship Id="rId157" Type="http://schemas.openxmlformats.org/officeDocument/2006/relationships/slide" Target="slides/slide106.xml"/><Relationship Id="rId178" Type="http://schemas.openxmlformats.org/officeDocument/2006/relationships/slide" Target="slides/slide127.xml"/><Relationship Id="rId61" Type="http://schemas.openxmlformats.org/officeDocument/2006/relationships/slide" Target="slides/slide10.xml"/><Relationship Id="rId82" Type="http://schemas.openxmlformats.org/officeDocument/2006/relationships/slide" Target="slides/slide31.xml"/><Relationship Id="rId152" Type="http://schemas.openxmlformats.org/officeDocument/2006/relationships/slide" Target="slides/slide101.xml"/><Relationship Id="rId173" Type="http://schemas.openxmlformats.org/officeDocument/2006/relationships/slide" Target="slides/slide122.xml"/><Relationship Id="rId194" Type="http://schemas.openxmlformats.org/officeDocument/2006/relationships/slide" Target="slides/slide143.xml"/><Relationship Id="rId199" Type="http://schemas.openxmlformats.org/officeDocument/2006/relationships/slide" Target="slides/slide148.xml"/><Relationship Id="rId203" Type="http://schemas.openxmlformats.org/officeDocument/2006/relationships/slide" Target="slides/slide152.xml"/><Relationship Id="rId208" Type="http://schemas.openxmlformats.org/officeDocument/2006/relationships/slide" Target="slides/slide15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5.xml"/><Relationship Id="rId77" Type="http://schemas.openxmlformats.org/officeDocument/2006/relationships/slide" Target="slides/slide26.xml"/><Relationship Id="rId100" Type="http://schemas.openxmlformats.org/officeDocument/2006/relationships/slide" Target="slides/slide49.xml"/><Relationship Id="rId105" Type="http://schemas.openxmlformats.org/officeDocument/2006/relationships/slide" Target="slides/slide54.xml"/><Relationship Id="rId126" Type="http://schemas.openxmlformats.org/officeDocument/2006/relationships/slide" Target="slides/slide75.xml"/><Relationship Id="rId147" Type="http://schemas.openxmlformats.org/officeDocument/2006/relationships/slide" Target="slides/slide96.xml"/><Relationship Id="rId168" Type="http://schemas.openxmlformats.org/officeDocument/2006/relationships/slide" Target="slides/slide117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21.xml"/><Relationship Id="rId93" Type="http://schemas.openxmlformats.org/officeDocument/2006/relationships/slide" Target="slides/slide42.xml"/><Relationship Id="rId98" Type="http://schemas.openxmlformats.org/officeDocument/2006/relationships/slide" Target="slides/slide47.xml"/><Relationship Id="rId121" Type="http://schemas.openxmlformats.org/officeDocument/2006/relationships/slide" Target="slides/slide70.xml"/><Relationship Id="rId142" Type="http://schemas.openxmlformats.org/officeDocument/2006/relationships/slide" Target="slides/slide91.xml"/><Relationship Id="rId163" Type="http://schemas.openxmlformats.org/officeDocument/2006/relationships/slide" Target="slides/slide112.xml"/><Relationship Id="rId184" Type="http://schemas.openxmlformats.org/officeDocument/2006/relationships/slide" Target="slides/slide133.xml"/><Relationship Id="rId189" Type="http://schemas.openxmlformats.org/officeDocument/2006/relationships/slide" Target="slides/slide138.xml"/><Relationship Id="rId3" Type="http://schemas.openxmlformats.org/officeDocument/2006/relationships/slideMaster" Target="slideMasters/slideMaster3.xml"/><Relationship Id="rId214" Type="http://schemas.openxmlformats.org/officeDocument/2006/relationships/handoutMaster" Target="handoutMasters/handoutMaster1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6.xml"/><Relationship Id="rId116" Type="http://schemas.openxmlformats.org/officeDocument/2006/relationships/slide" Target="slides/slide65.xml"/><Relationship Id="rId137" Type="http://schemas.openxmlformats.org/officeDocument/2006/relationships/slide" Target="slides/slide86.xml"/><Relationship Id="rId158" Type="http://schemas.openxmlformats.org/officeDocument/2006/relationships/slide" Target="slides/slide10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1.xml"/><Relationship Id="rId83" Type="http://schemas.openxmlformats.org/officeDocument/2006/relationships/slide" Target="slides/slide32.xml"/><Relationship Id="rId88" Type="http://schemas.openxmlformats.org/officeDocument/2006/relationships/slide" Target="slides/slide37.xml"/><Relationship Id="rId111" Type="http://schemas.openxmlformats.org/officeDocument/2006/relationships/slide" Target="slides/slide60.xml"/><Relationship Id="rId132" Type="http://schemas.openxmlformats.org/officeDocument/2006/relationships/slide" Target="slides/slide81.xml"/><Relationship Id="rId153" Type="http://schemas.openxmlformats.org/officeDocument/2006/relationships/slide" Target="slides/slide102.xml"/><Relationship Id="rId174" Type="http://schemas.openxmlformats.org/officeDocument/2006/relationships/slide" Target="slides/slide123.xml"/><Relationship Id="rId179" Type="http://schemas.openxmlformats.org/officeDocument/2006/relationships/slide" Target="slides/slide128.xml"/><Relationship Id="rId195" Type="http://schemas.openxmlformats.org/officeDocument/2006/relationships/slide" Target="slides/slide144.xml"/><Relationship Id="rId209" Type="http://schemas.openxmlformats.org/officeDocument/2006/relationships/slide" Target="slides/slide158.xml"/><Relationship Id="rId190" Type="http://schemas.openxmlformats.org/officeDocument/2006/relationships/slide" Target="slides/slide139.xml"/><Relationship Id="rId204" Type="http://schemas.openxmlformats.org/officeDocument/2006/relationships/slide" Target="slides/slide153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6.xml"/><Relationship Id="rId106" Type="http://schemas.openxmlformats.org/officeDocument/2006/relationships/slide" Target="slides/slide55.xml"/><Relationship Id="rId127" Type="http://schemas.openxmlformats.org/officeDocument/2006/relationships/slide" Target="slides/slide7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.xml"/><Relationship Id="rId73" Type="http://schemas.openxmlformats.org/officeDocument/2006/relationships/slide" Target="slides/slide22.xml"/><Relationship Id="rId78" Type="http://schemas.openxmlformats.org/officeDocument/2006/relationships/slide" Target="slides/slide27.xml"/><Relationship Id="rId94" Type="http://schemas.openxmlformats.org/officeDocument/2006/relationships/slide" Target="slides/slide43.xml"/><Relationship Id="rId99" Type="http://schemas.openxmlformats.org/officeDocument/2006/relationships/slide" Target="slides/slide48.xml"/><Relationship Id="rId101" Type="http://schemas.openxmlformats.org/officeDocument/2006/relationships/slide" Target="slides/slide50.xml"/><Relationship Id="rId122" Type="http://schemas.openxmlformats.org/officeDocument/2006/relationships/slide" Target="slides/slide71.xml"/><Relationship Id="rId143" Type="http://schemas.openxmlformats.org/officeDocument/2006/relationships/slide" Target="slides/slide92.xml"/><Relationship Id="rId148" Type="http://schemas.openxmlformats.org/officeDocument/2006/relationships/slide" Target="slides/slide97.xml"/><Relationship Id="rId164" Type="http://schemas.openxmlformats.org/officeDocument/2006/relationships/slide" Target="slides/slide113.xml"/><Relationship Id="rId169" Type="http://schemas.openxmlformats.org/officeDocument/2006/relationships/slide" Target="slides/slide118.xml"/><Relationship Id="rId185" Type="http://schemas.openxmlformats.org/officeDocument/2006/relationships/slide" Target="slides/slide1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29.xml"/><Relationship Id="rId210" Type="http://schemas.openxmlformats.org/officeDocument/2006/relationships/slide" Target="slides/slide159.xml"/><Relationship Id="rId215" Type="http://schemas.openxmlformats.org/officeDocument/2006/relationships/presProps" Target="presProps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17.xml"/><Relationship Id="rId89" Type="http://schemas.openxmlformats.org/officeDocument/2006/relationships/slide" Target="slides/slide38.xml"/><Relationship Id="rId112" Type="http://schemas.openxmlformats.org/officeDocument/2006/relationships/slide" Target="slides/slide61.xml"/><Relationship Id="rId133" Type="http://schemas.openxmlformats.org/officeDocument/2006/relationships/slide" Target="slides/slide82.xml"/><Relationship Id="rId154" Type="http://schemas.openxmlformats.org/officeDocument/2006/relationships/slide" Target="slides/slide103.xml"/><Relationship Id="rId175" Type="http://schemas.openxmlformats.org/officeDocument/2006/relationships/slide" Target="slides/slide124.xml"/><Relationship Id="rId196" Type="http://schemas.openxmlformats.org/officeDocument/2006/relationships/slide" Target="slides/slide145.xml"/><Relationship Id="rId200" Type="http://schemas.openxmlformats.org/officeDocument/2006/relationships/slide" Target="slides/slide149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7.xml"/><Relationship Id="rId79" Type="http://schemas.openxmlformats.org/officeDocument/2006/relationships/slide" Target="slides/slide28.xml"/><Relationship Id="rId102" Type="http://schemas.openxmlformats.org/officeDocument/2006/relationships/slide" Target="slides/slide51.xml"/><Relationship Id="rId123" Type="http://schemas.openxmlformats.org/officeDocument/2006/relationships/slide" Target="slides/slide72.xml"/><Relationship Id="rId144" Type="http://schemas.openxmlformats.org/officeDocument/2006/relationships/slide" Target="slides/slide9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9ECD7A-EEF2-4174-847B-CCBD7188D2A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A6F543C6-4E79-4C7D-80A3-8FE795F62F2B}">
      <dgm:prSet phldrT="[نص]" custT="1"/>
      <dgm:spPr>
        <a:solidFill>
          <a:schemeClr val="tx1">
            <a:alpha val="90000"/>
          </a:schemeClr>
        </a:solidFill>
        <a:ln>
          <a:solidFill>
            <a:srgbClr val="FFC000"/>
          </a:solidFill>
        </a:ln>
      </dgm:spPr>
      <dgm:t>
        <a:bodyPr/>
        <a:lstStyle/>
        <a:p>
          <a:pPr rtl="1"/>
          <a:r>
            <a: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أنواع المواد الصلبة من حيث ترتيب الجزيئات </a:t>
          </a:r>
        </a:p>
      </dgm:t>
    </dgm:pt>
    <dgm:pt modelId="{1F448217-9B8B-4734-BE9F-FD29325CE0FE}" type="parTrans" cxnId="{AFC4DA5D-8982-4A98-A894-ACC3BE581243}">
      <dgm:prSet/>
      <dgm:spPr/>
      <dgm:t>
        <a:bodyPr/>
        <a:lstStyle/>
        <a:p>
          <a:pPr rtl="1"/>
          <a:endParaRPr lang="ar-SA"/>
        </a:p>
      </dgm:t>
    </dgm:pt>
    <dgm:pt modelId="{BC716A36-446E-45A2-A8F9-8B04C6E9D944}" type="sibTrans" cxnId="{AFC4DA5D-8982-4A98-A894-ACC3BE581243}">
      <dgm:prSet/>
      <dgm:spPr/>
      <dgm:t>
        <a:bodyPr/>
        <a:lstStyle/>
        <a:p>
          <a:pPr rtl="1"/>
          <a:endParaRPr lang="ar-SA"/>
        </a:p>
      </dgm:t>
    </dgm:pt>
    <dgm:pt modelId="{6D7A7B02-4229-4A20-A793-4ED0BA4A2DA7}">
      <dgm:prSet phldrT="[نص]" custT="1"/>
      <dgm:spPr>
        <a:solidFill>
          <a:schemeClr val="tx1">
            <a:alpha val="90000"/>
          </a:schemeClr>
        </a:solidFill>
        <a:ln>
          <a:solidFill>
            <a:srgbClr val="FFCC00"/>
          </a:solidFill>
        </a:ln>
      </dgm:spPr>
      <dgm:t>
        <a:bodyPr/>
        <a:lstStyle/>
        <a:p>
          <a:pPr rtl="1"/>
          <a:r>
            <a:rPr lang="ar-SA" sz="2400" b="1" dirty="0">
              <a:solidFill>
                <a:schemeClr val="bg1"/>
              </a:solidFill>
            </a:rPr>
            <a:t>مواد غير بلورية</a:t>
          </a:r>
        </a:p>
      </dgm:t>
    </dgm:pt>
    <dgm:pt modelId="{A78BC00B-8080-406E-BB82-DA0376CDAB77}" type="parTrans" cxnId="{B8ED2E57-B73E-442A-B1E8-433CC9F4D42E}">
      <dgm:prSet/>
      <dgm:spPr>
        <a:ln>
          <a:solidFill>
            <a:srgbClr val="0070C0"/>
          </a:solidFill>
        </a:ln>
      </dgm:spPr>
      <dgm:t>
        <a:bodyPr/>
        <a:lstStyle/>
        <a:p>
          <a:pPr rtl="1"/>
          <a:endParaRPr lang="ar-SA"/>
        </a:p>
      </dgm:t>
    </dgm:pt>
    <dgm:pt modelId="{F802D171-1563-4C46-A138-3E493845EB4F}" type="sibTrans" cxnId="{B8ED2E57-B73E-442A-B1E8-433CC9F4D42E}">
      <dgm:prSet/>
      <dgm:spPr/>
      <dgm:t>
        <a:bodyPr/>
        <a:lstStyle/>
        <a:p>
          <a:pPr rtl="1"/>
          <a:endParaRPr lang="ar-SA"/>
        </a:p>
      </dgm:t>
    </dgm:pt>
    <dgm:pt modelId="{4EC1C8F7-ADCE-4D70-BC3A-F38DB62D7038}">
      <dgm:prSet phldrT="[نص]" custT="1"/>
      <dgm:spPr>
        <a:solidFill>
          <a:schemeClr val="tx1">
            <a:alpha val="90000"/>
          </a:schemeClr>
        </a:solidFill>
        <a:ln>
          <a:solidFill>
            <a:srgbClr val="FFCC00"/>
          </a:solidFill>
        </a:ln>
      </dgm:spPr>
      <dgm:t>
        <a:bodyPr/>
        <a:lstStyle/>
        <a:p>
          <a:pPr rtl="1"/>
          <a:r>
            <a: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تترتب الجزيئات فيها بشكل عشوائي مثل المطاط والبلاستيك والزجاج</a:t>
          </a:r>
          <a:endParaRPr lang="ar-SA" sz="2000" dirty="0">
            <a:solidFill>
              <a:schemeClr val="bg1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D1A0A2C-4964-41DA-A38D-72F4F3154442}" type="parTrans" cxnId="{AB0B0B77-7BF6-40F5-8523-A7DE16A2361A}">
      <dgm:prSet/>
      <dgm:spPr>
        <a:ln>
          <a:solidFill>
            <a:srgbClr val="0070C0"/>
          </a:solidFill>
        </a:ln>
      </dgm:spPr>
      <dgm:t>
        <a:bodyPr/>
        <a:lstStyle/>
        <a:p>
          <a:pPr rtl="1"/>
          <a:endParaRPr lang="ar-SA"/>
        </a:p>
      </dgm:t>
    </dgm:pt>
    <dgm:pt modelId="{0FD96C08-4AF4-44CB-9E47-0CEFBD2AF898}" type="sibTrans" cxnId="{AB0B0B77-7BF6-40F5-8523-A7DE16A2361A}">
      <dgm:prSet/>
      <dgm:spPr/>
      <dgm:t>
        <a:bodyPr/>
        <a:lstStyle/>
        <a:p>
          <a:pPr rtl="1"/>
          <a:endParaRPr lang="ar-SA"/>
        </a:p>
      </dgm:t>
    </dgm:pt>
    <dgm:pt modelId="{8A7C5FDC-1A24-48BC-83F2-9D912B4D71E1}">
      <dgm:prSet phldrT="[نص]" custT="1"/>
      <dgm:spPr>
        <a:solidFill>
          <a:schemeClr val="tx1">
            <a:alpha val="90000"/>
          </a:schemeClr>
        </a:solidFill>
        <a:ln>
          <a:solidFill>
            <a:srgbClr val="FFCC00"/>
          </a:solidFill>
        </a:ln>
      </dgm:spPr>
      <dgm:t>
        <a:bodyPr/>
        <a:lstStyle/>
        <a:p>
          <a:pPr rtl="1"/>
          <a:r>
            <a:rPr lang="ar-SA" sz="2400" b="1" dirty="0">
              <a:solidFill>
                <a:schemeClr val="bg1"/>
              </a:solidFill>
            </a:rPr>
            <a:t>مواد بلورية</a:t>
          </a:r>
        </a:p>
      </dgm:t>
    </dgm:pt>
    <dgm:pt modelId="{E2AC34BF-1B81-43A7-B44D-5FBF3D9F68D3}" type="parTrans" cxnId="{41C40D4B-1D10-4589-90CA-48328EA20995}">
      <dgm:prSet/>
      <dgm:spPr>
        <a:ln>
          <a:solidFill>
            <a:srgbClr val="0070C0"/>
          </a:solidFill>
        </a:ln>
      </dgm:spPr>
      <dgm:t>
        <a:bodyPr/>
        <a:lstStyle/>
        <a:p>
          <a:pPr rtl="1"/>
          <a:endParaRPr lang="ar-SA"/>
        </a:p>
      </dgm:t>
    </dgm:pt>
    <dgm:pt modelId="{2658773E-C187-439B-824D-E2E0E8AA4B7C}" type="sibTrans" cxnId="{41C40D4B-1D10-4589-90CA-48328EA20995}">
      <dgm:prSet/>
      <dgm:spPr/>
      <dgm:t>
        <a:bodyPr/>
        <a:lstStyle/>
        <a:p>
          <a:pPr rtl="1"/>
          <a:endParaRPr lang="ar-SA"/>
        </a:p>
      </dgm:t>
    </dgm:pt>
    <dgm:pt modelId="{13181D2C-91E9-49A7-AF51-849CFF853B8A}">
      <dgm:prSet phldrT="[نص]" custT="1"/>
      <dgm:spPr>
        <a:solidFill>
          <a:schemeClr val="tx1">
            <a:alpha val="90000"/>
          </a:schemeClr>
        </a:solidFill>
        <a:ln>
          <a:solidFill>
            <a:srgbClr val="FFCC00"/>
          </a:solidFill>
        </a:ln>
      </dgm:spPr>
      <dgm:t>
        <a:bodyPr/>
        <a:lstStyle/>
        <a:p>
          <a:pPr rtl="1"/>
          <a:r>
            <a: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تترتب الجزيئات فيها بشكل هندسي منتظم ويطلق عليه </a:t>
          </a:r>
          <a:r>
            <a:rPr lang="ar-SA" sz="2000" b="1" u="sng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بلورة</a:t>
          </a:r>
          <a:r>
            <a: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مثل السكر والرمل والثلج</a:t>
          </a:r>
        </a:p>
      </dgm:t>
    </dgm:pt>
    <dgm:pt modelId="{7DBC22D4-547E-42F3-99A0-8AB3854022ED}" type="parTrans" cxnId="{40EEF80A-FC7D-4D73-874E-A96AEA567CD0}">
      <dgm:prSet/>
      <dgm:spPr>
        <a:ln>
          <a:solidFill>
            <a:srgbClr val="0070C0"/>
          </a:solidFill>
        </a:ln>
      </dgm:spPr>
      <dgm:t>
        <a:bodyPr/>
        <a:lstStyle/>
        <a:p>
          <a:pPr rtl="1"/>
          <a:endParaRPr lang="ar-SA"/>
        </a:p>
      </dgm:t>
    </dgm:pt>
    <dgm:pt modelId="{1C98EA21-35A3-4D89-8892-904DCDF33176}" type="sibTrans" cxnId="{40EEF80A-FC7D-4D73-874E-A96AEA567CD0}">
      <dgm:prSet/>
      <dgm:spPr/>
      <dgm:t>
        <a:bodyPr/>
        <a:lstStyle/>
        <a:p>
          <a:pPr rtl="1"/>
          <a:endParaRPr lang="ar-SA"/>
        </a:p>
      </dgm:t>
    </dgm:pt>
    <dgm:pt modelId="{544AB761-D7EB-4AE2-8E05-1237FB4048B6}" type="pres">
      <dgm:prSet presAssocID="{B09ECD7A-EEF2-4174-847B-CCBD7188D2A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B74022F-C97D-4A34-B733-E8331432ED4F}" type="pres">
      <dgm:prSet presAssocID="{A6F543C6-4E79-4C7D-80A3-8FE795F62F2B}" presName="hierRoot1" presStyleCnt="0"/>
      <dgm:spPr/>
    </dgm:pt>
    <dgm:pt modelId="{9820D4FD-4C73-414A-9DFD-744067CCC293}" type="pres">
      <dgm:prSet presAssocID="{A6F543C6-4E79-4C7D-80A3-8FE795F62F2B}" presName="composite" presStyleCnt="0"/>
      <dgm:spPr/>
    </dgm:pt>
    <dgm:pt modelId="{7F7CE27F-5DEB-4BDF-A6E9-7D80F6BD5443}" type="pres">
      <dgm:prSet presAssocID="{A6F543C6-4E79-4C7D-80A3-8FE795F62F2B}" presName="background" presStyleLbl="node0" presStyleIdx="0" presStyleCnt="1"/>
      <dgm:spPr>
        <a:solidFill>
          <a:schemeClr val="tx1"/>
        </a:solidFill>
      </dgm:spPr>
    </dgm:pt>
    <dgm:pt modelId="{2D80F19D-C84D-49EA-98D5-467094F72735}" type="pres">
      <dgm:prSet presAssocID="{A6F543C6-4E79-4C7D-80A3-8FE795F62F2B}" presName="text" presStyleLbl="fgAcc0" presStyleIdx="0" presStyleCnt="1" custScaleX="157995">
        <dgm:presLayoutVars>
          <dgm:chPref val="3"/>
        </dgm:presLayoutVars>
      </dgm:prSet>
      <dgm:spPr/>
    </dgm:pt>
    <dgm:pt modelId="{31BAE684-1ECB-4950-AA24-D4C82877CE7D}" type="pres">
      <dgm:prSet presAssocID="{A6F543C6-4E79-4C7D-80A3-8FE795F62F2B}" presName="hierChild2" presStyleCnt="0"/>
      <dgm:spPr/>
    </dgm:pt>
    <dgm:pt modelId="{6870C7D3-9030-4ACC-92D4-74CE4A7FC8AB}" type="pres">
      <dgm:prSet presAssocID="{A78BC00B-8080-406E-BB82-DA0376CDAB77}" presName="Name10" presStyleLbl="parChTrans1D2" presStyleIdx="0" presStyleCnt="2"/>
      <dgm:spPr/>
    </dgm:pt>
    <dgm:pt modelId="{2CD1EF29-42E9-41FD-AE9B-3E5A1E3BABB2}" type="pres">
      <dgm:prSet presAssocID="{6D7A7B02-4229-4A20-A793-4ED0BA4A2DA7}" presName="hierRoot2" presStyleCnt="0"/>
      <dgm:spPr/>
    </dgm:pt>
    <dgm:pt modelId="{447ED4BF-6E1D-43BE-8186-D149C869E3A0}" type="pres">
      <dgm:prSet presAssocID="{6D7A7B02-4229-4A20-A793-4ED0BA4A2DA7}" presName="composite2" presStyleCnt="0"/>
      <dgm:spPr/>
    </dgm:pt>
    <dgm:pt modelId="{80498D3E-9783-4813-8FAB-1A91DA4503CF}" type="pres">
      <dgm:prSet presAssocID="{6D7A7B02-4229-4A20-A793-4ED0BA4A2DA7}" presName="background2" presStyleLbl="node2" presStyleIdx="0" presStyleCnt="2"/>
      <dgm:spPr>
        <a:solidFill>
          <a:schemeClr val="tx1"/>
        </a:solidFill>
      </dgm:spPr>
    </dgm:pt>
    <dgm:pt modelId="{CA529FB1-0E6C-4490-A795-123E3E128E40}" type="pres">
      <dgm:prSet presAssocID="{6D7A7B02-4229-4A20-A793-4ED0BA4A2DA7}" presName="text2" presStyleLbl="fgAcc2" presStyleIdx="0" presStyleCnt="2" custScaleX="142483" custLinFactNeighborX="-60964" custLinFactNeighborY="-236">
        <dgm:presLayoutVars>
          <dgm:chPref val="3"/>
        </dgm:presLayoutVars>
      </dgm:prSet>
      <dgm:spPr/>
    </dgm:pt>
    <dgm:pt modelId="{851B6CBA-9E12-4983-B67D-480F50980838}" type="pres">
      <dgm:prSet presAssocID="{6D7A7B02-4229-4A20-A793-4ED0BA4A2DA7}" presName="hierChild3" presStyleCnt="0"/>
      <dgm:spPr/>
    </dgm:pt>
    <dgm:pt modelId="{97435DD4-0FD2-4727-B071-3995F03E6719}" type="pres">
      <dgm:prSet presAssocID="{0D1A0A2C-4964-41DA-A38D-72F4F3154442}" presName="Name17" presStyleLbl="parChTrans1D3" presStyleIdx="0" presStyleCnt="2"/>
      <dgm:spPr/>
    </dgm:pt>
    <dgm:pt modelId="{10F3488B-3F4C-4A99-B0CA-BF46FAE2EAD5}" type="pres">
      <dgm:prSet presAssocID="{4EC1C8F7-ADCE-4D70-BC3A-F38DB62D7038}" presName="hierRoot3" presStyleCnt="0"/>
      <dgm:spPr/>
    </dgm:pt>
    <dgm:pt modelId="{83061F43-6FEE-4DB7-886E-A5AE3D10FEAA}" type="pres">
      <dgm:prSet presAssocID="{4EC1C8F7-ADCE-4D70-BC3A-F38DB62D7038}" presName="composite3" presStyleCnt="0"/>
      <dgm:spPr/>
    </dgm:pt>
    <dgm:pt modelId="{E2843FC6-4FFC-4194-88A3-3D880F947AF1}" type="pres">
      <dgm:prSet presAssocID="{4EC1C8F7-ADCE-4D70-BC3A-F38DB62D7038}" presName="background3" presStyleLbl="node3" presStyleIdx="0" presStyleCnt="2"/>
      <dgm:spPr>
        <a:solidFill>
          <a:schemeClr val="tx1"/>
        </a:solidFill>
      </dgm:spPr>
    </dgm:pt>
    <dgm:pt modelId="{762ABFCB-F8F0-4F0C-A3A9-B24607AD9C73}" type="pres">
      <dgm:prSet presAssocID="{4EC1C8F7-ADCE-4D70-BC3A-F38DB62D7038}" presName="text3" presStyleLbl="fgAcc3" presStyleIdx="0" presStyleCnt="2" custScaleX="193651" custScaleY="154313" custLinFactNeighborX="-89890" custLinFactNeighborY="25979">
        <dgm:presLayoutVars>
          <dgm:chPref val="3"/>
        </dgm:presLayoutVars>
      </dgm:prSet>
      <dgm:spPr/>
    </dgm:pt>
    <dgm:pt modelId="{72041F3B-83C8-492D-B671-0BCA264E553C}" type="pres">
      <dgm:prSet presAssocID="{4EC1C8F7-ADCE-4D70-BC3A-F38DB62D7038}" presName="hierChild4" presStyleCnt="0"/>
      <dgm:spPr/>
    </dgm:pt>
    <dgm:pt modelId="{E6AD8288-4B1F-4C46-B64E-8794A9C9653C}" type="pres">
      <dgm:prSet presAssocID="{E2AC34BF-1B81-43A7-B44D-5FBF3D9F68D3}" presName="Name10" presStyleLbl="parChTrans1D2" presStyleIdx="1" presStyleCnt="2"/>
      <dgm:spPr/>
    </dgm:pt>
    <dgm:pt modelId="{4C4FEA3F-1637-4F19-AFFE-93AA6C0FC87B}" type="pres">
      <dgm:prSet presAssocID="{8A7C5FDC-1A24-48BC-83F2-9D912B4D71E1}" presName="hierRoot2" presStyleCnt="0"/>
      <dgm:spPr/>
    </dgm:pt>
    <dgm:pt modelId="{11AC3EAC-CE50-43FC-8680-5DC7E8CCEE7E}" type="pres">
      <dgm:prSet presAssocID="{8A7C5FDC-1A24-48BC-83F2-9D912B4D71E1}" presName="composite2" presStyleCnt="0"/>
      <dgm:spPr/>
    </dgm:pt>
    <dgm:pt modelId="{3B37EF90-AC78-4023-8FA7-9587F2963DB9}" type="pres">
      <dgm:prSet presAssocID="{8A7C5FDC-1A24-48BC-83F2-9D912B4D71E1}" presName="background2" presStyleLbl="node2" presStyleIdx="1" presStyleCnt="2"/>
      <dgm:spPr>
        <a:solidFill>
          <a:schemeClr val="tx1"/>
        </a:solidFill>
      </dgm:spPr>
    </dgm:pt>
    <dgm:pt modelId="{C29D1159-F0F1-4EF4-9C43-B4ABF0CCEBA7}" type="pres">
      <dgm:prSet presAssocID="{8A7C5FDC-1A24-48BC-83F2-9D912B4D71E1}" presName="text2" presStyleLbl="fgAcc2" presStyleIdx="1" presStyleCnt="2" custScaleX="131954" custLinFactNeighborX="38094" custLinFactNeighborY="-236">
        <dgm:presLayoutVars>
          <dgm:chPref val="3"/>
        </dgm:presLayoutVars>
      </dgm:prSet>
      <dgm:spPr/>
    </dgm:pt>
    <dgm:pt modelId="{3A6BE49D-7DE7-454B-887B-D4524657A921}" type="pres">
      <dgm:prSet presAssocID="{8A7C5FDC-1A24-48BC-83F2-9D912B4D71E1}" presName="hierChild3" presStyleCnt="0"/>
      <dgm:spPr/>
    </dgm:pt>
    <dgm:pt modelId="{F0F6E152-8980-457A-BDEE-4B342FE9BB53}" type="pres">
      <dgm:prSet presAssocID="{7DBC22D4-547E-42F3-99A0-8AB3854022ED}" presName="Name17" presStyleLbl="parChTrans1D3" presStyleIdx="1" presStyleCnt="2"/>
      <dgm:spPr/>
    </dgm:pt>
    <dgm:pt modelId="{3C3112B0-4666-4179-9683-D0FB86A192E7}" type="pres">
      <dgm:prSet presAssocID="{13181D2C-91E9-49A7-AF51-849CFF853B8A}" presName="hierRoot3" presStyleCnt="0"/>
      <dgm:spPr/>
    </dgm:pt>
    <dgm:pt modelId="{B08E71F5-D111-4BF6-A906-5E1E4756EECD}" type="pres">
      <dgm:prSet presAssocID="{13181D2C-91E9-49A7-AF51-849CFF853B8A}" presName="composite3" presStyleCnt="0"/>
      <dgm:spPr/>
    </dgm:pt>
    <dgm:pt modelId="{3253C0AA-73A6-4384-AA18-9D4189E655B2}" type="pres">
      <dgm:prSet presAssocID="{13181D2C-91E9-49A7-AF51-849CFF853B8A}" presName="background3" presStyleLbl="node3" presStyleIdx="1" presStyleCnt="2"/>
      <dgm:spPr>
        <a:solidFill>
          <a:schemeClr val="tx1"/>
        </a:solidFill>
      </dgm:spPr>
    </dgm:pt>
    <dgm:pt modelId="{E4049128-23F3-42FD-814C-CB1C4B8B6DE4}" type="pres">
      <dgm:prSet presAssocID="{13181D2C-91E9-49A7-AF51-849CFF853B8A}" presName="text3" presStyleLbl="fgAcc3" presStyleIdx="1" presStyleCnt="2" custScaleX="203586" custScaleY="144929" custLinFactNeighborX="58012" custLinFactNeighborY="25978">
        <dgm:presLayoutVars>
          <dgm:chPref val="3"/>
        </dgm:presLayoutVars>
      </dgm:prSet>
      <dgm:spPr/>
    </dgm:pt>
    <dgm:pt modelId="{67EC58D9-EC67-40DC-BC95-8A5409C95B70}" type="pres">
      <dgm:prSet presAssocID="{13181D2C-91E9-49A7-AF51-849CFF853B8A}" presName="hierChild4" presStyleCnt="0"/>
      <dgm:spPr/>
    </dgm:pt>
  </dgm:ptLst>
  <dgm:cxnLst>
    <dgm:cxn modelId="{40EEF80A-FC7D-4D73-874E-A96AEA567CD0}" srcId="{8A7C5FDC-1A24-48BC-83F2-9D912B4D71E1}" destId="{13181D2C-91E9-49A7-AF51-849CFF853B8A}" srcOrd="0" destOrd="0" parTransId="{7DBC22D4-547E-42F3-99A0-8AB3854022ED}" sibTransId="{1C98EA21-35A3-4D89-8892-904DCDF33176}"/>
    <dgm:cxn modelId="{FEE08E2B-896D-4388-ADEF-6462A696467B}" type="presOf" srcId="{6D7A7B02-4229-4A20-A793-4ED0BA4A2DA7}" destId="{CA529FB1-0E6C-4490-A795-123E3E128E40}" srcOrd="0" destOrd="0" presId="urn:microsoft.com/office/officeart/2005/8/layout/hierarchy1"/>
    <dgm:cxn modelId="{7BCCEE38-F421-4DBD-8D6F-34862CCF90F8}" type="presOf" srcId="{4EC1C8F7-ADCE-4D70-BC3A-F38DB62D7038}" destId="{762ABFCB-F8F0-4F0C-A3A9-B24607AD9C73}" srcOrd="0" destOrd="0" presId="urn:microsoft.com/office/officeart/2005/8/layout/hierarchy1"/>
    <dgm:cxn modelId="{714EA35B-8F5F-4CFF-8709-9C1539C54DB6}" type="presOf" srcId="{B09ECD7A-EEF2-4174-847B-CCBD7188D2A7}" destId="{544AB761-D7EB-4AE2-8E05-1237FB4048B6}" srcOrd="0" destOrd="0" presId="urn:microsoft.com/office/officeart/2005/8/layout/hierarchy1"/>
    <dgm:cxn modelId="{AFC4DA5D-8982-4A98-A894-ACC3BE581243}" srcId="{B09ECD7A-EEF2-4174-847B-CCBD7188D2A7}" destId="{A6F543C6-4E79-4C7D-80A3-8FE795F62F2B}" srcOrd="0" destOrd="0" parTransId="{1F448217-9B8B-4734-BE9F-FD29325CE0FE}" sibTransId="{BC716A36-446E-45A2-A8F9-8B04C6E9D944}"/>
    <dgm:cxn modelId="{00F49547-882B-48FD-8EB2-68514A59A32F}" type="presOf" srcId="{A6F543C6-4E79-4C7D-80A3-8FE795F62F2B}" destId="{2D80F19D-C84D-49EA-98D5-467094F72735}" srcOrd="0" destOrd="0" presId="urn:microsoft.com/office/officeart/2005/8/layout/hierarchy1"/>
    <dgm:cxn modelId="{41C40D4B-1D10-4589-90CA-48328EA20995}" srcId="{A6F543C6-4E79-4C7D-80A3-8FE795F62F2B}" destId="{8A7C5FDC-1A24-48BC-83F2-9D912B4D71E1}" srcOrd="1" destOrd="0" parTransId="{E2AC34BF-1B81-43A7-B44D-5FBF3D9F68D3}" sibTransId="{2658773E-C187-439B-824D-E2E0E8AA4B7C}"/>
    <dgm:cxn modelId="{AB0B0B77-7BF6-40F5-8523-A7DE16A2361A}" srcId="{6D7A7B02-4229-4A20-A793-4ED0BA4A2DA7}" destId="{4EC1C8F7-ADCE-4D70-BC3A-F38DB62D7038}" srcOrd="0" destOrd="0" parTransId="{0D1A0A2C-4964-41DA-A38D-72F4F3154442}" sibTransId="{0FD96C08-4AF4-44CB-9E47-0CEFBD2AF898}"/>
    <dgm:cxn modelId="{B8ED2E57-B73E-442A-B1E8-433CC9F4D42E}" srcId="{A6F543C6-4E79-4C7D-80A3-8FE795F62F2B}" destId="{6D7A7B02-4229-4A20-A793-4ED0BA4A2DA7}" srcOrd="0" destOrd="0" parTransId="{A78BC00B-8080-406E-BB82-DA0376CDAB77}" sibTransId="{F802D171-1563-4C46-A138-3E493845EB4F}"/>
    <dgm:cxn modelId="{8967209C-AC76-4638-BC93-DEF388A9C296}" type="presOf" srcId="{13181D2C-91E9-49A7-AF51-849CFF853B8A}" destId="{E4049128-23F3-42FD-814C-CB1C4B8B6DE4}" srcOrd="0" destOrd="0" presId="urn:microsoft.com/office/officeart/2005/8/layout/hierarchy1"/>
    <dgm:cxn modelId="{9BB8349C-7559-4336-940F-D1BB31CA5BA8}" type="presOf" srcId="{E2AC34BF-1B81-43A7-B44D-5FBF3D9F68D3}" destId="{E6AD8288-4B1F-4C46-B64E-8794A9C9653C}" srcOrd="0" destOrd="0" presId="urn:microsoft.com/office/officeart/2005/8/layout/hierarchy1"/>
    <dgm:cxn modelId="{44095DC4-4703-400F-BBCD-9A526F7F83C5}" type="presOf" srcId="{8A7C5FDC-1A24-48BC-83F2-9D912B4D71E1}" destId="{C29D1159-F0F1-4EF4-9C43-B4ABF0CCEBA7}" srcOrd="0" destOrd="0" presId="urn:microsoft.com/office/officeart/2005/8/layout/hierarchy1"/>
    <dgm:cxn modelId="{BEBBF5C6-5DC1-48F2-90A5-B0CF928F461A}" type="presOf" srcId="{A78BC00B-8080-406E-BB82-DA0376CDAB77}" destId="{6870C7D3-9030-4ACC-92D4-74CE4A7FC8AB}" srcOrd="0" destOrd="0" presId="urn:microsoft.com/office/officeart/2005/8/layout/hierarchy1"/>
    <dgm:cxn modelId="{D35623C9-05F9-42DC-8863-7AC52AB3103B}" type="presOf" srcId="{0D1A0A2C-4964-41DA-A38D-72F4F3154442}" destId="{97435DD4-0FD2-4727-B071-3995F03E6719}" srcOrd="0" destOrd="0" presId="urn:microsoft.com/office/officeart/2005/8/layout/hierarchy1"/>
    <dgm:cxn modelId="{E8A58FEA-DE6A-48AC-86B0-1396310EF6CF}" type="presOf" srcId="{7DBC22D4-547E-42F3-99A0-8AB3854022ED}" destId="{F0F6E152-8980-457A-BDEE-4B342FE9BB53}" srcOrd="0" destOrd="0" presId="urn:microsoft.com/office/officeart/2005/8/layout/hierarchy1"/>
    <dgm:cxn modelId="{E969E789-C3A9-4D97-B481-39D8698E4008}" type="presParOf" srcId="{544AB761-D7EB-4AE2-8E05-1237FB4048B6}" destId="{BB74022F-C97D-4A34-B733-E8331432ED4F}" srcOrd="0" destOrd="0" presId="urn:microsoft.com/office/officeart/2005/8/layout/hierarchy1"/>
    <dgm:cxn modelId="{29ED5CAD-1B58-4217-8DC8-7D28CACC76DA}" type="presParOf" srcId="{BB74022F-C97D-4A34-B733-E8331432ED4F}" destId="{9820D4FD-4C73-414A-9DFD-744067CCC293}" srcOrd="0" destOrd="0" presId="urn:microsoft.com/office/officeart/2005/8/layout/hierarchy1"/>
    <dgm:cxn modelId="{5A1B8111-7399-4377-839A-8DFB2146AF59}" type="presParOf" srcId="{9820D4FD-4C73-414A-9DFD-744067CCC293}" destId="{7F7CE27F-5DEB-4BDF-A6E9-7D80F6BD5443}" srcOrd="0" destOrd="0" presId="urn:microsoft.com/office/officeart/2005/8/layout/hierarchy1"/>
    <dgm:cxn modelId="{3F8F08F2-B39A-419B-B28D-1C7B46CCEDC1}" type="presParOf" srcId="{9820D4FD-4C73-414A-9DFD-744067CCC293}" destId="{2D80F19D-C84D-49EA-98D5-467094F72735}" srcOrd="1" destOrd="0" presId="urn:microsoft.com/office/officeart/2005/8/layout/hierarchy1"/>
    <dgm:cxn modelId="{5AFC33A7-F367-4A5A-8B89-538A63F45847}" type="presParOf" srcId="{BB74022F-C97D-4A34-B733-E8331432ED4F}" destId="{31BAE684-1ECB-4950-AA24-D4C82877CE7D}" srcOrd="1" destOrd="0" presId="urn:microsoft.com/office/officeart/2005/8/layout/hierarchy1"/>
    <dgm:cxn modelId="{F343FBCC-9B69-4E52-A193-411F489745FB}" type="presParOf" srcId="{31BAE684-1ECB-4950-AA24-D4C82877CE7D}" destId="{6870C7D3-9030-4ACC-92D4-74CE4A7FC8AB}" srcOrd="0" destOrd="0" presId="urn:microsoft.com/office/officeart/2005/8/layout/hierarchy1"/>
    <dgm:cxn modelId="{22741B87-79A1-4E9F-B6A6-461D8A3EEB2B}" type="presParOf" srcId="{31BAE684-1ECB-4950-AA24-D4C82877CE7D}" destId="{2CD1EF29-42E9-41FD-AE9B-3E5A1E3BABB2}" srcOrd="1" destOrd="0" presId="urn:microsoft.com/office/officeart/2005/8/layout/hierarchy1"/>
    <dgm:cxn modelId="{419E382F-59C5-4717-8FF6-3475A6A3D455}" type="presParOf" srcId="{2CD1EF29-42E9-41FD-AE9B-3E5A1E3BABB2}" destId="{447ED4BF-6E1D-43BE-8186-D149C869E3A0}" srcOrd="0" destOrd="0" presId="urn:microsoft.com/office/officeart/2005/8/layout/hierarchy1"/>
    <dgm:cxn modelId="{D5E01F7B-1058-4113-AE60-1E71B127B552}" type="presParOf" srcId="{447ED4BF-6E1D-43BE-8186-D149C869E3A0}" destId="{80498D3E-9783-4813-8FAB-1A91DA4503CF}" srcOrd="0" destOrd="0" presId="urn:microsoft.com/office/officeart/2005/8/layout/hierarchy1"/>
    <dgm:cxn modelId="{B57EC05F-6AF5-455F-9780-127668119823}" type="presParOf" srcId="{447ED4BF-6E1D-43BE-8186-D149C869E3A0}" destId="{CA529FB1-0E6C-4490-A795-123E3E128E40}" srcOrd="1" destOrd="0" presId="urn:microsoft.com/office/officeart/2005/8/layout/hierarchy1"/>
    <dgm:cxn modelId="{C7FCDB68-C76D-492A-A510-F928907279FC}" type="presParOf" srcId="{2CD1EF29-42E9-41FD-AE9B-3E5A1E3BABB2}" destId="{851B6CBA-9E12-4983-B67D-480F50980838}" srcOrd="1" destOrd="0" presId="urn:microsoft.com/office/officeart/2005/8/layout/hierarchy1"/>
    <dgm:cxn modelId="{7765374B-EC97-4523-8AAE-E5FDA0BC0E71}" type="presParOf" srcId="{851B6CBA-9E12-4983-B67D-480F50980838}" destId="{97435DD4-0FD2-4727-B071-3995F03E6719}" srcOrd="0" destOrd="0" presId="urn:microsoft.com/office/officeart/2005/8/layout/hierarchy1"/>
    <dgm:cxn modelId="{DB9333D6-529C-4611-943A-F6468BB49999}" type="presParOf" srcId="{851B6CBA-9E12-4983-B67D-480F50980838}" destId="{10F3488B-3F4C-4A99-B0CA-BF46FAE2EAD5}" srcOrd="1" destOrd="0" presId="urn:microsoft.com/office/officeart/2005/8/layout/hierarchy1"/>
    <dgm:cxn modelId="{3F3306AC-ADAC-46F0-BBA9-2DC567F1704C}" type="presParOf" srcId="{10F3488B-3F4C-4A99-B0CA-BF46FAE2EAD5}" destId="{83061F43-6FEE-4DB7-886E-A5AE3D10FEAA}" srcOrd="0" destOrd="0" presId="urn:microsoft.com/office/officeart/2005/8/layout/hierarchy1"/>
    <dgm:cxn modelId="{09A6ECAD-B26C-42D3-9C31-4550DC04108B}" type="presParOf" srcId="{83061F43-6FEE-4DB7-886E-A5AE3D10FEAA}" destId="{E2843FC6-4FFC-4194-88A3-3D880F947AF1}" srcOrd="0" destOrd="0" presId="urn:microsoft.com/office/officeart/2005/8/layout/hierarchy1"/>
    <dgm:cxn modelId="{7C1FDE98-0D9F-4C28-ADBA-BD335FC3EE8D}" type="presParOf" srcId="{83061F43-6FEE-4DB7-886E-A5AE3D10FEAA}" destId="{762ABFCB-F8F0-4F0C-A3A9-B24607AD9C73}" srcOrd="1" destOrd="0" presId="urn:microsoft.com/office/officeart/2005/8/layout/hierarchy1"/>
    <dgm:cxn modelId="{7E7C1A4F-E341-4B70-9D84-C0EE83160F76}" type="presParOf" srcId="{10F3488B-3F4C-4A99-B0CA-BF46FAE2EAD5}" destId="{72041F3B-83C8-492D-B671-0BCA264E553C}" srcOrd="1" destOrd="0" presId="urn:microsoft.com/office/officeart/2005/8/layout/hierarchy1"/>
    <dgm:cxn modelId="{03DDEDBA-9EE3-4CAF-B83C-E0F82F0BF70C}" type="presParOf" srcId="{31BAE684-1ECB-4950-AA24-D4C82877CE7D}" destId="{E6AD8288-4B1F-4C46-B64E-8794A9C9653C}" srcOrd="2" destOrd="0" presId="urn:microsoft.com/office/officeart/2005/8/layout/hierarchy1"/>
    <dgm:cxn modelId="{70477CC7-F90D-4D6C-8562-326D0C51D952}" type="presParOf" srcId="{31BAE684-1ECB-4950-AA24-D4C82877CE7D}" destId="{4C4FEA3F-1637-4F19-AFFE-93AA6C0FC87B}" srcOrd="3" destOrd="0" presId="urn:microsoft.com/office/officeart/2005/8/layout/hierarchy1"/>
    <dgm:cxn modelId="{657BD89A-927D-4CC3-A627-12E79EE58624}" type="presParOf" srcId="{4C4FEA3F-1637-4F19-AFFE-93AA6C0FC87B}" destId="{11AC3EAC-CE50-43FC-8680-5DC7E8CCEE7E}" srcOrd="0" destOrd="0" presId="urn:microsoft.com/office/officeart/2005/8/layout/hierarchy1"/>
    <dgm:cxn modelId="{350B87A2-48FF-447B-9E12-FF360D570491}" type="presParOf" srcId="{11AC3EAC-CE50-43FC-8680-5DC7E8CCEE7E}" destId="{3B37EF90-AC78-4023-8FA7-9587F2963DB9}" srcOrd="0" destOrd="0" presId="urn:microsoft.com/office/officeart/2005/8/layout/hierarchy1"/>
    <dgm:cxn modelId="{C4DD2838-6D0C-45FE-AB40-E40E0D74AEFA}" type="presParOf" srcId="{11AC3EAC-CE50-43FC-8680-5DC7E8CCEE7E}" destId="{C29D1159-F0F1-4EF4-9C43-B4ABF0CCEBA7}" srcOrd="1" destOrd="0" presId="urn:microsoft.com/office/officeart/2005/8/layout/hierarchy1"/>
    <dgm:cxn modelId="{9497DCD6-1D3F-4E9A-81DF-8B8559B5C353}" type="presParOf" srcId="{4C4FEA3F-1637-4F19-AFFE-93AA6C0FC87B}" destId="{3A6BE49D-7DE7-454B-887B-D4524657A921}" srcOrd="1" destOrd="0" presId="urn:microsoft.com/office/officeart/2005/8/layout/hierarchy1"/>
    <dgm:cxn modelId="{876D00BA-9DE0-4EF1-95C9-C54E1BC566CA}" type="presParOf" srcId="{3A6BE49D-7DE7-454B-887B-D4524657A921}" destId="{F0F6E152-8980-457A-BDEE-4B342FE9BB53}" srcOrd="0" destOrd="0" presId="urn:microsoft.com/office/officeart/2005/8/layout/hierarchy1"/>
    <dgm:cxn modelId="{1B525F3B-5950-42FA-82C0-FF2209FBDB5E}" type="presParOf" srcId="{3A6BE49D-7DE7-454B-887B-D4524657A921}" destId="{3C3112B0-4666-4179-9683-D0FB86A192E7}" srcOrd="1" destOrd="0" presId="urn:microsoft.com/office/officeart/2005/8/layout/hierarchy1"/>
    <dgm:cxn modelId="{F2A88D19-E961-4CA1-A511-464A9D620E9A}" type="presParOf" srcId="{3C3112B0-4666-4179-9683-D0FB86A192E7}" destId="{B08E71F5-D111-4BF6-A906-5E1E4756EECD}" srcOrd="0" destOrd="0" presId="urn:microsoft.com/office/officeart/2005/8/layout/hierarchy1"/>
    <dgm:cxn modelId="{82250854-F9B0-49CF-B34D-A512640F0EA7}" type="presParOf" srcId="{B08E71F5-D111-4BF6-A906-5E1E4756EECD}" destId="{3253C0AA-73A6-4384-AA18-9D4189E655B2}" srcOrd="0" destOrd="0" presId="urn:microsoft.com/office/officeart/2005/8/layout/hierarchy1"/>
    <dgm:cxn modelId="{34DDCF93-2842-4682-866D-60E939ABB7E7}" type="presParOf" srcId="{B08E71F5-D111-4BF6-A906-5E1E4756EECD}" destId="{E4049128-23F3-42FD-814C-CB1C4B8B6DE4}" srcOrd="1" destOrd="0" presId="urn:microsoft.com/office/officeart/2005/8/layout/hierarchy1"/>
    <dgm:cxn modelId="{8943E935-732D-407C-899E-1CDD0D3B1758}" type="presParOf" srcId="{3C3112B0-4666-4179-9683-D0FB86A192E7}" destId="{67EC58D9-EC67-40DC-BC95-8A5409C95B7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E83A3B-7E17-47F0-A004-420C788968C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854B3F81-5953-4F8F-BDA6-0F631B85B81D}">
      <dgm:prSet phldrT="[نص]"/>
      <dgm:spPr>
        <a:solidFill>
          <a:schemeClr val="tx1"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rtl="1"/>
          <a:r>
            <a:rPr lang="ar-SA" b="1" dirty="0">
              <a:solidFill>
                <a:schemeClr val="bg2">
                  <a:lumMod val="40000"/>
                  <a:lumOff val="60000"/>
                </a:schemeClr>
              </a:solidFill>
            </a:rPr>
            <a:t>قارن بين الطاقة الحرارية ودرجة الحرارة ؟</a:t>
          </a:r>
        </a:p>
      </dgm:t>
    </dgm:pt>
    <dgm:pt modelId="{15ED7C45-DBA4-4B64-9074-29A9C0F6EF98}" type="parTrans" cxnId="{884AED71-45A8-4DC4-A01B-21C20FDDF312}">
      <dgm:prSet/>
      <dgm:spPr/>
      <dgm:t>
        <a:bodyPr/>
        <a:lstStyle/>
        <a:p>
          <a:pPr rtl="1"/>
          <a:endParaRPr lang="ar-SA"/>
        </a:p>
      </dgm:t>
    </dgm:pt>
    <dgm:pt modelId="{D9F027D6-589D-4423-BCB9-306E76F2307D}" type="sibTrans" cxnId="{884AED71-45A8-4DC4-A01B-21C20FDDF312}">
      <dgm:prSet/>
      <dgm:spPr/>
      <dgm:t>
        <a:bodyPr/>
        <a:lstStyle/>
        <a:p>
          <a:pPr rtl="1"/>
          <a:endParaRPr lang="ar-SA"/>
        </a:p>
      </dgm:t>
    </dgm:pt>
    <dgm:pt modelId="{828987E6-1665-4FEE-8FD1-EA2E82729969}">
      <dgm:prSet phldrT="[نص]" custT="1"/>
      <dgm:spPr>
        <a:solidFill>
          <a:schemeClr val="bg1">
            <a:alpha val="90000"/>
          </a:schemeClr>
        </a:solidFill>
        <a:ln>
          <a:solidFill>
            <a:srgbClr val="2F5597"/>
          </a:solidFill>
        </a:ln>
      </dgm:spPr>
      <dgm:t>
        <a:bodyPr/>
        <a:lstStyle/>
        <a:p>
          <a:pPr rtl="1"/>
          <a:r>
            <a:rPr lang="ar-SA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درجة الحرارة</a:t>
          </a:r>
        </a:p>
      </dgm:t>
    </dgm:pt>
    <dgm:pt modelId="{3EF48392-FC27-4B5D-BED4-69EBE25A8BA3}" type="parTrans" cxnId="{6291C68E-DDB9-43E0-9599-24A0E7178EDE}">
      <dgm:prSet/>
      <dgm:spPr>
        <a:ln>
          <a:solidFill>
            <a:schemeClr val="bg1"/>
          </a:solidFill>
        </a:ln>
      </dgm:spPr>
      <dgm:t>
        <a:bodyPr/>
        <a:lstStyle/>
        <a:p>
          <a:pPr rtl="1"/>
          <a:endParaRPr lang="ar-SA"/>
        </a:p>
      </dgm:t>
    </dgm:pt>
    <dgm:pt modelId="{B8DAEA37-38C6-420D-AE6E-B719A0241C41}" type="sibTrans" cxnId="{6291C68E-DDB9-43E0-9599-24A0E7178EDE}">
      <dgm:prSet/>
      <dgm:spPr/>
      <dgm:t>
        <a:bodyPr/>
        <a:lstStyle/>
        <a:p>
          <a:pPr rtl="1"/>
          <a:endParaRPr lang="ar-SA"/>
        </a:p>
      </dgm:t>
    </dgm:pt>
    <dgm:pt modelId="{B7806C59-13B8-4ACC-9B46-1AAB52EB3425}">
      <dgm:prSet phldrT="[نص]" custT="1"/>
      <dgm:spPr>
        <a:solidFill>
          <a:schemeClr val="bg1"/>
        </a:solidFill>
        <a:ln>
          <a:solidFill>
            <a:srgbClr val="2F5597"/>
          </a:solidFill>
        </a:ln>
      </dgm:spPr>
      <dgm:t>
        <a:bodyPr/>
        <a:lstStyle/>
        <a:p>
          <a:pPr rtl="1"/>
          <a:endParaRPr lang="ar-SA" sz="28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  <a:p>
          <a:pPr rtl="1"/>
          <a:r>
            <a:rPr lang="ar-SA" sz="3600" b="1" u="none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متوسط الطاقات للجسيمات</a:t>
          </a:r>
          <a:endParaRPr lang="ar-SA" sz="3200" b="1" u="none" dirty="0">
            <a:solidFill>
              <a:srgbClr val="00B0F0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  <a:p>
          <a:pPr rtl="1"/>
          <a:endParaRPr lang="ar-SA" sz="2400" dirty="0">
            <a:solidFill>
              <a:schemeClr val="tx1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0E2DB2B-9A21-4F4B-8C09-F1C24F3DC89A}" type="parTrans" cxnId="{3C46399F-1A99-4024-AE7F-818338CF35D3}">
      <dgm:prSet/>
      <dgm:spPr>
        <a:ln>
          <a:solidFill>
            <a:srgbClr val="2F5597"/>
          </a:solidFill>
        </a:ln>
      </dgm:spPr>
      <dgm:t>
        <a:bodyPr/>
        <a:lstStyle/>
        <a:p>
          <a:pPr rtl="1"/>
          <a:endParaRPr lang="ar-SA"/>
        </a:p>
      </dgm:t>
    </dgm:pt>
    <dgm:pt modelId="{CDD1CC8D-02C6-49A7-8504-D03DD96C32A3}" type="sibTrans" cxnId="{3C46399F-1A99-4024-AE7F-818338CF35D3}">
      <dgm:prSet/>
      <dgm:spPr/>
      <dgm:t>
        <a:bodyPr/>
        <a:lstStyle/>
        <a:p>
          <a:pPr rtl="1"/>
          <a:endParaRPr lang="ar-SA"/>
        </a:p>
      </dgm:t>
    </dgm:pt>
    <dgm:pt modelId="{01553DD8-7978-4BDF-B8A9-C627741C06F3}">
      <dgm:prSet phldrT="[نص]" custT="1"/>
      <dgm:spPr>
        <a:solidFill>
          <a:schemeClr val="bg1">
            <a:alpha val="90000"/>
          </a:schemeClr>
        </a:solidFill>
        <a:ln>
          <a:solidFill>
            <a:srgbClr val="2F5597"/>
          </a:solidFill>
        </a:ln>
      </dgm:spPr>
      <dgm:t>
        <a:bodyPr/>
        <a:lstStyle/>
        <a:p>
          <a:pPr rtl="1"/>
          <a:r>
            <a:rPr lang="ar-SA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الطاقة الحرارية</a:t>
          </a:r>
        </a:p>
      </dgm:t>
    </dgm:pt>
    <dgm:pt modelId="{1E5E1538-583C-4C4A-ABFF-9F234B178708}" type="parTrans" cxnId="{82FD92B0-F45D-4F1D-A905-7D70085802C4}">
      <dgm:prSet/>
      <dgm:spPr>
        <a:ln>
          <a:solidFill>
            <a:schemeClr val="bg1"/>
          </a:solidFill>
        </a:ln>
      </dgm:spPr>
      <dgm:t>
        <a:bodyPr/>
        <a:lstStyle/>
        <a:p>
          <a:pPr rtl="1"/>
          <a:endParaRPr lang="ar-SA"/>
        </a:p>
      </dgm:t>
    </dgm:pt>
    <dgm:pt modelId="{B552EC83-9E81-48FA-9876-34E545D479ED}" type="sibTrans" cxnId="{82FD92B0-F45D-4F1D-A905-7D70085802C4}">
      <dgm:prSet/>
      <dgm:spPr/>
      <dgm:t>
        <a:bodyPr/>
        <a:lstStyle/>
        <a:p>
          <a:pPr rtl="1"/>
          <a:endParaRPr lang="ar-SA"/>
        </a:p>
      </dgm:t>
    </dgm:pt>
    <dgm:pt modelId="{B237242F-E9E7-4CDA-AB27-8A60C5E2C169}">
      <dgm:prSet phldrT="[نص]" custT="1"/>
      <dgm:spPr>
        <a:solidFill>
          <a:schemeClr val="bg1"/>
        </a:solidFill>
        <a:ln>
          <a:solidFill>
            <a:srgbClr val="2F5597"/>
          </a:solidFill>
        </a:ln>
      </dgm:spPr>
      <dgm:t>
        <a:bodyPr/>
        <a:lstStyle/>
        <a:p>
          <a:pPr rtl="1"/>
          <a:r>
            <a:rPr lang="ar-SA" sz="28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مجموع الطاقة الحركية وطاقة الوضع للجسيمات </a:t>
          </a:r>
          <a:endParaRPr lang="ar-SA" sz="2800" dirty="0">
            <a:solidFill>
              <a:srgbClr val="00B0F0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EF77FC5-D711-4422-BA4F-07FC769FC65A}" type="parTrans" cxnId="{1E1FBCDF-2FE2-44B7-A157-497BC498C6A7}">
      <dgm:prSet/>
      <dgm:spPr>
        <a:ln>
          <a:solidFill>
            <a:srgbClr val="2F5597"/>
          </a:solidFill>
        </a:ln>
      </dgm:spPr>
      <dgm:t>
        <a:bodyPr/>
        <a:lstStyle/>
        <a:p>
          <a:pPr rtl="1"/>
          <a:endParaRPr lang="ar-SA"/>
        </a:p>
      </dgm:t>
    </dgm:pt>
    <dgm:pt modelId="{4E8E1125-66D6-4283-A7DA-C40776C2C05B}" type="sibTrans" cxnId="{1E1FBCDF-2FE2-44B7-A157-497BC498C6A7}">
      <dgm:prSet/>
      <dgm:spPr/>
      <dgm:t>
        <a:bodyPr/>
        <a:lstStyle/>
        <a:p>
          <a:pPr rtl="1"/>
          <a:endParaRPr lang="ar-SA"/>
        </a:p>
      </dgm:t>
    </dgm:pt>
    <dgm:pt modelId="{5259F56E-0115-4ED2-A831-47CCE4F1BC14}" type="pres">
      <dgm:prSet presAssocID="{FAE83A3B-7E17-47F0-A004-420C788968C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467C73F-EBD5-4159-9940-B2CB47D30B00}" type="pres">
      <dgm:prSet presAssocID="{854B3F81-5953-4F8F-BDA6-0F631B85B81D}" presName="hierRoot1" presStyleCnt="0"/>
      <dgm:spPr/>
    </dgm:pt>
    <dgm:pt modelId="{399BAE00-1160-4977-B5F9-A076AF19A425}" type="pres">
      <dgm:prSet presAssocID="{854B3F81-5953-4F8F-BDA6-0F631B85B81D}" presName="composite" presStyleCnt="0"/>
      <dgm:spPr/>
    </dgm:pt>
    <dgm:pt modelId="{7778714D-BB67-4682-835A-40FE604F3242}" type="pres">
      <dgm:prSet presAssocID="{854B3F81-5953-4F8F-BDA6-0F631B85B81D}" presName="background" presStyleLbl="node0" presStyleIdx="0" presStyleCnt="1"/>
      <dgm:spPr>
        <a:solidFill>
          <a:schemeClr val="tx1"/>
        </a:solidFill>
        <a:ln>
          <a:solidFill>
            <a:schemeClr val="bg1"/>
          </a:solidFill>
        </a:ln>
      </dgm:spPr>
    </dgm:pt>
    <dgm:pt modelId="{AE9576C0-9A11-424A-9480-717069209784}" type="pres">
      <dgm:prSet presAssocID="{854B3F81-5953-4F8F-BDA6-0F631B85B81D}" presName="text" presStyleLbl="fgAcc0" presStyleIdx="0" presStyleCnt="1" custScaleX="146698" custLinFactNeighborX="-6637" custLinFactNeighborY="1290">
        <dgm:presLayoutVars>
          <dgm:chPref val="3"/>
        </dgm:presLayoutVars>
      </dgm:prSet>
      <dgm:spPr/>
    </dgm:pt>
    <dgm:pt modelId="{AD9A8367-46CB-4F0B-949E-5D0952F33E77}" type="pres">
      <dgm:prSet presAssocID="{854B3F81-5953-4F8F-BDA6-0F631B85B81D}" presName="hierChild2" presStyleCnt="0"/>
      <dgm:spPr/>
    </dgm:pt>
    <dgm:pt modelId="{C110B38D-28B4-49FE-BC81-83533C56DC97}" type="pres">
      <dgm:prSet presAssocID="{3EF48392-FC27-4B5D-BED4-69EBE25A8BA3}" presName="Name10" presStyleLbl="parChTrans1D2" presStyleIdx="0" presStyleCnt="2"/>
      <dgm:spPr/>
    </dgm:pt>
    <dgm:pt modelId="{585D3AC8-0BF3-4211-8495-196369B06A60}" type="pres">
      <dgm:prSet presAssocID="{828987E6-1665-4FEE-8FD1-EA2E82729969}" presName="hierRoot2" presStyleCnt="0"/>
      <dgm:spPr/>
    </dgm:pt>
    <dgm:pt modelId="{EC85995D-EB2A-4CBF-8307-939F9A8C49DF}" type="pres">
      <dgm:prSet presAssocID="{828987E6-1665-4FEE-8FD1-EA2E82729969}" presName="composite2" presStyleCnt="0"/>
      <dgm:spPr/>
    </dgm:pt>
    <dgm:pt modelId="{85C1634E-1A9E-4D20-A8B7-3F481941371A}" type="pres">
      <dgm:prSet presAssocID="{828987E6-1665-4FEE-8FD1-EA2E82729969}" presName="background2" presStyleLbl="node2" presStyleIdx="0" presStyleCnt="2"/>
      <dgm:spPr>
        <a:solidFill>
          <a:schemeClr val="tx1">
            <a:lumMod val="95000"/>
          </a:schemeClr>
        </a:solidFill>
      </dgm:spPr>
    </dgm:pt>
    <dgm:pt modelId="{96D432A7-1ED9-4E96-A9F3-6D2B639F7403}" type="pres">
      <dgm:prSet presAssocID="{828987E6-1665-4FEE-8FD1-EA2E82729969}" presName="text2" presStyleLbl="fgAcc2" presStyleIdx="0" presStyleCnt="2" custLinFactNeighborX="-27413" custLinFactNeighborY="-3401">
        <dgm:presLayoutVars>
          <dgm:chPref val="3"/>
        </dgm:presLayoutVars>
      </dgm:prSet>
      <dgm:spPr/>
    </dgm:pt>
    <dgm:pt modelId="{7E674A27-F4BD-4F71-9E0D-1D3C03D94B65}" type="pres">
      <dgm:prSet presAssocID="{828987E6-1665-4FEE-8FD1-EA2E82729969}" presName="hierChild3" presStyleCnt="0"/>
      <dgm:spPr/>
    </dgm:pt>
    <dgm:pt modelId="{9E1F44EA-695E-4AC8-B147-D8D0A95C14B1}" type="pres">
      <dgm:prSet presAssocID="{10E2DB2B-9A21-4F4B-8C09-F1C24F3DC89A}" presName="Name17" presStyleLbl="parChTrans1D3" presStyleIdx="0" presStyleCnt="2"/>
      <dgm:spPr/>
    </dgm:pt>
    <dgm:pt modelId="{A4028E82-3574-4477-BF67-4B0F5B0CB4B2}" type="pres">
      <dgm:prSet presAssocID="{B7806C59-13B8-4ACC-9B46-1AAB52EB3425}" presName="hierRoot3" presStyleCnt="0"/>
      <dgm:spPr/>
    </dgm:pt>
    <dgm:pt modelId="{FE42DC57-DE06-46EC-A402-7EB669D8893E}" type="pres">
      <dgm:prSet presAssocID="{B7806C59-13B8-4ACC-9B46-1AAB52EB3425}" presName="composite3" presStyleCnt="0"/>
      <dgm:spPr/>
    </dgm:pt>
    <dgm:pt modelId="{829F5166-8B4F-4ABC-BE32-B3E56A342FD8}" type="pres">
      <dgm:prSet presAssocID="{B7806C59-13B8-4ACC-9B46-1AAB52EB3425}" presName="background3" presStyleLbl="node3" presStyleIdx="0" presStyleCnt="2"/>
      <dgm:spPr>
        <a:solidFill>
          <a:schemeClr val="tx1">
            <a:lumMod val="95000"/>
          </a:schemeClr>
        </a:solidFill>
      </dgm:spPr>
    </dgm:pt>
    <dgm:pt modelId="{CCB64A7D-5CE3-4487-8429-0E660C18E940}" type="pres">
      <dgm:prSet presAssocID="{B7806C59-13B8-4ACC-9B46-1AAB52EB3425}" presName="text3" presStyleLbl="fgAcc3" presStyleIdx="0" presStyleCnt="2" custScaleX="140561" custScaleY="148080">
        <dgm:presLayoutVars>
          <dgm:chPref val="3"/>
        </dgm:presLayoutVars>
      </dgm:prSet>
      <dgm:spPr/>
    </dgm:pt>
    <dgm:pt modelId="{B22385C6-F44F-4445-8574-18D557714A0E}" type="pres">
      <dgm:prSet presAssocID="{B7806C59-13B8-4ACC-9B46-1AAB52EB3425}" presName="hierChild4" presStyleCnt="0"/>
      <dgm:spPr/>
    </dgm:pt>
    <dgm:pt modelId="{2A87FAF6-D700-4E6B-A58A-2D6CC7BD1E28}" type="pres">
      <dgm:prSet presAssocID="{1E5E1538-583C-4C4A-ABFF-9F234B178708}" presName="Name10" presStyleLbl="parChTrans1D2" presStyleIdx="1" presStyleCnt="2"/>
      <dgm:spPr/>
    </dgm:pt>
    <dgm:pt modelId="{CBC07B9E-6FCF-4B59-8413-205D33A33CDB}" type="pres">
      <dgm:prSet presAssocID="{01553DD8-7978-4BDF-B8A9-C627741C06F3}" presName="hierRoot2" presStyleCnt="0"/>
      <dgm:spPr/>
    </dgm:pt>
    <dgm:pt modelId="{7870712F-7C8C-4249-885C-312E1A16BE8B}" type="pres">
      <dgm:prSet presAssocID="{01553DD8-7978-4BDF-B8A9-C627741C06F3}" presName="composite2" presStyleCnt="0"/>
      <dgm:spPr/>
    </dgm:pt>
    <dgm:pt modelId="{CA512560-3DD9-410C-AA34-E14362D9170D}" type="pres">
      <dgm:prSet presAssocID="{01553DD8-7978-4BDF-B8A9-C627741C06F3}" presName="background2" presStyleLbl="node2" presStyleIdx="1" presStyleCnt="2"/>
      <dgm:spPr>
        <a:solidFill>
          <a:schemeClr val="tx1">
            <a:lumMod val="95000"/>
          </a:schemeClr>
        </a:solidFill>
      </dgm:spPr>
    </dgm:pt>
    <dgm:pt modelId="{A98D69B4-9EFE-4320-86A6-6C76D6645E09}" type="pres">
      <dgm:prSet presAssocID="{01553DD8-7978-4BDF-B8A9-C627741C06F3}" presName="text2" presStyleLbl="fgAcc2" presStyleIdx="1" presStyleCnt="2" custLinFactNeighborX="31025" custLinFactNeighborY="-11865">
        <dgm:presLayoutVars>
          <dgm:chPref val="3"/>
        </dgm:presLayoutVars>
      </dgm:prSet>
      <dgm:spPr/>
    </dgm:pt>
    <dgm:pt modelId="{C7886AF3-C0C2-4971-83DA-2E1DDBA9EB12}" type="pres">
      <dgm:prSet presAssocID="{01553DD8-7978-4BDF-B8A9-C627741C06F3}" presName="hierChild3" presStyleCnt="0"/>
      <dgm:spPr/>
    </dgm:pt>
    <dgm:pt modelId="{2F7999C4-3DEF-49FA-9068-8159D0DBB7C3}" type="pres">
      <dgm:prSet presAssocID="{8EF77FC5-D711-4422-BA4F-07FC769FC65A}" presName="Name17" presStyleLbl="parChTrans1D3" presStyleIdx="1" presStyleCnt="2"/>
      <dgm:spPr/>
    </dgm:pt>
    <dgm:pt modelId="{3AD56A41-1E94-4DAF-855E-A7FF209D31DE}" type="pres">
      <dgm:prSet presAssocID="{B237242F-E9E7-4CDA-AB27-8A60C5E2C169}" presName="hierRoot3" presStyleCnt="0"/>
      <dgm:spPr/>
    </dgm:pt>
    <dgm:pt modelId="{C43033DF-B5A2-40C5-A3B8-A3366550A90D}" type="pres">
      <dgm:prSet presAssocID="{B237242F-E9E7-4CDA-AB27-8A60C5E2C169}" presName="composite3" presStyleCnt="0"/>
      <dgm:spPr/>
    </dgm:pt>
    <dgm:pt modelId="{A8C8C131-A442-419B-80F5-C9DF53F788E6}" type="pres">
      <dgm:prSet presAssocID="{B237242F-E9E7-4CDA-AB27-8A60C5E2C169}" presName="background3" presStyleLbl="node3" presStyleIdx="1" presStyleCnt="2"/>
      <dgm:spPr>
        <a:solidFill>
          <a:schemeClr val="tx1">
            <a:lumMod val="95000"/>
          </a:schemeClr>
        </a:solidFill>
      </dgm:spPr>
    </dgm:pt>
    <dgm:pt modelId="{DEE2CD5D-6B99-4DBB-9AA2-A9CF4CD1E91E}" type="pres">
      <dgm:prSet presAssocID="{B237242F-E9E7-4CDA-AB27-8A60C5E2C169}" presName="text3" presStyleLbl="fgAcc3" presStyleIdx="1" presStyleCnt="2" custScaleX="141408" custScaleY="142105">
        <dgm:presLayoutVars>
          <dgm:chPref val="3"/>
        </dgm:presLayoutVars>
      </dgm:prSet>
      <dgm:spPr/>
    </dgm:pt>
    <dgm:pt modelId="{4CAE3024-05B0-47E8-94F2-7C142DE6CCE1}" type="pres">
      <dgm:prSet presAssocID="{B237242F-E9E7-4CDA-AB27-8A60C5E2C169}" presName="hierChild4" presStyleCnt="0"/>
      <dgm:spPr/>
    </dgm:pt>
  </dgm:ptLst>
  <dgm:cxnLst>
    <dgm:cxn modelId="{ABAC4E16-74F7-4980-9314-DAC160BBC67E}" type="presOf" srcId="{01553DD8-7978-4BDF-B8A9-C627741C06F3}" destId="{A98D69B4-9EFE-4320-86A6-6C76D6645E09}" srcOrd="0" destOrd="0" presId="urn:microsoft.com/office/officeart/2005/8/layout/hierarchy1"/>
    <dgm:cxn modelId="{E57EDA2F-AB4E-4510-97C4-682AC43BAFF2}" type="presOf" srcId="{828987E6-1665-4FEE-8FD1-EA2E82729969}" destId="{96D432A7-1ED9-4E96-A9F3-6D2B639F7403}" srcOrd="0" destOrd="0" presId="urn:microsoft.com/office/officeart/2005/8/layout/hierarchy1"/>
    <dgm:cxn modelId="{DE1AC93A-8998-4634-B3FC-685E0115CA49}" type="presOf" srcId="{3EF48392-FC27-4B5D-BED4-69EBE25A8BA3}" destId="{C110B38D-28B4-49FE-BC81-83533C56DC97}" srcOrd="0" destOrd="0" presId="urn:microsoft.com/office/officeart/2005/8/layout/hierarchy1"/>
    <dgm:cxn modelId="{B6555A45-7CA3-4576-B52D-8C0CF425F1E1}" type="presOf" srcId="{B237242F-E9E7-4CDA-AB27-8A60C5E2C169}" destId="{DEE2CD5D-6B99-4DBB-9AA2-A9CF4CD1E91E}" srcOrd="0" destOrd="0" presId="urn:microsoft.com/office/officeart/2005/8/layout/hierarchy1"/>
    <dgm:cxn modelId="{946B9945-2F34-4936-B144-5CC10A33B213}" type="presOf" srcId="{FAE83A3B-7E17-47F0-A004-420C788968C5}" destId="{5259F56E-0115-4ED2-A831-47CCE4F1BC14}" srcOrd="0" destOrd="0" presId="urn:microsoft.com/office/officeart/2005/8/layout/hierarchy1"/>
    <dgm:cxn modelId="{9230D748-1316-446D-AFB1-5762F33EF85A}" type="presOf" srcId="{854B3F81-5953-4F8F-BDA6-0F631B85B81D}" destId="{AE9576C0-9A11-424A-9480-717069209784}" srcOrd="0" destOrd="0" presId="urn:microsoft.com/office/officeart/2005/8/layout/hierarchy1"/>
    <dgm:cxn modelId="{C18B2A4E-D5A1-417D-A8C0-5B21863DF1CA}" type="presOf" srcId="{10E2DB2B-9A21-4F4B-8C09-F1C24F3DC89A}" destId="{9E1F44EA-695E-4AC8-B147-D8D0A95C14B1}" srcOrd="0" destOrd="0" presId="urn:microsoft.com/office/officeart/2005/8/layout/hierarchy1"/>
    <dgm:cxn modelId="{B7222771-7441-4C5D-B187-DEA0908B69F4}" type="presOf" srcId="{8EF77FC5-D711-4422-BA4F-07FC769FC65A}" destId="{2F7999C4-3DEF-49FA-9068-8159D0DBB7C3}" srcOrd="0" destOrd="0" presId="urn:microsoft.com/office/officeart/2005/8/layout/hierarchy1"/>
    <dgm:cxn modelId="{884AED71-45A8-4DC4-A01B-21C20FDDF312}" srcId="{FAE83A3B-7E17-47F0-A004-420C788968C5}" destId="{854B3F81-5953-4F8F-BDA6-0F631B85B81D}" srcOrd="0" destOrd="0" parTransId="{15ED7C45-DBA4-4B64-9074-29A9C0F6EF98}" sibTransId="{D9F027D6-589D-4423-BCB9-306E76F2307D}"/>
    <dgm:cxn modelId="{6291C68E-DDB9-43E0-9599-24A0E7178EDE}" srcId="{854B3F81-5953-4F8F-BDA6-0F631B85B81D}" destId="{828987E6-1665-4FEE-8FD1-EA2E82729969}" srcOrd="0" destOrd="0" parTransId="{3EF48392-FC27-4B5D-BED4-69EBE25A8BA3}" sibTransId="{B8DAEA37-38C6-420D-AE6E-B719A0241C41}"/>
    <dgm:cxn modelId="{3C46399F-1A99-4024-AE7F-818338CF35D3}" srcId="{828987E6-1665-4FEE-8FD1-EA2E82729969}" destId="{B7806C59-13B8-4ACC-9B46-1AAB52EB3425}" srcOrd="0" destOrd="0" parTransId="{10E2DB2B-9A21-4F4B-8C09-F1C24F3DC89A}" sibTransId="{CDD1CC8D-02C6-49A7-8504-D03DD96C32A3}"/>
    <dgm:cxn modelId="{02ECC3A2-8F09-4F7F-8773-5A3D88B2417C}" type="presOf" srcId="{B7806C59-13B8-4ACC-9B46-1AAB52EB3425}" destId="{CCB64A7D-5CE3-4487-8429-0E660C18E940}" srcOrd="0" destOrd="0" presId="urn:microsoft.com/office/officeart/2005/8/layout/hierarchy1"/>
    <dgm:cxn modelId="{82FD92B0-F45D-4F1D-A905-7D70085802C4}" srcId="{854B3F81-5953-4F8F-BDA6-0F631B85B81D}" destId="{01553DD8-7978-4BDF-B8A9-C627741C06F3}" srcOrd="1" destOrd="0" parTransId="{1E5E1538-583C-4C4A-ABFF-9F234B178708}" sibTransId="{B552EC83-9E81-48FA-9876-34E545D479ED}"/>
    <dgm:cxn modelId="{1E1FBCDF-2FE2-44B7-A157-497BC498C6A7}" srcId="{01553DD8-7978-4BDF-B8A9-C627741C06F3}" destId="{B237242F-E9E7-4CDA-AB27-8A60C5E2C169}" srcOrd="0" destOrd="0" parTransId="{8EF77FC5-D711-4422-BA4F-07FC769FC65A}" sibTransId="{4E8E1125-66D6-4283-A7DA-C40776C2C05B}"/>
    <dgm:cxn modelId="{65D771E5-3AF5-4800-8D0A-4558CFEF6091}" type="presOf" srcId="{1E5E1538-583C-4C4A-ABFF-9F234B178708}" destId="{2A87FAF6-D700-4E6B-A58A-2D6CC7BD1E28}" srcOrd="0" destOrd="0" presId="urn:microsoft.com/office/officeart/2005/8/layout/hierarchy1"/>
    <dgm:cxn modelId="{ACC5870F-665A-461A-AC4D-64C5C76A97C8}" type="presParOf" srcId="{5259F56E-0115-4ED2-A831-47CCE4F1BC14}" destId="{8467C73F-EBD5-4159-9940-B2CB47D30B00}" srcOrd="0" destOrd="0" presId="urn:microsoft.com/office/officeart/2005/8/layout/hierarchy1"/>
    <dgm:cxn modelId="{9C01C4B8-C26A-43E9-A49E-EA7AD331C13F}" type="presParOf" srcId="{8467C73F-EBD5-4159-9940-B2CB47D30B00}" destId="{399BAE00-1160-4977-B5F9-A076AF19A425}" srcOrd="0" destOrd="0" presId="urn:microsoft.com/office/officeart/2005/8/layout/hierarchy1"/>
    <dgm:cxn modelId="{D59E1FFD-203F-45F1-9D02-B5135B91C1F2}" type="presParOf" srcId="{399BAE00-1160-4977-B5F9-A076AF19A425}" destId="{7778714D-BB67-4682-835A-40FE604F3242}" srcOrd="0" destOrd="0" presId="urn:microsoft.com/office/officeart/2005/8/layout/hierarchy1"/>
    <dgm:cxn modelId="{EFA16560-6577-4607-9A79-AB16256882D4}" type="presParOf" srcId="{399BAE00-1160-4977-B5F9-A076AF19A425}" destId="{AE9576C0-9A11-424A-9480-717069209784}" srcOrd="1" destOrd="0" presId="urn:microsoft.com/office/officeart/2005/8/layout/hierarchy1"/>
    <dgm:cxn modelId="{BD387827-5A2B-411D-91ED-1DA541F56D84}" type="presParOf" srcId="{8467C73F-EBD5-4159-9940-B2CB47D30B00}" destId="{AD9A8367-46CB-4F0B-949E-5D0952F33E77}" srcOrd="1" destOrd="0" presId="urn:microsoft.com/office/officeart/2005/8/layout/hierarchy1"/>
    <dgm:cxn modelId="{D6836CCB-BF59-4176-8042-366F236A4479}" type="presParOf" srcId="{AD9A8367-46CB-4F0B-949E-5D0952F33E77}" destId="{C110B38D-28B4-49FE-BC81-83533C56DC97}" srcOrd="0" destOrd="0" presId="urn:microsoft.com/office/officeart/2005/8/layout/hierarchy1"/>
    <dgm:cxn modelId="{E9913AEA-C710-40BC-9936-2CFE560BEB45}" type="presParOf" srcId="{AD9A8367-46CB-4F0B-949E-5D0952F33E77}" destId="{585D3AC8-0BF3-4211-8495-196369B06A60}" srcOrd="1" destOrd="0" presId="urn:microsoft.com/office/officeart/2005/8/layout/hierarchy1"/>
    <dgm:cxn modelId="{5A3AEF39-575C-4A5A-83A5-4E79C6E652FE}" type="presParOf" srcId="{585D3AC8-0BF3-4211-8495-196369B06A60}" destId="{EC85995D-EB2A-4CBF-8307-939F9A8C49DF}" srcOrd="0" destOrd="0" presId="urn:microsoft.com/office/officeart/2005/8/layout/hierarchy1"/>
    <dgm:cxn modelId="{4DCACA87-781C-43F9-8DBF-5552F19415AC}" type="presParOf" srcId="{EC85995D-EB2A-4CBF-8307-939F9A8C49DF}" destId="{85C1634E-1A9E-4D20-A8B7-3F481941371A}" srcOrd="0" destOrd="0" presId="urn:microsoft.com/office/officeart/2005/8/layout/hierarchy1"/>
    <dgm:cxn modelId="{77069BD5-7995-4E9B-9484-EF6C98440A80}" type="presParOf" srcId="{EC85995D-EB2A-4CBF-8307-939F9A8C49DF}" destId="{96D432A7-1ED9-4E96-A9F3-6D2B639F7403}" srcOrd="1" destOrd="0" presId="urn:microsoft.com/office/officeart/2005/8/layout/hierarchy1"/>
    <dgm:cxn modelId="{F76ECE0B-BC9F-42A9-8DE3-E49946C48F7C}" type="presParOf" srcId="{585D3AC8-0BF3-4211-8495-196369B06A60}" destId="{7E674A27-F4BD-4F71-9E0D-1D3C03D94B65}" srcOrd="1" destOrd="0" presId="urn:microsoft.com/office/officeart/2005/8/layout/hierarchy1"/>
    <dgm:cxn modelId="{CA2D7644-8FFE-49F4-9E7D-785983AB93A1}" type="presParOf" srcId="{7E674A27-F4BD-4F71-9E0D-1D3C03D94B65}" destId="{9E1F44EA-695E-4AC8-B147-D8D0A95C14B1}" srcOrd="0" destOrd="0" presId="urn:microsoft.com/office/officeart/2005/8/layout/hierarchy1"/>
    <dgm:cxn modelId="{A0797EFA-BFB3-4422-8918-059629146AAC}" type="presParOf" srcId="{7E674A27-F4BD-4F71-9E0D-1D3C03D94B65}" destId="{A4028E82-3574-4477-BF67-4B0F5B0CB4B2}" srcOrd="1" destOrd="0" presId="urn:microsoft.com/office/officeart/2005/8/layout/hierarchy1"/>
    <dgm:cxn modelId="{50A83859-C1EB-4B5F-AB26-485864AD2BFB}" type="presParOf" srcId="{A4028E82-3574-4477-BF67-4B0F5B0CB4B2}" destId="{FE42DC57-DE06-46EC-A402-7EB669D8893E}" srcOrd="0" destOrd="0" presId="urn:microsoft.com/office/officeart/2005/8/layout/hierarchy1"/>
    <dgm:cxn modelId="{EA113360-23FB-46E8-B6F3-FD9E74FE2922}" type="presParOf" srcId="{FE42DC57-DE06-46EC-A402-7EB669D8893E}" destId="{829F5166-8B4F-4ABC-BE32-B3E56A342FD8}" srcOrd="0" destOrd="0" presId="urn:microsoft.com/office/officeart/2005/8/layout/hierarchy1"/>
    <dgm:cxn modelId="{C1AAA47C-D4A7-4A91-A5A9-5F4BCB258F22}" type="presParOf" srcId="{FE42DC57-DE06-46EC-A402-7EB669D8893E}" destId="{CCB64A7D-5CE3-4487-8429-0E660C18E940}" srcOrd="1" destOrd="0" presId="urn:microsoft.com/office/officeart/2005/8/layout/hierarchy1"/>
    <dgm:cxn modelId="{A5173B6B-1812-4254-ABCA-3786A58D3750}" type="presParOf" srcId="{A4028E82-3574-4477-BF67-4B0F5B0CB4B2}" destId="{B22385C6-F44F-4445-8574-18D557714A0E}" srcOrd="1" destOrd="0" presId="urn:microsoft.com/office/officeart/2005/8/layout/hierarchy1"/>
    <dgm:cxn modelId="{62E2A7C1-65E5-4FAF-B4A5-2E41EED8F6B7}" type="presParOf" srcId="{AD9A8367-46CB-4F0B-949E-5D0952F33E77}" destId="{2A87FAF6-D700-4E6B-A58A-2D6CC7BD1E28}" srcOrd="2" destOrd="0" presId="urn:microsoft.com/office/officeart/2005/8/layout/hierarchy1"/>
    <dgm:cxn modelId="{75B57BEC-BF85-43E8-9DCE-9C3630B99826}" type="presParOf" srcId="{AD9A8367-46CB-4F0B-949E-5D0952F33E77}" destId="{CBC07B9E-6FCF-4B59-8413-205D33A33CDB}" srcOrd="3" destOrd="0" presId="urn:microsoft.com/office/officeart/2005/8/layout/hierarchy1"/>
    <dgm:cxn modelId="{E0B6ED1B-732A-471C-B75F-1833685C300B}" type="presParOf" srcId="{CBC07B9E-6FCF-4B59-8413-205D33A33CDB}" destId="{7870712F-7C8C-4249-885C-312E1A16BE8B}" srcOrd="0" destOrd="0" presId="urn:microsoft.com/office/officeart/2005/8/layout/hierarchy1"/>
    <dgm:cxn modelId="{6339215E-D491-4C6D-A087-0FA0A74AC790}" type="presParOf" srcId="{7870712F-7C8C-4249-885C-312E1A16BE8B}" destId="{CA512560-3DD9-410C-AA34-E14362D9170D}" srcOrd="0" destOrd="0" presId="urn:microsoft.com/office/officeart/2005/8/layout/hierarchy1"/>
    <dgm:cxn modelId="{8C044F81-C5C5-487D-B562-0A45E46ED09F}" type="presParOf" srcId="{7870712F-7C8C-4249-885C-312E1A16BE8B}" destId="{A98D69B4-9EFE-4320-86A6-6C76D6645E09}" srcOrd="1" destOrd="0" presId="urn:microsoft.com/office/officeart/2005/8/layout/hierarchy1"/>
    <dgm:cxn modelId="{AA4B1E3C-4CA6-495A-8BFC-F9CB512293B0}" type="presParOf" srcId="{CBC07B9E-6FCF-4B59-8413-205D33A33CDB}" destId="{C7886AF3-C0C2-4971-83DA-2E1DDBA9EB12}" srcOrd="1" destOrd="0" presId="urn:microsoft.com/office/officeart/2005/8/layout/hierarchy1"/>
    <dgm:cxn modelId="{AACE3D2E-FF2F-4368-BBF4-46E79190F656}" type="presParOf" srcId="{C7886AF3-C0C2-4971-83DA-2E1DDBA9EB12}" destId="{2F7999C4-3DEF-49FA-9068-8159D0DBB7C3}" srcOrd="0" destOrd="0" presId="urn:microsoft.com/office/officeart/2005/8/layout/hierarchy1"/>
    <dgm:cxn modelId="{0E7F4711-AD94-453B-9483-92B2202C703C}" type="presParOf" srcId="{C7886AF3-C0C2-4971-83DA-2E1DDBA9EB12}" destId="{3AD56A41-1E94-4DAF-855E-A7FF209D31DE}" srcOrd="1" destOrd="0" presId="urn:microsoft.com/office/officeart/2005/8/layout/hierarchy1"/>
    <dgm:cxn modelId="{7832B5DA-EB1A-4DA6-88B7-31CEAB61FD95}" type="presParOf" srcId="{3AD56A41-1E94-4DAF-855E-A7FF209D31DE}" destId="{C43033DF-B5A2-40C5-A3B8-A3366550A90D}" srcOrd="0" destOrd="0" presId="urn:microsoft.com/office/officeart/2005/8/layout/hierarchy1"/>
    <dgm:cxn modelId="{A702D627-683A-48EE-AE6A-663BEB21CE12}" type="presParOf" srcId="{C43033DF-B5A2-40C5-A3B8-A3366550A90D}" destId="{A8C8C131-A442-419B-80F5-C9DF53F788E6}" srcOrd="0" destOrd="0" presId="urn:microsoft.com/office/officeart/2005/8/layout/hierarchy1"/>
    <dgm:cxn modelId="{42784D44-C948-4A02-8C6A-83930AD72EE4}" type="presParOf" srcId="{C43033DF-B5A2-40C5-A3B8-A3366550A90D}" destId="{DEE2CD5D-6B99-4DBB-9AA2-A9CF4CD1E91E}" srcOrd="1" destOrd="0" presId="urn:microsoft.com/office/officeart/2005/8/layout/hierarchy1"/>
    <dgm:cxn modelId="{2E2EDE33-25CF-4D62-B849-F232E4A503FE}" type="presParOf" srcId="{3AD56A41-1E94-4DAF-855E-A7FF209D31DE}" destId="{4CAE3024-05B0-47E8-94F2-7C142DE6CCE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C67BEC-0CDE-4BC6-BA0A-3FD50E9E398B}" type="doc">
      <dgm:prSet loTypeId="urn:microsoft.com/office/officeart/2005/8/layout/radial1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EE357E56-8297-4012-B0AF-A59001BBD8F0}">
      <dgm:prSet phldrT="[نص]" custT="1"/>
      <dgm:spPr>
        <a:solidFill>
          <a:schemeClr val="bg1"/>
        </a:solidFill>
      </dgm:spPr>
      <dgm:t>
        <a:bodyPr/>
        <a:lstStyle/>
        <a:p>
          <a:pPr rtl="1"/>
          <a:r>
            <a:rPr lang="ar-SA" sz="3600" b="1" dirty="0">
              <a:latin typeface="Sakkal Majalla" panose="02000000000000000000" pitchFamily="2" charset="-78"/>
              <a:cs typeface="Sakkal Majalla" panose="02000000000000000000" pitchFamily="2" charset="-78"/>
            </a:rPr>
            <a:t>اذكر اشكال أخرى للطاقة ؟</a:t>
          </a:r>
        </a:p>
      </dgm:t>
    </dgm:pt>
    <dgm:pt modelId="{8730B17C-C74C-440B-BB26-85D3DBE0A066}" type="parTrans" cxnId="{5A580EF5-F1F5-4F89-81F2-2E82CBE2FA2D}">
      <dgm:prSet/>
      <dgm:spPr/>
      <dgm:t>
        <a:bodyPr/>
        <a:lstStyle/>
        <a:p>
          <a:pPr rtl="1"/>
          <a:endParaRPr lang="ar-SA"/>
        </a:p>
      </dgm:t>
    </dgm:pt>
    <dgm:pt modelId="{AEE6193A-B41A-4745-BF4C-99391BE1F8EB}" type="sibTrans" cxnId="{5A580EF5-F1F5-4F89-81F2-2E82CBE2FA2D}">
      <dgm:prSet/>
      <dgm:spPr/>
      <dgm:t>
        <a:bodyPr/>
        <a:lstStyle/>
        <a:p>
          <a:pPr rtl="1"/>
          <a:endParaRPr lang="ar-SA"/>
        </a:p>
      </dgm:t>
    </dgm:pt>
    <dgm:pt modelId="{F2B02E0A-49BB-4DD3-B4F4-7DF4B51454D3}">
      <dgm:prSet phldrT="[نص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1"/>
          <a:r>
            <a:rPr lang="ar-SA" dirty="0"/>
            <a:t>الحرارية</a:t>
          </a:r>
        </a:p>
      </dgm:t>
    </dgm:pt>
    <dgm:pt modelId="{B12106FD-C54F-4126-9EB6-A7C0FD1721DE}" type="parTrans" cxnId="{212C7EAD-2225-4FAE-922C-BE7A727013F7}">
      <dgm:prSet/>
      <dgm:spPr/>
      <dgm:t>
        <a:bodyPr/>
        <a:lstStyle/>
        <a:p>
          <a:pPr rtl="1"/>
          <a:endParaRPr lang="ar-SA"/>
        </a:p>
      </dgm:t>
    </dgm:pt>
    <dgm:pt modelId="{D3C9A936-8AAD-42A0-80BC-1E730E340EE8}" type="sibTrans" cxnId="{212C7EAD-2225-4FAE-922C-BE7A727013F7}">
      <dgm:prSet/>
      <dgm:spPr/>
      <dgm:t>
        <a:bodyPr/>
        <a:lstStyle/>
        <a:p>
          <a:pPr rtl="1"/>
          <a:endParaRPr lang="ar-SA"/>
        </a:p>
      </dgm:t>
    </dgm:pt>
    <dgm:pt modelId="{BB178892-D317-4B11-9E1C-7359F37FB67E}">
      <dgm:prSet phldrT="[نص]"/>
      <dgm:spPr>
        <a:solidFill>
          <a:schemeClr val="tx2">
            <a:lumMod val="50000"/>
          </a:schemeClr>
        </a:solidFill>
      </dgm:spPr>
      <dgm:t>
        <a:bodyPr/>
        <a:lstStyle/>
        <a:p>
          <a:pPr rtl="1"/>
          <a:r>
            <a:rPr lang="ar-SA" dirty="0"/>
            <a:t>الكيميائية</a:t>
          </a:r>
        </a:p>
      </dgm:t>
    </dgm:pt>
    <dgm:pt modelId="{E5154592-8265-4D4B-B049-ECA949841A19}" type="parTrans" cxnId="{61B15F29-314A-4925-AECC-EBE2197AA5EC}">
      <dgm:prSet/>
      <dgm:spPr/>
      <dgm:t>
        <a:bodyPr/>
        <a:lstStyle/>
        <a:p>
          <a:pPr rtl="1"/>
          <a:endParaRPr lang="ar-SA"/>
        </a:p>
      </dgm:t>
    </dgm:pt>
    <dgm:pt modelId="{A07434D3-A724-4C9D-9CB0-04E5BAE49CFC}" type="sibTrans" cxnId="{61B15F29-314A-4925-AECC-EBE2197AA5EC}">
      <dgm:prSet/>
      <dgm:spPr/>
      <dgm:t>
        <a:bodyPr/>
        <a:lstStyle/>
        <a:p>
          <a:pPr rtl="1"/>
          <a:endParaRPr lang="ar-SA"/>
        </a:p>
      </dgm:t>
    </dgm:pt>
    <dgm:pt modelId="{8117C175-0712-496E-924B-C3AD276FA22A}">
      <dgm:prSet/>
      <dgm:spPr/>
      <dgm:t>
        <a:bodyPr/>
        <a:lstStyle/>
        <a:p>
          <a:pPr rtl="1"/>
          <a:r>
            <a:rPr lang="ar-SA" dirty="0"/>
            <a:t>الضوئية</a:t>
          </a:r>
        </a:p>
      </dgm:t>
    </dgm:pt>
    <dgm:pt modelId="{DF90B45F-6C55-4811-B2C6-337E523B80C3}" type="parTrans" cxnId="{0ACA84CF-33CF-4A80-9F77-670466A93D5D}">
      <dgm:prSet/>
      <dgm:spPr/>
      <dgm:t>
        <a:bodyPr/>
        <a:lstStyle/>
        <a:p>
          <a:pPr rtl="1"/>
          <a:endParaRPr lang="ar-SA"/>
        </a:p>
      </dgm:t>
    </dgm:pt>
    <dgm:pt modelId="{BCBF6FBB-3328-40A9-A824-4A67E66A8359}" type="sibTrans" cxnId="{0ACA84CF-33CF-4A80-9F77-670466A93D5D}">
      <dgm:prSet/>
      <dgm:spPr/>
      <dgm:t>
        <a:bodyPr/>
        <a:lstStyle/>
        <a:p>
          <a:pPr rtl="1"/>
          <a:endParaRPr lang="ar-SA"/>
        </a:p>
      </dgm:t>
    </dgm:pt>
    <dgm:pt modelId="{9954AF3B-C106-49D5-9D95-DC2AF9655FFF}">
      <dgm:prSet/>
      <dgm:spPr/>
      <dgm:t>
        <a:bodyPr/>
        <a:lstStyle/>
        <a:p>
          <a:pPr rtl="1"/>
          <a:r>
            <a:rPr lang="ar-SA" dirty="0"/>
            <a:t>النووية</a:t>
          </a:r>
        </a:p>
      </dgm:t>
    </dgm:pt>
    <dgm:pt modelId="{24ECFAB2-AEE0-4784-B229-DE30B28DE36B}" type="parTrans" cxnId="{C8427D6F-7BDA-46FB-842D-12746BDEBA91}">
      <dgm:prSet/>
      <dgm:spPr/>
      <dgm:t>
        <a:bodyPr/>
        <a:lstStyle/>
        <a:p>
          <a:pPr rtl="1"/>
          <a:endParaRPr lang="ar-SA"/>
        </a:p>
      </dgm:t>
    </dgm:pt>
    <dgm:pt modelId="{A35D9CF2-2176-4405-9E6B-1C8A43D84648}" type="sibTrans" cxnId="{C8427D6F-7BDA-46FB-842D-12746BDEBA91}">
      <dgm:prSet/>
      <dgm:spPr/>
      <dgm:t>
        <a:bodyPr/>
        <a:lstStyle/>
        <a:p>
          <a:pPr rtl="1"/>
          <a:endParaRPr lang="ar-SA"/>
        </a:p>
      </dgm:t>
    </dgm:pt>
    <dgm:pt modelId="{AFCB6A07-D8AC-4FDD-A4D3-40D81A472562}">
      <dgm:prSet/>
      <dgm:spPr/>
      <dgm:t>
        <a:bodyPr/>
        <a:lstStyle/>
        <a:p>
          <a:pPr rtl="1"/>
          <a:r>
            <a:rPr lang="ar-SA" dirty="0"/>
            <a:t>الكهربائية</a:t>
          </a:r>
        </a:p>
      </dgm:t>
    </dgm:pt>
    <dgm:pt modelId="{04F132A6-508A-4ED5-8CFB-8796A3B12FD7}" type="parTrans" cxnId="{8F718D10-8D1B-499A-8126-A309A5EAFC02}">
      <dgm:prSet/>
      <dgm:spPr/>
      <dgm:t>
        <a:bodyPr/>
        <a:lstStyle/>
        <a:p>
          <a:pPr rtl="1"/>
          <a:endParaRPr lang="ar-SA"/>
        </a:p>
      </dgm:t>
    </dgm:pt>
    <dgm:pt modelId="{BB4DF70F-8062-4766-AD33-E77FD84D54B3}" type="sibTrans" cxnId="{8F718D10-8D1B-499A-8126-A309A5EAFC02}">
      <dgm:prSet/>
      <dgm:spPr/>
      <dgm:t>
        <a:bodyPr/>
        <a:lstStyle/>
        <a:p>
          <a:pPr rtl="1"/>
          <a:endParaRPr lang="ar-SA"/>
        </a:p>
      </dgm:t>
    </dgm:pt>
    <dgm:pt modelId="{1930FF60-4272-47AF-BEB0-30A03C4D38E6}" type="pres">
      <dgm:prSet presAssocID="{4DC67BEC-0CDE-4BC6-BA0A-3FD50E9E398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634CE50-6E39-4F62-83B1-B6256411B5A0}" type="pres">
      <dgm:prSet presAssocID="{EE357E56-8297-4012-B0AF-A59001BBD8F0}" presName="centerShape" presStyleLbl="node0" presStyleIdx="0" presStyleCnt="1" custScaleX="132126" custScaleY="137257" custLinFactNeighborX="8952" custLinFactNeighborY="-3484"/>
      <dgm:spPr/>
    </dgm:pt>
    <dgm:pt modelId="{FFD050D9-9A2C-4D1C-B633-2B193524C2D6}" type="pres">
      <dgm:prSet presAssocID="{B12106FD-C54F-4126-9EB6-A7C0FD1721DE}" presName="Name9" presStyleLbl="parChTrans1D2" presStyleIdx="0" presStyleCnt="5"/>
      <dgm:spPr/>
    </dgm:pt>
    <dgm:pt modelId="{A49BC482-92DB-40BD-997F-C0DF4C16A926}" type="pres">
      <dgm:prSet presAssocID="{B12106FD-C54F-4126-9EB6-A7C0FD1721DE}" presName="connTx" presStyleLbl="parChTrans1D2" presStyleIdx="0" presStyleCnt="5"/>
      <dgm:spPr/>
    </dgm:pt>
    <dgm:pt modelId="{0F9D4131-6448-4392-8066-C68EF1B810CC}" type="pres">
      <dgm:prSet presAssocID="{F2B02E0A-49BB-4DD3-B4F4-7DF4B51454D3}" presName="node" presStyleLbl="node1" presStyleIdx="0" presStyleCnt="5" custScaleX="90257" custScaleY="79612" custRadScaleRad="111441" custRadScaleInc="26923">
        <dgm:presLayoutVars>
          <dgm:bulletEnabled val="1"/>
        </dgm:presLayoutVars>
      </dgm:prSet>
      <dgm:spPr/>
    </dgm:pt>
    <dgm:pt modelId="{48FC827E-5CB2-4EDF-AB64-CE589C196860}" type="pres">
      <dgm:prSet presAssocID="{E5154592-8265-4D4B-B049-ECA949841A19}" presName="Name9" presStyleLbl="parChTrans1D2" presStyleIdx="1" presStyleCnt="5"/>
      <dgm:spPr/>
    </dgm:pt>
    <dgm:pt modelId="{32FA4353-3DF7-4457-B50B-CD3D993FF2D0}" type="pres">
      <dgm:prSet presAssocID="{E5154592-8265-4D4B-B049-ECA949841A19}" presName="connTx" presStyleLbl="parChTrans1D2" presStyleIdx="1" presStyleCnt="5"/>
      <dgm:spPr/>
    </dgm:pt>
    <dgm:pt modelId="{CC526A78-F154-4603-8C10-901E6358D50A}" type="pres">
      <dgm:prSet presAssocID="{BB178892-D317-4B11-9E1C-7359F37FB67E}" presName="node" presStyleLbl="node1" presStyleIdx="1" presStyleCnt="5" custRadScaleRad="120533" custRadScaleInc="21867">
        <dgm:presLayoutVars>
          <dgm:bulletEnabled val="1"/>
        </dgm:presLayoutVars>
      </dgm:prSet>
      <dgm:spPr/>
    </dgm:pt>
    <dgm:pt modelId="{20A1C2E8-CA50-4E66-8569-46BC6430B262}" type="pres">
      <dgm:prSet presAssocID="{DF90B45F-6C55-4811-B2C6-337E523B80C3}" presName="Name9" presStyleLbl="parChTrans1D2" presStyleIdx="2" presStyleCnt="5"/>
      <dgm:spPr/>
    </dgm:pt>
    <dgm:pt modelId="{A97E9973-11C9-42E0-B66A-01F92DC1C105}" type="pres">
      <dgm:prSet presAssocID="{DF90B45F-6C55-4811-B2C6-337E523B80C3}" presName="connTx" presStyleLbl="parChTrans1D2" presStyleIdx="2" presStyleCnt="5"/>
      <dgm:spPr/>
    </dgm:pt>
    <dgm:pt modelId="{E1FDD581-508E-4F39-AD80-54509014B131}" type="pres">
      <dgm:prSet presAssocID="{8117C175-0712-496E-924B-C3AD276FA22A}" presName="node" presStyleLbl="node1" presStyleIdx="2" presStyleCnt="5" custRadScaleRad="125858" custRadScaleInc="0">
        <dgm:presLayoutVars>
          <dgm:bulletEnabled val="1"/>
        </dgm:presLayoutVars>
      </dgm:prSet>
      <dgm:spPr/>
    </dgm:pt>
    <dgm:pt modelId="{D04A52A4-FD94-4206-82C5-952D6EF6C09F}" type="pres">
      <dgm:prSet presAssocID="{24ECFAB2-AEE0-4784-B229-DE30B28DE36B}" presName="Name9" presStyleLbl="parChTrans1D2" presStyleIdx="3" presStyleCnt="5"/>
      <dgm:spPr/>
    </dgm:pt>
    <dgm:pt modelId="{3A2C9A1F-55A1-41C2-9F0C-7774F523CC1E}" type="pres">
      <dgm:prSet presAssocID="{24ECFAB2-AEE0-4784-B229-DE30B28DE36B}" presName="connTx" presStyleLbl="parChTrans1D2" presStyleIdx="3" presStyleCnt="5"/>
      <dgm:spPr/>
    </dgm:pt>
    <dgm:pt modelId="{E8EFCB96-2CF6-4ADF-9925-E51399E47720}" type="pres">
      <dgm:prSet presAssocID="{9954AF3B-C106-49D5-9D95-DC2AF9655FFF}" presName="node" presStyleLbl="node1" presStyleIdx="3" presStyleCnt="5" custRadScaleRad="113135" custRadScaleInc="-20284">
        <dgm:presLayoutVars>
          <dgm:bulletEnabled val="1"/>
        </dgm:presLayoutVars>
      </dgm:prSet>
      <dgm:spPr/>
    </dgm:pt>
    <dgm:pt modelId="{420BEEF4-E9BC-45AA-BE87-B4B6AED2E305}" type="pres">
      <dgm:prSet presAssocID="{04F132A6-508A-4ED5-8CFB-8796A3B12FD7}" presName="Name9" presStyleLbl="parChTrans1D2" presStyleIdx="4" presStyleCnt="5"/>
      <dgm:spPr/>
    </dgm:pt>
    <dgm:pt modelId="{EDBD4075-8EA5-484E-8607-934BEABD49D4}" type="pres">
      <dgm:prSet presAssocID="{04F132A6-508A-4ED5-8CFB-8796A3B12FD7}" presName="connTx" presStyleLbl="parChTrans1D2" presStyleIdx="4" presStyleCnt="5"/>
      <dgm:spPr/>
    </dgm:pt>
    <dgm:pt modelId="{5ACAB245-1942-46FD-B73E-352129387780}" type="pres">
      <dgm:prSet presAssocID="{AFCB6A07-D8AC-4FDD-A4D3-40D81A472562}" presName="node" presStyleLbl="node1" presStyleIdx="4" presStyleCnt="5" custRadScaleRad="93807" custRadScaleInc="-16352">
        <dgm:presLayoutVars>
          <dgm:bulletEnabled val="1"/>
        </dgm:presLayoutVars>
      </dgm:prSet>
      <dgm:spPr/>
    </dgm:pt>
  </dgm:ptLst>
  <dgm:cxnLst>
    <dgm:cxn modelId="{26563E01-09A5-45FF-B100-E90A8605883C}" type="presOf" srcId="{9954AF3B-C106-49D5-9D95-DC2AF9655FFF}" destId="{E8EFCB96-2CF6-4ADF-9925-E51399E47720}" srcOrd="0" destOrd="0" presId="urn:microsoft.com/office/officeart/2005/8/layout/radial1"/>
    <dgm:cxn modelId="{D53B4808-4F4B-4D69-8471-3DEB8718A500}" type="presOf" srcId="{24ECFAB2-AEE0-4784-B229-DE30B28DE36B}" destId="{3A2C9A1F-55A1-41C2-9F0C-7774F523CC1E}" srcOrd="1" destOrd="0" presId="urn:microsoft.com/office/officeart/2005/8/layout/radial1"/>
    <dgm:cxn modelId="{8F718D10-8D1B-499A-8126-A309A5EAFC02}" srcId="{EE357E56-8297-4012-B0AF-A59001BBD8F0}" destId="{AFCB6A07-D8AC-4FDD-A4D3-40D81A472562}" srcOrd="4" destOrd="0" parTransId="{04F132A6-508A-4ED5-8CFB-8796A3B12FD7}" sibTransId="{BB4DF70F-8062-4766-AD33-E77FD84D54B3}"/>
    <dgm:cxn modelId="{6D4D241A-3E87-43DE-9610-C06DBA39D576}" type="presOf" srcId="{F2B02E0A-49BB-4DD3-B4F4-7DF4B51454D3}" destId="{0F9D4131-6448-4392-8066-C68EF1B810CC}" srcOrd="0" destOrd="0" presId="urn:microsoft.com/office/officeart/2005/8/layout/radial1"/>
    <dgm:cxn modelId="{61B15F29-314A-4925-AECC-EBE2197AA5EC}" srcId="{EE357E56-8297-4012-B0AF-A59001BBD8F0}" destId="{BB178892-D317-4B11-9E1C-7359F37FB67E}" srcOrd="1" destOrd="0" parTransId="{E5154592-8265-4D4B-B049-ECA949841A19}" sibTransId="{A07434D3-A724-4C9D-9CB0-04E5BAE49CFC}"/>
    <dgm:cxn modelId="{5F00522D-941A-472F-8C9F-4CD6BCFA342A}" type="presOf" srcId="{E5154592-8265-4D4B-B049-ECA949841A19}" destId="{48FC827E-5CB2-4EDF-AB64-CE589C196860}" srcOrd="0" destOrd="0" presId="urn:microsoft.com/office/officeart/2005/8/layout/radial1"/>
    <dgm:cxn modelId="{AE3D9337-CCBE-40F8-80C5-4C5F4F050672}" type="presOf" srcId="{AFCB6A07-D8AC-4FDD-A4D3-40D81A472562}" destId="{5ACAB245-1942-46FD-B73E-352129387780}" srcOrd="0" destOrd="0" presId="urn:microsoft.com/office/officeart/2005/8/layout/radial1"/>
    <dgm:cxn modelId="{93B08464-F79F-4971-B7CF-E7BA012CD63E}" type="presOf" srcId="{B12106FD-C54F-4126-9EB6-A7C0FD1721DE}" destId="{FFD050D9-9A2C-4D1C-B633-2B193524C2D6}" srcOrd="0" destOrd="0" presId="urn:microsoft.com/office/officeart/2005/8/layout/radial1"/>
    <dgm:cxn modelId="{C8427D6F-7BDA-46FB-842D-12746BDEBA91}" srcId="{EE357E56-8297-4012-B0AF-A59001BBD8F0}" destId="{9954AF3B-C106-49D5-9D95-DC2AF9655FFF}" srcOrd="3" destOrd="0" parTransId="{24ECFAB2-AEE0-4784-B229-DE30B28DE36B}" sibTransId="{A35D9CF2-2176-4405-9E6B-1C8A43D84648}"/>
    <dgm:cxn modelId="{7EACBC56-6F9F-4681-AE90-32E3679DCF65}" type="presOf" srcId="{8117C175-0712-496E-924B-C3AD276FA22A}" destId="{E1FDD581-508E-4F39-AD80-54509014B131}" srcOrd="0" destOrd="0" presId="urn:microsoft.com/office/officeart/2005/8/layout/radial1"/>
    <dgm:cxn modelId="{8637A580-1AC0-403D-B00E-FD2CF95E07CF}" type="presOf" srcId="{DF90B45F-6C55-4811-B2C6-337E523B80C3}" destId="{20A1C2E8-CA50-4E66-8569-46BC6430B262}" srcOrd="0" destOrd="0" presId="urn:microsoft.com/office/officeart/2005/8/layout/radial1"/>
    <dgm:cxn modelId="{DE69A791-4462-4F63-890E-BAD69E337399}" type="presOf" srcId="{DF90B45F-6C55-4811-B2C6-337E523B80C3}" destId="{A97E9973-11C9-42E0-B66A-01F92DC1C105}" srcOrd="1" destOrd="0" presId="urn:microsoft.com/office/officeart/2005/8/layout/radial1"/>
    <dgm:cxn modelId="{75D354A0-BA98-4CA3-A4DD-A780D8C6DAAE}" type="presOf" srcId="{EE357E56-8297-4012-B0AF-A59001BBD8F0}" destId="{5634CE50-6E39-4F62-83B1-B6256411B5A0}" srcOrd="0" destOrd="0" presId="urn:microsoft.com/office/officeart/2005/8/layout/radial1"/>
    <dgm:cxn modelId="{65F306A3-4270-4F09-B333-9E0941EF3709}" type="presOf" srcId="{24ECFAB2-AEE0-4784-B229-DE30B28DE36B}" destId="{D04A52A4-FD94-4206-82C5-952D6EF6C09F}" srcOrd="0" destOrd="0" presId="urn:microsoft.com/office/officeart/2005/8/layout/radial1"/>
    <dgm:cxn modelId="{81DA33A7-CD33-44C4-A86D-1ABB44841F95}" type="presOf" srcId="{BB178892-D317-4B11-9E1C-7359F37FB67E}" destId="{CC526A78-F154-4603-8C10-901E6358D50A}" srcOrd="0" destOrd="0" presId="urn:microsoft.com/office/officeart/2005/8/layout/radial1"/>
    <dgm:cxn modelId="{45C572AB-70FC-441E-B60C-A9A5972FD7C2}" type="presOf" srcId="{4DC67BEC-0CDE-4BC6-BA0A-3FD50E9E398B}" destId="{1930FF60-4272-47AF-BEB0-30A03C4D38E6}" srcOrd="0" destOrd="0" presId="urn:microsoft.com/office/officeart/2005/8/layout/radial1"/>
    <dgm:cxn modelId="{212C7EAD-2225-4FAE-922C-BE7A727013F7}" srcId="{EE357E56-8297-4012-B0AF-A59001BBD8F0}" destId="{F2B02E0A-49BB-4DD3-B4F4-7DF4B51454D3}" srcOrd="0" destOrd="0" parTransId="{B12106FD-C54F-4126-9EB6-A7C0FD1721DE}" sibTransId="{D3C9A936-8AAD-42A0-80BC-1E730E340EE8}"/>
    <dgm:cxn modelId="{0ACA84CF-33CF-4A80-9F77-670466A93D5D}" srcId="{EE357E56-8297-4012-B0AF-A59001BBD8F0}" destId="{8117C175-0712-496E-924B-C3AD276FA22A}" srcOrd="2" destOrd="0" parTransId="{DF90B45F-6C55-4811-B2C6-337E523B80C3}" sibTransId="{BCBF6FBB-3328-40A9-A824-4A67E66A8359}"/>
    <dgm:cxn modelId="{3E49A9E1-2343-411B-B446-F5DA89B90DC2}" type="presOf" srcId="{E5154592-8265-4D4B-B049-ECA949841A19}" destId="{32FA4353-3DF7-4457-B50B-CD3D993FF2D0}" srcOrd="1" destOrd="0" presId="urn:microsoft.com/office/officeart/2005/8/layout/radial1"/>
    <dgm:cxn modelId="{677C0EE3-A7AD-4791-B15F-5CC4065A9841}" type="presOf" srcId="{04F132A6-508A-4ED5-8CFB-8796A3B12FD7}" destId="{420BEEF4-E9BC-45AA-BE87-B4B6AED2E305}" srcOrd="0" destOrd="0" presId="urn:microsoft.com/office/officeart/2005/8/layout/radial1"/>
    <dgm:cxn modelId="{68A235E3-C9AF-454B-AB82-E446B065BD1E}" type="presOf" srcId="{04F132A6-508A-4ED5-8CFB-8796A3B12FD7}" destId="{EDBD4075-8EA5-484E-8607-934BEABD49D4}" srcOrd="1" destOrd="0" presId="urn:microsoft.com/office/officeart/2005/8/layout/radial1"/>
    <dgm:cxn modelId="{2529A8F0-4F00-4B9E-9D1B-E0065439AB40}" type="presOf" srcId="{B12106FD-C54F-4126-9EB6-A7C0FD1721DE}" destId="{A49BC482-92DB-40BD-997F-C0DF4C16A926}" srcOrd="1" destOrd="0" presId="urn:microsoft.com/office/officeart/2005/8/layout/radial1"/>
    <dgm:cxn modelId="{5A580EF5-F1F5-4F89-81F2-2E82CBE2FA2D}" srcId="{4DC67BEC-0CDE-4BC6-BA0A-3FD50E9E398B}" destId="{EE357E56-8297-4012-B0AF-A59001BBD8F0}" srcOrd="0" destOrd="0" parTransId="{8730B17C-C74C-440B-BB26-85D3DBE0A066}" sibTransId="{AEE6193A-B41A-4745-BF4C-99391BE1F8EB}"/>
    <dgm:cxn modelId="{FB68D062-BED6-4FCF-8104-8490C8539A7A}" type="presParOf" srcId="{1930FF60-4272-47AF-BEB0-30A03C4D38E6}" destId="{5634CE50-6E39-4F62-83B1-B6256411B5A0}" srcOrd="0" destOrd="0" presId="urn:microsoft.com/office/officeart/2005/8/layout/radial1"/>
    <dgm:cxn modelId="{9EDE7E47-DF16-4712-B2FE-E387B2C44BE0}" type="presParOf" srcId="{1930FF60-4272-47AF-BEB0-30A03C4D38E6}" destId="{FFD050D9-9A2C-4D1C-B633-2B193524C2D6}" srcOrd="1" destOrd="0" presId="urn:microsoft.com/office/officeart/2005/8/layout/radial1"/>
    <dgm:cxn modelId="{E49379DA-3A8C-49A2-ADFE-14F4A6B1A0B6}" type="presParOf" srcId="{FFD050D9-9A2C-4D1C-B633-2B193524C2D6}" destId="{A49BC482-92DB-40BD-997F-C0DF4C16A926}" srcOrd="0" destOrd="0" presId="urn:microsoft.com/office/officeart/2005/8/layout/radial1"/>
    <dgm:cxn modelId="{BBC45F83-7C7F-4815-B7F5-C12850EC19D4}" type="presParOf" srcId="{1930FF60-4272-47AF-BEB0-30A03C4D38E6}" destId="{0F9D4131-6448-4392-8066-C68EF1B810CC}" srcOrd="2" destOrd="0" presId="urn:microsoft.com/office/officeart/2005/8/layout/radial1"/>
    <dgm:cxn modelId="{D5F64ED1-3636-4B90-BAD4-A865CB737C75}" type="presParOf" srcId="{1930FF60-4272-47AF-BEB0-30A03C4D38E6}" destId="{48FC827E-5CB2-4EDF-AB64-CE589C196860}" srcOrd="3" destOrd="0" presId="urn:microsoft.com/office/officeart/2005/8/layout/radial1"/>
    <dgm:cxn modelId="{4ABC3A78-BE67-468D-BE81-6B30C7561C03}" type="presParOf" srcId="{48FC827E-5CB2-4EDF-AB64-CE589C196860}" destId="{32FA4353-3DF7-4457-B50B-CD3D993FF2D0}" srcOrd="0" destOrd="0" presId="urn:microsoft.com/office/officeart/2005/8/layout/radial1"/>
    <dgm:cxn modelId="{7042F550-C36D-409A-97CC-E5148D9FFCB4}" type="presParOf" srcId="{1930FF60-4272-47AF-BEB0-30A03C4D38E6}" destId="{CC526A78-F154-4603-8C10-901E6358D50A}" srcOrd="4" destOrd="0" presId="urn:microsoft.com/office/officeart/2005/8/layout/radial1"/>
    <dgm:cxn modelId="{94590BDE-C829-437F-872D-C1625CF90E02}" type="presParOf" srcId="{1930FF60-4272-47AF-BEB0-30A03C4D38E6}" destId="{20A1C2E8-CA50-4E66-8569-46BC6430B262}" srcOrd="5" destOrd="0" presId="urn:microsoft.com/office/officeart/2005/8/layout/radial1"/>
    <dgm:cxn modelId="{9E6CB13E-9172-4191-8E66-D86358428B1D}" type="presParOf" srcId="{20A1C2E8-CA50-4E66-8569-46BC6430B262}" destId="{A97E9973-11C9-42E0-B66A-01F92DC1C105}" srcOrd="0" destOrd="0" presId="urn:microsoft.com/office/officeart/2005/8/layout/radial1"/>
    <dgm:cxn modelId="{2047FB37-9BDE-4AAC-817E-D848AB07C342}" type="presParOf" srcId="{1930FF60-4272-47AF-BEB0-30A03C4D38E6}" destId="{E1FDD581-508E-4F39-AD80-54509014B131}" srcOrd="6" destOrd="0" presId="urn:microsoft.com/office/officeart/2005/8/layout/radial1"/>
    <dgm:cxn modelId="{E68F19C4-092F-4789-A5E8-2910030C1E9A}" type="presParOf" srcId="{1930FF60-4272-47AF-BEB0-30A03C4D38E6}" destId="{D04A52A4-FD94-4206-82C5-952D6EF6C09F}" srcOrd="7" destOrd="0" presId="urn:microsoft.com/office/officeart/2005/8/layout/radial1"/>
    <dgm:cxn modelId="{DA257C00-95B8-424A-9DB6-70208523C8BA}" type="presParOf" srcId="{D04A52A4-FD94-4206-82C5-952D6EF6C09F}" destId="{3A2C9A1F-55A1-41C2-9F0C-7774F523CC1E}" srcOrd="0" destOrd="0" presId="urn:microsoft.com/office/officeart/2005/8/layout/radial1"/>
    <dgm:cxn modelId="{23E71104-E60C-4481-8D70-B84EAF0F4376}" type="presParOf" srcId="{1930FF60-4272-47AF-BEB0-30A03C4D38E6}" destId="{E8EFCB96-2CF6-4ADF-9925-E51399E47720}" srcOrd="8" destOrd="0" presId="urn:microsoft.com/office/officeart/2005/8/layout/radial1"/>
    <dgm:cxn modelId="{2DE4CD9D-BB36-4C99-A32E-543503E7CA25}" type="presParOf" srcId="{1930FF60-4272-47AF-BEB0-30A03C4D38E6}" destId="{420BEEF4-E9BC-45AA-BE87-B4B6AED2E305}" srcOrd="9" destOrd="0" presId="urn:microsoft.com/office/officeart/2005/8/layout/radial1"/>
    <dgm:cxn modelId="{067F290F-7DF0-4446-A6B9-143BBDDE6163}" type="presParOf" srcId="{420BEEF4-E9BC-45AA-BE87-B4B6AED2E305}" destId="{EDBD4075-8EA5-484E-8607-934BEABD49D4}" srcOrd="0" destOrd="0" presId="urn:microsoft.com/office/officeart/2005/8/layout/radial1"/>
    <dgm:cxn modelId="{895698FB-F545-48CF-90E6-CEAC7B8FAC47}" type="presParOf" srcId="{1930FF60-4272-47AF-BEB0-30A03C4D38E6}" destId="{5ACAB245-1942-46FD-B73E-352129387780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6E152-8980-457A-BDEE-4B342FE9BB53}">
      <dsp:nvSpPr>
        <dsp:cNvPr id="0" name=""/>
        <dsp:cNvSpPr/>
      </dsp:nvSpPr>
      <dsp:spPr>
        <a:xfrm>
          <a:off x="5989034" y="2063555"/>
          <a:ext cx="263551" cy="4659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44"/>
              </a:lnTo>
              <a:lnTo>
                <a:pt x="263551" y="343344"/>
              </a:lnTo>
              <a:lnTo>
                <a:pt x="263551" y="465922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AD8288-4B1F-4C46-B64E-8794A9C9653C}">
      <dsp:nvSpPr>
        <dsp:cNvPr id="0" name=""/>
        <dsp:cNvSpPr/>
      </dsp:nvSpPr>
      <dsp:spPr>
        <a:xfrm>
          <a:off x="3989085" y="840489"/>
          <a:ext cx="1999949" cy="382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264"/>
              </a:lnTo>
              <a:lnTo>
                <a:pt x="1999949" y="260264"/>
              </a:lnTo>
              <a:lnTo>
                <a:pt x="1999949" y="382843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435DD4-0FD2-4727-B071-3995F03E6719}">
      <dsp:nvSpPr>
        <dsp:cNvPr id="0" name=""/>
        <dsp:cNvSpPr/>
      </dsp:nvSpPr>
      <dsp:spPr>
        <a:xfrm>
          <a:off x="1373437" y="2063555"/>
          <a:ext cx="382744" cy="387076"/>
        </a:xfrm>
        <a:custGeom>
          <a:avLst/>
          <a:gdLst/>
          <a:ahLst/>
          <a:cxnLst/>
          <a:rect l="0" t="0" r="0" b="0"/>
          <a:pathLst>
            <a:path>
              <a:moveTo>
                <a:pt x="382744" y="0"/>
              </a:moveTo>
              <a:lnTo>
                <a:pt x="382744" y="264498"/>
              </a:lnTo>
              <a:lnTo>
                <a:pt x="0" y="264498"/>
              </a:lnTo>
              <a:lnTo>
                <a:pt x="0" y="387076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0C7D3-9030-4ACC-92D4-74CE4A7FC8AB}">
      <dsp:nvSpPr>
        <dsp:cNvPr id="0" name=""/>
        <dsp:cNvSpPr/>
      </dsp:nvSpPr>
      <dsp:spPr>
        <a:xfrm>
          <a:off x="1756182" y="840489"/>
          <a:ext cx="2232902" cy="382843"/>
        </a:xfrm>
        <a:custGeom>
          <a:avLst/>
          <a:gdLst/>
          <a:ahLst/>
          <a:cxnLst/>
          <a:rect l="0" t="0" r="0" b="0"/>
          <a:pathLst>
            <a:path>
              <a:moveTo>
                <a:pt x="2232902" y="0"/>
              </a:moveTo>
              <a:lnTo>
                <a:pt x="2232902" y="260264"/>
              </a:lnTo>
              <a:lnTo>
                <a:pt x="0" y="260264"/>
              </a:lnTo>
              <a:lnTo>
                <a:pt x="0" y="382843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7CE27F-5DEB-4BDF-A6E9-7D80F6BD5443}">
      <dsp:nvSpPr>
        <dsp:cNvPr id="0" name=""/>
        <dsp:cNvSpPr/>
      </dsp:nvSpPr>
      <dsp:spPr>
        <a:xfrm>
          <a:off x="2943801" y="267"/>
          <a:ext cx="2090566" cy="840222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80F19D-C84D-49EA-98D5-467094F72735}">
      <dsp:nvSpPr>
        <dsp:cNvPr id="0" name=""/>
        <dsp:cNvSpPr/>
      </dsp:nvSpPr>
      <dsp:spPr>
        <a:xfrm>
          <a:off x="3090822" y="139936"/>
          <a:ext cx="2090566" cy="840222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أنواع المواد الصلبة من حيث ترتيب الجزيئات </a:t>
          </a:r>
        </a:p>
      </dsp:txBody>
      <dsp:txXfrm>
        <a:off x="3115431" y="164545"/>
        <a:ext cx="2041348" cy="791004"/>
      </dsp:txXfrm>
    </dsp:sp>
    <dsp:sp modelId="{80498D3E-9783-4813-8FAB-1A91DA4503CF}">
      <dsp:nvSpPr>
        <dsp:cNvPr id="0" name=""/>
        <dsp:cNvSpPr/>
      </dsp:nvSpPr>
      <dsp:spPr>
        <a:xfrm>
          <a:off x="813525" y="1223333"/>
          <a:ext cx="1885313" cy="840222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29FB1-0E6C-4490-A795-123E3E128E40}">
      <dsp:nvSpPr>
        <dsp:cNvPr id="0" name=""/>
        <dsp:cNvSpPr/>
      </dsp:nvSpPr>
      <dsp:spPr>
        <a:xfrm>
          <a:off x="960546" y="1363002"/>
          <a:ext cx="1885313" cy="840222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2540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bg1"/>
              </a:solidFill>
            </a:rPr>
            <a:t>مواد غير بلورية</a:t>
          </a:r>
        </a:p>
      </dsp:txBody>
      <dsp:txXfrm>
        <a:off x="985155" y="1387611"/>
        <a:ext cx="1836095" cy="791004"/>
      </dsp:txXfrm>
    </dsp:sp>
    <dsp:sp modelId="{E2843FC6-4FFC-4194-88A3-3D880F947AF1}">
      <dsp:nvSpPr>
        <dsp:cNvPr id="0" name=""/>
        <dsp:cNvSpPr/>
      </dsp:nvSpPr>
      <dsp:spPr>
        <a:xfrm>
          <a:off x="92257" y="2450631"/>
          <a:ext cx="2562361" cy="1296572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ABFCB-F8F0-4F0C-A3A9-B24607AD9C73}">
      <dsp:nvSpPr>
        <dsp:cNvPr id="0" name=""/>
        <dsp:cNvSpPr/>
      </dsp:nvSpPr>
      <dsp:spPr>
        <a:xfrm>
          <a:off x="239277" y="2590301"/>
          <a:ext cx="2562361" cy="1296572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2540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تترتب الجزيئات فيها بشكل عشوائي مثل المطاط والبلاستيك والزجاج</a:t>
          </a:r>
          <a:endParaRPr lang="ar-SA" sz="2000" kern="1200" dirty="0">
            <a:solidFill>
              <a:schemeClr val="bg1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77252" y="2628276"/>
        <a:ext cx="2486411" cy="1220622"/>
      </dsp:txXfrm>
    </dsp:sp>
    <dsp:sp modelId="{3B37EF90-AC78-4023-8FA7-9587F2963DB9}">
      <dsp:nvSpPr>
        <dsp:cNvPr id="0" name=""/>
        <dsp:cNvSpPr/>
      </dsp:nvSpPr>
      <dsp:spPr>
        <a:xfrm>
          <a:off x="5116036" y="1223333"/>
          <a:ext cx="1745995" cy="840222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D1159-F0F1-4EF4-9C43-B4ABF0CCEBA7}">
      <dsp:nvSpPr>
        <dsp:cNvPr id="0" name=""/>
        <dsp:cNvSpPr/>
      </dsp:nvSpPr>
      <dsp:spPr>
        <a:xfrm>
          <a:off x="5263057" y="1363002"/>
          <a:ext cx="1745995" cy="840222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2540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bg1"/>
              </a:solidFill>
            </a:rPr>
            <a:t>مواد بلورية</a:t>
          </a:r>
        </a:p>
      </dsp:txBody>
      <dsp:txXfrm>
        <a:off x="5287666" y="1387611"/>
        <a:ext cx="1696777" cy="791004"/>
      </dsp:txXfrm>
    </dsp:sp>
    <dsp:sp modelId="{3253C0AA-73A6-4384-AA18-9D4189E655B2}">
      <dsp:nvSpPr>
        <dsp:cNvPr id="0" name=""/>
        <dsp:cNvSpPr/>
      </dsp:nvSpPr>
      <dsp:spPr>
        <a:xfrm>
          <a:off x="4905676" y="2529478"/>
          <a:ext cx="2693819" cy="1217726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49128-23F3-42FD-814C-CB1C4B8B6DE4}">
      <dsp:nvSpPr>
        <dsp:cNvPr id="0" name=""/>
        <dsp:cNvSpPr/>
      </dsp:nvSpPr>
      <dsp:spPr>
        <a:xfrm>
          <a:off x="5052697" y="2669147"/>
          <a:ext cx="2693819" cy="1217726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2540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تترتب الجزيئات فيها بشكل هندسي منتظم ويطلق عليه </a:t>
          </a:r>
          <a:r>
            <a:rPr lang="ar-SA" sz="2000" b="1" u="sng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بلورة</a:t>
          </a:r>
          <a:r>
            <a:rPr lang="ar-SA" sz="20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مثل السكر والرمل والثلج</a:t>
          </a:r>
        </a:p>
      </dsp:txBody>
      <dsp:txXfrm>
        <a:off x="5088363" y="2704813"/>
        <a:ext cx="2622487" cy="1146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999C4-3DEF-49FA-9068-8159D0DBB7C3}">
      <dsp:nvSpPr>
        <dsp:cNvPr id="0" name=""/>
        <dsp:cNvSpPr/>
      </dsp:nvSpPr>
      <dsp:spPr>
        <a:xfrm>
          <a:off x="6299856" y="3384841"/>
          <a:ext cx="706876" cy="834299"/>
        </a:xfrm>
        <a:custGeom>
          <a:avLst/>
          <a:gdLst/>
          <a:ahLst/>
          <a:cxnLst/>
          <a:rect l="0" t="0" r="0" b="0"/>
          <a:pathLst>
            <a:path>
              <a:moveTo>
                <a:pt x="706876" y="0"/>
              </a:moveTo>
              <a:lnTo>
                <a:pt x="706876" y="623229"/>
              </a:lnTo>
              <a:lnTo>
                <a:pt x="0" y="623229"/>
              </a:lnTo>
              <a:lnTo>
                <a:pt x="0" y="834299"/>
              </a:lnTo>
            </a:path>
          </a:pathLst>
        </a:custGeom>
        <a:noFill/>
        <a:ln w="38100" cap="flat" cmpd="sng" algn="ctr">
          <a:solidFill>
            <a:srgbClr val="2F559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87FAF6-D700-4E6B-A58A-2D6CC7BD1E28}">
      <dsp:nvSpPr>
        <dsp:cNvPr id="0" name=""/>
        <dsp:cNvSpPr/>
      </dsp:nvSpPr>
      <dsp:spPr>
        <a:xfrm>
          <a:off x="4289379" y="1465739"/>
          <a:ext cx="2717353" cy="472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242"/>
              </a:lnTo>
              <a:lnTo>
                <a:pt x="2717353" y="261242"/>
              </a:lnTo>
              <a:lnTo>
                <a:pt x="2717353" y="472312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F44EA-695E-4AC8-B147-D8D0A95C14B1}">
      <dsp:nvSpPr>
        <dsp:cNvPr id="0" name=""/>
        <dsp:cNvSpPr/>
      </dsp:nvSpPr>
      <dsp:spPr>
        <a:xfrm>
          <a:off x="1956757" y="3507297"/>
          <a:ext cx="624580" cy="711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0773"/>
              </a:lnTo>
              <a:lnTo>
                <a:pt x="624580" y="500773"/>
              </a:lnTo>
              <a:lnTo>
                <a:pt x="624580" y="711842"/>
              </a:lnTo>
            </a:path>
          </a:pathLst>
        </a:custGeom>
        <a:noFill/>
        <a:ln w="38100" cap="flat" cmpd="sng" algn="ctr">
          <a:solidFill>
            <a:srgbClr val="2F559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0B38D-28B4-49FE-BC81-83533C56DC97}">
      <dsp:nvSpPr>
        <dsp:cNvPr id="0" name=""/>
        <dsp:cNvSpPr/>
      </dsp:nvSpPr>
      <dsp:spPr>
        <a:xfrm>
          <a:off x="1956757" y="1465739"/>
          <a:ext cx="2332621" cy="594768"/>
        </a:xfrm>
        <a:custGeom>
          <a:avLst/>
          <a:gdLst/>
          <a:ahLst/>
          <a:cxnLst/>
          <a:rect l="0" t="0" r="0" b="0"/>
          <a:pathLst>
            <a:path>
              <a:moveTo>
                <a:pt x="2332621" y="0"/>
              </a:moveTo>
              <a:lnTo>
                <a:pt x="2332621" y="383699"/>
              </a:lnTo>
              <a:lnTo>
                <a:pt x="0" y="383699"/>
              </a:lnTo>
              <a:lnTo>
                <a:pt x="0" y="594768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8714D-BB67-4682-835A-40FE604F3242}">
      <dsp:nvSpPr>
        <dsp:cNvPr id="0" name=""/>
        <dsp:cNvSpPr/>
      </dsp:nvSpPr>
      <dsp:spPr>
        <a:xfrm>
          <a:off x="2618188" y="18949"/>
          <a:ext cx="3342381" cy="1446790"/>
        </a:xfrm>
        <a:prstGeom prst="roundRect">
          <a:avLst>
            <a:gd name="adj" fmla="val 10000"/>
          </a:avLst>
        </a:prstGeom>
        <a:solidFill>
          <a:schemeClr val="tx1"/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576C0-9A11-424A-9480-717069209784}">
      <dsp:nvSpPr>
        <dsp:cNvPr id="0" name=""/>
        <dsp:cNvSpPr/>
      </dsp:nvSpPr>
      <dsp:spPr>
        <a:xfrm>
          <a:off x="2871344" y="259447"/>
          <a:ext cx="3342381" cy="1446790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900" b="1" kern="1200" dirty="0">
              <a:solidFill>
                <a:schemeClr val="bg2">
                  <a:lumMod val="40000"/>
                  <a:lumOff val="60000"/>
                </a:schemeClr>
              </a:solidFill>
            </a:rPr>
            <a:t>قارن بين الطاقة الحرارية ودرجة الحرارة ؟</a:t>
          </a:r>
        </a:p>
      </dsp:txBody>
      <dsp:txXfrm>
        <a:off x="2913719" y="301822"/>
        <a:ext cx="3257631" cy="1362040"/>
      </dsp:txXfrm>
    </dsp:sp>
    <dsp:sp modelId="{85C1634E-1A9E-4D20-A8B7-3F481941371A}">
      <dsp:nvSpPr>
        <dsp:cNvPr id="0" name=""/>
        <dsp:cNvSpPr/>
      </dsp:nvSpPr>
      <dsp:spPr>
        <a:xfrm>
          <a:off x="817552" y="2060507"/>
          <a:ext cx="2278409" cy="1446790"/>
        </a:xfrm>
        <a:prstGeom prst="roundRect">
          <a:avLst>
            <a:gd name="adj" fmla="val 10000"/>
          </a:avLst>
        </a:prstGeom>
        <a:solidFill>
          <a:schemeClr val="tx1">
            <a:lumMod val="9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432A7-1ED9-4E96-A9F3-6D2B639F7403}">
      <dsp:nvSpPr>
        <dsp:cNvPr id="0" name=""/>
        <dsp:cNvSpPr/>
      </dsp:nvSpPr>
      <dsp:spPr>
        <a:xfrm>
          <a:off x="1070709" y="2301006"/>
          <a:ext cx="2278409" cy="1446790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38100" cap="flat" cmpd="sng" algn="ctr">
          <a:solidFill>
            <a:srgbClr val="2F559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درجة الحرارة</a:t>
          </a:r>
        </a:p>
      </dsp:txBody>
      <dsp:txXfrm>
        <a:off x="1113084" y="2343381"/>
        <a:ext cx="2193659" cy="1362040"/>
      </dsp:txXfrm>
    </dsp:sp>
    <dsp:sp modelId="{829F5166-8B4F-4ABC-BE32-B3E56A342FD8}">
      <dsp:nvSpPr>
        <dsp:cNvPr id="0" name=""/>
        <dsp:cNvSpPr/>
      </dsp:nvSpPr>
      <dsp:spPr>
        <a:xfrm>
          <a:off x="980060" y="4219140"/>
          <a:ext cx="3202555" cy="2142406"/>
        </a:xfrm>
        <a:prstGeom prst="roundRect">
          <a:avLst>
            <a:gd name="adj" fmla="val 10000"/>
          </a:avLst>
        </a:prstGeom>
        <a:solidFill>
          <a:schemeClr val="tx1">
            <a:lumMod val="9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64A7D-5CE3-4487-8429-0E660C18E940}">
      <dsp:nvSpPr>
        <dsp:cNvPr id="0" name=""/>
        <dsp:cNvSpPr/>
      </dsp:nvSpPr>
      <dsp:spPr>
        <a:xfrm>
          <a:off x="1233217" y="4459639"/>
          <a:ext cx="3202555" cy="2142406"/>
        </a:xfrm>
        <a:prstGeom prst="roundRect">
          <a:avLst>
            <a:gd name="adj" fmla="val 10000"/>
          </a:avLst>
        </a:prstGeom>
        <a:solidFill>
          <a:schemeClr val="bg1"/>
        </a:solidFill>
        <a:ln w="38100" cap="flat" cmpd="sng" algn="ctr">
          <a:solidFill>
            <a:srgbClr val="2F559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u="none" kern="1200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متوسط الطاقات للجسيمات</a:t>
          </a:r>
          <a:endParaRPr lang="ar-SA" sz="3200" b="1" u="none" kern="1200" dirty="0">
            <a:solidFill>
              <a:srgbClr val="00B0F0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kern="1200" dirty="0">
            <a:solidFill>
              <a:schemeClr val="tx1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1295966" y="4522388"/>
        <a:ext cx="3077057" cy="2016908"/>
      </dsp:txXfrm>
    </dsp:sp>
    <dsp:sp modelId="{CA512560-3DD9-410C-AA34-E14362D9170D}">
      <dsp:nvSpPr>
        <dsp:cNvPr id="0" name=""/>
        <dsp:cNvSpPr/>
      </dsp:nvSpPr>
      <dsp:spPr>
        <a:xfrm>
          <a:off x="5867527" y="1938051"/>
          <a:ext cx="2278409" cy="1446790"/>
        </a:xfrm>
        <a:prstGeom prst="roundRect">
          <a:avLst>
            <a:gd name="adj" fmla="val 10000"/>
          </a:avLst>
        </a:prstGeom>
        <a:solidFill>
          <a:schemeClr val="tx1">
            <a:lumMod val="9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D69B4-9EFE-4320-86A6-6C76D6645E09}">
      <dsp:nvSpPr>
        <dsp:cNvPr id="0" name=""/>
        <dsp:cNvSpPr/>
      </dsp:nvSpPr>
      <dsp:spPr>
        <a:xfrm>
          <a:off x="6120684" y="2178550"/>
          <a:ext cx="2278409" cy="1446790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38100" cap="flat" cmpd="sng" algn="ctr">
          <a:solidFill>
            <a:srgbClr val="2F559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الطاقة الحرارية</a:t>
          </a:r>
        </a:p>
      </dsp:txBody>
      <dsp:txXfrm>
        <a:off x="6163059" y="2220925"/>
        <a:ext cx="2193659" cy="1362040"/>
      </dsp:txXfrm>
    </dsp:sp>
    <dsp:sp modelId="{A8C8C131-A442-419B-80F5-C9DF53F788E6}">
      <dsp:nvSpPr>
        <dsp:cNvPr id="0" name=""/>
        <dsp:cNvSpPr/>
      </dsp:nvSpPr>
      <dsp:spPr>
        <a:xfrm>
          <a:off x="4688929" y="4219140"/>
          <a:ext cx="3221853" cy="2055961"/>
        </a:xfrm>
        <a:prstGeom prst="roundRect">
          <a:avLst>
            <a:gd name="adj" fmla="val 10000"/>
          </a:avLst>
        </a:prstGeom>
        <a:solidFill>
          <a:schemeClr val="tx1">
            <a:lumMod val="9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2CD5D-6B99-4DBB-9AA2-A9CF4CD1E91E}">
      <dsp:nvSpPr>
        <dsp:cNvPr id="0" name=""/>
        <dsp:cNvSpPr/>
      </dsp:nvSpPr>
      <dsp:spPr>
        <a:xfrm>
          <a:off x="4942085" y="4459639"/>
          <a:ext cx="3221853" cy="2055961"/>
        </a:xfrm>
        <a:prstGeom prst="roundRect">
          <a:avLst>
            <a:gd name="adj" fmla="val 10000"/>
          </a:avLst>
        </a:prstGeom>
        <a:solidFill>
          <a:schemeClr val="bg1"/>
        </a:solidFill>
        <a:ln w="38100" cap="flat" cmpd="sng" algn="ctr">
          <a:solidFill>
            <a:srgbClr val="2F559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مجموع الطاقة الحركية وطاقة الوضع للجسيمات </a:t>
          </a:r>
          <a:endParaRPr lang="ar-SA" sz="2800" kern="1200" dirty="0">
            <a:solidFill>
              <a:srgbClr val="00B0F0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002302" y="4519856"/>
        <a:ext cx="3101419" cy="19355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4CE50-6E39-4F62-83B1-B6256411B5A0}">
      <dsp:nvSpPr>
        <dsp:cNvPr id="0" name=""/>
        <dsp:cNvSpPr/>
      </dsp:nvSpPr>
      <dsp:spPr>
        <a:xfrm>
          <a:off x="3366703" y="1793319"/>
          <a:ext cx="2400334" cy="2493549"/>
        </a:xfrm>
        <a:prstGeom prst="ellipse">
          <a:avLst/>
        </a:prstGeom>
        <a:solidFill>
          <a:schemeClr val="bg1"/>
        </a:solidFill>
        <a:ln>
          <a:noFill/>
        </a:ln>
        <a:effectLst>
          <a:innerShdw blurRad="63500">
            <a:srgbClr val="000000">
              <a:alpha val="60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اذكر اشكال أخرى للطاقة ؟</a:t>
          </a:r>
        </a:p>
      </dsp:txBody>
      <dsp:txXfrm>
        <a:off x="3718224" y="2158491"/>
        <a:ext cx="1697292" cy="1763205"/>
      </dsp:txXfrm>
    </dsp:sp>
    <dsp:sp modelId="{FFD050D9-9A2C-4D1C-B633-2B193524C2D6}">
      <dsp:nvSpPr>
        <dsp:cNvPr id="0" name=""/>
        <dsp:cNvSpPr/>
      </dsp:nvSpPr>
      <dsp:spPr>
        <a:xfrm rot="16230094">
          <a:off x="4405756" y="1600101"/>
          <a:ext cx="347094" cy="39459"/>
        </a:xfrm>
        <a:custGeom>
          <a:avLst/>
          <a:gdLst/>
          <a:ahLst/>
          <a:cxnLst/>
          <a:rect l="0" t="0" r="0" b="0"/>
          <a:pathLst>
            <a:path>
              <a:moveTo>
                <a:pt x="0" y="19729"/>
              </a:moveTo>
              <a:lnTo>
                <a:pt x="347094" y="19729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4570626" y="1611153"/>
        <a:ext cx="17354" cy="17354"/>
      </dsp:txXfrm>
    </dsp:sp>
    <dsp:sp modelId="{0F9D4131-6448-4392-8066-C68EF1B810CC}">
      <dsp:nvSpPr>
        <dsp:cNvPr id="0" name=""/>
        <dsp:cNvSpPr/>
      </dsp:nvSpPr>
      <dsp:spPr>
        <a:xfrm>
          <a:off x="3767303" y="0"/>
          <a:ext cx="1639699" cy="1446312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kern="1200" dirty="0"/>
            <a:t>الحرارية</a:t>
          </a:r>
        </a:p>
      </dsp:txBody>
      <dsp:txXfrm>
        <a:off x="4007431" y="211807"/>
        <a:ext cx="1159443" cy="1022698"/>
      </dsp:txXfrm>
    </dsp:sp>
    <dsp:sp modelId="{48FC827E-5CB2-4EDF-AB64-CE589C196860}">
      <dsp:nvSpPr>
        <dsp:cNvPr id="0" name=""/>
        <dsp:cNvSpPr/>
      </dsp:nvSpPr>
      <dsp:spPr>
        <a:xfrm rot="21117738">
          <a:off x="5754644" y="2831703"/>
          <a:ext cx="296477" cy="39459"/>
        </a:xfrm>
        <a:custGeom>
          <a:avLst/>
          <a:gdLst/>
          <a:ahLst/>
          <a:cxnLst/>
          <a:rect l="0" t="0" r="0" b="0"/>
          <a:pathLst>
            <a:path>
              <a:moveTo>
                <a:pt x="0" y="19729"/>
              </a:moveTo>
              <a:lnTo>
                <a:pt x="296477" y="19729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5895471" y="2844021"/>
        <a:ext cx="14823" cy="14823"/>
      </dsp:txXfrm>
    </dsp:sp>
    <dsp:sp modelId="{CC526A78-F154-4603-8C10-901E6358D50A}">
      <dsp:nvSpPr>
        <dsp:cNvPr id="0" name=""/>
        <dsp:cNvSpPr/>
      </dsp:nvSpPr>
      <dsp:spPr>
        <a:xfrm>
          <a:off x="6040742" y="1795345"/>
          <a:ext cx="1816701" cy="1816701"/>
        </a:xfrm>
        <a:prstGeom prst="ellipse">
          <a:avLst/>
        </a:prstGeom>
        <a:solidFill>
          <a:schemeClr val="tx2">
            <a:lumMod val="50000"/>
          </a:schemeClr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kern="1200" dirty="0"/>
            <a:t>الكيميائية</a:t>
          </a:r>
        </a:p>
      </dsp:txBody>
      <dsp:txXfrm>
        <a:off x="6306792" y="2061395"/>
        <a:ext cx="1284601" cy="1284601"/>
      </dsp:txXfrm>
    </dsp:sp>
    <dsp:sp modelId="{20A1C2E8-CA50-4E66-8569-46BC6430B262}">
      <dsp:nvSpPr>
        <dsp:cNvPr id="0" name=""/>
        <dsp:cNvSpPr/>
      </dsp:nvSpPr>
      <dsp:spPr>
        <a:xfrm rot="3531928">
          <a:off x="5102870" y="4257082"/>
          <a:ext cx="422106" cy="39459"/>
        </a:xfrm>
        <a:custGeom>
          <a:avLst/>
          <a:gdLst/>
          <a:ahLst/>
          <a:cxnLst/>
          <a:rect l="0" t="0" r="0" b="0"/>
          <a:pathLst>
            <a:path>
              <a:moveTo>
                <a:pt x="0" y="19729"/>
              </a:moveTo>
              <a:lnTo>
                <a:pt x="422106" y="19729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5303370" y="4266259"/>
        <a:ext cx="21105" cy="21105"/>
      </dsp:txXfrm>
    </dsp:sp>
    <dsp:sp modelId="{E1FDD581-508E-4F39-AD80-54509014B131}">
      <dsp:nvSpPr>
        <dsp:cNvPr id="0" name=""/>
        <dsp:cNvSpPr/>
      </dsp:nvSpPr>
      <dsp:spPr>
        <a:xfrm>
          <a:off x="4984360" y="4326621"/>
          <a:ext cx="1816701" cy="181670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kern="1200" dirty="0"/>
            <a:t>الضوئية</a:t>
          </a:r>
        </a:p>
      </dsp:txBody>
      <dsp:txXfrm>
        <a:off x="5250410" y="4592671"/>
        <a:ext cx="1284601" cy="1284601"/>
      </dsp:txXfrm>
    </dsp:sp>
    <dsp:sp modelId="{D04A52A4-FD94-4206-82C5-952D6EF6C09F}">
      <dsp:nvSpPr>
        <dsp:cNvPr id="0" name=""/>
        <dsp:cNvSpPr/>
      </dsp:nvSpPr>
      <dsp:spPr>
        <a:xfrm rot="7673215">
          <a:off x="3292547" y="4244165"/>
          <a:ext cx="644138" cy="39459"/>
        </a:xfrm>
        <a:custGeom>
          <a:avLst/>
          <a:gdLst/>
          <a:ahLst/>
          <a:cxnLst/>
          <a:rect l="0" t="0" r="0" b="0"/>
          <a:pathLst>
            <a:path>
              <a:moveTo>
                <a:pt x="0" y="19729"/>
              </a:moveTo>
              <a:lnTo>
                <a:pt x="644138" y="19729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3598513" y="4247791"/>
        <a:ext cx="32206" cy="32206"/>
      </dsp:txXfrm>
    </dsp:sp>
    <dsp:sp modelId="{E8EFCB96-2CF6-4ADF-9925-E51399E47720}">
      <dsp:nvSpPr>
        <dsp:cNvPr id="0" name=""/>
        <dsp:cNvSpPr/>
      </dsp:nvSpPr>
      <dsp:spPr>
        <a:xfrm>
          <a:off x="1950658" y="4326621"/>
          <a:ext cx="1816701" cy="181670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kern="1200" dirty="0"/>
            <a:t>النووية</a:t>
          </a:r>
        </a:p>
      </dsp:txBody>
      <dsp:txXfrm>
        <a:off x="2216708" y="4592671"/>
        <a:ext cx="1284601" cy="1284601"/>
      </dsp:txXfrm>
    </dsp:sp>
    <dsp:sp modelId="{420BEEF4-E9BC-45AA-BE87-B4B6AED2E305}">
      <dsp:nvSpPr>
        <dsp:cNvPr id="0" name=""/>
        <dsp:cNvSpPr/>
      </dsp:nvSpPr>
      <dsp:spPr>
        <a:xfrm rot="11197028">
          <a:off x="2875516" y="2853173"/>
          <a:ext cx="500266" cy="39459"/>
        </a:xfrm>
        <a:custGeom>
          <a:avLst/>
          <a:gdLst/>
          <a:ahLst/>
          <a:cxnLst/>
          <a:rect l="0" t="0" r="0" b="0"/>
          <a:pathLst>
            <a:path>
              <a:moveTo>
                <a:pt x="0" y="19729"/>
              </a:moveTo>
              <a:lnTo>
                <a:pt x="500266" y="19729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3113143" y="2860396"/>
        <a:ext cx="25013" cy="25013"/>
      </dsp:txXfrm>
    </dsp:sp>
    <dsp:sp modelId="{5ACAB245-1942-46FD-B73E-352129387780}">
      <dsp:nvSpPr>
        <dsp:cNvPr id="0" name=""/>
        <dsp:cNvSpPr/>
      </dsp:nvSpPr>
      <dsp:spPr>
        <a:xfrm>
          <a:off x="1066533" y="1831055"/>
          <a:ext cx="1816701" cy="181670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kern="1200" dirty="0"/>
            <a:t>الكهربائية</a:t>
          </a:r>
        </a:p>
      </dsp:txBody>
      <dsp:txXfrm>
        <a:off x="1332583" y="2097105"/>
        <a:ext cx="1284601" cy="1284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7F2A57A4-0F32-4CDE-9EEE-1354DC76CF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99880D8-678F-4696-948A-37C6375299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3EB1D43-446A-48EB-8C04-C555519C4EBB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934CB4C-0AED-49A1-B770-B2AB25761F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65C70DF-C388-4497-8A10-0C66523B3C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6A105F5-C1A5-4157-AC1D-E12D9B0F4EE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6353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DFCDEE-4FAF-4B44-9021-01862A067D7F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4B72A8A-A11C-4ECC-B2B8-031502412547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872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350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73B08E-596C-4104-93F3-8249F73C4423}" type="slidenum">
              <a:rPr lang="ar-SA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عنصر نائب لصورة الشريحة 1">
            <a:extLst>
              <a:ext uri="{FF2B5EF4-FFF2-40B4-BE49-F238E27FC236}">
                <a16:creationId xmlns:a16="http://schemas.microsoft.com/office/drawing/2014/main" id="{7ADEBB9B-A033-4291-931D-498F39E758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عنصر نائب للملاحظات 2">
            <a:extLst>
              <a:ext uri="{FF2B5EF4-FFF2-40B4-BE49-F238E27FC236}">
                <a16:creationId xmlns:a16="http://schemas.microsoft.com/office/drawing/2014/main" id="{E3EFD831-ABD0-41D2-A442-FE62D11CF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>
              <a:cs typeface="Arial" panose="020B0604020202020204" pitchFamily="34" charset="0"/>
            </a:endParaRPr>
          </a:p>
        </p:txBody>
      </p:sp>
      <p:sp>
        <p:nvSpPr>
          <p:cNvPr id="41988" name="عنصر نائب لرقم الشريحة 3">
            <a:extLst>
              <a:ext uri="{FF2B5EF4-FFF2-40B4-BE49-F238E27FC236}">
                <a16:creationId xmlns:a16="http://schemas.microsoft.com/office/drawing/2014/main" id="{DD3E0D14-41BB-409D-96C4-9AEA4B7F87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BDC9C-D0AF-468C-B0ED-24D5D711FA13}" type="slidenum">
              <a:rPr kumimoji="0" lang="ar-SA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43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6509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88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3989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8981C3-D811-4448-93CA-72DAC51333F0}" type="slidenum">
              <a:rPr lang="ar-SA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319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ar-SA"/>
          </a:p>
        </p:txBody>
      </p:sp>
      <p:sp>
        <p:nvSpPr>
          <p:cNvPr id="22532" name="عنصر نائب للرأس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ar-SA">
                <a:solidFill>
                  <a:prstClr val="black"/>
                </a:solidFill>
              </a:rPr>
              <a:t>نبراس العلم</a:t>
            </a:r>
            <a:endParaRPr lang="en-US">
              <a:solidFill>
                <a:prstClr val="black"/>
              </a:solidFill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780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89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2206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01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 dirty="0"/>
          </a:p>
        </p:txBody>
      </p:sp>
      <p:sp>
        <p:nvSpPr>
          <p:cNvPr id="3891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47637C8-9328-4F91-8C3F-35817E0ECF1A}" type="slidenum">
              <a:rPr lang="ar-SA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ar-S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 dirty="0"/>
          </a:p>
        </p:txBody>
      </p:sp>
      <p:sp>
        <p:nvSpPr>
          <p:cNvPr id="3891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47637C8-9328-4F91-8C3F-35817E0ECF1A}" type="slidenum">
              <a:rPr lang="ar-SA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ar-S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48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404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61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2451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64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404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7996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عنصر نائب لصورة الشريحة 1">
            <a:extLst>
              <a:ext uri="{FF2B5EF4-FFF2-40B4-BE49-F238E27FC236}">
                <a16:creationId xmlns:a16="http://schemas.microsoft.com/office/drawing/2014/main" id="{7ADEBB9B-A033-4291-931D-498F39E758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عنصر نائب للملاحظات 2">
            <a:extLst>
              <a:ext uri="{FF2B5EF4-FFF2-40B4-BE49-F238E27FC236}">
                <a16:creationId xmlns:a16="http://schemas.microsoft.com/office/drawing/2014/main" id="{E3EFD831-ABD0-41D2-A442-FE62D11CF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>
              <a:cs typeface="Arial" panose="020B0604020202020204" pitchFamily="34" charset="0"/>
            </a:endParaRPr>
          </a:p>
        </p:txBody>
      </p:sp>
      <p:sp>
        <p:nvSpPr>
          <p:cNvPr id="41988" name="عنصر نائب لرقم الشريحة 3">
            <a:extLst>
              <a:ext uri="{FF2B5EF4-FFF2-40B4-BE49-F238E27FC236}">
                <a16:creationId xmlns:a16="http://schemas.microsoft.com/office/drawing/2014/main" id="{DD3E0D14-41BB-409D-96C4-9AEA4B7F87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BDC9C-D0AF-468C-B0ED-24D5D711FA13}" type="slidenum">
              <a:rPr kumimoji="0" lang="ar-SA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934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عنصر نائب لصورة الشريحة 1">
            <a:extLst>
              <a:ext uri="{FF2B5EF4-FFF2-40B4-BE49-F238E27FC236}">
                <a16:creationId xmlns:a16="http://schemas.microsoft.com/office/drawing/2014/main" id="{70483FF8-D491-4860-B771-450944AC1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عنصر نائب للملاحظات 2">
            <a:extLst>
              <a:ext uri="{FF2B5EF4-FFF2-40B4-BE49-F238E27FC236}">
                <a16:creationId xmlns:a16="http://schemas.microsoft.com/office/drawing/2014/main" id="{BFE596E3-650A-450D-ADBD-B9F13F921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>
              <a:cs typeface="Arial" panose="020B0604020202020204" pitchFamily="34" charset="0"/>
            </a:endParaRPr>
          </a:p>
        </p:txBody>
      </p:sp>
      <p:sp>
        <p:nvSpPr>
          <p:cNvPr id="138244" name="عنصر نائب لرقم الشريحة 3">
            <a:extLst>
              <a:ext uri="{FF2B5EF4-FFF2-40B4-BE49-F238E27FC236}">
                <a16:creationId xmlns:a16="http://schemas.microsoft.com/office/drawing/2014/main" id="{61D9C4AA-EBD4-4BD3-BB17-2AB29F746A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EA169F-3D91-4D2F-AD8E-D37103553E28}" type="slidenum">
              <a:rPr kumimoji="0" lang="ar-SA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893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ar-SA" dirty="0"/>
          </a:p>
        </p:txBody>
      </p:sp>
      <p:sp>
        <p:nvSpPr>
          <p:cNvPr id="2560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0F8860-8EEF-4998-822B-4537CA41336B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A4C212-7C4B-429D-AAE5-61D4214AAA23}" type="slidenum">
              <a:rPr lang="ar-SA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عنصر نائب لصورة الشريحة 1">
            <a:extLst>
              <a:ext uri="{FF2B5EF4-FFF2-40B4-BE49-F238E27FC236}">
                <a16:creationId xmlns:a16="http://schemas.microsoft.com/office/drawing/2014/main" id="{7ADEBB9B-A033-4291-931D-498F39E758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عنصر نائب للملاحظات 2">
            <a:extLst>
              <a:ext uri="{FF2B5EF4-FFF2-40B4-BE49-F238E27FC236}">
                <a16:creationId xmlns:a16="http://schemas.microsoft.com/office/drawing/2014/main" id="{E3EFD831-ABD0-41D2-A442-FE62D11CF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>
              <a:cs typeface="Arial" panose="020B0604020202020204" pitchFamily="34" charset="0"/>
            </a:endParaRPr>
          </a:p>
        </p:txBody>
      </p:sp>
      <p:sp>
        <p:nvSpPr>
          <p:cNvPr id="41988" name="عنصر نائب لرقم الشريحة 3">
            <a:extLst>
              <a:ext uri="{FF2B5EF4-FFF2-40B4-BE49-F238E27FC236}">
                <a16:creationId xmlns:a16="http://schemas.microsoft.com/office/drawing/2014/main" id="{DD3E0D14-41BB-409D-96C4-9AEA4B7F87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BDC9C-D0AF-468C-B0ED-24D5D711FA13}" type="slidenum">
              <a:rPr kumimoji="0" lang="ar-SA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عنصر نائب لصورة الشريحة 1">
            <a:extLst>
              <a:ext uri="{FF2B5EF4-FFF2-40B4-BE49-F238E27FC236}">
                <a16:creationId xmlns:a16="http://schemas.microsoft.com/office/drawing/2014/main" id="{7ADEBB9B-A033-4291-931D-498F39E758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عنصر نائب للملاحظات 2">
            <a:extLst>
              <a:ext uri="{FF2B5EF4-FFF2-40B4-BE49-F238E27FC236}">
                <a16:creationId xmlns:a16="http://schemas.microsoft.com/office/drawing/2014/main" id="{E3EFD831-ABD0-41D2-A442-FE62D11CF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>
              <a:cs typeface="Arial" panose="020B0604020202020204" pitchFamily="34" charset="0"/>
            </a:endParaRPr>
          </a:p>
        </p:txBody>
      </p:sp>
      <p:sp>
        <p:nvSpPr>
          <p:cNvPr id="41988" name="عنصر نائب لرقم الشريحة 3">
            <a:extLst>
              <a:ext uri="{FF2B5EF4-FFF2-40B4-BE49-F238E27FC236}">
                <a16:creationId xmlns:a16="http://schemas.microsoft.com/office/drawing/2014/main" id="{DD3E0D14-41BB-409D-96C4-9AEA4B7F87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BDC9C-D0AF-468C-B0ED-24D5D711FA13}" type="slidenum">
              <a:rPr kumimoji="0" lang="ar-SA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625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404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4125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عنصر نائب لصورة الشريحة 1">
            <a:extLst>
              <a:ext uri="{FF2B5EF4-FFF2-40B4-BE49-F238E27FC236}">
                <a16:creationId xmlns:a16="http://schemas.microsoft.com/office/drawing/2014/main" id="{7ADEBB9B-A033-4291-931D-498F39E758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عنصر نائب للملاحظات 2">
            <a:extLst>
              <a:ext uri="{FF2B5EF4-FFF2-40B4-BE49-F238E27FC236}">
                <a16:creationId xmlns:a16="http://schemas.microsoft.com/office/drawing/2014/main" id="{E3EFD831-ABD0-41D2-A442-FE62D11CF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>
              <a:cs typeface="Arial" panose="020B0604020202020204" pitchFamily="34" charset="0"/>
            </a:endParaRPr>
          </a:p>
        </p:txBody>
      </p:sp>
      <p:sp>
        <p:nvSpPr>
          <p:cNvPr id="41988" name="عنصر نائب لرقم الشريحة 3">
            <a:extLst>
              <a:ext uri="{FF2B5EF4-FFF2-40B4-BE49-F238E27FC236}">
                <a16:creationId xmlns:a16="http://schemas.microsoft.com/office/drawing/2014/main" id="{DD3E0D14-41BB-409D-96C4-9AEA4B7F87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BDC9C-D0AF-468C-B0ED-24D5D711FA13}" type="slidenum">
              <a:rPr kumimoji="0" lang="ar-SA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404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عنصر نائب لصورة الشريحة 1">
            <a:extLst>
              <a:ext uri="{FF2B5EF4-FFF2-40B4-BE49-F238E27FC236}">
                <a16:creationId xmlns:a16="http://schemas.microsoft.com/office/drawing/2014/main" id="{70483FF8-D491-4860-B771-450944AC1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عنصر نائب للملاحظات 2">
            <a:extLst>
              <a:ext uri="{FF2B5EF4-FFF2-40B4-BE49-F238E27FC236}">
                <a16:creationId xmlns:a16="http://schemas.microsoft.com/office/drawing/2014/main" id="{BFE596E3-650A-450D-ADBD-B9F13F921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>
              <a:cs typeface="Arial" panose="020B0604020202020204" pitchFamily="34" charset="0"/>
            </a:endParaRPr>
          </a:p>
        </p:txBody>
      </p:sp>
      <p:sp>
        <p:nvSpPr>
          <p:cNvPr id="138244" name="عنصر نائب لرقم الشريحة 3">
            <a:extLst>
              <a:ext uri="{FF2B5EF4-FFF2-40B4-BE49-F238E27FC236}">
                <a16:creationId xmlns:a16="http://schemas.microsoft.com/office/drawing/2014/main" id="{61D9C4AA-EBD4-4BD3-BB17-2AB29F746A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EA169F-3D91-4D2F-AD8E-D37103553E28}" type="slidenum">
              <a:rPr kumimoji="0" lang="ar-SA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893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161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5378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1B5631-C83F-4CF9-BBF3-235A5C77A584}" type="slidenum">
              <a:rPr lang="ar-SA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ar-SA" altLang="ar-SA"/>
              <a:t>ي سهول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FB664A-61F0-4EC7-B69F-EF46F13A155D}" type="slidenum">
              <a:rPr lang="ar-SA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26AF63-2FC2-4BDE-828C-F59B25BA470B}" type="slidenum">
              <a:rPr lang="ar-SA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37.xml"/><Relationship Id="rId1" Type="http://schemas.openxmlformats.org/officeDocument/2006/relationships/audio" Target="../media/audio1.wav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7.xml"/><Relationship Id="rId1" Type="http://schemas.openxmlformats.org/officeDocument/2006/relationships/audio" Target="../media/audio1.wav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37.xml"/><Relationship Id="rId1" Type="http://schemas.openxmlformats.org/officeDocument/2006/relationships/audio" Target="../media/audio1.wav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7.xml"/><Relationship Id="rId1" Type="http://schemas.openxmlformats.org/officeDocument/2006/relationships/audio" Target="../media/audio1.wav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7.xml"/><Relationship Id="rId1" Type="http://schemas.openxmlformats.org/officeDocument/2006/relationships/audio" Target="../media/audio1.wav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7.xml"/><Relationship Id="rId1" Type="http://schemas.openxmlformats.org/officeDocument/2006/relationships/audio" Target="../media/audio1.wav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7.xml"/><Relationship Id="rId1" Type="http://schemas.openxmlformats.org/officeDocument/2006/relationships/audio" Target="../media/audio1.wav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37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37.xml"/><Relationship Id="rId1" Type="http://schemas.openxmlformats.org/officeDocument/2006/relationships/audio" Target="../media/audio1.wav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7.xml"/><Relationship Id="rId1" Type="http://schemas.openxmlformats.org/officeDocument/2006/relationships/audio" Target="../media/audio1.wav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7.xml"/><Relationship Id="rId1" Type="http://schemas.openxmlformats.org/officeDocument/2006/relationships/audio" Target="../media/audio1.wav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8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282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40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638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981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660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503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684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647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463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1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175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530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584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833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853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722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027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550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381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61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22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75D04-1012-4322-BE75-00852302D2F3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23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 dirty="0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21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854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76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9769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506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31547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صابر السيالي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4374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6E77FD9-6E73-489B-9665-5DFBFF0BECC3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4214826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78970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96104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2534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24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97039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50367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31616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80775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2601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090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5D8B46E-57F6-4196-A5D8-5253986D007A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371547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F7A64C6-88DB-4E90-B20F-23DF6937FEA9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5339855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4D46FBA-2D13-4F35-A68B-C3ED169FD31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5765841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58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مستطيل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مستطيل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مستطيل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مستطيل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شكل بيضاوي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شكل بيضاوي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شكل بيضاوي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شكل بيضاوي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0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92E7D-2C10-40C4-8D3E-4E5FB2E030C1}" type="datetime1">
              <a:rPr lang="ar-SA">
                <a:solidFill>
                  <a:srgbClr val="D4D2D0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D4D2D0"/>
              </a:solidFill>
            </a:endParaRPr>
          </a:p>
        </p:txBody>
      </p:sp>
      <p:sp>
        <p:nvSpPr>
          <p:cNvPr id="21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D4D2D0"/>
                </a:solidFill>
              </a:rPr>
              <a:t>أ.هيا العمري </a:t>
            </a:r>
          </a:p>
        </p:txBody>
      </p:sp>
      <p:sp>
        <p:nvSpPr>
          <p:cNvPr id="22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21935-6C90-4BAF-BFB3-6386B8A80D6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089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F1CA793-0968-4057-B88D-5F3E08583278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1500805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373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9812709-CF2A-4256-B86C-8A41198D931F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9090377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686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7305211-99A8-4B13-8AE5-88DE53CA0818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0447975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546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4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6600" spc="-60" baseline="0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9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5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5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/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68580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97259"/>
      </p:ext>
    </p:extLst>
  </p:cSld>
  <p:clrMapOvr>
    <a:masterClrMapping/>
  </p:clrMapOvr>
  <p:hf sldNum="0"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24571"/>
      </p:ext>
    </p:extLst>
  </p:cSld>
  <p:clrMapOvr>
    <a:masterClrMapping/>
  </p:clrMapOvr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4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600" b="0" cap="all" spc="-60" baseline="0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1500" b="0" cap="all" spc="9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5236488-7C14-457A-B5DE-55C513686CD1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875495055"/>
      </p:ext>
    </p:extLst>
  </p:cSld>
  <p:clrMapOvr>
    <a:masterClrMapping/>
  </p:clrMapOvr>
  <p:hf sldNum="0"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0115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7A96A-F146-4236-A116-A2EB972BB66D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6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7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1727-BB0A-4961-ABED-9EB3D3F4837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62569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350" b="0" cap="all" spc="75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350" b="0" kern="1200" cap="all" spc="75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08230"/>
      </p:ext>
    </p:extLst>
  </p:cSld>
  <p:clrMapOvr>
    <a:masterClrMapping/>
  </p:clrMapOvr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08614"/>
      </p:ext>
    </p:extLst>
  </p:cSld>
  <p:clrMapOvr>
    <a:masterClrMapping/>
  </p:clrMapOvr>
  <p:hf sldNum="0"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33499"/>
      </p:ext>
    </p:extLst>
  </p:cSld>
  <p:clrMapOvr>
    <a:masterClrMapping/>
  </p:clrMapOvr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67049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5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/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68580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5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3638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88270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561"/>
      </p:ext>
    </p:extLst>
  </p:cSld>
  <p:clrMapOvr>
    <a:masterClrMapping/>
  </p:clrMapOvr>
  <p:hf sldNum="0"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nyBrochure.com" type="tx">
  <p:cSld name="TinyBrochure.c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714992" y="6339610"/>
            <a:ext cx="306194" cy="2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9621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78018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title.png"/>
          <p:cNvPicPr>
            <a:picLocks noChangeAspect="1"/>
          </p:cNvPicPr>
          <p:nvPr/>
        </p:nvPicPr>
        <p:blipFill>
          <a:blip r:embed="rId3"/>
          <a:srcRect l="43431" t="21353" b="20413"/>
          <a:stretch>
            <a:fillRect/>
          </a:stretch>
        </p:blipFill>
        <p:spPr>
          <a:xfrm>
            <a:off x="0" y="0"/>
            <a:ext cx="3672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6400800" cy="1600200"/>
          </a:xfrm>
        </p:spPr>
        <p:txBody>
          <a:bodyPr anchor="b" anchorCtr="0"/>
          <a:lstStyle>
            <a:lvl1pPr algn="l">
              <a:defRPr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715000" cy="1295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5943600"/>
            <a:ext cx="2133600" cy="228600"/>
          </a:xfrm>
        </p:spPr>
        <p:txBody>
          <a:bodyPr/>
          <a:lstStyle>
            <a:lvl1pPr algn="l">
              <a:defRPr/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2667000" cy="228600"/>
          </a:xfrm>
        </p:spPr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248400"/>
            <a:ext cx="533400" cy="228600"/>
          </a:xfrm>
        </p:spPr>
        <p:txBody>
          <a:bodyPr/>
          <a:lstStyle>
            <a:lvl1pPr algn="l">
              <a:defRPr/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14849760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7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35F0-D1AF-4EFC-B481-21CA5459271D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8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 dirty="0">
              <a:solidFill>
                <a:srgbClr val="3B3B3B"/>
              </a:solidFill>
            </a:endParaRPr>
          </a:p>
        </p:txBody>
      </p:sp>
      <p:sp>
        <p:nvSpPr>
          <p:cNvPr id="9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5FDD-73DC-4B34-B83A-C49BC4BFEFE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73736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A285FCB-3BA9-4C58-A3A0-D8311E260E0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4827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section.png"/>
          <p:cNvPicPr>
            <a:picLocks noChangeAspect="1"/>
          </p:cNvPicPr>
          <p:nvPr/>
        </p:nvPicPr>
        <p:blipFill>
          <a:blip r:embed="rId3"/>
          <a:srcRect l="7678" r="8563" b="31688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7400"/>
            <a:ext cx="7391400" cy="1590675"/>
          </a:xfrm>
        </p:spPr>
        <p:txBody>
          <a:bodyPr anchor="b" anchorCtr="0">
            <a:normAutofit/>
          </a:bodyPr>
          <a:lstStyle>
            <a:lvl1pPr algn="ctr">
              <a:defRPr sz="4400" b="0" i="0" cap="none" baseline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46" y="3810000"/>
            <a:ext cx="5388909" cy="14239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978528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78085817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63485632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5996859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E799A3F-8761-4AF2-BFE5-BE25C582A07C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628038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8488"/>
          </a:xfrm>
        </p:spPr>
        <p:txBody>
          <a:bodyPr anchor="ctr" anchorCtr="0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8150"/>
            <a:ext cx="4419600" cy="511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439" y="2514600"/>
            <a:ext cx="1985962" cy="2362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E867A65-6073-4DEE-9434-1E971ADD59F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85730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925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050" y="685800"/>
            <a:ext cx="5264150" cy="4648200"/>
          </a:xfrm>
          <a:prstGeom prst="ellipse">
            <a:avLst/>
          </a:prstGeom>
          <a:ln w="127000">
            <a:solidFill>
              <a:schemeClr val="tx1">
                <a:alpha val="10000"/>
              </a:schemeClr>
            </a:solidFill>
          </a:ln>
          <a:effectLst>
            <a:innerShdw blurRad="190500">
              <a:prstClr val="black">
                <a:alpha val="75000"/>
              </a:prst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514600"/>
            <a:ext cx="1984248" cy="2359152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FontTx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1331409-19C9-4A07-81A2-72D4E81F7237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86437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209" y="2057400"/>
            <a:ext cx="5678424" cy="38862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75598246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533400"/>
            <a:ext cx="1752600" cy="4343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533401"/>
            <a:ext cx="5029200" cy="54229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AC89976-81E9-429E-B978-F585E0ED447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0869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E639658-005D-41B8-B35D-EBC72C138A69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4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235C388-17B7-4985-9781-1EB0E9EE271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5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SA" dirty="0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9747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3641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5356722-56D8-4F77-BE6F-EADD237772B7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65274951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3356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244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524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234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5639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7217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1344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83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B9111-1930-4C77-AA53-32DAB3BBC14A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1C55701-C4EB-4B85-B54D-24C1213D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srgbClr val="3B3B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5F1AED-3D57-484A-9648-F25ED73FB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15830B-92B7-4004-A914-714DAAF27FA5}" type="slidenum">
              <a:rPr lang="ar-SA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ar-SA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عنوان 6">
            <a:extLst>
              <a:ext uri="{FF2B5EF4-FFF2-40B4-BE49-F238E27FC236}">
                <a16:creationId xmlns:a16="http://schemas.microsoft.com/office/drawing/2014/main" id="{BD6317CF-2C13-4F7D-A9B4-78A890798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6608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1822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3687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FA57FDF-B58D-4C73-AD4B-89C10F20D1C9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4262574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922382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87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460410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7E0D3D5-2F70-4232-8D8E-1C05836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 err="1"/>
              <a:t>أ.صابر</a:t>
            </a:r>
            <a:r>
              <a:rPr lang="ar-SA" dirty="0"/>
              <a:t> السيالي</a:t>
            </a:r>
            <a:endParaRPr lang="en-US" dirty="0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/>
              <a:pPr/>
              <a:t>‹#›</a:t>
            </a:fld>
            <a:endParaRPr lang="en-US" alt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D95C300-9581-4720-BEE5-B0492FD70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360" y="6538912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10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928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03647631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409529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رابط مستقيم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رابط مستقيم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رابط مستقيم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رابط مستقيم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2" name="عنصر نائب للتاريخ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40C3069-1C79-49C4-9090-8B9DECF74CF2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13" name="عنصر نائب لرقم الشريحة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B0D09D5-2943-46B2-AAB4-6C25721CB84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7848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2722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5431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7816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027914" y="6377214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صابر السيالي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63265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6E77FD9-6E73-489B-9665-5DFBFF0BECC3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851418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9044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3171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244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4822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184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428402"/>
            <a:ext cx="8229600" cy="4525963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300192" y="5589240"/>
            <a:ext cx="2133600" cy="365125"/>
          </a:xfrm>
        </p:spPr>
        <p:txBody>
          <a:bodyPr/>
          <a:lstStyle/>
          <a:p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رابط مستقيم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مستطيل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رابط مستقيم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172F0A-CAE5-4E54-BA26-B63EF89CC923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13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839A825-3D87-4AD2-9AA0-34498EDDB05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389018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106471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968371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981011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D813D8-1E65-43A4-AA6B-98DAF1FE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D455A3-0B9E-4716-8235-944BA7A8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BFFF7B1-E186-4554-8395-4218797C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F0F43-190D-4B40-93F7-DEEE7EE980A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01959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5DB0B4-079D-4BB8-82F5-7D512A38C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565C3-6A50-4A10-91F1-18AB172CB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38E2B3-5BD1-4A12-8648-FCAB23483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92674-D106-4ECD-9B8C-15B09FD3D34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741862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1D7AD3-381F-4FE6-8002-2A0B711A3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8F98F6-F236-4320-8969-74130239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4CEC864-84FF-4929-8C87-C5A5A081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B469F-E453-4FB4-A607-1A9551FB1BB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325607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6E6F952A-03B4-443D-9E1F-00A5B4C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6E10459D-DAD5-4FAD-95A8-715358E7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006F8F62-03C7-458A-A418-DA6928D2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3829-147B-4581-8A86-7BA86F127B0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487734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113A3469-7D0C-4CA4-982C-19855592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AA053947-0123-4166-A4B2-226418254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A44ECD31-9BBD-44B0-972C-5EF6450D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B43C7-8AB2-4D9B-A9AC-54C73E368CF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91167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8C962CBF-A504-407D-8D38-D28759D7A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5C37662F-506C-4389-B740-6AEE93EC2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F1E72CEA-3504-4A00-A49D-0F4C3092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B3B05-CA14-4170-8EA2-74E5321B85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105970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4EFA370F-ECB0-4CDC-B886-18BAA2249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07A03BBB-D19D-44FA-9FF9-21E6F464B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B0EE099D-EC1A-4F06-B93F-33FB210E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A1859-992F-4521-9534-0FA856015FC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D432AD4-07F8-4F67-99EB-FB768AEC673C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623508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D5B9B-9F5C-4053-8B37-96BEA838A48F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15BC7-271D-4556-BAED-748A30C5E1A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516614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40557DF1-4FE5-46DF-8DFF-CBBA0299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6AB6E2AC-1BA4-4028-9FED-D7C83852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625A62EE-AC9E-478F-85DF-742CFC1E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0658-C8D3-437E-A915-E51E79A8545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3246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0BC88236-A16B-4297-9A25-079F22BA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CDFD5194-3716-43A2-A772-243501A0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9EA770C-BB7A-4729-982B-DBD05EDC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FBB28-3A40-4C77-8019-35B55D92CB4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94226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216867-FA5E-4CC7-B955-25864F25B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E1C247-1073-4709-AE54-2416BC7F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C505F98-754C-4366-9CF1-BAE8FAFCF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5E766-A9D0-4CD4-A4B1-EB424D6BDE0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233704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7D7E660-8E55-414A-B8D4-9D131C6C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55E695-EE8A-452B-AD1A-0DBF0659B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0C0351-1C60-49B0-83D9-830A1C78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7AAA3-A18E-4A2D-A284-5BBE8484455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091337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C4B2761-ECF5-4508-B3AC-60C58760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9E8A9-AEF5-4CC9-9991-82DCDB7B3565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8AC2154-A6B1-4159-9CBF-5A4A000D6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501A4E0-5820-49BD-BFA2-3464D79B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3978B-1BBF-475D-9195-81EA15C49DD9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71791988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08D1F6-66F4-4138-A760-04610EE9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F87A5-2207-4209-8DE3-6410EF22BF9C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989297-B63E-4EB6-9920-1A35A8016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/>
              <a:t>صابر السيالي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CEE35C0-0180-4A25-9131-88A8FBB3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F6C02-1D5B-43F0-8EF4-A341EE7B672E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20233850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AC1084-966A-4C91-B463-664AB43D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232E-1C40-4442-AC11-DA6E08D42EAE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5B225C4-0C6A-40AD-9F1F-2D43808CB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/>
              <a:t>صابر السيالي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B4BA10-59A0-41E7-B68D-31297CCF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A65B-E921-4160-9A53-EFC4DFBD7FC8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61782514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2340DDEA-2F96-410A-8D06-9D8D4A66B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1D8CE-1737-4BB3-B765-9FF0B7994133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72D303FD-270C-4210-B8C2-C406823C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C7BA95C4-25A9-4772-BBD8-F9ED5614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12AB3-E5B4-4169-8557-71C556672788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02354164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41DA4958-2222-44FB-ACB7-4E24EA2F4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5E4EF-19CF-4753-8B84-BC8262277FC5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7C45EC55-3682-42AF-AFA2-210C522D6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/>
              <a:t>صابر السيالي</a:t>
            </a:r>
            <a:endParaRPr lang="en-US" dirty="0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20FA56CA-D61E-4346-8608-F9C08CF0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2887F-3D1A-4E14-A861-BBBADA3B29A2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57136572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7EC080A0-08B7-4A4E-AECA-FCC4C363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0F8FE-F4F8-415F-9A3A-4F913C309297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513003C4-7CAB-4FA7-B6ED-0D90A4C7D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/>
              <a:t>صابر السيالي</a:t>
            </a:r>
            <a:endParaRPr lang="en-US" dirty="0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8A2D4D09-2FB9-4379-B0E0-ED47CA7C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FEF66-09A6-4388-A5C8-2B4990F26BA2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821631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16186-CF10-4145-A06F-1D447F75977D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DF459-EC92-48B5-8DD3-D82796F24F7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205267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A435167F-6BF1-48A6-A97D-7AF896C4A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41EA0-1690-40AD-B8CC-8B2CAEAD3609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B4DCEC5D-CB1B-4DE8-8D15-D6AFFD85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E77A8C06-61AD-4E65-B350-932D55F1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35F5-2123-46EA-A61E-920C4D541840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21535013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C3B79E12-F51B-4646-8AD9-C2A24A534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E2DD4-9A20-4E9F-8996-C9B8E8F3CC43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E0C3D5F4-2C6C-4F90-8D32-D5C059B1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037A1C2-5B01-4073-BE7F-01E9E8DA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19DA9-C37E-4BDA-9889-676D9554D3C6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31136507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FF7E09FC-F8B5-4A55-84CA-1A190663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EDE9C-E0EA-40A1-9DE3-D7FB99724C39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57AF02BB-C9D6-4C29-B50D-76E0FAA96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F7305E66-80FA-4333-BA3B-F83A3F60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1A1C2-1618-42C1-9AB8-2BE4130FC7CC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76755864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A4CF79-40D8-4181-950B-092C673D8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3BD2E-3607-49BD-B830-973934E8934E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72DB059-A476-4A8C-B821-78C1CE4AE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CC503E-1719-4712-9E76-4037AF7C8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D26BF-C106-4501-AD42-3BB555DCB0FC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42604620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C092A6-899D-433A-884C-7C9CDA085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925BA-F752-4063-8431-080B5A722780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CC2086-BF90-41A9-B44C-7CE5D982A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6DC6B92-09E3-4725-A5E2-40C62C57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8E3A6-D945-4D5F-8F28-0A335597B24B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48998782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0383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5932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74724005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616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74370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65FE-8681-43D1-A1B0-717B337EBB38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00119A2-FA9F-4A06-9A63-C1A91A71CF25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000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7E0D3D5-2F70-4232-8D8E-1C05836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 err="1"/>
              <a:t>أ.صابر</a:t>
            </a:r>
            <a:r>
              <a:rPr lang="ar-SA" dirty="0"/>
              <a:t> السيالي</a:t>
            </a:r>
            <a:endParaRPr lang="en-US" dirty="0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30423489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9C422A4-D470-49E9-92A5-00C074003F5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165509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89116355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83980706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5096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4264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C4B2761-ECF5-4508-B3AC-60C58760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9E8A9-AEF5-4CC9-9991-82DCDB7B3565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8AC2154-A6B1-4159-9CBF-5A4A000D6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501A4E0-5820-49BD-BFA2-3464D79B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3978B-1BBF-475D-9195-81EA15C49DD9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97855362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08D1F6-66F4-4138-A760-04610EE9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F87A5-2207-4209-8DE3-6410EF22BF9C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989297-B63E-4EB6-9920-1A35A8016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CEE35C0-0180-4A25-9131-88A8FBB3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F6C02-1D5B-43F0-8EF4-A341EE7B672E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06525335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AC1084-966A-4C91-B463-664AB43D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232E-1C40-4442-AC11-DA6E08D42EAE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5B225C4-0C6A-40AD-9F1F-2D43808CB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B4BA10-59A0-41E7-B68D-31297CCF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A65B-E921-4160-9A53-EFC4DFBD7FC8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16644840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2340DDEA-2F96-410A-8D06-9D8D4A66B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1D8CE-1737-4BB3-B765-9FF0B7994133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72D303FD-270C-4210-B8C2-C406823C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C7BA95C4-25A9-4772-BBD8-F9ED5614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12AB3-E5B4-4169-8557-71C556672788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563702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مستطيل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مستطيل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مستطيل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مستطيل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شكل بيضاوي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شكل بيضاوي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22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75D04-1012-4322-BE75-00852302D2F3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24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19DF7-6A2E-4625-A278-69AFEC0F6FB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0460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41DA4958-2222-44FB-ACB7-4E24EA2F4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5E4EF-19CF-4753-8B84-BC8262277FC5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7C45EC55-3682-42AF-AFA2-210C522D6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20FA56CA-D61E-4346-8608-F9C08CF0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2887F-3D1A-4E14-A861-BBBADA3B29A2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68586968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7EC080A0-08B7-4A4E-AECA-FCC4C363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0F8FE-F4F8-415F-9A3A-4F913C309297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513003C4-7CAB-4FA7-B6ED-0D90A4C7D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8A2D4D09-2FB9-4379-B0E0-ED47CA7C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FEF66-09A6-4388-A5C8-2B4990F26BA2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45911235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A435167F-6BF1-48A6-A97D-7AF896C4A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41EA0-1690-40AD-B8CC-8B2CAEAD3609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B4DCEC5D-CB1B-4DE8-8D15-D6AFFD85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E77A8C06-61AD-4E65-B350-932D55F1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35F5-2123-46EA-A61E-920C4D541840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22838154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C3B79E12-F51B-4646-8AD9-C2A24A534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E2DD4-9A20-4E9F-8996-C9B8E8F3CC43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E0C3D5F4-2C6C-4F90-8D32-D5C059B1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037A1C2-5B01-4073-BE7F-01E9E8DA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19DA9-C37E-4BDA-9889-676D9554D3C6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79840884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FF7E09FC-F8B5-4A55-84CA-1A190663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EDE9C-E0EA-40A1-9DE3-D7FB99724C39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57AF02BB-C9D6-4C29-B50D-76E0FAA96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F7305E66-80FA-4333-BA3B-F83A3F60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1A1C2-1618-42C1-9AB8-2BE4130FC7CC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13773397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A4CF79-40D8-4181-950B-092C673D8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3BD2E-3607-49BD-B830-973934E8934E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72DB059-A476-4A8C-B821-78C1CE4AE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CC503E-1719-4712-9E76-4037AF7C8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D26BF-C106-4501-AD42-3BB555DCB0FC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94957915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C092A6-899D-433A-884C-7C9CDA085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925BA-F752-4063-8431-080B5A722780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CC2086-BF90-41A9-B44C-7CE5D982A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6DC6B92-09E3-4725-A5E2-40C62C57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8E3A6-D945-4D5F-8F28-0A335597B24B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25581546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0EF7A0-5D2C-469F-958C-299C6A13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ADCA6E-79BA-464B-9205-684E90BB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051EB0-2125-4C1E-B66D-A4AC5F28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F014E-2DB9-4815-A6F5-AA415C5F0E1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726025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86F287D-E4FE-4AA0-AD95-3B3E937DD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FE1265-3D0C-4639-BB30-2127AE98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210E42-199D-4658-B4DE-A13C97CF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C76EC-E77D-493A-9C3A-9A43506FE8A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122CF93-B794-40CD-9904-474A033A0092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61654675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78BADC-1941-4912-8960-6C3E062C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A69247-E4F7-4E2B-94CF-CEABEDBC4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F34883-B0CA-46E7-A7F1-53E2809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139C3-843D-4D3F-951A-A3928E12DDD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5047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52D816E-6D89-4B6A-9EA6-7924476F6922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5" name="عنصر نائب لرقم الشريحة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12752E9-E5FF-4512-85F7-1B25E05A51C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6" name="عنصر نائب للتذييل 9"/>
          <p:cNvSpPr>
            <a:spLocks noGrp="1"/>
          </p:cNvSpPr>
          <p:nvPr>
            <p:ph type="ftr" sz="quarter" idx="12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</p:spTree>
    <p:extLst>
      <p:ext uri="{BB962C8B-B14F-4D97-AF65-F5344CB8AC3E}">
        <p14:creationId xmlns:p14="http://schemas.microsoft.com/office/powerpoint/2010/main" val="162795980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9CAD23CB-1E3A-414D-B694-E27F8370C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E7BF987E-FDE6-4CA1-BF1D-9C306D3CF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AB6550B5-4901-471F-AC1C-04755B72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524A-A3F3-485A-8CFD-CD6100E653A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588371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7F9ED00E-10A8-4BD1-AA90-E2289BE5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D630661A-22D5-4B0F-A07A-50BEB0745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04ADF557-0840-45AA-A4DD-3B66F808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70A93-29BA-425C-B100-0ECDED2AB99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630421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35213A25-F41F-422C-96CB-CAF56A29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E1C4B5F4-82DB-471A-92ED-913BB3EC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13E55512-873E-4807-B86E-8099D7D4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3B7AD-9147-4EDA-84F7-802454EE302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757872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A56F5996-7661-4631-9CE2-C1BA60FE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4D843B12-02A6-4C81-8BA8-5C08A5F68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99E6F3EA-FA74-4DA6-BD68-06E9154E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B6150-2747-4A4A-8BF5-E9566284044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535411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048434C7-DB36-4727-82F7-577C05D2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9EE861B2-F889-496F-9B5E-AE4FAD30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F0C1D5E-1803-4253-AADE-10BE87E7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E540F-6CAC-4C44-9140-D8E0ABF00BF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41800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4BD54CA9-CF47-4D66-A4D8-BA86BC8EF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1B522A8C-D659-474D-B275-7B2F73C2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7DD55C19-BBF2-4EC2-9BDA-A86BDA7A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8742C-9ACB-409C-916E-BA5577D899B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44918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B1C77D-ED13-40EF-9ED5-7ECC9583B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19A1F8F-62C7-4875-8EE4-02CEB703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7F3423-3735-44A4-B516-AFC978FD2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F79AC-D44B-46AC-8464-6AF264058B2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13174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820787A-287E-40F3-BB6A-A3DB73C95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F3C498-8E26-490D-A167-36934397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B51E5D4-C36D-404D-9A0B-D75393F8D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0C69-875F-45D4-A2DA-43523FF550C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526034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3192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18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مستطيل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مستطيل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مستطيل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مستطيل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شكل بيضاوي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شكل بيضاوي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شكل بيضاوي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شكل بيضاوي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0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92E7D-2C10-40C4-8D3E-4E5FB2E030C1}" type="datetime1">
              <a:rPr lang="ar-SA">
                <a:solidFill>
                  <a:srgbClr val="D4D2D0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D4D2D0"/>
              </a:solidFill>
            </a:endParaRPr>
          </a:p>
        </p:txBody>
      </p:sp>
      <p:sp>
        <p:nvSpPr>
          <p:cNvPr id="21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D4D2D0"/>
                </a:solidFill>
              </a:rPr>
              <a:t>أ.هيا العمري </a:t>
            </a:r>
          </a:p>
        </p:txBody>
      </p:sp>
      <p:sp>
        <p:nvSpPr>
          <p:cNvPr id="22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21935-6C90-4BAF-BFB3-6386B8A80D6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7156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043176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07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5699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7E0D3D5-2F70-4232-8D8E-1C05836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 err="1"/>
              <a:t>أ.صابر</a:t>
            </a:r>
            <a:r>
              <a:rPr lang="ar-SA" dirty="0"/>
              <a:t> السيالي</a:t>
            </a:r>
            <a:endParaRPr lang="en-US" dirty="0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/>
              <a:pPr/>
              <a:t>‹#›</a:t>
            </a:fld>
            <a:endParaRPr lang="en-US" alt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D95C300-9581-4720-BEE5-B0492FD70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360" y="6538912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12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759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65154245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39745738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5413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8970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8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7A96A-F146-4236-A116-A2EB972BB66D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6" name="عنصر نائب للتذييل 2"/>
          <p:cNvSpPr>
            <a:spLocks noGrp="1"/>
          </p:cNvSpPr>
          <p:nvPr>
            <p:ph type="ftr" sz="quarter" idx="11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7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1727-BB0A-4961-ABED-9EB3D3F4837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507776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90535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0697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4919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1792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76513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2137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0395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948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8837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78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7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35F0-D1AF-4EFC-B481-21CA5459271D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8" name="عنصر نائب للتذييل 2"/>
          <p:cNvSpPr>
            <a:spLocks noGrp="1"/>
          </p:cNvSpPr>
          <p:nvPr>
            <p:ph type="ftr" sz="quarter" idx="11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9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5FDD-73DC-4B34-B83A-C49BC4BFEFE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695155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6049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4800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4949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3826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6364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9615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3691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6285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>
                <a:solidFill>
                  <a:prstClr val="black">
                    <a:tint val="75000"/>
                  </a:prstClr>
                </a:solidFill>
              </a:rPr>
              <a:t>صابر السيالي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D89B677-F034-4B1F-93B5-FDB31435AEA7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25744768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67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E639658-005D-41B8-B35D-EBC72C138A69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4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235C388-17B7-4985-9781-1EB0E9EE271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5" name="عنصر نائب للتذييل 7"/>
          <p:cNvSpPr>
            <a:spLocks noGrp="1"/>
          </p:cNvSpPr>
          <p:nvPr>
            <p:ph type="ftr" sz="quarter" idx="12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</p:spTree>
    <p:extLst>
      <p:ext uri="{BB962C8B-B14F-4D97-AF65-F5344CB8AC3E}">
        <p14:creationId xmlns:p14="http://schemas.microsoft.com/office/powerpoint/2010/main" val="53916334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9550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5592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 dirty="0">
                <a:solidFill>
                  <a:prstClr val="black">
                    <a:tint val="75000"/>
                  </a:prstClr>
                </a:solidFill>
              </a:rPr>
              <a:t>أ- </a:t>
            </a:r>
            <a:r>
              <a:rPr lang="ar-SA" dirty="0" err="1">
                <a:solidFill>
                  <a:prstClr val="black">
                    <a:tint val="75000"/>
                  </a:prstClr>
                </a:solidFill>
              </a:rPr>
              <a:t>صابرالسيالي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9B93AAE-BA9C-4B85-97A3-4B2ABE83B608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6909537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450029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1E086D-94CB-412E-94A4-39C66947E9B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Sabir alsayyali</a:t>
            </a:r>
            <a:endParaRPr kumimoji="0" lang="ar-SA" sz="7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9893161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520786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437161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823158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938838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42EC659-9D5B-4EB6-96ED-DB5B29DB06DD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82583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9574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206824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00501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076629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098401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94741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543126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507970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065083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477130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1757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رابط مستقيم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رابط مستقيم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رابط مستقيم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رابط مستقيم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2" name="عنصر نائب للتاريخ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40C3069-1C79-49C4-9090-8B9DECF74CF2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13" name="عنصر نائب لرقم الشريحة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B0D09D5-2943-46B2-AAB4-6C25721CB84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9072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16138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8225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451212" cy="315834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283750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521966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32799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445185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235134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650412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113125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8813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رابط مستقيم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مستطيل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رابط مستقيم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172F0A-CAE5-4E54-BA26-B63EF89CC923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13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839A825-3D87-4AD2-9AA0-34498EDDB05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14" name="عنصر نائب للتذييل 20"/>
          <p:cNvSpPr>
            <a:spLocks noGrp="1"/>
          </p:cNvSpPr>
          <p:nvPr>
            <p:ph type="ftr" sz="quarter" idx="12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</p:spTree>
    <p:extLst>
      <p:ext uri="{BB962C8B-B14F-4D97-AF65-F5344CB8AC3E}">
        <p14:creationId xmlns:p14="http://schemas.microsoft.com/office/powerpoint/2010/main" val="214720855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471474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988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4083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11305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7738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9313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3415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76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7797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30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D5B9B-9F5C-4053-8B37-96BEA838A48F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15BC7-271D-4556-BAED-748A30C5E1A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037108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8336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176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7718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5534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3467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2939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162878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010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4315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37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16186-CF10-4145-A06F-1D447F75977D}" type="datetime1">
              <a:rPr lang="ar-SA">
                <a:solidFill>
                  <a:srgbClr val="3B3B3B"/>
                </a:solidFill>
              </a:rPr>
              <a:pPr>
                <a:defRPr/>
              </a:pPr>
              <a:t>17/01/43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5" name="عنصر نائب للتذييل 2"/>
          <p:cNvSpPr>
            <a:spLocks noGrp="1"/>
          </p:cNvSpPr>
          <p:nvPr>
            <p:ph type="ftr" sz="quarter" idx="11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DF459-EC92-48B5-8DD3-D82796F24F7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261064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2566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917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3743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8037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E1A0435-679B-4CA4-B43F-4FB241C1392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82064189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0256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5127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72729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8092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47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6584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62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2430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9079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2108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5175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28231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8508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32966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41FCE08-8200-4C50-A4EF-3D78C7A39D90}"/>
              </a:ext>
            </a:extLst>
          </p:cNvPr>
          <p:cNvSpPr txBox="1"/>
          <p:nvPr userDrawn="1"/>
        </p:nvSpPr>
        <p:spPr>
          <a:xfrm>
            <a:off x="7620000" y="6483334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Sabir alsayyali</a:t>
            </a:r>
            <a:endParaRPr kumimoji="0" lang="ar-SA" sz="7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1749325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58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B1E2471-E9B2-4419-8A61-AD2C7E17500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404605743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5209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5871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0881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60816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0556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7940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250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8915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D813D8-1E65-43A4-AA6B-98DAF1FE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D455A3-0B9E-4716-8235-944BA7A8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BFFF7B1-E186-4554-8395-4218797C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F0F43-190D-4B40-93F7-DEEE7EE980A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8107783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5DB0B4-079D-4BB8-82F5-7D512A38C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565C3-6A50-4A10-91F1-18AB172CB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38E2B3-5BD1-4A12-8648-FCAB23483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92674-D106-4ECD-9B8C-15B09FD3D34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5326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313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1D7AD3-381F-4FE6-8002-2A0B711A3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8F98F6-F236-4320-8969-74130239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4CEC864-84FF-4929-8C87-C5A5A081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B469F-E453-4FB4-A607-1A9551FB1BB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186663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6E6F952A-03B4-443D-9E1F-00A5B4C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6E10459D-DAD5-4FAD-95A8-715358E7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006F8F62-03C7-458A-A418-DA6928D2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3829-147B-4581-8A86-7BA86F127B0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528242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113A3469-7D0C-4CA4-982C-19855592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AA053947-0123-4166-A4B2-226418254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A44ECD31-9BBD-44B0-972C-5EF6450D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B43C7-8AB2-4D9B-A9AC-54C73E368CF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719567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8C962CBF-A504-407D-8D38-D28759D7A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5C37662F-506C-4389-B740-6AEE93EC2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F1E72CEA-3504-4A00-A49D-0F4C3092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B3B05-CA14-4170-8EA2-74E5321B85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758991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4EFA370F-ECB0-4CDC-B886-18BAA2249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07A03BBB-D19D-44FA-9FF9-21E6F464B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B0EE099D-EC1A-4F06-B93F-33FB210E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A1859-992F-4521-9534-0FA856015FC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D432AD4-07F8-4F67-99EB-FB768AEC673C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668174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40557DF1-4FE5-46DF-8DFF-CBBA0299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6AB6E2AC-1BA4-4028-9FED-D7C83852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625A62EE-AC9E-478F-85DF-742CFC1E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0658-C8D3-437E-A915-E51E79A8545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5915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0BC88236-A16B-4297-9A25-079F22BA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CDFD5194-3716-43A2-A772-243501A0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9EA770C-BB7A-4729-982B-DBD05EDC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FBB28-3A40-4C77-8019-35B55D92CB4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75232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216867-FA5E-4CC7-B955-25864F25B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E1C247-1073-4709-AE54-2416BC7F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C505F98-754C-4366-9CF1-BAE8FAFCF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5E766-A9D0-4CD4-A4B1-EB424D6BDE0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501003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7D7E660-8E55-414A-B8D4-9D131C6C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55E695-EE8A-452B-AD1A-0DBF0659B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0C0351-1C60-49B0-83D9-830A1C78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7AAA3-A18E-4A2D-A284-5BBE8484455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198346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5" name="رابط مستقيم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12" name="عنوان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2363" b="1"/>
            </a:lvl1pPr>
            <a:extLst/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25" name="عنوان فرعي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1238">
                <a:solidFill>
                  <a:srgbClr val="FFFFFF"/>
                </a:solidFill>
                <a:effectLst/>
              </a:defRPr>
            </a:lvl1pPr>
            <a:lvl2pPr marL="257175" indent="0" algn="ctr">
              <a:buNone/>
            </a:lvl2pPr>
            <a:lvl3pPr marL="514350" indent="0" algn="ctr">
              <a:buNone/>
            </a:lvl3pPr>
            <a:lvl4pPr marL="771525" indent="0" algn="ctr">
              <a:buNone/>
            </a:lvl4pPr>
            <a:lvl5pPr marL="1028700" indent="0" algn="ctr">
              <a:buNone/>
            </a:lvl5pPr>
            <a:lvl6pPr marL="1285875" indent="0" algn="ctr">
              <a:buNone/>
            </a:lvl6pPr>
            <a:lvl7pPr marL="1543050" indent="0" algn="ctr">
              <a:buNone/>
            </a:lvl7pPr>
            <a:lvl8pPr marL="1800225" indent="0" algn="ctr">
              <a:buNone/>
            </a:lvl8pPr>
            <a:lvl9pPr marL="2057400" indent="0" algn="ctr">
              <a:buNone/>
            </a:lvl9pPr>
            <a:extLst/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6" name="عنصر نائب للتاريخ 30"/>
          <p:cNvSpPr>
            <a:spLocks noGrp="1"/>
          </p:cNvSpPr>
          <p:nvPr>
            <p:ph type="dt" sz="half" idx="10"/>
          </p:nvPr>
        </p:nvSpPr>
        <p:spPr>
          <a:xfrm>
            <a:off x="5870577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AA275E2-FD3F-43FA-AEB7-18ECEDE2A3CF}" type="datetime1">
              <a:rPr lang="ar-SA"/>
              <a:pPr>
                <a:defRPr/>
              </a:pPr>
              <a:t>17/01/43</a:t>
            </a:fld>
            <a:endParaRPr/>
          </a:p>
        </p:txBody>
      </p:sp>
      <p:sp>
        <p:nvSpPr>
          <p:cNvPr id="7" name="عنصر نائب للتذييل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ar-SA"/>
              <a:t>أ- هيا العمري</a:t>
            </a:r>
            <a:endParaRPr/>
          </a:p>
        </p:txBody>
      </p:sp>
      <p:sp>
        <p:nvSpPr>
          <p:cNvPr id="8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7880351" y="6556375"/>
            <a:ext cx="588963" cy="228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28BA92-7AA7-4319-AF18-1D93FBE897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38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0381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3EE33-4A92-4080-BD2A-37D3935D3ECA}" type="datetime1">
              <a:rPr lang="en-US">
                <a:solidFill>
                  <a:srgbClr val="C00000"/>
                </a:solidFill>
              </a:rPr>
              <a:pPr>
                <a:defRPr/>
              </a:pPr>
              <a:t>8/25/2021</a:t>
            </a:fld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عنصر نائب لرقم الشريحة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C7F4F-42BB-4AE1-A0E4-74EA4241CED8}" type="slidenum">
              <a:rPr lang="en-US">
                <a:solidFill>
                  <a:srgbClr val="C00000"/>
                </a:solidFill>
              </a:rPr>
              <a:pPr/>
              <a:t>‹#›</a:t>
            </a:fld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6343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66801" y="2821840"/>
            <a:ext cx="6255488" cy="1362075"/>
          </a:xfrm>
        </p:spPr>
        <p:txBody>
          <a:bodyPr anchor="t"/>
          <a:lstStyle>
            <a:lvl1pPr algn="r">
              <a:buNone/>
              <a:defRPr sz="2363" b="1" cap="all"/>
            </a:lvl1pPr>
            <a:extLst/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066801" y="1905004"/>
            <a:ext cx="6255488" cy="743507"/>
          </a:xfrm>
        </p:spPr>
        <p:txBody>
          <a:bodyPr anchor="b"/>
          <a:lstStyle>
            <a:lvl1pPr marL="0" indent="0" algn="r">
              <a:buNone/>
              <a:defRPr sz="1125">
                <a:solidFill>
                  <a:schemeClr val="tx1"/>
                </a:solidFill>
                <a:effectLst/>
              </a:defRPr>
            </a:lvl1pPr>
            <a:lvl2pPr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24400" y="6556379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E63DDCD-8F03-4185-8D0B-F26A4AFAAFBC}" type="datetime1">
              <a:rPr lang="en-US">
                <a:solidFill>
                  <a:srgbClr val="C00000"/>
                </a:solidFill>
              </a:rPr>
              <a:pPr>
                <a:defRPr/>
              </a:pPr>
              <a:t>8/25/2021</a:t>
            </a:fld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ar-SA">
                <a:solidFill>
                  <a:srgbClr val="C00000"/>
                </a:solidFill>
              </a:rPr>
              <a:t>أ- هيا العمري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734177" y="6554788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CA06ABF0-1524-4D3F-8E43-641A896291EA}" type="slidenum">
              <a:rPr lang="en-US">
                <a:solidFill>
                  <a:srgbClr val="C00000"/>
                </a:solidFill>
              </a:rPr>
              <a:pPr/>
              <a:t>‹#›</a:t>
            </a:fld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33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352044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178808" y="1600204"/>
            <a:ext cx="352044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FDDD-EF62-4620-A83F-2018FCB398FD}" type="datetime1">
              <a:rPr lang="en-US">
                <a:solidFill>
                  <a:srgbClr val="C00000"/>
                </a:solidFill>
              </a:rPr>
              <a:pPr>
                <a:defRPr/>
              </a:pPr>
              <a:t>8/25/2021</a:t>
            </a:fld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C00000"/>
                </a:solidFill>
              </a:rPr>
              <a:t>أ- هيا العمري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عنصر نائب لرقم الشريحة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903D5-CBC1-4925-BBC1-D5B01B64F1BE}" type="slidenum">
              <a:rPr lang="en-US">
                <a:solidFill>
                  <a:srgbClr val="C00000"/>
                </a:solidFill>
              </a:rPr>
              <a:pPr/>
              <a:t>‹#›</a:t>
            </a:fld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55466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013" b="1">
                <a:solidFill>
                  <a:schemeClr val="tx2"/>
                </a:solidFill>
                <a:effectLst/>
              </a:defRPr>
            </a:lvl1pPr>
            <a:lvl2pPr>
              <a:buNone/>
              <a:defRPr sz="1125" b="1"/>
            </a:lvl2pPr>
            <a:lvl3pPr>
              <a:buNone/>
              <a:defRPr sz="1013" b="1"/>
            </a:lvl3pPr>
            <a:lvl4pPr>
              <a:buNone/>
              <a:defRPr sz="900" b="1"/>
            </a:lvl4pPr>
            <a:lvl5pPr>
              <a:buNone/>
              <a:defRPr sz="900" b="1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013" b="1">
                <a:solidFill>
                  <a:schemeClr val="tx2"/>
                </a:solidFill>
                <a:effectLst/>
              </a:defRPr>
            </a:lvl1pPr>
            <a:lvl2pPr>
              <a:buNone/>
              <a:defRPr sz="1125" b="1"/>
            </a:lvl2pPr>
            <a:lvl3pPr>
              <a:buNone/>
              <a:defRPr sz="1013" b="1"/>
            </a:lvl3pPr>
            <a:lvl4pPr>
              <a:buNone/>
              <a:defRPr sz="900" b="1"/>
            </a:lvl4pPr>
            <a:lvl5pPr>
              <a:buNone/>
              <a:defRPr sz="900" b="1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6D6C8-DAE0-4AC5-BA8A-6B996EA9E0A9}" type="datetime1">
              <a:rPr lang="en-US">
                <a:solidFill>
                  <a:srgbClr val="C00000"/>
                </a:solidFill>
              </a:rPr>
              <a:pPr>
                <a:defRPr/>
              </a:pPr>
              <a:t>8/25/2021</a:t>
            </a:fld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C00000"/>
                </a:solidFill>
              </a:rPr>
              <a:t>أ- هيا العمري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عنصر نائب لرقم الشريحة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82646-1B7C-48B1-A8F9-99230485777B}" type="slidenum">
              <a:rPr lang="en-US">
                <a:solidFill>
                  <a:srgbClr val="C00000"/>
                </a:solidFill>
              </a:rPr>
              <a:pPr/>
              <a:t>‹#›</a:t>
            </a:fld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33504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554AB-B069-4902-B7D8-565F273D0707}" type="datetime1">
              <a:rPr lang="en-US">
                <a:solidFill>
                  <a:srgbClr val="C00000"/>
                </a:solidFill>
              </a:rPr>
              <a:pPr>
                <a:defRPr/>
              </a:pPr>
              <a:t>8/25/2021</a:t>
            </a:fld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C00000"/>
                </a:solidFill>
              </a:rPr>
              <a:t>أ- هيا العمري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عنصر نائب لرقم الشريحة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D7B6D-B521-455D-8FA5-49A380B90757}" type="slidenum">
              <a:rPr lang="en-US">
                <a:solidFill>
                  <a:srgbClr val="C00000"/>
                </a:solidFill>
              </a:rPr>
              <a:pPr/>
              <a:t>‹#›</a:t>
            </a:fld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02003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EE76F-EF4F-4A79-BC3D-E9789AC7CDF2}" type="datetime1">
              <a:rPr lang="en-US">
                <a:solidFill>
                  <a:srgbClr val="C00000"/>
                </a:solidFill>
              </a:rPr>
              <a:pPr>
                <a:defRPr/>
              </a:pPr>
              <a:t>8/25/2021</a:t>
            </a:fld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C00000"/>
                </a:solidFill>
              </a:rPr>
              <a:t>أ- هيا العمري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عنصر نائب لرقم الشريحة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E3270-9A55-4BB9-AFDC-ADF7BF438FA5}" type="slidenum">
              <a:rPr lang="en-US">
                <a:solidFill>
                  <a:srgbClr val="C00000"/>
                </a:solidFill>
              </a:rPr>
              <a:pPr/>
              <a:t>‹#›</a:t>
            </a:fld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852600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/>
          <a:lstStyle>
            <a:lvl1pPr algn="l">
              <a:buNone/>
              <a:defRPr lang="en-US" sz="1350" baseline="0" smtClean="0"/>
            </a:lvl1pPr>
            <a:extLst/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88"/>
            </a:lvl1pPr>
            <a:lvl2pPr>
              <a:buNone/>
              <a:defRPr sz="675"/>
            </a:lvl2pPr>
            <a:lvl3pPr>
              <a:buNone/>
              <a:defRPr sz="563"/>
            </a:lvl3pPr>
            <a:lvl4pPr>
              <a:buNone/>
              <a:defRPr sz="506"/>
            </a:lvl4pPr>
            <a:lvl5pPr>
              <a:buNone/>
              <a:defRPr sz="506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37A9E-3C70-456D-A633-BE3B4E1535E1}" type="datetime1">
              <a:rPr lang="en-US">
                <a:solidFill>
                  <a:srgbClr val="C00000"/>
                </a:solidFill>
              </a:rPr>
              <a:pPr>
                <a:defRPr/>
              </a:pPr>
              <a:t>8/25/2021</a:t>
            </a:fld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C00000"/>
                </a:solidFill>
              </a:rPr>
              <a:t>أ- هيا العمري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عنصر نائب لرقم الشريحة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357DE-68CE-4B71-9D19-9E6A578B9550}" type="slidenum">
              <a:rPr lang="en-US">
                <a:solidFill>
                  <a:srgbClr val="C00000"/>
                </a:solidFill>
              </a:rPr>
              <a:pPr/>
              <a:t>‹#›</a:t>
            </a:fld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68853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 rot="21240000">
            <a:off x="598490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 rot="21420000">
            <a:off x="596902" y="998542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1688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88" baseline="0">
                <a:solidFill>
                  <a:schemeClr val="tx1"/>
                </a:solidFill>
              </a:defRPr>
            </a:lvl1pPr>
            <a:lvl2pPr>
              <a:defRPr sz="675"/>
            </a:lvl2pPr>
            <a:lvl3pPr>
              <a:defRPr sz="563"/>
            </a:lvl3pPr>
            <a:lvl4pPr>
              <a:defRPr sz="506"/>
            </a:lvl4pPr>
            <a:lvl5pPr>
              <a:defRPr sz="506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" name="عنصر نائب للصورة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extLst/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7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AA3A99-4572-4011-8A2A-1EDCDBE1F572}" type="datetime1">
              <a:rPr lang="en-US">
                <a:solidFill>
                  <a:srgbClr val="F4E7ED"/>
                </a:solidFill>
              </a:rPr>
              <a:pPr>
                <a:defRPr/>
              </a:pPr>
              <a:t>8/25/2021</a:t>
            </a:fld>
            <a:endParaRPr lang="en-US">
              <a:solidFill>
                <a:srgbClr val="F4E7ED"/>
              </a:solidFill>
            </a:endParaRPr>
          </a:p>
        </p:txBody>
      </p:sp>
      <p:sp>
        <p:nvSpPr>
          <p:cNvPr id="8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ar-SA">
                <a:solidFill>
                  <a:srgbClr val="F4E7ED"/>
                </a:solidFill>
              </a:rPr>
              <a:t>أ- هيا العمري</a:t>
            </a:r>
            <a:endParaRPr lang="en-US">
              <a:solidFill>
                <a:srgbClr val="F4E7ED"/>
              </a:solidFill>
            </a:endParaRPr>
          </a:p>
        </p:txBody>
      </p:sp>
      <p:sp>
        <p:nvSpPr>
          <p:cNvPr id="9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19991-FD13-41E8-BF7E-EDB4794A5AA9}" type="slidenum">
              <a:rPr lang="en-US">
                <a:solidFill>
                  <a:srgbClr val="F4E7ED"/>
                </a:solidFill>
              </a:rPr>
              <a:pPr/>
              <a:t>‹#›</a:t>
            </a:fld>
            <a:endParaRPr 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65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7BCD8-4D82-4ACB-8FDF-AC0A8550A9F5}" type="datetime1">
              <a:rPr lang="en-US">
                <a:solidFill>
                  <a:srgbClr val="C00000"/>
                </a:solidFill>
              </a:rPr>
              <a:pPr>
                <a:defRPr/>
              </a:pPr>
              <a:t>8/25/2021</a:t>
            </a:fld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C00000"/>
                </a:solidFill>
              </a:rPr>
              <a:t>أ- هيا العمري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عنصر نائب لرقم الشريحة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F57C8-5800-4DBA-AF2B-18835C8F1DAD}" type="slidenum">
              <a:rPr lang="en-US">
                <a:solidFill>
                  <a:srgbClr val="C00000"/>
                </a:solidFill>
              </a:rPr>
              <a:pPr/>
              <a:t>‹#›</a:t>
            </a:fld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4956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53200" y="274959"/>
            <a:ext cx="1524000" cy="5851525"/>
          </a:xfrm>
        </p:spPr>
        <p:txBody>
          <a:bodyPr vert="eaVert" anchor="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B81475-95F3-4CE6-B620-563BE7B9E888}" type="datetime1">
              <a:rPr lang="en-US">
                <a:solidFill>
                  <a:srgbClr val="C00000"/>
                </a:solidFill>
              </a:rPr>
              <a:pPr>
                <a:defRPr/>
              </a:pPr>
              <a:t>8/25/2021</a:t>
            </a:fld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ar-SA">
                <a:solidFill>
                  <a:srgbClr val="C00000"/>
                </a:solidFill>
              </a:rPr>
              <a:t>أ- هيا العمري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254752" y="6553200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86E61DDA-E9D1-4911-9D95-FDB7322A4BFE}" type="slidenum">
              <a:rPr lang="en-US">
                <a:solidFill>
                  <a:srgbClr val="C00000"/>
                </a:solidFill>
              </a:rPr>
              <a:pPr/>
              <a:t>‹#›</a:t>
            </a:fld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0270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1658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717147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1E086D-94CB-412E-94A4-39C66947E9B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Sabir alsayyali</a:t>
            </a:r>
            <a:endParaRPr kumimoji="0" lang="ar-SA" sz="7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08168725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502198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598135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783104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275739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42EC659-9D5B-4EB6-96ED-DB5B29DB06DD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438922473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1357892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279664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793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49698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5620114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3519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5D8B46E-57F6-4196-A5D8-5253986D007A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949350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F7A64C6-88DB-4E90-B20F-23DF6937FEA9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53857953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4D46FBA-2D13-4F35-A68B-C3ED169FD31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06691899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3800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F1CA793-0968-4057-B88D-5F3E08583278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42553208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70768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9812709-CF2A-4256-B86C-8A41198D931F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88422765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94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33786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7305211-99A8-4B13-8AE5-88DE53CA0818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52323970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32929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title.png"/>
          <p:cNvPicPr>
            <a:picLocks noChangeAspect="1"/>
          </p:cNvPicPr>
          <p:nvPr/>
        </p:nvPicPr>
        <p:blipFill>
          <a:blip r:embed="rId3"/>
          <a:srcRect l="43431" t="21353" b="20413"/>
          <a:stretch>
            <a:fillRect/>
          </a:stretch>
        </p:blipFill>
        <p:spPr>
          <a:xfrm>
            <a:off x="0" y="0"/>
            <a:ext cx="3672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6400800" cy="1600200"/>
          </a:xfrm>
        </p:spPr>
        <p:txBody>
          <a:bodyPr anchor="b" anchorCtr="0"/>
          <a:lstStyle>
            <a:lvl1pPr algn="l">
              <a:defRPr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715000" cy="1295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5943600"/>
            <a:ext cx="2133600" cy="228600"/>
          </a:xfrm>
        </p:spPr>
        <p:txBody>
          <a:bodyPr/>
          <a:lstStyle>
            <a:lvl1pPr algn="l">
              <a:defRPr/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2667000" cy="228600"/>
          </a:xfrm>
        </p:spPr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248400"/>
            <a:ext cx="533400" cy="228600"/>
          </a:xfrm>
        </p:spPr>
        <p:txBody>
          <a:bodyPr/>
          <a:lstStyle>
            <a:lvl1pPr algn="l">
              <a:defRPr/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4524140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A285FCB-3BA9-4C58-A3A0-D8311E260E0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4842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section.png"/>
          <p:cNvPicPr>
            <a:picLocks noChangeAspect="1"/>
          </p:cNvPicPr>
          <p:nvPr/>
        </p:nvPicPr>
        <p:blipFill>
          <a:blip r:embed="rId3"/>
          <a:srcRect l="7678" r="8563" b="31688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7400"/>
            <a:ext cx="7391400" cy="1590675"/>
          </a:xfrm>
        </p:spPr>
        <p:txBody>
          <a:bodyPr anchor="b" anchorCtr="0">
            <a:normAutofit/>
          </a:bodyPr>
          <a:lstStyle>
            <a:lvl1pPr algn="ctr">
              <a:defRPr sz="4400" b="0" i="0" cap="none" baseline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46" y="3810000"/>
            <a:ext cx="5388909" cy="14239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5427106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1977276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46664286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2203331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E799A3F-8761-4AF2-BFE5-BE25C582A07C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41F35C3-ECF7-4C49-B3E3-9AFF2E9D3DE2}"/>
              </a:ext>
            </a:extLst>
          </p:cNvPr>
          <p:cNvSpPr txBox="1"/>
          <p:nvPr userDrawn="1"/>
        </p:nvSpPr>
        <p:spPr>
          <a:xfrm>
            <a:off x="7924800" y="6468725"/>
            <a:ext cx="792088" cy="1846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" b="1" dirty="0">
                <a:solidFill>
                  <a:srgbClr val="000000"/>
                </a:solidFill>
              </a:rPr>
              <a:t>Sabir alsayyali</a:t>
            </a:r>
            <a:endParaRPr lang="ar-SA" sz="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05644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8488"/>
          </a:xfrm>
        </p:spPr>
        <p:txBody>
          <a:bodyPr anchor="ctr" anchorCtr="0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8150"/>
            <a:ext cx="4419600" cy="511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439" y="2514600"/>
            <a:ext cx="1985962" cy="2362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E867A65-6073-4DEE-9434-1E971ADD59F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7518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5615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925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050" y="685800"/>
            <a:ext cx="5264150" cy="4648200"/>
          </a:xfrm>
          <a:prstGeom prst="ellipse">
            <a:avLst/>
          </a:prstGeom>
          <a:ln w="127000">
            <a:solidFill>
              <a:schemeClr val="tx1">
                <a:alpha val="10000"/>
              </a:schemeClr>
            </a:solidFill>
          </a:ln>
          <a:effectLst>
            <a:innerShdw blurRad="190500">
              <a:prstClr val="black">
                <a:alpha val="75000"/>
              </a:prst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514600"/>
            <a:ext cx="1984248" cy="2359152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FontTx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1331409-19C9-4A07-81A2-72D4E81F7237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96307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209" y="2057400"/>
            <a:ext cx="5678424" cy="38862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96099376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533400"/>
            <a:ext cx="1752600" cy="4343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533401"/>
            <a:ext cx="5029200" cy="54229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AC89976-81E9-429E-B978-F585E0ED447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18646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2926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18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873887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48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423102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7E0D3D5-2F70-4232-8D8E-1C05836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 err="1"/>
              <a:t>أ.صابر</a:t>
            </a:r>
            <a:r>
              <a:rPr lang="ar-SA" dirty="0"/>
              <a:t> السيالي</a:t>
            </a:r>
            <a:endParaRPr lang="en-US" dirty="0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/>
              <a:pPr/>
              <a:t>‹#›</a:t>
            </a:fld>
            <a:endParaRPr lang="en-US" alt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D95C300-9581-4720-BEE5-B0492FD70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360" y="6538912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15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515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244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5571032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68952726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91182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1500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934020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صابر السيالي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9000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6E77FD9-6E73-489B-9665-5DFBFF0BECC3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608993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212394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8680495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192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6049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7257286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286637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452663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8291412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9565387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C4B2761-ECF5-4508-B3AC-60C58760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9E8A9-AEF5-4CC9-9991-82DCDB7B3565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8AC2154-A6B1-4159-9CBF-5A4A000D6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501A4E0-5820-49BD-BFA2-3464D79B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3978B-1BBF-475D-9195-81EA15C49DD9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831917362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08D1F6-66F4-4138-A760-04610EE9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F87A5-2207-4209-8DE3-6410EF22BF9C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989297-B63E-4EB6-9920-1A35A8016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CEE35C0-0180-4A25-9131-88A8FBB3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F6C02-1D5B-43F0-8EF4-A341EE7B672E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0242604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AC1084-966A-4C91-B463-664AB43D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232E-1C40-4442-AC11-DA6E08D42EAE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5B225C4-0C6A-40AD-9F1F-2D43808CB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B4BA10-59A0-41E7-B68D-31297CCF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A65B-E921-4160-9A53-EFC4DFBD7FC8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891261369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2340DDEA-2F96-410A-8D06-9D8D4A66B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1D8CE-1737-4BB3-B765-9FF0B7994133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72D303FD-270C-4210-B8C2-C406823C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C7BA95C4-25A9-4772-BBD8-F9ED5614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12AB3-E5B4-4169-8557-71C556672788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451414898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41DA4958-2222-44FB-ACB7-4E24EA2F4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5E4EF-19CF-4753-8B84-BC8262277FC5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7C45EC55-3682-42AF-AFA2-210C522D6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20FA56CA-D61E-4346-8608-F9C08CF0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2887F-3D1A-4E14-A861-BBBADA3B29A2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611112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75679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7EC080A0-08B7-4A4E-AECA-FCC4C363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0F8FE-F4F8-415F-9A3A-4F913C309297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513003C4-7CAB-4FA7-B6ED-0D90A4C7D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8A2D4D09-2FB9-4379-B0E0-ED47CA7C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FEF66-09A6-4388-A5C8-2B4990F26BA2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95423547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A435167F-6BF1-48A6-A97D-7AF896C4A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41EA0-1690-40AD-B8CC-8B2CAEAD3609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B4DCEC5D-CB1B-4DE8-8D15-D6AFFD85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E77A8C06-61AD-4E65-B350-932D55F1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35F5-2123-46EA-A61E-920C4D541840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82714584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C3B79E12-F51B-4646-8AD9-C2A24A534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E2DD4-9A20-4E9F-8996-C9B8E8F3CC43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E0C3D5F4-2C6C-4F90-8D32-D5C059B1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037A1C2-5B01-4073-BE7F-01E9E8DA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19DA9-C37E-4BDA-9889-676D9554D3C6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67524323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FF7E09FC-F8B5-4A55-84CA-1A190663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EDE9C-E0EA-40A1-9DE3-D7FB99724C39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57AF02BB-C9D6-4C29-B50D-76E0FAA96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F7305E66-80FA-4333-BA3B-F83A3F60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1A1C2-1618-42C1-9AB8-2BE4130FC7CC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28023953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A4CF79-40D8-4181-950B-092C673D8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3BD2E-3607-49BD-B830-973934E8934E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72DB059-A476-4A8C-B821-78C1CE4AE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CC503E-1719-4712-9E76-4037AF7C8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D26BF-C106-4501-AD42-3BB555DCB0FC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565997016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C092A6-899D-433A-884C-7C9CDA085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925BA-F752-4063-8431-080B5A722780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CC2086-BF90-41A9-B44C-7CE5D982A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6DC6B92-09E3-4725-A5E2-40C62C57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8E3A6-D945-4D5F-8F28-0A335597B24B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784333597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8880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0037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86595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920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8726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5584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4921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945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84069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17492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0834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50997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40582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22845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330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935B5D8-E267-4DAA-B0A3-C11AED64ABA2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048289701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6883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3196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40838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71081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>
                <a:solidFill>
                  <a:prstClr val="black">
                    <a:tint val="75000"/>
                  </a:prstClr>
                </a:solidFill>
              </a:rPr>
              <a:t>أ- صابر السيالي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87173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1002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41844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02621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24096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67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21422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36571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79665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95834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1194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33135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8769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41309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60923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0742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329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15708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44538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 dirty="0">
                <a:solidFill>
                  <a:prstClr val="black">
                    <a:tint val="75000"/>
                  </a:prstClr>
                </a:solidFill>
              </a:rPr>
              <a:t>أ- صابر السيالي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92366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12766B-E6BC-4508-AFE0-E8FD3F1A9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33B2A17-29DF-44DA-8A07-41378A6ED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CD5BC9-2CCD-4592-B806-579B43E5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CAD44FC-A384-4C3C-B00D-FA933606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82094C-FE58-4344-9A00-A115924D4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9618540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F509A6-DA7C-4BEC-B3DD-89ADC609F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F986E0D-F954-4EF0-AB4E-778BE5F4D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43E922-A753-4BFF-872D-AE81C50C8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F235F5-EAC7-4E4B-A2ED-D1479E81D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162FDA-2829-4BCD-8F06-242BA83D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5540081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56EFD3-98BE-4CD5-8B27-9E9A419AD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03FF671-9D6C-4620-BF0C-A7434CBC9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DCC661-F3ED-4053-8363-526B0B2B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F22FF51-6F20-487B-8728-A73876748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5C30932-EA8A-43CF-857A-94E40F31C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5416187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693ACD-3B07-4A78-B55A-9536D6A37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0D7EBE0-9300-4187-975E-E394AF77F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71E652C-E3FD-4B5A-8AFD-763452AA9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0565372-BEEA-4E37-8850-EF559E568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2A28FBF-DDCA-4800-A439-7C1D26887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D21F337-9A48-40D1-960E-072CF4B6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5969433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B26EC5-940E-4BD3-823A-4D354296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53ED8B-E222-4EF6-AFFC-971C1E11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578EF4-5D7F-423D-BA6D-04AE26B09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FB98646-EEB7-4623-A7A5-192C897AB7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AB6C406-2297-4ADA-B2D7-24AB33869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5A2446C-5D9B-410F-94FC-65D7BF89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5EF1C19-D13A-4F4B-BE84-B957B22A3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8F184F6-F562-485B-90D0-2D1C85465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6976975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B20EC7-DD15-4425-83D7-4ACB928F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81EB1CE-BCF8-4FAD-92C7-783D17802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030AD73-998B-4EC0-9F3B-D9CD7D96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FADC506-0A86-4A59-94E0-82CA698A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9004312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33351D4-90AC-4C8F-8A4C-AB5EA9C3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317EB0E-9740-487E-B95B-7B63F117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dirty="0"/>
              <a:t>صابر السيالي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22BA15A-0302-41E5-B0FA-434F63712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769400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9A188F-FD0C-417B-9EFE-EBAF0FDFE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E37F63B-F4C6-4FAA-8B50-AB981B250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0D4DE0B-C49E-4722-B423-677353574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8D51975-54FB-42CC-B61C-58C40E9D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1F9B2CA-5356-421F-8370-988AE2D6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AC1BF2E-B935-4BDB-8E49-7CEB9A933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2628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99478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839C7F-128D-47BA-95CD-2C1DF5B3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3EE30BD-846B-4E21-9E22-54BEE371E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04DC9AB-513C-4660-B4D6-4CE9A6797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24EAB12-7BC1-4A9C-9B45-E1CCD323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3A20D0F-DE02-47C0-A281-B9A009D92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C8C8EF0-FA49-485F-81A3-27F4887C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612042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00D41C-6ACF-484E-8294-0752D21A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D09AC04-DA3D-4DCE-8F3D-5E64679D3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FBB880-8434-46D2-AF78-AFD1C9D0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4E2BEC-78FD-4C1E-8920-A9C63A59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422755-A7AC-4272-BE4F-E73CD365E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8484605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C3B3B41-F032-4BFE-BD68-0427BF4A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89CBDF0-C95E-44A5-A52C-08DC8596B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27E71B-AF4A-45CC-AC74-B88CDC1E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C0787BC-943E-4160-8D2D-27CF5A86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C022E3E-DD74-405E-8737-5DCCB192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8546738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69176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43125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16093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6466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1565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83544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90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45076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13488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77818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12061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82313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00300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A05B-F71C-45C8-B07A-5D3B4DE211C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1E1E-4B2E-4605-B097-237EA926F0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05853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8712-6B76-4347-BAEA-656BBEAB41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E751-F7BE-46DB-BE67-461490A6A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8027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97AEB-4D21-4C59-ABC1-CD4B0274F8A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94D0-0B7E-43A0-8FE9-E6BDBA3E56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23687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D2E3-10BE-4C13-A3C7-E1C6229B17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8E32-A681-40ED-83CD-78D40B34BB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59465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E4A6-B35D-4DD5-9094-04506BB844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18487-2146-4CF4-8259-A6D7FD4F6C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74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53441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1355-BEC4-4B6E-B149-279F6E27CA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F80B-10DC-4CD6-B340-47E3031F94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73713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BD65-20DE-4A1F-B495-4826C69E184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0141-71FD-4D0C-B7FC-DEDADABC9C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54967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D45C-1CFD-448E-86E2-8AD3BCACA8A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203C-637E-4007-87A0-505695D4D1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4861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F7AF-9085-477A-9BAB-5369EF43F8A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2E56-5DBE-40AA-8BF7-36AC947109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54037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E3390-EF99-4C41-A6E7-1C1938283BF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51D1-08C4-4772-BBE2-C3A70C8079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16244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81DA-9F70-437E-B5A7-8C5005EC89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B4565-1924-4AA3-8AE0-DA4D09C053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97080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B3C2235-B047-4333-9B7D-E52ED106617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 dirty="0">
                <a:solidFill>
                  <a:prstClr val="black">
                    <a:tint val="75000"/>
                  </a:prstClr>
                </a:solidFill>
              </a:rPr>
              <a:t>صابر السيالي</a:t>
            </a: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C31C72C-476B-4A2E-BA46-ECC20E2B4F95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37070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A05B-F71C-45C8-B07A-5D3B4DE211C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1E1E-4B2E-4605-B097-237EA926F0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59820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8712-6B76-4347-BAEA-656BBEAB41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E751-F7BE-46DB-BE67-461490A6A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12738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97AEB-4D21-4C59-ABC1-CD4B0274F8A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94D0-0B7E-43A0-8FE9-E6BDBA3E56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10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77363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D2E3-10BE-4C13-A3C7-E1C6229B17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8E32-A681-40ED-83CD-78D40B34BB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04086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E4A6-B35D-4DD5-9094-04506BB844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18487-2146-4CF4-8259-A6D7FD4F6C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46109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1355-BEC4-4B6E-B149-279F6E27CA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F80B-10DC-4CD6-B340-47E3031F94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407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BD65-20DE-4A1F-B495-4826C69E184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0141-71FD-4D0C-B7FC-DEDADABC9C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25624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D45C-1CFD-448E-86E2-8AD3BCACA8A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203C-637E-4007-87A0-505695D4D1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542322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F7AF-9085-477A-9BAB-5369EF43F8A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2E56-5DBE-40AA-8BF7-36AC947109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28607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E3390-EF99-4C41-A6E7-1C1938283BF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51D1-08C4-4772-BBE2-C3A70C8079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62630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81DA-9F70-437E-B5A7-8C5005EC89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B4565-1924-4AA3-8AE0-DA4D09C053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31319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B3C2235-B047-4333-9B7D-E52ED106617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C31C72C-476B-4A2E-BA46-ECC20E2B4F95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19414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73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65851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51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385955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01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927187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7E0D3D5-2F70-4232-8D8E-1C05836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 err="1"/>
              <a:t>أ.صابر</a:t>
            </a:r>
            <a:r>
              <a:rPr lang="ar-SA" dirty="0"/>
              <a:t> السيالي</a:t>
            </a:r>
            <a:endParaRPr lang="en-US" dirty="0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/>
              <a:pPr/>
              <a:t>‹#›</a:t>
            </a:fld>
            <a:endParaRPr lang="en-US" alt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D95C300-9581-4720-BEE5-B0492FD70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360" y="6538912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48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042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889030471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483351543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24682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36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49271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0EF7A0-5D2C-469F-958C-299C6A13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ADCA6E-79BA-464B-9205-684E90BB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051EB0-2125-4C1E-B66D-A4AC5F28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F014E-2DB9-4815-A6F5-AA415C5F0E1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204297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86F287D-E4FE-4AA0-AD95-3B3E937DD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FE1265-3D0C-4639-BB30-2127AE98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210E42-199D-4658-B4DE-A13C97CF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C76EC-E77D-493A-9C3A-9A43506FE8A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122CF93-B794-40CD-9904-474A033A0092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541336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78BADC-1941-4912-8960-6C3E062C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A69247-E4F7-4E2B-94CF-CEABEDBC4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F34883-B0CA-46E7-A7F1-53E2809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139C3-843D-4D3F-951A-A3928E12DDD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5295287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9CAD23CB-1E3A-414D-B694-E27F8370C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E7BF987E-FDE6-4CA1-BF1D-9C306D3CF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AB6550B5-4901-471F-AC1C-04755B72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524A-A3F3-485A-8CFD-CD6100E653A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448758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7F9ED00E-10A8-4BD1-AA90-E2289BE5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D630661A-22D5-4B0F-A07A-50BEB0745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04ADF557-0840-45AA-A4DD-3B66F808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70A93-29BA-425C-B100-0ECDED2AB99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4828179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35213A25-F41F-422C-96CB-CAF56A29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E1C4B5F4-82DB-471A-92ED-913BB3EC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13E55512-873E-4807-B86E-8099D7D4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3B7AD-9147-4EDA-84F7-802454EE302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4288267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A56F5996-7661-4631-9CE2-C1BA60FE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4D843B12-02A6-4C81-8BA8-5C08A5F68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99E6F3EA-FA74-4DA6-BD68-06E9154E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B6150-2747-4A4A-8BF5-E9566284044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3051684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048434C7-DB36-4727-82F7-577C05D2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9EE861B2-F889-496F-9B5E-AE4FAD30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F0C1D5E-1803-4253-AADE-10BE87E7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E540F-6CAC-4C44-9140-D8E0ABF00BF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5323731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4BD54CA9-CF47-4D66-A4D8-BA86BC8EF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1B522A8C-D659-474D-B275-7B2F73C2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7DD55C19-BBF2-4EC2-9BDA-A86BDA7A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8742C-9ACB-409C-916E-BA5577D899B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764172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B1C77D-ED13-40EF-9ED5-7ECC9583B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19A1F8F-62C7-4875-8EE4-02CEB703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7F3423-3735-44A4-B516-AFC978FD2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F79AC-D44B-46AC-8464-6AF264058B2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7026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91011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820787A-287E-40F3-BB6A-A3DB73C95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F3C498-8E26-490D-A167-36934397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B51E5D4-C36D-404D-9A0B-D75393F8D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0C69-875F-45D4-A2DA-43523FF550C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068664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F5BA7-AC1F-4C7E-B694-54D252192047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DA523D3-413A-41B1-9706-FF2C12ED86D5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677944545"/>
      </p:ext>
    </p:extLst>
  </p:cSld>
  <p:clrMapOvr>
    <a:masterClrMapping/>
  </p:clrMapOvr>
  <p:transition>
    <p:dissolve/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175F6-3E39-444B-9E29-609904C8CF6B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D35895-6163-4791-A212-A98A533449F0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120580639"/>
      </p:ext>
    </p:extLst>
  </p:cSld>
  <p:clrMapOvr>
    <a:masterClrMapping/>
  </p:clrMapOvr>
  <p:transition>
    <p:dissolve/>
  </p:transition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13BA5-42D1-48A6-B519-81261843D6D4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3738590-8EB0-4FAF-927F-7222F2A63F1F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767919208"/>
      </p:ext>
    </p:extLst>
  </p:cSld>
  <p:clrMapOvr>
    <a:masterClrMapping/>
  </p:clrMapOvr>
  <p:transition>
    <p:dissolve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2F546-BE32-46A8-9CC3-F1D3DE876047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57FCC2-D734-492C-B8FF-67DEA04970BD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556144049"/>
      </p:ext>
    </p:extLst>
  </p:cSld>
  <p:clrMapOvr>
    <a:masterClrMapping/>
  </p:clrMapOvr>
  <p:transition>
    <p:dissolve/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5BACA-4D90-41F8-B827-9A3DA4774EDC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BABEAA1-3A33-4D29-905A-3EB0CFEFB51C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332355520"/>
      </p:ext>
    </p:extLst>
  </p:cSld>
  <p:clrMapOvr>
    <a:masterClrMapping/>
  </p:clrMapOvr>
  <p:transition>
    <p:dissolve/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AFFF-CB03-481B-A328-AEA87CD86827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EF21FC6-2758-46DA-9ACC-FB7736F28E74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390507046"/>
      </p:ext>
    </p:extLst>
  </p:cSld>
  <p:clrMapOvr>
    <a:masterClrMapping/>
  </p:clrMapOvr>
  <p:transition>
    <p:dissolve/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AFB66-2180-4CAD-A443-16008695A851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AF9601A-C286-4FE6-A61F-9961968A183D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139323022"/>
      </p:ext>
    </p:extLst>
  </p:cSld>
  <p:clrMapOvr>
    <a:masterClrMapping/>
  </p:clrMapOvr>
  <p:transition>
    <p:dissolve/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FDD5C-4694-4231-A283-72B19EFBB9DC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4F0CE78-42F8-4657-B650-6BCC2A61A51C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186699218"/>
      </p:ext>
    </p:extLst>
  </p:cSld>
  <p:clrMapOvr>
    <a:masterClrMapping/>
  </p:clrMapOvr>
  <p:transition>
    <p:dissolve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E74B9-4DD7-4F16-9108-9E70145CADA0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222918-15D5-4BBE-8550-45002C61D5B8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388544267"/>
      </p:ext>
    </p:extLst>
  </p:cSld>
  <p:clrMapOvr>
    <a:masterClrMapping/>
  </p:clrMapOvr>
  <p:transition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8242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DD469-E4B8-4508-AE60-2675369DB5D4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6C3A155-EA72-4B3E-8698-9C3C7F4B71D7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457123285"/>
      </p:ext>
    </p:extLst>
  </p:cSld>
  <p:clrMapOvr>
    <a:masterClrMapping/>
  </p:clrMapOvr>
  <p:transition>
    <p:dissolve/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0C4A5-AEF9-463C-9071-2AC95F41DEA2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3B4E1C5-404D-4EF4-BF2E-2B91002DFEB0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540660419"/>
      </p:ext>
    </p:extLst>
  </p:cSld>
  <p:clrMapOvr>
    <a:masterClrMapping/>
  </p:clrMapOvr>
  <p:transition>
    <p:dissolve/>
  </p:transition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3259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79085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580356528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28572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82529889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/>
              <a:pPr/>
              <a:t>‹#›</a:t>
            </a:fld>
            <a:endParaRPr lang="en-US" alt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72D0E03-E3C0-42BD-9051-69B05E0A4979}"/>
              </a:ext>
            </a:extLst>
          </p:cNvPr>
          <p:cNvSpPr txBox="1"/>
          <p:nvPr userDrawn="1"/>
        </p:nvSpPr>
        <p:spPr>
          <a:xfrm>
            <a:off x="7740352" y="6541374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Sabir alsayyali</a:t>
            </a:r>
            <a:endParaRPr kumimoji="0" lang="ar-SA" sz="7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87101991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947881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7895162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E788EB0-6DD3-4076-B83B-9C4938DC24F3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821198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790572332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15970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865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8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719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396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94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96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7431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49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078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00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906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A480BFF-44D6-4DCB-82FB-94C99D4803CB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Sabir alsayyali</a:t>
            </a:r>
            <a:endParaRPr kumimoji="0" lang="ar-SA" sz="7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81767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91DAE25-10B0-4808-8A68-F8D95FAD8F9C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Sabir alsayyali</a:t>
            </a:r>
            <a:endParaRPr kumimoji="0" lang="ar-SA" sz="7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58944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E90222A-26EC-42D6-81F3-B0AC77F5934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98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743BEFC-0297-4A7A-82AB-22AB6AC17C7A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Sabir alsayyali</a:t>
            </a:r>
            <a:endParaRPr kumimoji="0" lang="ar-SA" sz="7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53234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BE8B238-A5AC-4C86-B0CF-CA4AF5EA234E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Sabir alsayyali</a:t>
            </a:r>
            <a:endParaRPr kumimoji="0" lang="ar-SA" sz="7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614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850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440B4FA-6DC4-4A3B-8DDF-7F6361320471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Sabir alsayyali</a:t>
            </a:r>
            <a:endParaRPr kumimoji="0" lang="ar-SA" sz="7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90303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8036302-3E76-438C-86DF-864D6B38CB01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Sabir alsayyali</a:t>
            </a:r>
            <a:endParaRPr kumimoji="0" lang="ar-SA" sz="7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96137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08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733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43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9F9A4F8-3AA8-49DC-8649-C43A15C7FE9E}"/>
              </a:ext>
            </a:extLst>
          </p:cNvPr>
          <p:cNvSpPr txBox="1"/>
          <p:nvPr userDrawn="1"/>
        </p:nvSpPr>
        <p:spPr>
          <a:xfrm>
            <a:off x="7336904" y="6431190"/>
            <a:ext cx="13498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8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113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791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379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498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862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670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878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846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725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2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449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3BC27C1-94A6-4BD1-852D-2ED045999FAE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010768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653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473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220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731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751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13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874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2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18" Type="http://schemas.openxmlformats.org/officeDocument/2006/relationships/theme" Target="../theme/theme28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17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05.xml"/><Relationship Id="rId16" Type="http://schemas.openxmlformats.org/officeDocument/2006/relationships/slideLayout" Target="../slideLayouts/slideLayout319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13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slideLayout" Target="../slideLayouts/slideLayout31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8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327.xml"/><Relationship Id="rId12" Type="http://schemas.openxmlformats.org/officeDocument/2006/relationships/slideLayout" Target="../slideLayouts/slideLayout332.xml"/><Relationship Id="rId2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25.xml"/><Relationship Id="rId10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slideLayout" Target="../slideLayouts/slideLayout344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slideLayout" Target="../slideLayouts/slideLayout356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4.xml"/><Relationship Id="rId3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63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69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85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396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8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Relationship Id="rId14" Type="http://schemas.openxmlformats.org/officeDocument/2006/relationships/image" Target="../media/image4.png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1.xml"/><Relationship Id="rId3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40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slideLayout" Target="../slideLayouts/slideLayout467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4.xml"/><Relationship Id="rId12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0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7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82.xml"/><Relationship Id="rId7" Type="http://schemas.openxmlformats.org/officeDocument/2006/relationships/slideLayout" Target="../slideLayouts/slideLayout486.xml"/><Relationship Id="rId12" Type="http://schemas.openxmlformats.org/officeDocument/2006/relationships/slideLayout" Target="../slideLayouts/slideLayout491.xml"/><Relationship Id="rId2" Type="http://schemas.openxmlformats.org/officeDocument/2006/relationships/slideLayout" Target="../slideLayouts/slideLayout481.xml"/><Relationship Id="rId1" Type="http://schemas.openxmlformats.org/officeDocument/2006/relationships/slideLayout" Target="../slideLayouts/slideLayout480.xml"/><Relationship Id="rId6" Type="http://schemas.openxmlformats.org/officeDocument/2006/relationships/slideLayout" Target="../slideLayouts/slideLayout485.xml"/><Relationship Id="rId11" Type="http://schemas.openxmlformats.org/officeDocument/2006/relationships/slideLayout" Target="../slideLayouts/slideLayout490.xml"/><Relationship Id="rId5" Type="http://schemas.openxmlformats.org/officeDocument/2006/relationships/slideLayout" Target="../slideLayouts/slideLayout484.xml"/><Relationship Id="rId10" Type="http://schemas.openxmlformats.org/officeDocument/2006/relationships/slideLayout" Target="../slideLayouts/slideLayout489.xml"/><Relationship Id="rId4" Type="http://schemas.openxmlformats.org/officeDocument/2006/relationships/slideLayout" Target="../slideLayouts/slideLayout483.xml"/><Relationship Id="rId9" Type="http://schemas.openxmlformats.org/officeDocument/2006/relationships/slideLayout" Target="../slideLayouts/slideLayout488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9.xml"/><Relationship Id="rId3" Type="http://schemas.openxmlformats.org/officeDocument/2006/relationships/slideLayout" Target="../slideLayouts/slideLayout494.xml"/><Relationship Id="rId7" Type="http://schemas.openxmlformats.org/officeDocument/2006/relationships/slideLayout" Target="../slideLayouts/slideLayout498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93.xml"/><Relationship Id="rId1" Type="http://schemas.openxmlformats.org/officeDocument/2006/relationships/slideLayout" Target="../slideLayouts/slideLayout492.xml"/><Relationship Id="rId6" Type="http://schemas.openxmlformats.org/officeDocument/2006/relationships/slideLayout" Target="../slideLayouts/slideLayout497.xml"/><Relationship Id="rId11" Type="http://schemas.openxmlformats.org/officeDocument/2006/relationships/slideLayout" Target="../slideLayouts/slideLayout502.xml"/><Relationship Id="rId5" Type="http://schemas.openxmlformats.org/officeDocument/2006/relationships/slideLayout" Target="../slideLayouts/slideLayout496.xml"/><Relationship Id="rId10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95.xml"/><Relationship Id="rId9" Type="http://schemas.openxmlformats.org/officeDocument/2006/relationships/slideLayout" Target="../slideLayouts/slideLayout500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0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505.xml"/><Relationship Id="rId7" Type="http://schemas.openxmlformats.org/officeDocument/2006/relationships/slideLayout" Target="../slideLayouts/slideLayout509.xml"/><Relationship Id="rId12" Type="http://schemas.openxmlformats.org/officeDocument/2006/relationships/slideLayout" Target="../slideLayouts/slideLayout514.xml"/><Relationship Id="rId2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507.xml"/><Relationship Id="rId10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506.xml"/><Relationship Id="rId9" Type="http://schemas.openxmlformats.org/officeDocument/2006/relationships/slideLayout" Target="../slideLayouts/slideLayout511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2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17.xml"/><Relationship Id="rId7" Type="http://schemas.openxmlformats.org/officeDocument/2006/relationships/slideLayout" Target="../slideLayouts/slideLayout521.xml"/><Relationship Id="rId12" Type="http://schemas.openxmlformats.org/officeDocument/2006/relationships/slideLayout" Target="../slideLayouts/slideLayout526.xml"/><Relationship Id="rId2" Type="http://schemas.openxmlformats.org/officeDocument/2006/relationships/slideLayout" Target="../slideLayouts/slideLayout516.xml"/><Relationship Id="rId1" Type="http://schemas.openxmlformats.org/officeDocument/2006/relationships/slideLayout" Target="../slideLayouts/slideLayout515.xml"/><Relationship Id="rId6" Type="http://schemas.openxmlformats.org/officeDocument/2006/relationships/slideLayout" Target="../slideLayouts/slideLayout520.xml"/><Relationship Id="rId11" Type="http://schemas.openxmlformats.org/officeDocument/2006/relationships/slideLayout" Target="../slideLayouts/slideLayout525.xml"/><Relationship Id="rId5" Type="http://schemas.openxmlformats.org/officeDocument/2006/relationships/slideLayout" Target="../slideLayouts/slideLayout519.xml"/><Relationship Id="rId10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518.xml"/><Relationship Id="rId9" Type="http://schemas.openxmlformats.org/officeDocument/2006/relationships/slideLayout" Target="../slideLayouts/slideLayout523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4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29.xml"/><Relationship Id="rId7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38.xml"/><Relationship Id="rId2" Type="http://schemas.openxmlformats.org/officeDocument/2006/relationships/slideLayout" Target="../slideLayouts/slideLayout528.xml"/><Relationship Id="rId1" Type="http://schemas.openxmlformats.org/officeDocument/2006/relationships/slideLayout" Target="../slideLayouts/slideLayout527.xml"/><Relationship Id="rId6" Type="http://schemas.openxmlformats.org/officeDocument/2006/relationships/slideLayout" Target="../slideLayouts/slideLayout532.xml"/><Relationship Id="rId11" Type="http://schemas.openxmlformats.org/officeDocument/2006/relationships/slideLayout" Target="../slideLayouts/slideLayout537.xml"/><Relationship Id="rId5" Type="http://schemas.openxmlformats.org/officeDocument/2006/relationships/slideLayout" Target="../slideLayouts/slideLayout531.xml"/><Relationship Id="rId10" Type="http://schemas.openxmlformats.org/officeDocument/2006/relationships/slideLayout" Target="../slideLayouts/slideLayout536.xml"/><Relationship Id="rId4" Type="http://schemas.openxmlformats.org/officeDocument/2006/relationships/slideLayout" Target="../slideLayouts/slideLayout530.xml"/><Relationship Id="rId9" Type="http://schemas.openxmlformats.org/officeDocument/2006/relationships/slideLayout" Target="../slideLayouts/slideLayout53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6.xml"/><Relationship Id="rId3" Type="http://schemas.openxmlformats.org/officeDocument/2006/relationships/slideLayout" Target="../slideLayouts/slideLayout541.xml"/><Relationship Id="rId7" Type="http://schemas.openxmlformats.org/officeDocument/2006/relationships/slideLayout" Target="../slideLayouts/slideLayout545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40.xml"/><Relationship Id="rId1" Type="http://schemas.openxmlformats.org/officeDocument/2006/relationships/slideLayout" Target="../slideLayouts/slideLayout539.xml"/><Relationship Id="rId6" Type="http://schemas.openxmlformats.org/officeDocument/2006/relationships/slideLayout" Target="../slideLayouts/slideLayout544.xml"/><Relationship Id="rId11" Type="http://schemas.openxmlformats.org/officeDocument/2006/relationships/slideLayout" Target="../slideLayouts/slideLayout549.xml"/><Relationship Id="rId5" Type="http://schemas.openxmlformats.org/officeDocument/2006/relationships/slideLayout" Target="../slideLayouts/slideLayout543.xml"/><Relationship Id="rId10" Type="http://schemas.openxmlformats.org/officeDocument/2006/relationships/slideLayout" Target="../slideLayouts/slideLayout548.xml"/><Relationship Id="rId4" Type="http://schemas.openxmlformats.org/officeDocument/2006/relationships/slideLayout" Target="../slideLayouts/slideLayout542.xml"/><Relationship Id="rId9" Type="http://schemas.openxmlformats.org/officeDocument/2006/relationships/slideLayout" Target="../slideLayouts/slideLayout547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7.xml"/><Relationship Id="rId3" Type="http://schemas.openxmlformats.org/officeDocument/2006/relationships/slideLayout" Target="../slideLayouts/slideLayout552.xml"/><Relationship Id="rId7" Type="http://schemas.openxmlformats.org/officeDocument/2006/relationships/slideLayout" Target="../slideLayouts/slideLayout556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51.xml"/><Relationship Id="rId1" Type="http://schemas.openxmlformats.org/officeDocument/2006/relationships/slideLayout" Target="../slideLayouts/slideLayout550.xml"/><Relationship Id="rId6" Type="http://schemas.openxmlformats.org/officeDocument/2006/relationships/slideLayout" Target="../slideLayouts/slideLayout555.xml"/><Relationship Id="rId11" Type="http://schemas.openxmlformats.org/officeDocument/2006/relationships/slideLayout" Target="../slideLayouts/slideLayout560.xml"/><Relationship Id="rId5" Type="http://schemas.openxmlformats.org/officeDocument/2006/relationships/slideLayout" Target="../slideLayouts/slideLayout554.xml"/><Relationship Id="rId10" Type="http://schemas.openxmlformats.org/officeDocument/2006/relationships/slideLayout" Target="../slideLayouts/slideLayout559.xml"/><Relationship Id="rId4" Type="http://schemas.openxmlformats.org/officeDocument/2006/relationships/slideLayout" Target="../slideLayouts/slideLayout553.xml"/><Relationship Id="rId9" Type="http://schemas.openxmlformats.org/officeDocument/2006/relationships/slideLayout" Target="../slideLayouts/slideLayout5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8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563.xml"/><Relationship Id="rId7" Type="http://schemas.openxmlformats.org/officeDocument/2006/relationships/slideLayout" Target="../slideLayouts/slideLayout567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62.xml"/><Relationship Id="rId1" Type="http://schemas.openxmlformats.org/officeDocument/2006/relationships/slideLayout" Target="../slideLayouts/slideLayout561.xml"/><Relationship Id="rId6" Type="http://schemas.openxmlformats.org/officeDocument/2006/relationships/slideLayout" Target="../slideLayouts/slideLayout566.xml"/><Relationship Id="rId11" Type="http://schemas.openxmlformats.org/officeDocument/2006/relationships/slideLayout" Target="../slideLayouts/slideLayout571.xml"/><Relationship Id="rId5" Type="http://schemas.openxmlformats.org/officeDocument/2006/relationships/slideLayout" Target="../slideLayouts/slideLayout565.xml"/><Relationship Id="rId10" Type="http://schemas.openxmlformats.org/officeDocument/2006/relationships/slideLayout" Target="../slideLayouts/slideLayout570.xml"/><Relationship Id="rId4" Type="http://schemas.openxmlformats.org/officeDocument/2006/relationships/slideLayout" Target="../slideLayouts/slideLayout564.xml"/><Relationship Id="rId9" Type="http://schemas.openxmlformats.org/officeDocument/2006/relationships/slideLayout" Target="../slideLayouts/slideLayout569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9.xml"/><Relationship Id="rId3" Type="http://schemas.openxmlformats.org/officeDocument/2006/relationships/slideLayout" Target="../slideLayouts/slideLayout574.xml"/><Relationship Id="rId7" Type="http://schemas.openxmlformats.org/officeDocument/2006/relationships/slideLayout" Target="../slideLayouts/slideLayout578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73.xml"/><Relationship Id="rId1" Type="http://schemas.openxmlformats.org/officeDocument/2006/relationships/slideLayout" Target="../slideLayouts/slideLayout572.xml"/><Relationship Id="rId6" Type="http://schemas.openxmlformats.org/officeDocument/2006/relationships/slideLayout" Target="../slideLayouts/slideLayout577.xml"/><Relationship Id="rId11" Type="http://schemas.openxmlformats.org/officeDocument/2006/relationships/slideLayout" Target="../slideLayouts/slideLayout582.xml"/><Relationship Id="rId5" Type="http://schemas.openxmlformats.org/officeDocument/2006/relationships/slideLayout" Target="../slideLayouts/slideLayout576.xml"/><Relationship Id="rId10" Type="http://schemas.openxmlformats.org/officeDocument/2006/relationships/slideLayout" Target="../slideLayouts/slideLayout581.xml"/><Relationship Id="rId4" Type="http://schemas.openxmlformats.org/officeDocument/2006/relationships/slideLayout" Target="../slideLayouts/slideLayout575.xml"/><Relationship Id="rId9" Type="http://schemas.openxmlformats.org/officeDocument/2006/relationships/slideLayout" Target="../slideLayouts/slideLayout5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EF86688-2495-4431-A0C7-E5B1F0525FC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452320" y="6431129"/>
            <a:ext cx="1143000" cy="2000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A2936C3-4D8B-4226-A882-C5CFDAE7442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452320" y="6438899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9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  <p:sldLayoutId id="2147484881" r:id="rId9"/>
    <p:sldLayoutId id="2147484882" r:id="rId10"/>
    <p:sldLayoutId id="21474848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5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  <p:sldLayoutId id="2147484930" r:id="rId10"/>
    <p:sldLayoutId id="2147484931" r:id="rId11"/>
    <p:sldLayoutId id="2147484932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1A552CF-6C65-404C-944D-2B988CDA87C2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8320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4" r:id="rId1"/>
    <p:sldLayoutId id="2147485415" r:id="rId2"/>
    <p:sldLayoutId id="2147485416" r:id="rId3"/>
    <p:sldLayoutId id="2147485417" r:id="rId4"/>
    <p:sldLayoutId id="2147485418" r:id="rId5"/>
    <p:sldLayoutId id="2147485419" r:id="rId6"/>
    <p:sldLayoutId id="2147485420" r:id="rId7"/>
    <p:sldLayoutId id="2147485421" r:id="rId8"/>
    <p:sldLayoutId id="2147485422" r:id="rId9"/>
    <p:sldLayoutId id="2147485423" r:id="rId10"/>
    <p:sldLayoutId id="2147485424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5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6" r:id="rId1"/>
    <p:sldLayoutId id="2147485427" r:id="rId2"/>
    <p:sldLayoutId id="2147485428" r:id="rId3"/>
    <p:sldLayoutId id="2147485429" r:id="rId4"/>
    <p:sldLayoutId id="2147485430" r:id="rId5"/>
    <p:sldLayoutId id="2147485431" r:id="rId6"/>
    <p:sldLayoutId id="2147485432" r:id="rId7"/>
    <p:sldLayoutId id="2147485433" r:id="rId8"/>
    <p:sldLayoutId id="2147485434" r:id="rId9"/>
    <p:sldLayoutId id="2147485435" r:id="rId10"/>
    <p:sldLayoutId id="2147485436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2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9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9" y="5885501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9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8" r:id="rId1"/>
    <p:sldLayoutId id="2147485439" r:id="rId2"/>
    <p:sldLayoutId id="2147485440" r:id="rId3"/>
    <p:sldLayoutId id="2147485441" r:id="rId4"/>
    <p:sldLayoutId id="2147485442" r:id="rId5"/>
    <p:sldLayoutId id="2147485443" r:id="rId6"/>
    <p:sldLayoutId id="2147485444" r:id="rId7"/>
    <p:sldLayoutId id="2147485445" r:id="rId8"/>
    <p:sldLayoutId id="2147485446" r:id="rId9"/>
    <p:sldLayoutId id="2147485447" r:id="rId10"/>
    <p:sldLayoutId id="2147485448" r:id="rId11"/>
    <p:sldLayoutId id="2147485449" r:id="rId12"/>
    <p:sldLayoutId id="2147485450" r:id="rId13"/>
  </p:sldLayoutIdLst>
  <p:hf sldNum="0" hdr="0" ftr="0" dt="0"/>
  <p:txStyles>
    <p:titleStyle>
      <a:lvl1pPr algn="l" defTabSz="685800" rtl="1" eaLnBrk="1" latinLnBrk="0" hangingPunct="1">
        <a:spcBef>
          <a:spcPct val="0"/>
        </a:spcBef>
        <a:buNone/>
        <a:defRPr sz="2700" kern="1200" cap="all" spc="-4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r" defTabSz="685800" rtl="1" eaLnBrk="1" latinLnBrk="0" hangingPunct="1">
        <a:spcBef>
          <a:spcPct val="20000"/>
        </a:spcBef>
        <a:spcAft>
          <a:spcPts val="450"/>
        </a:spcAft>
        <a:buFont typeface="Arial" pitchFamily="34" charset="0"/>
        <a:buNone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light content.png"/>
          <p:cNvPicPr>
            <a:picLocks noChangeAspect="1"/>
          </p:cNvPicPr>
          <p:nvPr/>
        </p:nvPicPr>
        <p:blipFill>
          <a:blip r:embed="rId14"/>
          <a:srcRect l="10260" t="11518" r="6261" b="87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502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4770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248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1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918796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452" r:id="rId1"/>
    <p:sldLayoutId id="2147485453" r:id="rId2"/>
    <p:sldLayoutId id="2147485454" r:id="rId3"/>
    <p:sldLayoutId id="2147485455" r:id="rId4"/>
    <p:sldLayoutId id="2147485456" r:id="rId5"/>
    <p:sldLayoutId id="2147485457" r:id="rId6"/>
    <p:sldLayoutId id="2147485458" r:id="rId7"/>
    <p:sldLayoutId id="2147485459" r:id="rId8"/>
    <p:sldLayoutId id="2147485460" r:id="rId9"/>
    <p:sldLayoutId id="2147485461" r:id="rId10"/>
    <p:sldLayoutId id="2147485462" r:id="rId11"/>
  </p:sldLayoutIdLst>
  <p:transition spd="slow" advTm="60000">
    <p:wheel spokes="8"/>
    <p:sndAc>
      <p:stSnd>
        <p:snd r:embed="rId13" name="chimes.wav"/>
      </p:stSnd>
    </p:sndAc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 spc="0" baseline="0"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1500"/>
        </a:spcBef>
        <a:buFontTx/>
        <a:buBlip>
          <a:blip r:embed="rId15"/>
        </a:buBlip>
        <a:defRPr sz="20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5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6" r:id="rId1"/>
    <p:sldLayoutId id="2147485477" r:id="rId2"/>
    <p:sldLayoutId id="2147485478" r:id="rId3"/>
    <p:sldLayoutId id="2147485479" r:id="rId4"/>
    <p:sldLayoutId id="2147485480" r:id="rId5"/>
    <p:sldLayoutId id="2147485481" r:id="rId6"/>
    <p:sldLayoutId id="2147485482" r:id="rId7"/>
    <p:sldLayoutId id="2147485483" r:id="rId8"/>
    <p:sldLayoutId id="2147485484" r:id="rId9"/>
    <p:sldLayoutId id="2147485485" r:id="rId10"/>
    <p:sldLayoutId id="2147485486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6864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8" r:id="rId1"/>
    <p:sldLayoutId id="2147485489" r:id="rId2"/>
    <p:sldLayoutId id="2147485490" r:id="rId3"/>
    <p:sldLayoutId id="2147485491" r:id="rId4"/>
    <p:sldLayoutId id="2147485492" r:id="rId5"/>
    <p:sldLayoutId id="2147485493" r:id="rId6"/>
    <p:sldLayoutId id="2147485494" r:id="rId7"/>
    <p:sldLayoutId id="2147485495" r:id="rId8"/>
    <p:sldLayoutId id="2147485496" r:id="rId9"/>
    <p:sldLayoutId id="2147485497" r:id="rId10"/>
    <p:sldLayoutId id="214748549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1A552CF-6C65-404C-944D-2B988CDA87C2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27021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00" r:id="rId1"/>
    <p:sldLayoutId id="2147485501" r:id="rId2"/>
    <p:sldLayoutId id="2147485502" r:id="rId3"/>
    <p:sldLayoutId id="2147485503" r:id="rId4"/>
    <p:sldLayoutId id="2147485504" r:id="rId5"/>
    <p:sldLayoutId id="2147485505" r:id="rId6"/>
    <p:sldLayoutId id="2147485506" r:id="rId7"/>
    <p:sldLayoutId id="2147485507" r:id="rId8"/>
    <p:sldLayoutId id="2147485508" r:id="rId9"/>
    <p:sldLayoutId id="2147485509" r:id="rId10"/>
    <p:sldLayoutId id="2147485510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عنصر نائب للعنوان 1">
            <a:extLst>
              <a:ext uri="{FF2B5EF4-FFF2-40B4-BE49-F238E27FC236}">
                <a16:creationId xmlns:a16="http://schemas.microsoft.com/office/drawing/2014/main" id="{467A1219-6132-421E-B0B4-230B4228D1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3075" name="عنصر نائب للنص 2">
            <a:extLst>
              <a:ext uri="{FF2B5EF4-FFF2-40B4-BE49-F238E27FC236}">
                <a16:creationId xmlns:a16="http://schemas.microsoft.com/office/drawing/2014/main" id="{1F0C47AE-B8A5-46DD-AB1B-2FB679FD6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385854-D305-49B9-97F4-F5828E432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DBFCEAF-02A0-4406-829B-1E0A99F61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B02E3E-2BF9-4DE0-8BE7-7D75B4617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3A400D5-3AAB-4CE6-A89D-320524C9818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900D27-54E8-4B80-BC73-D11888784734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400085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2" r:id="rId1"/>
    <p:sldLayoutId id="2147485513" r:id="rId2"/>
    <p:sldLayoutId id="2147485514" r:id="rId3"/>
    <p:sldLayoutId id="2147485515" r:id="rId4"/>
    <p:sldLayoutId id="2147485516" r:id="rId5"/>
    <p:sldLayoutId id="2147485517" r:id="rId6"/>
    <p:sldLayoutId id="2147485518" r:id="rId7"/>
    <p:sldLayoutId id="2147485519" r:id="rId8"/>
    <p:sldLayoutId id="2147485520" r:id="rId9"/>
    <p:sldLayoutId id="2147485521" r:id="rId10"/>
    <p:sldLayoutId id="2147485522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/>
              <a:t>انقر لتحرير نمط العنوان الرئيسي</a:t>
            </a:r>
          </a:p>
        </p:txBody>
      </p:sp>
      <p:sp>
        <p:nvSpPr>
          <p:cNvPr id="1028" name="عنصر نائب للنص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104CBB-61C7-444C-BC1D-6CC3C3273FE6}" type="datetime1">
              <a:rPr lang="ar-SA">
                <a:solidFill>
                  <a:srgbClr val="3B3B3B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17/01/43</a:t>
            </a:fld>
            <a:endParaRPr lang="ar-SA">
              <a:solidFill>
                <a:srgbClr val="3B3B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>
                <a:solidFill>
                  <a:srgbClr val="3B3B3B"/>
                </a:solidFill>
                <a:latin typeface="Arial" pitchFamily="34" charset="0"/>
                <a:cs typeface="Arial" pitchFamily="34" charset="0"/>
              </a:rPr>
              <a:t>أ.هيا العمري </a:t>
            </a: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4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15830B-92B7-4004-A914-714DAAF27FA5}" type="slidenum">
              <a:rPr lang="ar-SA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ar-S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2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  <p:sldLayoutId id="2147485523" r:id="rId12"/>
  </p:sldLayoutIdLst>
  <p:hf sldNum="0" hdr="0" ftr="0" dt="0"/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9pPr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r" rtl="1" eaLnBrk="0" fontAlgn="base" hangingPunct="0">
        <a:spcBef>
          <a:spcPct val="20000"/>
        </a:spcBef>
        <a:spcAft>
          <a:spcPct val="0"/>
        </a:spcAft>
        <a:buClr>
          <a:srgbClr val="608C9B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r" rtl="1" eaLnBrk="0" fontAlgn="base" hangingPunct="0">
        <a:spcBef>
          <a:spcPct val="20000"/>
        </a:spcBef>
        <a:spcAft>
          <a:spcPct val="0"/>
        </a:spcAft>
        <a:buClr>
          <a:srgbClr val="BACDD4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r" rtl="1" eaLnBrk="0" fontAlgn="base" hangingPunct="0">
        <a:spcBef>
          <a:spcPct val="20000"/>
        </a:spcBef>
        <a:spcAft>
          <a:spcPct val="0"/>
        </a:spcAft>
        <a:buClr>
          <a:srgbClr val="E2D4AA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065048F8-6753-4BD3-BC05-C8970F9398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0ADCA36-CF9D-4853-8AA6-651D11F75E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5719FA-207F-4552-A15B-E68218252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B741EC-3353-43FD-8120-C66316EA2011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00507-6CAD-41F6-B3F4-B9E53B969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575A7F-E5D7-44F2-B98E-80D5D264E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816754F-E665-4595-9910-BAF2237A47EB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84694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5" r:id="rId1"/>
    <p:sldLayoutId id="2147485526" r:id="rId2"/>
    <p:sldLayoutId id="2147485527" r:id="rId3"/>
    <p:sldLayoutId id="2147485528" r:id="rId4"/>
    <p:sldLayoutId id="2147485529" r:id="rId5"/>
    <p:sldLayoutId id="2147485530" r:id="rId6"/>
    <p:sldLayoutId id="2147485531" r:id="rId7"/>
    <p:sldLayoutId id="2147485532" r:id="rId8"/>
    <p:sldLayoutId id="2147485533" r:id="rId9"/>
    <p:sldLayoutId id="2147485534" r:id="rId10"/>
    <p:sldLayoutId id="214748553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42140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7" r:id="rId1"/>
    <p:sldLayoutId id="2147485538" r:id="rId2"/>
    <p:sldLayoutId id="2147485539" r:id="rId3"/>
    <p:sldLayoutId id="2147485540" r:id="rId4"/>
    <p:sldLayoutId id="2147485541" r:id="rId5"/>
    <p:sldLayoutId id="2147485542" r:id="rId6"/>
    <p:sldLayoutId id="2147485543" r:id="rId7"/>
    <p:sldLayoutId id="2147485544" r:id="rId8"/>
    <p:sldLayoutId id="2147485545" r:id="rId9"/>
    <p:sldLayoutId id="2147485546" r:id="rId10"/>
    <p:sldLayoutId id="2147485547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065048F8-6753-4BD3-BC05-C8970F9398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0ADCA36-CF9D-4853-8AA6-651D11F75E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5719FA-207F-4552-A15B-E68218252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B741EC-3353-43FD-8120-C66316EA2011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00507-6CAD-41F6-B3F4-B9E53B969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575A7F-E5D7-44F2-B98E-80D5D264E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816754F-E665-4595-9910-BAF2237A47EB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10578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9" r:id="rId1"/>
    <p:sldLayoutId id="2147485550" r:id="rId2"/>
    <p:sldLayoutId id="2147485551" r:id="rId3"/>
    <p:sldLayoutId id="2147485552" r:id="rId4"/>
    <p:sldLayoutId id="2147485553" r:id="rId5"/>
    <p:sldLayoutId id="2147485554" r:id="rId6"/>
    <p:sldLayoutId id="2147485555" r:id="rId7"/>
    <p:sldLayoutId id="2147485556" r:id="rId8"/>
    <p:sldLayoutId id="2147485557" r:id="rId9"/>
    <p:sldLayoutId id="2147485558" r:id="rId10"/>
    <p:sldLayoutId id="21474855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عنصر نائب للعنوان 1">
            <a:extLst>
              <a:ext uri="{FF2B5EF4-FFF2-40B4-BE49-F238E27FC236}">
                <a16:creationId xmlns:a16="http://schemas.microsoft.com/office/drawing/2014/main" id="{5C549091-CA63-4008-B75E-48D0B7065B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7171" name="عنصر نائب للنص 2">
            <a:extLst>
              <a:ext uri="{FF2B5EF4-FFF2-40B4-BE49-F238E27FC236}">
                <a16:creationId xmlns:a16="http://schemas.microsoft.com/office/drawing/2014/main" id="{8EB1252B-5F55-4C60-97BC-8AAA21887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A02F633-8196-43F9-A5D8-F1AAFB2FB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42D3DC-7670-4E94-99E3-9BC685AFE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6BC9E43-E194-440C-AC3D-DDE9B9663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AE536AE-3C10-4882-A90C-3DEB9195A65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89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1" r:id="rId1"/>
    <p:sldLayoutId id="2147485562" r:id="rId2"/>
    <p:sldLayoutId id="2147485563" r:id="rId3"/>
    <p:sldLayoutId id="2147485564" r:id="rId4"/>
    <p:sldLayoutId id="2147485565" r:id="rId5"/>
    <p:sldLayoutId id="2147485566" r:id="rId6"/>
    <p:sldLayoutId id="2147485567" r:id="rId7"/>
    <p:sldLayoutId id="2147485568" r:id="rId8"/>
    <p:sldLayoutId id="2147485569" r:id="rId9"/>
    <p:sldLayoutId id="2147485570" r:id="rId10"/>
    <p:sldLayoutId id="2147485571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8636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1" r:id="rId1"/>
    <p:sldLayoutId id="2147485592" r:id="rId2"/>
    <p:sldLayoutId id="2147485593" r:id="rId3"/>
    <p:sldLayoutId id="2147485594" r:id="rId4"/>
    <p:sldLayoutId id="2147485595" r:id="rId5"/>
    <p:sldLayoutId id="2147485596" r:id="rId6"/>
    <p:sldLayoutId id="2147485597" r:id="rId7"/>
    <p:sldLayoutId id="2147485598" r:id="rId8"/>
    <p:sldLayoutId id="2147485599" r:id="rId9"/>
    <p:sldLayoutId id="2147485600" r:id="rId10"/>
    <p:sldLayoutId id="214748560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3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03" r:id="rId1"/>
    <p:sldLayoutId id="2147485604" r:id="rId2"/>
    <p:sldLayoutId id="2147485605" r:id="rId3"/>
    <p:sldLayoutId id="2147485606" r:id="rId4"/>
    <p:sldLayoutId id="2147485607" r:id="rId5"/>
    <p:sldLayoutId id="2147485608" r:id="rId6"/>
    <p:sldLayoutId id="2147485609" r:id="rId7"/>
    <p:sldLayoutId id="2147485610" r:id="rId8"/>
    <p:sldLayoutId id="2147485611" r:id="rId9"/>
    <p:sldLayoutId id="2147485612" r:id="rId10"/>
    <p:sldLayoutId id="2147485613" r:id="rId11"/>
    <p:sldLayoutId id="2147485614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2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6" r:id="rId1"/>
    <p:sldLayoutId id="2147485617" r:id="rId2"/>
    <p:sldLayoutId id="2147485618" r:id="rId3"/>
    <p:sldLayoutId id="2147485619" r:id="rId4"/>
    <p:sldLayoutId id="2147485620" r:id="rId5"/>
    <p:sldLayoutId id="2147485621" r:id="rId6"/>
    <p:sldLayoutId id="2147485622" r:id="rId7"/>
    <p:sldLayoutId id="2147485623" r:id="rId8"/>
    <p:sldLayoutId id="2147485624" r:id="rId9"/>
    <p:sldLayoutId id="2147485625" r:id="rId10"/>
    <p:sldLayoutId id="2147485626" r:id="rId11"/>
    <p:sldLayoutId id="2147485627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EF86688-2495-4431-A0C7-E5B1F0525FC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452320" y="6431129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9" r:id="rId1"/>
    <p:sldLayoutId id="2147485630" r:id="rId2"/>
    <p:sldLayoutId id="2147485631" r:id="rId3"/>
    <p:sldLayoutId id="2147485632" r:id="rId4"/>
    <p:sldLayoutId id="2147485633" r:id="rId5"/>
    <p:sldLayoutId id="2147485634" r:id="rId6"/>
    <p:sldLayoutId id="2147485635" r:id="rId7"/>
    <p:sldLayoutId id="2147485636" r:id="rId8"/>
    <p:sldLayoutId id="2147485637" r:id="rId9"/>
    <p:sldLayoutId id="2147485638" r:id="rId10"/>
    <p:sldLayoutId id="214748563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546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1" r:id="rId1"/>
    <p:sldLayoutId id="2147485642" r:id="rId2"/>
    <p:sldLayoutId id="2147485643" r:id="rId3"/>
    <p:sldLayoutId id="2147485644" r:id="rId4"/>
    <p:sldLayoutId id="2147485645" r:id="rId5"/>
    <p:sldLayoutId id="2147485646" r:id="rId6"/>
    <p:sldLayoutId id="2147485647" r:id="rId7"/>
    <p:sldLayoutId id="2147485648" r:id="rId8"/>
    <p:sldLayoutId id="2147485649" r:id="rId9"/>
    <p:sldLayoutId id="2147485650" r:id="rId10"/>
    <p:sldLayoutId id="2147485651" r:id="rId11"/>
    <p:sldLayoutId id="2147485652" r:id="rId12"/>
    <p:sldLayoutId id="2147485653" r:id="rId13"/>
    <p:sldLayoutId id="2147485654" r:id="rId14"/>
    <p:sldLayoutId id="2147485655" r:id="rId15"/>
    <p:sldLayoutId id="2147485656" r:id="rId16"/>
    <p:sldLayoutId id="2147485657" r:id="rId17"/>
  </p:sldLayoutIdLst>
  <p:txStyles>
    <p:titleStyle>
      <a:lvl1pPr algn="ctr" defTabSz="685800" rtl="1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69E1B94-19AE-4B16-B416-05A55D58F3A8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50750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9" r:id="rId1"/>
    <p:sldLayoutId id="2147485660" r:id="rId2"/>
    <p:sldLayoutId id="2147485661" r:id="rId3"/>
    <p:sldLayoutId id="2147485662" r:id="rId4"/>
    <p:sldLayoutId id="2147485663" r:id="rId5"/>
    <p:sldLayoutId id="2147485664" r:id="rId6"/>
    <p:sldLayoutId id="2147485665" r:id="rId7"/>
    <p:sldLayoutId id="2147485666" r:id="rId8"/>
    <p:sldLayoutId id="2147485667" r:id="rId9"/>
    <p:sldLayoutId id="2147485668" r:id="rId10"/>
    <p:sldLayoutId id="2147485669" r:id="rId11"/>
    <p:sldLayoutId id="2147485670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/>
              <a:t>انقر لتحرير نمط العنوان الرئيسي</a:t>
            </a:r>
          </a:p>
        </p:txBody>
      </p:sp>
      <p:sp>
        <p:nvSpPr>
          <p:cNvPr id="1028" name="عنصر نائب للنص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104CBB-61C7-444C-BC1D-6CC3C3273FE6}" type="datetime1">
              <a:rPr lang="ar-SA">
                <a:solidFill>
                  <a:srgbClr val="3B3B3B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17/01/43</a:t>
            </a:fld>
            <a:endParaRPr lang="ar-SA">
              <a:solidFill>
                <a:srgbClr val="3B3B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4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15830B-92B7-4004-A914-714DAAF27FA5}" type="slidenum">
              <a:rPr lang="ar-SA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ar-S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0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</p:sldLayoutIdLst>
  <p:hf sldNum="0" hdr="0" ftr="0" dt="0"/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9pPr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r" rtl="1" eaLnBrk="0" fontAlgn="base" hangingPunct="0">
        <a:spcBef>
          <a:spcPct val="20000"/>
        </a:spcBef>
        <a:spcAft>
          <a:spcPct val="0"/>
        </a:spcAft>
        <a:buClr>
          <a:srgbClr val="608C9B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r" rtl="1" eaLnBrk="0" fontAlgn="base" hangingPunct="0">
        <a:spcBef>
          <a:spcPct val="20000"/>
        </a:spcBef>
        <a:spcAft>
          <a:spcPct val="0"/>
        </a:spcAft>
        <a:buClr>
          <a:srgbClr val="BACDD4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r" rtl="1" eaLnBrk="0" fontAlgn="base" hangingPunct="0">
        <a:spcBef>
          <a:spcPct val="20000"/>
        </a:spcBef>
        <a:spcAft>
          <a:spcPct val="0"/>
        </a:spcAft>
        <a:buClr>
          <a:srgbClr val="E2D4AA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9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2" r:id="rId1"/>
    <p:sldLayoutId id="2147485673" r:id="rId2"/>
    <p:sldLayoutId id="2147485674" r:id="rId3"/>
    <p:sldLayoutId id="2147485675" r:id="rId4"/>
    <p:sldLayoutId id="2147485676" r:id="rId5"/>
    <p:sldLayoutId id="2147485677" r:id="rId6"/>
    <p:sldLayoutId id="2147485678" r:id="rId7"/>
    <p:sldLayoutId id="2147485679" r:id="rId8"/>
    <p:sldLayoutId id="2147485680" r:id="rId9"/>
    <p:sldLayoutId id="2147485681" r:id="rId10"/>
    <p:sldLayoutId id="2147485682" r:id="rId11"/>
    <p:sldLayoutId id="2147485683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5" r:id="rId1"/>
    <p:sldLayoutId id="2147485686" r:id="rId2"/>
    <p:sldLayoutId id="2147485687" r:id="rId3"/>
    <p:sldLayoutId id="2147485688" r:id="rId4"/>
    <p:sldLayoutId id="2147485689" r:id="rId5"/>
    <p:sldLayoutId id="2147485690" r:id="rId6"/>
    <p:sldLayoutId id="2147485691" r:id="rId7"/>
    <p:sldLayoutId id="2147485692" r:id="rId8"/>
    <p:sldLayoutId id="2147485693" r:id="rId9"/>
    <p:sldLayoutId id="2147485694" r:id="rId10"/>
    <p:sldLayoutId id="2147485695" r:id="rId11"/>
    <p:sldLayoutId id="2147485696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2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98" r:id="rId1"/>
    <p:sldLayoutId id="2147485699" r:id="rId2"/>
    <p:sldLayoutId id="2147485700" r:id="rId3"/>
    <p:sldLayoutId id="2147485701" r:id="rId4"/>
    <p:sldLayoutId id="2147485702" r:id="rId5"/>
    <p:sldLayoutId id="2147485703" r:id="rId6"/>
    <p:sldLayoutId id="2147485704" r:id="rId7"/>
    <p:sldLayoutId id="2147485705" r:id="rId8"/>
    <p:sldLayoutId id="2147485706" r:id="rId9"/>
    <p:sldLayoutId id="2147485707" r:id="rId10"/>
    <p:sldLayoutId id="2147485708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عنصر نائب للعنوان 1">
            <a:extLst>
              <a:ext uri="{FF2B5EF4-FFF2-40B4-BE49-F238E27FC236}">
                <a16:creationId xmlns:a16="http://schemas.microsoft.com/office/drawing/2014/main" id="{467A1219-6132-421E-B0B4-230B4228D1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3075" name="عنصر نائب للنص 2">
            <a:extLst>
              <a:ext uri="{FF2B5EF4-FFF2-40B4-BE49-F238E27FC236}">
                <a16:creationId xmlns:a16="http://schemas.microsoft.com/office/drawing/2014/main" id="{1F0C47AE-B8A5-46DD-AB1B-2FB679FD6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385854-D305-49B9-97F4-F5828E432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DBFCEAF-02A0-4406-829B-1E0A99F61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B02E3E-2BF9-4DE0-8BE7-7D75B4617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3A400D5-3AAB-4CE6-A89D-320524C9818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900D27-54E8-4B80-BC73-D11888784734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36755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0" r:id="rId1"/>
    <p:sldLayoutId id="2147485711" r:id="rId2"/>
    <p:sldLayoutId id="2147485712" r:id="rId3"/>
    <p:sldLayoutId id="2147485713" r:id="rId4"/>
    <p:sldLayoutId id="2147485714" r:id="rId5"/>
    <p:sldLayoutId id="2147485715" r:id="rId6"/>
    <p:sldLayoutId id="2147485716" r:id="rId7"/>
    <p:sldLayoutId id="2147485717" r:id="rId8"/>
    <p:sldLayoutId id="2147485718" r:id="rId9"/>
    <p:sldLayoutId id="2147485719" r:id="rId10"/>
    <p:sldLayoutId id="2147485720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3" name="عنصر نائب للعنوان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wrap="square" lIns="45720" tIns="0" rIns="4572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030" name="عنصر نائب للنص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27" name="عنصر نائب للتاريخ 26"/>
          <p:cNvSpPr>
            <a:spLocks noGrp="1"/>
          </p:cNvSpPr>
          <p:nvPr>
            <p:ph type="dt" sz="half" idx="2"/>
          </p:nvPr>
        </p:nvSpPr>
        <p:spPr>
          <a:xfrm>
            <a:off x="4246564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563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 rtl="0">
              <a:defRPr/>
            </a:pPr>
            <a:fld id="{3919F5B9-1E81-41D4-93F1-C2A8AA7C0668}" type="datetime1">
              <a:rPr lang="en-US">
                <a:solidFill>
                  <a:srgbClr val="C00000"/>
                </a:solidFill>
              </a:rPr>
              <a:pPr rtl="0">
                <a:defRPr/>
              </a:pPr>
              <a:t>8/25/2021</a:t>
            </a:fld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563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 rtl="0">
              <a:defRPr/>
            </a:pPr>
            <a:r>
              <a:rPr lang="ar-SA">
                <a:solidFill>
                  <a:srgbClr val="C00000"/>
                </a:solidFill>
              </a:rPr>
              <a:t>أ- هيا العمري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4"/>
          </p:nvPr>
        </p:nvSpPr>
        <p:spPr>
          <a:xfrm>
            <a:off x="6251576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619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9E1F0237-6E75-4868-8D26-4911EBA0AC50}" type="slidenum">
              <a:rPr lang="en-US" smtClean="0">
                <a:solidFill>
                  <a:srgbClr val="C00000"/>
                </a:solidFill>
                <a:cs typeface="Arial" panose="020B0604020202020204" pitchFamily="34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29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22" r:id="rId1"/>
    <p:sldLayoutId id="2147485723" r:id="rId2"/>
    <p:sldLayoutId id="2147485724" r:id="rId3"/>
    <p:sldLayoutId id="2147485725" r:id="rId4"/>
    <p:sldLayoutId id="2147485726" r:id="rId5"/>
    <p:sldLayoutId id="2147485727" r:id="rId6"/>
    <p:sldLayoutId id="2147485728" r:id="rId7"/>
    <p:sldLayoutId id="2147485729" r:id="rId8"/>
    <p:sldLayoutId id="2147485730" r:id="rId9"/>
    <p:sldLayoutId id="2147485731" r:id="rId10"/>
    <p:sldLayoutId id="2147485732" r:id="rId11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138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38" b="1">
          <a:solidFill>
            <a:schemeClr val="tx1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38" b="1">
          <a:solidFill>
            <a:schemeClr val="tx1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38" b="1">
          <a:solidFill>
            <a:schemeClr val="tx1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38" b="1">
          <a:solidFill>
            <a:schemeClr val="tx1"/>
          </a:solidFill>
          <a:latin typeface="Trebuchet MS" pitchFamily="34" charset="0"/>
          <a:cs typeface="Arial" charset="0"/>
        </a:defRPr>
      </a:lvl5pPr>
      <a:lvl6pPr marL="257175" algn="l" rtl="0" fontAlgn="base">
        <a:spcBef>
          <a:spcPct val="0"/>
        </a:spcBef>
        <a:spcAft>
          <a:spcPct val="0"/>
        </a:spcAft>
        <a:defRPr sz="2138" b="1">
          <a:solidFill>
            <a:schemeClr val="tx1"/>
          </a:solidFill>
          <a:latin typeface="Trebuchet MS" pitchFamily="34" charset="0"/>
          <a:cs typeface="Arial" charset="0"/>
        </a:defRPr>
      </a:lvl6pPr>
      <a:lvl7pPr marL="514350" algn="l" rtl="0" fontAlgn="base">
        <a:spcBef>
          <a:spcPct val="0"/>
        </a:spcBef>
        <a:spcAft>
          <a:spcPct val="0"/>
        </a:spcAft>
        <a:defRPr sz="2138" b="1">
          <a:solidFill>
            <a:schemeClr val="tx1"/>
          </a:solidFill>
          <a:latin typeface="Trebuchet MS" pitchFamily="34" charset="0"/>
          <a:cs typeface="Arial" charset="0"/>
        </a:defRPr>
      </a:lvl7pPr>
      <a:lvl8pPr marL="771525" algn="l" rtl="0" fontAlgn="base">
        <a:spcBef>
          <a:spcPct val="0"/>
        </a:spcBef>
        <a:spcAft>
          <a:spcPct val="0"/>
        </a:spcAft>
        <a:defRPr sz="2138" b="1">
          <a:solidFill>
            <a:schemeClr val="tx1"/>
          </a:solidFill>
          <a:latin typeface="Trebuchet MS" pitchFamily="34" charset="0"/>
          <a:cs typeface="Arial" charset="0"/>
        </a:defRPr>
      </a:lvl8pPr>
      <a:lvl9pPr marL="1028700" algn="l" rtl="0" fontAlgn="base">
        <a:spcBef>
          <a:spcPct val="0"/>
        </a:spcBef>
        <a:spcAft>
          <a:spcPct val="0"/>
        </a:spcAft>
        <a:defRPr sz="2138" b="1">
          <a:solidFill>
            <a:schemeClr val="tx1"/>
          </a:solidFill>
          <a:latin typeface="Trebuchet MS" pitchFamily="34" charset="0"/>
          <a:cs typeface="Arial" charset="0"/>
        </a:defRPr>
      </a:lvl9pPr>
      <a:extLst/>
    </p:titleStyle>
    <p:bodyStyle>
      <a:lvl1pPr marL="153591" indent="-153591" algn="l" rtl="0" eaLnBrk="0" fontAlgn="base" hangingPunct="0">
        <a:spcBef>
          <a:spcPts val="338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1463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292894" indent="-128588" algn="l" rtl="0" eaLnBrk="0" fontAlgn="base" hangingPunct="0">
        <a:spcBef>
          <a:spcPts val="281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"/>
        <a:defRPr sz="1294" kern="1200">
          <a:solidFill>
            <a:srgbClr val="6C6C6C"/>
          </a:solidFill>
          <a:latin typeface="+mn-lt"/>
          <a:ea typeface="+mn-ea"/>
          <a:cs typeface="Arial" pitchFamily="34" charset="0"/>
        </a:defRPr>
      </a:lvl2pPr>
      <a:lvl3pPr marL="426839" indent="-128588" algn="l" rtl="0" eaLnBrk="0" fontAlgn="base" hangingPunct="0">
        <a:spcBef>
          <a:spcPts val="225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sz="1125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65250" indent="-128588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"/>
        <a:defRPr sz="1125" kern="1200">
          <a:solidFill>
            <a:srgbClr val="6C6C6C"/>
          </a:solidFill>
          <a:latin typeface="+mn-lt"/>
          <a:ea typeface="+mn-ea"/>
          <a:cs typeface="Arial" pitchFamily="34" charset="0"/>
        </a:defRPr>
      </a:lvl4pPr>
      <a:lvl5pPr marL="719733" indent="-128588" algn="l" rtl="0" eaLnBrk="0" fontAlgn="base" hangingPunct="0">
        <a:spcBef>
          <a:spcPts val="225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828104" indent="-102870" algn="l" rtl="0" eaLnBrk="1" latinLnBrk="0" hangingPunct="1">
        <a:spcBef>
          <a:spcPts val="225"/>
        </a:spcBef>
        <a:buClr>
          <a:schemeClr val="accent4"/>
        </a:buClr>
        <a:buSzPct val="80000"/>
        <a:buFont typeface="Wingdings 2"/>
        <a:buChar char=""/>
        <a:defRPr kumimoji="0" sz="1013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941261" indent="-10287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38987" indent="-102870" algn="l" rtl="0" eaLnBrk="1" latinLnBrk="0" hangingPunct="1">
        <a:spcBef>
          <a:spcPts val="169"/>
        </a:spcBef>
        <a:buClr>
          <a:schemeClr val="accent4"/>
        </a:buClr>
        <a:buSzPct val="100000"/>
        <a:buChar char="•"/>
        <a:defRPr kumimoji="0" sz="9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1157288" indent="-10287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788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EF86688-2495-4431-A0C7-E5B1F0525FC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452320" y="6431129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1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4" r:id="rId1"/>
    <p:sldLayoutId id="2147485735" r:id="rId2"/>
    <p:sldLayoutId id="2147485736" r:id="rId3"/>
    <p:sldLayoutId id="2147485737" r:id="rId4"/>
    <p:sldLayoutId id="2147485738" r:id="rId5"/>
    <p:sldLayoutId id="2147485739" r:id="rId6"/>
    <p:sldLayoutId id="2147485740" r:id="rId7"/>
    <p:sldLayoutId id="2147485741" r:id="rId8"/>
    <p:sldLayoutId id="2147485742" r:id="rId9"/>
    <p:sldLayoutId id="2147485743" r:id="rId10"/>
    <p:sldLayoutId id="2147485744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1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6" r:id="rId1"/>
    <p:sldLayoutId id="2147485747" r:id="rId2"/>
    <p:sldLayoutId id="2147485748" r:id="rId3"/>
    <p:sldLayoutId id="2147485749" r:id="rId4"/>
    <p:sldLayoutId id="2147485750" r:id="rId5"/>
    <p:sldLayoutId id="2147485751" r:id="rId6"/>
    <p:sldLayoutId id="2147485752" r:id="rId7"/>
    <p:sldLayoutId id="2147485753" r:id="rId8"/>
    <p:sldLayoutId id="2147485754" r:id="rId9"/>
    <p:sldLayoutId id="2147485755" r:id="rId10"/>
    <p:sldLayoutId id="2147485756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light content.png"/>
          <p:cNvPicPr>
            <a:picLocks noChangeAspect="1"/>
          </p:cNvPicPr>
          <p:nvPr/>
        </p:nvPicPr>
        <p:blipFill>
          <a:blip r:embed="rId14"/>
          <a:srcRect l="10260" t="11518" r="6261" b="87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502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4770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248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1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499215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758" r:id="rId1"/>
    <p:sldLayoutId id="2147485759" r:id="rId2"/>
    <p:sldLayoutId id="2147485760" r:id="rId3"/>
    <p:sldLayoutId id="2147485761" r:id="rId4"/>
    <p:sldLayoutId id="2147485762" r:id="rId5"/>
    <p:sldLayoutId id="2147485763" r:id="rId6"/>
    <p:sldLayoutId id="2147485764" r:id="rId7"/>
    <p:sldLayoutId id="2147485765" r:id="rId8"/>
    <p:sldLayoutId id="2147485766" r:id="rId9"/>
    <p:sldLayoutId id="2147485767" r:id="rId10"/>
    <p:sldLayoutId id="2147485768" r:id="rId11"/>
  </p:sldLayoutIdLst>
  <p:transition spd="slow" advTm="60000">
    <p:wheel spokes="8"/>
    <p:sndAc>
      <p:stSnd>
        <p:snd r:embed="rId13" name="chimes.wav"/>
      </p:stSnd>
    </p:sndAc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 spc="0" baseline="0"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1500"/>
        </a:spcBef>
        <a:buFontTx/>
        <a:buBlip>
          <a:blip r:embed="rId15"/>
        </a:buBlip>
        <a:defRPr sz="20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9703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0" r:id="rId1"/>
    <p:sldLayoutId id="2147485771" r:id="rId2"/>
    <p:sldLayoutId id="2147485772" r:id="rId3"/>
    <p:sldLayoutId id="2147485773" r:id="rId4"/>
    <p:sldLayoutId id="2147485774" r:id="rId5"/>
    <p:sldLayoutId id="2147485775" r:id="rId6"/>
    <p:sldLayoutId id="2147485776" r:id="rId7"/>
    <p:sldLayoutId id="2147485777" r:id="rId8"/>
    <p:sldLayoutId id="2147485778" r:id="rId9"/>
    <p:sldLayoutId id="2147485779" r:id="rId10"/>
    <p:sldLayoutId id="214748578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1A552CF-6C65-404C-944D-2B988CDA87C2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44342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2" r:id="rId1"/>
    <p:sldLayoutId id="2147485783" r:id="rId2"/>
    <p:sldLayoutId id="2147485784" r:id="rId3"/>
    <p:sldLayoutId id="2147485785" r:id="rId4"/>
    <p:sldLayoutId id="2147485786" r:id="rId5"/>
    <p:sldLayoutId id="2147485787" r:id="rId6"/>
    <p:sldLayoutId id="2147485788" r:id="rId7"/>
    <p:sldLayoutId id="2147485789" r:id="rId8"/>
    <p:sldLayoutId id="2147485790" r:id="rId9"/>
    <p:sldLayoutId id="2147485791" r:id="rId10"/>
    <p:sldLayoutId id="2147485792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065048F8-6753-4BD3-BC05-C8970F9398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0ADCA36-CF9D-4853-8AA6-651D11F75E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5719FA-207F-4552-A15B-E68218252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B741EC-3353-43FD-8120-C66316EA2011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00507-6CAD-41F6-B3F4-B9E53B969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575A7F-E5D7-44F2-B98E-80D5D264E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816754F-E665-4595-9910-BAF2237A47EB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79186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94" r:id="rId1"/>
    <p:sldLayoutId id="2147485795" r:id="rId2"/>
    <p:sldLayoutId id="2147485796" r:id="rId3"/>
    <p:sldLayoutId id="2147485797" r:id="rId4"/>
    <p:sldLayoutId id="2147485798" r:id="rId5"/>
    <p:sldLayoutId id="2147485799" r:id="rId6"/>
    <p:sldLayoutId id="2147485800" r:id="rId7"/>
    <p:sldLayoutId id="2147485801" r:id="rId8"/>
    <p:sldLayoutId id="2147485802" r:id="rId9"/>
    <p:sldLayoutId id="2147485803" r:id="rId10"/>
    <p:sldLayoutId id="214748580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06" r:id="rId1"/>
    <p:sldLayoutId id="2147485807" r:id="rId2"/>
    <p:sldLayoutId id="2147485808" r:id="rId3"/>
    <p:sldLayoutId id="2147485809" r:id="rId4"/>
    <p:sldLayoutId id="2147485810" r:id="rId5"/>
    <p:sldLayoutId id="2147485811" r:id="rId6"/>
    <p:sldLayoutId id="2147485812" r:id="rId7"/>
    <p:sldLayoutId id="2147485813" r:id="rId8"/>
    <p:sldLayoutId id="2147485814" r:id="rId9"/>
    <p:sldLayoutId id="2147485815" r:id="rId10"/>
    <p:sldLayoutId id="2147485816" r:id="rId11"/>
    <p:sldLayoutId id="2147485817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9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19" r:id="rId1"/>
    <p:sldLayoutId id="2147485820" r:id="rId2"/>
    <p:sldLayoutId id="2147485821" r:id="rId3"/>
    <p:sldLayoutId id="2147485822" r:id="rId4"/>
    <p:sldLayoutId id="2147485823" r:id="rId5"/>
    <p:sldLayoutId id="2147485824" r:id="rId6"/>
    <p:sldLayoutId id="2147485825" r:id="rId7"/>
    <p:sldLayoutId id="2147485826" r:id="rId8"/>
    <p:sldLayoutId id="2147485827" r:id="rId9"/>
    <p:sldLayoutId id="2147485828" r:id="rId10"/>
    <p:sldLayoutId id="2147485829" r:id="rId11"/>
    <p:sldLayoutId id="2147485830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8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32" r:id="rId1"/>
    <p:sldLayoutId id="2147485833" r:id="rId2"/>
    <p:sldLayoutId id="2147485834" r:id="rId3"/>
    <p:sldLayoutId id="2147485835" r:id="rId4"/>
    <p:sldLayoutId id="2147485836" r:id="rId5"/>
    <p:sldLayoutId id="2147485837" r:id="rId6"/>
    <p:sldLayoutId id="2147485838" r:id="rId7"/>
    <p:sldLayoutId id="2147485839" r:id="rId8"/>
    <p:sldLayoutId id="2147485840" r:id="rId9"/>
    <p:sldLayoutId id="2147485841" r:id="rId10"/>
    <p:sldLayoutId id="2147485842" r:id="rId11"/>
    <p:sldLayoutId id="2147485843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7F8E7B6-41FF-4D43-8DB8-8555ACF6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E00481F-CD3C-43B6-90C8-5CC4DA3E7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0ED49A6-4FCF-497A-AAF4-6F95E213A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4B2BF-E8FC-4DF9-B8BE-18F36D3E7733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DDB061-4A47-49D6-838E-148595B5A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66D8E02-C69C-4D08-A1A4-5B1B6B418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071DE-C8C8-4503-A28C-5E479C365B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297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5" r:id="rId1"/>
    <p:sldLayoutId id="2147485846" r:id="rId2"/>
    <p:sldLayoutId id="2147485847" r:id="rId3"/>
    <p:sldLayoutId id="2147485848" r:id="rId4"/>
    <p:sldLayoutId id="2147485849" r:id="rId5"/>
    <p:sldLayoutId id="2147485850" r:id="rId6"/>
    <p:sldLayoutId id="2147485851" r:id="rId7"/>
    <p:sldLayoutId id="2147485852" r:id="rId8"/>
    <p:sldLayoutId id="2147485853" r:id="rId9"/>
    <p:sldLayoutId id="2147485854" r:id="rId10"/>
    <p:sldLayoutId id="2147485855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4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57" r:id="rId1"/>
    <p:sldLayoutId id="2147485858" r:id="rId2"/>
    <p:sldLayoutId id="2147485859" r:id="rId3"/>
    <p:sldLayoutId id="2147485860" r:id="rId4"/>
    <p:sldLayoutId id="2147485861" r:id="rId5"/>
    <p:sldLayoutId id="2147485862" r:id="rId6"/>
    <p:sldLayoutId id="2147485863" r:id="rId7"/>
    <p:sldLayoutId id="2147485864" r:id="rId8"/>
    <p:sldLayoutId id="2147485865" r:id="rId9"/>
    <p:sldLayoutId id="2147485866" r:id="rId10"/>
    <p:sldLayoutId id="2147485867" r:id="rId11"/>
    <p:sldLayoutId id="2147485868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E2C833B-9C3D-4BDA-BB10-F6535D98991C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69B7268C-8A26-4D5D-B77D-6BADA4CBBD74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8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70" r:id="rId1"/>
    <p:sldLayoutId id="2147485871" r:id="rId2"/>
    <p:sldLayoutId id="2147485872" r:id="rId3"/>
    <p:sldLayoutId id="2147485873" r:id="rId4"/>
    <p:sldLayoutId id="2147485874" r:id="rId5"/>
    <p:sldLayoutId id="2147485875" r:id="rId6"/>
    <p:sldLayoutId id="2147485876" r:id="rId7"/>
    <p:sldLayoutId id="2147485877" r:id="rId8"/>
    <p:sldLayoutId id="2147485878" r:id="rId9"/>
    <p:sldLayoutId id="2147485879" r:id="rId10"/>
    <p:sldLayoutId id="2147485880" r:id="rId11"/>
    <p:sldLayoutId id="2147485881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E2C833B-9C3D-4BDA-BB10-F6535D98991C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69B7268C-8A26-4D5D-B77D-6BADA4CBBD74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8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83" r:id="rId1"/>
    <p:sldLayoutId id="2147485884" r:id="rId2"/>
    <p:sldLayoutId id="2147485885" r:id="rId3"/>
    <p:sldLayoutId id="2147485886" r:id="rId4"/>
    <p:sldLayoutId id="2147485887" r:id="rId5"/>
    <p:sldLayoutId id="2147485888" r:id="rId6"/>
    <p:sldLayoutId id="2147485889" r:id="rId7"/>
    <p:sldLayoutId id="2147485890" r:id="rId8"/>
    <p:sldLayoutId id="2147485891" r:id="rId9"/>
    <p:sldLayoutId id="2147485892" r:id="rId10"/>
    <p:sldLayoutId id="2147485893" r:id="rId11"/>
    <p:sldLayoutId id="2147485894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4443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96" r:id="rId1"/>
    <p:sldLayoutId id="2147485897" r:id="rId2"/>
    <p:sldLayoutId id="2147485898" r:id="rId3"/>
    <p:sldLayoutId id="2147485899" r:id="rId4"/>
    <p:sldLayoutId id="2147485900" r:id="rId5"/>
    <p:sldLayoutId id="2147485901" r:id="rId6"/>
    <p:sldLayoutId id="2147485902" r:id="rId7"/>
    <p:sldLayoutId id="2147485903" r:id="rId8"/>
    <p:sldLayoutId id="2147485904" r:id="rId9"/>
    <p:sldLayoutId id="2147485905" r:id="rId10"/>
    <p:sldLayoutId id="2147485906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عنصر نائب للعنوان 1">
            <a:extLst>
              <a:ext uri="{FF2B5EF4-FFF2-40B4-BE49-F238E27FC236}">
                <a16:creationId xmlns:a16="http://schemas.microsoft.com/office/drawing/2014/main" id="{5C549091-CA63-4008-B75E-48D0B7065B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7171" name="عنصر نائب للنص 2">
            <a:extLst>
              <a:ext uri="{FF2B5EF4-FFF2-40B4-BE49-F238E27FC236}">
                <a16:creationId xmlns:a16="http://schemas.microsoft.com/office/drawing/2014/main" id="{8EB1252B-5F55-4C60-97BC-8AAA21887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A02F633-8196-43F9-A5D8-F1AAFB2FB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42D3DC-7670-4E94-99E3-9BC685AFE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6BC9E43-E194-440C-AC3D-DDE9B9663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AE536AE-3C10-4882-A90C-3DEB9195A65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205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8" r:id="rId1"/>
    <p:sldLayoutId id="2147485909" r:id="rId2"/>
    <p:sldLayoutId id="2147485910" r:id="rId3"/>
    <p:sldLayoutId id="2147485911" r:id="rId4"/>
    <p:sldLayoutId id="2147485912" r:id="rId5"/>
    <p:sldLayoutId id="2147485913" r:id="rId6"/>
    <p:sldLayoutId id="2147485914" r:id="rId7"/>
    <p:sldLayoutId id="2147485915" r:id="rId8"/>
    <p:sldLayoutId id="2147485916" r:id="rId9"/>
    <p:sldLayoutId id="2147485917" r:id="rId10"/>
    <p:sldLayoutId id="2147485918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/>
              <a:t>Click to edit Master text styles</a:t>
            </a:r>
          </a:p>
          <a:p>
            <a:pPr lvl="1"/>
            <a:r>
              <a:rPr lang="en-US" altLang="ar-SA"/>
              <a:t>Second level</a:t>
            </a:r>
          </a:p>
          <a:p>
            <a:pPr lvl="2"/>
            <a:r>
              <a:rPr lang="en-US" altLang="ar-SA"/>
              <a:t>Third level</a:t>
            </a:r>
          </a:p>
          <a:p>
            <a:pPr lvl="3"/>
            <a:r>
              <a:rPr lang="en-US" altLang="ar-SA"/>
              <a:t>Fourth level</a:t>
            </a:r>
          </a:p>
          <a:p>
            <a:pPr lvl="4"/>
            <a:r>
              <a:rPr lang="en-US" altLang="ar-SA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A9CE14-2A64-408D-8C2C-FDD371E73EAA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47992B-3DFD-4E62-90AA-C2848D0ED889}" type="slidenum">
              <a:rPr lang="en-US" alt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85736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2" r:id="rId1"/>
    <p:sldLayoutId id="2147485933" r:id="rId2"/>
    <p:sldLayoutId id="2147485934" r:id="rId3"/>
    <p:sldLayoutId id="2147485935" r:id="rId4"/>
    <p:sldLayoutId id="2147485936" r:id="rId5"/>
    <p:sldLayoutId id="2147485937" r:id="rId6"/>
    <p:sldLayoutId id="2147485938" r:id="rId7"/>
    <p:sldLayoutId id="2147485939" r:id="rId8"/>
    <p:sldLayoutId id="2147485940" r:id="rId9"/>
    <p:sldLayoutId id="2147485941" r:id="rId10"/>
    <p:sldLayoutId id="2147485942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18913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44" r:id="rId1"/>
    <p:sldLayoutId id="2147485945" r:id="rId2"/>
    <p:sldLayoutId id="2147485946" r:id="rId3"/>
    <p:sldLayoutId id="2147485947" r:id="rId4"/>
    <p:sldLayoutId id="2147485948" r:id="rId5"/>
    <p:sldLayoutId id="2147485949" r:id="rId6"/>
    <p:sldLayoutId id="2147485950" r:id="rId7"/>
    <p:sldLayoutId id="2147485951" r:id="rId8"/>
    <p:sldLayoutId id="2147485952" r:id="rId9"/>
    <p:sldLayoutId id="2147485953" r:id="rId10"/>
    <p:sldLayoutId id="214748595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2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6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  <p:sldLayoutId id="2147484778" r:id="rId2"/>
    <p:sldLayoutId id="2147484779" r:id="rId3"/>
    <p:sldLayoutId id="2147484780" r:id="rId4"/>
    <p:sldLayoutId id="2147484781" r:id="rId5"/>
    <p:sldLayoutId id="2147484782" r:id="rId6"/>
    <p:sldLayoutId id="2147484783" r:id="rId7"/>
    <p:sldLayoutId id="2147484784" r:id="rId8"/>
    <p:sldLayoutId id="2147484785" r:id="rId9"/>
    <p:sldLayoutId id="2147484786" r:id="rId10"/>
    <p:sldLayoutId id="214748478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9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3" r:id="rId1"/>
    <p:sldLayoutId id="2147484814" r:id="rId2"/>
    <p:sldLayoutId id="2147484815" r:id="rId3"/>
    <p:sldLayoutId id="2147484816" r:id="rId4"/>
    <p:sldLayoutId id="2147484817" r:id="rId5"/>
    <p:sldLayoutId id="2147484818" r:id="rId6"/>
    <p:sldLayoutId id="2147484819" r:id="rId7"/>
    <p:sldLayoutId id="2147484820" r:id="rId8"/>
    <p:sldLayoutId id="2147484821" r:id="rId9"/>
    <p:sldLayoutId id="2147484822" r:id="rId10"/>
    <p:sldLayoutId id="214748482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FAB2410-2A78-4451-86FA-2523471400C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000500" y="3328987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9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29" r:id="rId5"/>
    <p:sldLayoutId id="2147484830" r:id="rId6"/>
    <p:sldLayoutId id="2147484831" r:id="rId7"/>
    <p:sldLayoutId id="2147484832" r:id="rId8"/>
    <p:sldLayoutId id="2147484833" r:id="rId9"/>
    <p:sldLayoutId id="2147484834" r:id="rId10"/>
    <p:sldLayoutId id="214748483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g"/><Relationship Id="rId11" Type="http://schemas.openxmlformats.org/officeDocument/2006/relationships/image" Target="../media/image47.gif"/><Relationship Id="rId5" Type="http://schemas.openxmlformats.org/officeDocument/2006/relationships/image" Target="../media/image42.png"/><Relationship Id="rId10" Type="http://schemas.microsoft.com/office/2007/relationships/hdphoto" Target="../media/hdphoto2.wdp"/><Relationship Id="rId4" Type="http://schemas.openxmlformats.org/officeDocument/2006/relationships/image" Target="../media/image41.gif"/><Relationship Id="rId9" Type="http://schemas.openxmlformats.org/officeDocument/2006/relationships/image" Target="../media/image4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4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4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75.xml"/><Relationship Id="rId6" Type="http://schemas.openxmlformats.org/officeDocument/2006/relationships/audio" Target="../media/audio10.wav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92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Relationship Id="rId9" Type="http://schemas.openxmlformats.org/officeDocument/2006/relationships/audio" Target="../media/audio10.wav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gif"/><Relationship Id="rId3" Type="http://schemas.openxmlformats.org/officeDocument/2006/relationships/slideLayout" Target="../slideLayouts/slideLayout294.xml"/><Relationship Id="rId7" Type="http://schemas.openxmlformats.org/officeDocument/2006/relationships/image" Target="../media/image16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2.jpg"/><Relationship Id="rId5" Type="http://schemas.openxmlformats.org/officeDocument/2006/relationships/image" Target="../media/image161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gif"/><Relationship Id="rId3" Type="http://schemas.openxmlformats.org/officeDocument/2006/relationships/audio" Target="../media/audio9.wav"/><Relationship Id="rId7" Type="http://schemas.openxmlformats.org/officeDocument/2006/relationships/image" Target="../media/image251.gif"/><Relationship Id="rId12" Type="http://schemas.openxmlformats.org/officeDocument/2006/relationships/image" Target="../media/image2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32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jpeg"/><Relationship Id="rId15" Type="http://schemas.openxmlformats.org/officeDocument/2006/relationships/image" Target="../media/image259.png"/><Relationship Id="rId10" Type="http://schemas.openxmlformats.org/officeDocument/2006/relationships/image" Target="../media/image254.gif"/><Relationship Id="rId4" Type="http://schemas.openxmlformats.org/officeDocument/2006/relationships/image" Target="../media/image248.png"/><Relationship Id="rId9" Type="http://schemas.openxmlformats.org/officeDocument/2006/relationships/image" Target="../media/image253.png"/><Relationship Id="rId14" Type="http://schemas.openxmlformats.org/officeDocument/2006/relationships/image" Target="../media/image25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1.xml"/><Relationship Id="rId5" Type="http://schemas.openxmlformats.org/officeDocument/2006/relationships/audio" Target="../media/audio1.wav"/><Relationship Id="rId4" Type="http://schemas.openxmlformats.org/officeDocument/2006/relationships/image" Target="../media/image18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slideLayout" Target="../slideLayouts/slideLayout231.xml"/><Relationship Id="rId1" Type="http://schemas.openxmlformats.org/officeDocument/2006/relationships/video" Target="https://www.youtube.com/embed/iegs6kcKENo?feature=oembed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9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audio" Target="../media/audio9.wav"/><Relationship Id="rId3" Type="http://schemas.openxmlformats.org/officeDocument/2006/relationships/image" Target="../media/image261.jpeg"/><Relationship Id="rId7" Type="http://schemas.openxmlformats.org/officeDocument/2006/relationships/image" Target="../media/image264.gif"/><Relationship Id="rId12" Type="http://schemas.openxmlformats.org/officeDocument/2006/relationships/image" Target="../media/image269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44.xml"/><Relationship Id="rId6" Type="http://schemas.openxmlformats.org/officeDocument/2006/relationships/image" Target="../media/image263.gif"/><Relationship Id="rId11" Type="http://schemas.openxmlformats.org/officeDocument/2006/relationships/image" Target="../media/image268.gif"/><Relationship Id="rId5" Type="http://schemas.openxmlformats.org/officeDocument/2006/relationships/hyperlink" Target="http://www.tran33m.com/up/uploads/images/tran33me630cac187.gif" TargetMode="External"/><Relationship Id="rId10" Type="http://schemas.openxmlformats.org/officeDocument/2006/relationships/image" Target="../media/image267.png"/><Relationship Id="rId4" Type="http://schemas.openxmlformats.org/officeDocument/2006/relationships/image" Target="../media/image262.png"/><Relationship Id="rId9" Type="http://schemas.openxmlformats.org/officeDocument/2006/relationships/image" Target="../media/image266.gi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56.xml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8.xml"/><Relationship Id="rId4" Type="http://schemas.openxmlformats.org/officeDocument/2006/relationships/image" Target="../media/image266.gi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image" Target="../media/image27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56.xml"/><Relationship Id="rId6" Type="http://schemas.openxmlformats.org/officeDocument/2006/relationships/image" Target="../media/image277.png"/><Relationship Id="rId5" Type="http://schemas.openxmlformats.org/officeDocument/2006/relationships/image" Target="../media/image276.jpeg"/><Relationship Id="rId4" Type="http://schemas.openxmlformats.org/officeDocument/2006/relationships/image" Target="../media/image27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356.xml"/><Relationship Id="rId6" Type="http://schemas.openxmlformats.org/officeDocument/2006/relationships/image" Target="../media/image275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74.xml"/><Relationship Id="rId4" Type="http://schemas.openxmlformats.org/officeDocument/2006/relationships/audio" Target="../media/audio7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8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80.xml"/><Relationship Id="rId6" Type="http://schemas.openxmlformats.org/officeDocument/2006/relationships/image" Target="../media/image16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Relationship Id="rId9" Type="http://schemas.openxmlformats.org/officeDocument/2006/relationships/audio" Target="NUL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gif"/><Relationship Id="rId3" Type="http://schemas.openxmlformats.org/officeDocument/2006/relationships/slideLayout" Target="../slideLayouts/slideLayout391.xml"/><Relationship Id="rId7" Type="http://schemas.openxmlformats.org/officeDocument/2006/relationships/image" Target="../media/image16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2.jpg"/><Relationship Id="rId5" Type="http://schemas.openxmlformats.org/officeDocument/2006/relationships/image" Target="../media/image161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1.xml"/><Relationship Id="rId5" Type="http://schemas.openxmlformats.org/officeDocument/2006/relationships/audio" Target="../media/audio1.wav"/><Relationship Id="rId4" Type="http://schemas.openxmlformats.org/officeDocument/2006/relationships/image" Target="../media/image18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18.xml"/><Relationship Id="rId1" Type="http://schemas.openxmlformats.org/officeDocument/2006/relationships/video" Target="https://www.youtube.com/embed/ipHqfstwt-o?feature=oembed" TargetMode="External"/><Relationship Id="rId4" Type="http://schemas.openxmlformats.org/officeDocument/2006/relationships/image" Target="../media/image284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7" Type="http://schemas.openxmlformats.org/officeDocument/2006/relationships/image" Target="../media/image28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56.xml"/><Relationship Id="rId6" Type="http://schemas.openxmlformats.org/officeDocument/2006/relationships/image" Target="../media/image288.jpeg"/><Relationship Id="rId5" Type="http://schemas.openxmlformats.org/officeDocument/2006/relationships/image" Target="../media/image287.png"/><Relationship Id="rId4" Type="http://schemas.openxmlformats.org/officeDocument/2006/relationships/image" Target="../media/image286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24.xml"/><Relationship Id="rId5" Type="http://schemas.openxmlformats.org/officeDocument/2006/relationships/audio" Target="../media/audio4.wav"/><Relationship Id="rId4" Type="http://schemas.openxmlformats.org/officeDocument/2006/relationships/image" Target="../media/image57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35.xml"/><Relationship Id="rId5" Type="http://schemas.openxmlformats.org/officeDocument/2006/relationships/image" Target="../media/image150.png"/><Relationship Id="rId4" Type="http://schemas.openxmlformats.org/officeDocument/2006/relationships/image" Target="../media/image290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46.xml"/><Relationship Id="rId6" Type="http://schemas.openxmlformats.org/officeDocument/2006/relationships/image" Target="../media/image144.jpg"/><Relationship Id="rId5" Type="http://schemas.openxmlformats.org/officeDocument/2006/relationships/image" Target="../media/image69.jpg"/><Relationship Id="rId4" Type="http://schemas.openxmlformats.org/officeDocument/2006/relationships/audio" Target="../media/audio5.wav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gif"/><Relationship Id="rId3" Type="http://schemas.openxmlformats.org/officeDocument/2006/relationships/image" Target="../media/image291.png"/><Relationship Id="rId7" Type="http://schemas.openxmlformats.org/officeDocument/2006/relationships/image" Target="../media/image295.gif"/><Relationship Id="rId12" Type="http://schemas.openxmlformats.org/officeDocument/2006/relationships/image" Target="../media/image29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67.xml"/><Relationship Id="rId6" Type="http://schemas.openxmlformats.org/officeDocument/2006/relationships/image" Target="../media/image294.gif"/><Relationship Id="rId11" Type="http://schemas.openxmlformats.org/officeDocument/2006/relationships/image" Target="../media/image298.gif"/><Relationship Id="rId5" Type="http://schemas.openxmlformats.org/officeDocument/2006/relationships/image" Target="../media/image293.png"/><Relationship Id="rId10" Type="http://schemas.openxmlformats.org/officeDocument/2006/relationships/image" Target="../media/image297.gif"/><Relationship Id="rId4" Type="http://schemas.openxmlformats.org/officeDocument/2006/relationships/image" Target="../media/image292.png"/><Relationship Id="rId9" Type="http://schemas.openxmlformats.org/officeDocument/2006/relationships/slide" Target="slide2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7" Type="http://schemas.openxmlformats.org/officeDocument/2006/relationships/image" Target="../media/image304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74.xml"/><Relationship Id="rId6" Type="http://schemas.openxmlformats.org/officeDocument/2006/relationships/image" Target="../media/image303.gif"/><Relationship Id="rId5" Type="http://schemas.openxmlformats.org/officeDocument/2006/relationships/image" Target="../media/image302.jpeg"/><Relationship Id="rId4" Type="http://schemas.openxmlformats.org/officeDocument/2006/relationships/image" Target="../media/image301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7.wav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46.xml"/><Relationship Id="rId6" Type="http://schemas.openxmlformats.org/officeDocument/2006/relationships/image" Target="../media/image144.jpg"/><Relationship Id="rId5" Type="http://schemas.openxmlformats.org/officeDocument/2006/relationships/image" Target="../media/image69.jp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2.xml"/><Relationship Id="rId5" Type="http://schemas.openxmlformats.org/officeDocument/2006/relationships/audio" Target="../media/audio4.wav"/><Relationship Id="rId4" Type="http://schemas.openxmlformats.org/officeDocument/2006/relationships/image" Target="../media/image57.jp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jpeg"/><Relationship Id="rId3" Type="http://schemas.openxmlformats.org/officeDocument/2006/relationships/image" Target="../media/image305.jpeg"/><Relationship Id="rId7" Type="http://schemas.openxmlformats.org/officeDocument/2006/relationships/image" Target="../media/image30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6.xml"/><Relationship Id="rId6" Type="http://schemas.openxmlformats.org/officeDocument/2006/relationships/image" Target="../media/image308.png"/><Relationship Id="rId5" Type="http://schemas.openxmlformats.org/officeDocument/2006/relationships/image" Target="../media/image307.png"/><Relationship Id="rId4" Type="http://schemas.openxmlformats.org/officeDocument/2006/relationships/image" Target="../media/image306.png"/><Relationship Id="rId9" Type="http://schemas.openxmlformats.org/officeDocument/2006/relationships/image" Target="../media/image311.jpe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3" Type="http://schemas.openxmlformats.org/officeDocument/2006/relationships/image" Target="../media/image312.jpeg"/><Relationship Id="rId7" Type="http://schemas.openxmlformats.org/officeDocument/2006/relationships/image" Target="../media/image31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91.xml"/><Relationship Id="rId6" Type="http://schemas.openxmlformats.org/officeDocument/2006/relationships/image" Target="../media/image315.jpeg"/><Relationship Id="rId5" Type="http://schemas.openxmlformats.org/officeDocument/2006/relationships/image" Target="../media/image314.png"/><Relationship Id="rId4" Type="http://schemas.openxmlformats.org/officeDocument/2006/relationships/image" Target="../media/image313.gi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gif"/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49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74.xml"/><Relationship Id="rId4" Type="http://schemas.openxmlformats.org/officeDocument/2006/relationships/audio" Target="../media/audio7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58.xml"/><Relationship Id="rId6" Type="http://schemas.openxmlformats.org/officeDocument/2006/relationships/image" Target="../media/image66.gif"/><Relationship Id="rId5" Type="http://schemas.microsoft.com/office/2007/relationships/hdphoto" Target="../media/hdphoto8.wdp"/><Relationship Id="rId4" Type="http://schemas.openxmlformats.org/officeDocument/2006/relationships/image" Target="../media/image320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24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17.png"/><Relationship Id="rId9" Type="http://schemas.openxmlformats.org/officeDocument/2006/relationships/audio" Target="NUL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514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92.xml"/><Relationship Id="rId6" Type="http://schemas.openxmlformats.org/officeDocument/2006/relationships/image" Target="../media/image326.png"/><Relationship Id="rId5" Type="http://schemas.openxmlformats.org/officeDocument/2006/relationships/image" Target="../media/image325.png"/><Relationship Id="rId4" Type="http://schemas.openxmlformats.org/officeDocument/2006/relationships/image" Target="../media/image324.png"/><Relationship Id="rId9" Type="http://schemas.openxmlformats.org/officeDocument/2006/relationships/audio" Target="../media/audio10.wav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png"/><Relationship Id="rId3" Type="http://schemas.openxmlformats.org/officeDocument/2006/relationships/image" Target="../media/image328.png"/><Relationship Id="rId7" Type="http://schemas.openxmlformats.org/officeDocument/2006/relationships/image" Target="../media/image33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56.xml"/><Relationship Id="rId6" Type="http://schemas.openxmlformats.org/officeDocument/2006/relationships/image" Target="../media/image330.jpeg"/><Relationship Id="rId5" Type="http://schemas.openxmlformats.org/officeDocument/2006/relationships/image" Target="../media/image329.jpeg"/><Relationship Id="rId10" Type="http://schemas.openxmlformats.org/officeDocument/2006/relationships/image" Target="../media/image334.png"/><Relationship Id="rId4" Type="http://schemas.openxmlformats.org/officeDocument/2006/relationships/image" Target="../media/image323.png"/><Relationship Id="rId9" Type="http://schemas.openxmlformats.org/officeDocument/2006/relationships/image" Target="../media/image333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1.xml"/><Relationship Id="rId5" Type="http://schemas.openxmlformats.org/officeDocument/2006/relationships/audio" Target="../media/audio1.wav"/><Relationship Id="rId4" Type="http://schemas.openxmlformats.org/officeDocument/2006/relationships/image" Target="../media/image1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3.xml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slideLayout" Target="../slideLayouts/slideLayout231.xml"/><Relationship Id="rId1" Type="http://schemas.openxmlformats.org/officeDocument/2006/relationships/video" Target="https://www.youtube.com/embed/UYzE0PN3UXU?feature=oembed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526.xml"/><Relationship Id="rId6" Type="http://schemas.openxmlformats.org/officeDocument/2006/relationships/image" Target="../media/image66.gif"/><Relationship Id="rId5" Type="http://schemas.openxmlformats.org/officeDocument/2006/relationships/image" Target="../media/image337.jpeg"/><Relationship Id="rId4" Type="http://schemas.openxmlformats.org/officeDocument/2006/relationships/image" Target="../media/image336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3" Type="http://schemas.openxmlformats.org/officeDocument/2006/relationships/audio" Target="../media/audio11.wav"/><Relationship Id="rId7" Type="http://schemas.openxmlformats.org/officeDocument/2006/relationships/image" Target="../media/image341.png"/><Relationship Id="rId12" Type="http://schemas.openxmlformats.org/officeDocument/2006/relationships/audio" Target="../media/audio11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40.png"/><Relationship Id="rId11" Type="http://schemas.microsoft.com/office/2007/relationships/hdphoto" Target="../media/hdphoto9.wdp"/><Relationship Id="rId5" Type="http://schemas.openxmlformats.org/officeDocument/2006/relationships/image" Target="../media/image339.png"/><Relationship Id="rId10" Type="http://schemas.openxmlformats.org/officeDocument/2006/relationships/image" Target="../media/image344.png"/><Relationship Id="rId4" Type="http://schemas.openxmlformats.org/officeDocument/2006/relationships/image" Target="../media/image338.png"/><Relationship Id="rId9" Type="http://schemas.openxmlformats.org/officeDocument/2006/relationships/image" Target="../media/image343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7.wav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46.xml"/><Relationship Id="rId6" Type="http://schemas.openxmlformats.org/officeDocument/2006/relationships/image" Target="../media/image144.jpg"/><Relationship Id="rId5" Type="http://schemas.openxmlformats.org/officeDocument/2006/relationships/image" Target="../media/image69.jpg"/><Relationship Id="rId4" Type="http://schemas.openxmlformats.org/officeDocument/2006/relationships/audio" Target="../media/audio5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7" Type="http://schemas.openxmlformats.org/officeDocument/2006/relationships/image" Target="../media/image34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56.xml"/><Relationship Id="rId6" Type="http://schemas.openxmlformats.org/officeDocument/2006/relationships/image" Target="../media/image348.png"/><Relationship Id="rId5" Type="http://schemas.openxmlformats.org/officeDocument/2006/relationships/image" Target="../media/image347.jpeg"/><Relationship Id="rId4" Type="http://schemas.openxmlformats.org/officeDocument/2006/relationships/image" Target="../media/image346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3" Type="http://schemas.openxmlformats.org/officeDocument/2006/relationships/audio" Target="../media/audio5.wav"/><Relationship Id="rId7" Type="http://schemas.openxmlformats.org/officeDocument/2006/relationships/image" Target="../media/image35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56.xml"/><Relationship Id="rId6" Type="http://schemas.openxmlformats.org/officeDocument/2006/relationships/image" Target="../media/image352.gif"/><Relationship Id="rId11" Type="http://schemas.openxmlformats.org/officeDocument/2006/relationships/audio" Target="../media/audio7.wav"/><Relationship Id="rId5" Type="http://schemas.openxmlformats.org/officeDocument/2006/relationships/image" Target="../media/image351.gif"/><Relationship Id="rId10" Type="http://schemas.openxmlformats.org/officeDocument/2006/relationships/image" Target="../media/image66.gif"/><Relationship Id="rId4" Type="http://schemas.openxmlformats.org/officeDocument/2006/relationships/image" Target="../media/image350.jpeg"/><Relationship Id="rId9" Type="http://schemas.openxmlformats.org/officeDocument/2006/relationships/image" Target="../media/image317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image" Target="../media/image354.png"/><Relationship Id="rId7" Type="http://schemas.openxmlformats.org/officeDocument/2006/relationships/image" Target="../media/image35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538.xml"/><Relationship Id="rId6" Type="http://schemas.openxmlformats.org/officeDocument/2006/relationships/image" Target="../media/image357.jpeg"/><Relationship Id="rId5" Type="http://schemas.openxmlformats.org/officeDocument/2006/relationships/image" Target="../media/image356.png"/><Relationship Id="rId4" Type="http://schemas.openxmlformats.org/officeDocument/2006/relationships/image" Target="../media/image355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24.xml"/><Relationship Id="rId5" Type="http://schemas.openxmlformats.org/officeDocument/2006/relationships/audio" Target="../media/audio4.wav"/><Relationship Id="rId4" Type="http://schemas.openxmlformats.org/officeDocument/2006/relationships/image" Target="../media/image57.jp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35.xml"/><Relationship Id="rId6" Type="http://schemas.openxmlformats.org/officeDocument/2006/relationships/image" Target="../media/image360.jpeg"/><Relationship Id="rId5" Type="http://schemas.openxmlformats.org/officeDocument/2006/relationships/image" Target="../media/image66.gif"/><Relationship Id="rId4" Type="http://schemas.openxmlformats.org/officeDocument/2006/relationships/image" Target="../media/image359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eg"/><Relationship Id="rId2" Type="http://schemas.openxmlformats.org/officeDocument/2006/relationships/slideLayout" Target="../slideLayouts/slideLayout231.xml"/><Relationship Id="rId1" Type="http://schemas.openxmlformats.org/officeDocument/2006/relationships/video" Target="https://www.youtube.com/embed/MQvM2hNkHX8?feature=oembed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audio" Target="../media/audio3.wav"/><Relationship Id="rId7" Type="http://schemas.openxmlformats.org/officeDocument/2006/relationships/image" Target="../media/image6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image" Target="../media/image60.jpg"/><Relationship Id="rId9" Type="http://schemas.openxmlformats.org/officeDocument/2006/relationships/audio" Target="../media/audio3.wav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jpeg"/><Relationship Id="rId3" Type="http://schemas.openxmlformats.org/officeDocument/2006/relationships/image" Target="../media/image362.png"/><Relationship Id="rId7" Type="http://schemas.openxmlformats.org/officeDocument/2006/relationships/image" Target="../media/image36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56.xml"/><Relationship Id="rId6" Type="http://schemas.openxmlformats.org/officeDocument/2006/relationships/image" Target="../media/image365.png"/><Relationship Id="rId11" Type="http://schemas.openxmlformats.org/officeDocument/2006/relationships/image" Target="../media/image370.jpeg"/><Relationship Id="rId5" Type="http://schemas.openxmlformats.org/officeDocument/2006/relationships/image" Target="../media/image364.png"/><Relationship Id="rId10" Type="http://schemas.openxmlformats.org/officeDocument/2006/relationships/image" Target="../media/image369.png"/><Relationship Id="rId4" Type="http://schemas.openxmlformats.org/officeDocument/2006/relationships/image" Target="../media/image363.png"/><Relationship Id="rId9" Type="http://schemas.openxmlformats.org/officeDocument/2006/relationships/image" Target="../media/image368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7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58.xml"/><Relationship Id="rId5" Type="http://schemas.openxmlformats.org/officeDocument/2006/relationships/image" Target="../media/image66.gif"/><Relationship Id="rId4" Type="http://schemas.openxmlformats.org/officeDocument/2006/relationships/image" Target="../media/image55.gif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40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17.png"/><Relationship Id="rId9" Type="http://schemas.openxmlformats.org/officeDocument/2006/relationships/audio" Target="NUL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56.xml"/><Relationship Id="rId5" Type="http://schemas.openxmlformats.org/officeDocument/2006/relationships/image" Target="../media/image132.png"/><Relationship Id="rId4" Type="http://schemas.openxmlformats.org/officeDocument/2006/relationships/image" Target="../media/image90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51.xml"/><Relationship Id="rId4" Type="http://schemas.openxmlformats.org/officeDocument/2006/relationships/hyperlink" Target="https://www.hululktaab.com/%d8%a7%d9%84%d9%81%d8%b5%d9%84-%d8%a7%d9%84%d8%a7%d9%88%d9%84-%d8%b7%d8%a8%d9%8a%d8%b9%d8%a9-%d8%a7%d9%84%d8%b9%d9%84%d9%85/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55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55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55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5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2.xml"/><Relationship Id="rId5" Type="http://schemas.openxmlformats.org/officeDocument/2006/relationships/audio" Target="../media/audio4.wav"/><Relationship Id="rId4" Type="http://schemas.openxmlformats.org/officeDocument/2006/relationships/image" Target="../media/image57.jp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551.xml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png"/><Relationship Id="rId3" Type="http://schemas.openxmlformats.org/officeDocument/2006/relationships/audio" Target="../media/audio4.wav"/><Relationship Id="rId7" Type="http://schemas.openxmlformats.org/officeDocument/2006/relationships/image" Target="../media/image86.png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62.xml"/><Relationship Id="rId6" Type="http://schemas.openxmlformats.org/officeDocument/2006/relationships/image" Target="../media/image16.png"/><Relationship Id="rId11" Type="http://schemas.openxmlformats.org/officeDocument/2006/relationships/hyperlink" Target="https://twitter.com/sabir_511?s=09" TargetMode="External"/><Relationship Id="rId5" Type="http://schemas.openxmlformats.org/officeDocument/2006/relationships/image" Target="../media/image382.gif"/><Relationship Id="rId10" Type="http://schemas.openxmlformats.org/officeDocument/2006/relationships/image" Target="../media/image87.png"/><Relationship Id="rId4" Type="http://schemas.openxmlformats.org/officeDocument/2006/relationships/image" Target="../media/image381.gif"/><Relationship Id="rId9" Type="http://schemas.openxmlformats.org/officeDocument/2006/relationships/hyperlink" Target="https://t.me/sabir_51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6.gif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7.wav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8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Relationship Id="rId9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2.xml"/><Relationship Id="rId5" Type="http://schemas.openxmlformats.org/officeDocument/2006/relationships/audio" Target="../media/audio4.wav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3.xml"/><Relationship Id="rId5" Type="http://schemas.openxmlformats.org/officeDocument/2006/relationships/image" Target="../media/image66.gif"/><Relationship Id="rId4" Type="http://schemas.openxmlformats.org/officeDocument/2006/relationships/image" Target="../media/image8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09.xml"/><Relationship Id="rId4" Type="http://schemas.openxmlformats.org/officeDocument/2006/relationships/audio" Target="../media/audio7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6.gif"/><Relationship Id="rId5" Type="http://schemas.microsoft.com/office/2007/relationships/hdphoto" Target="../media/hdphoto3.wdp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17.png"/><Relationship Id="rId9" Type="http://schemas.openxmlformats.org/officeDocument/2006/relationships/audio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audio" Target="../media/audio8.wav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48.xml"/><Relationship Id="rId5" Type="http://schemas.openxmlformats.org/officeDocument/2006/relationships/audio" Target="NUL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148.xml"/><Relationship Id="rId1" Type="http://schemas.openxmlformats.org/officeDocument/2006/relationships/video" Target="https://www.youtube.com/embed/qQWCbw5fq5o?feature=oembe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0.gif"/><Relationship Id="rId4" Type="http://schemas.openxmlformats.org/officeDocument/2006/relationships/image" Target="../media/image9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gif"/><Relationship Id="rId5" Type="http://schemas.openxmlformats.org/officeDocument/2006/relationships/image" Target="../media/image102.gif"/><Relationship Id="rId4" Type="http://schemas.openxmlformats.org/officeDocument/2006/relationships/image" Target="../media/image10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2.xml"/><Relationship Id="rId5" Type="http://schemas.openxmlformats.org/officeDocument/2006/relationships/audio" Target="../media/audio4.wav"/><Relationship Id="rId4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gif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gif"/><Relationship Id="rId5" Type="http://schemas.openxmlformats.org/officeDocument/2006/relationships/image" Target="../media/image103.gif"/><Relationship Id="rId4" Type="http://schemas.openxmlformats.org/officeDocument/2006/relationships/image" Target="../media/image106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577.xml"/><Relationship Id="rId4" Type="http://schemas.openxmlformats.org/officeDocument/2006/relationships/image" Target="../media/image10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48.xml"/><Relationship Id="rId5" Type="http://schemas.openxmlformats.org/officeDocument/2006/relationships/audio" Target="NULL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2.xml"/><Relationship Id="rId5" Type="http://schemas.openxmlformats.org/officeDocument/2006/relationships/audio" Target="../media/audio4.wav"/><Relationship Id="rId4" Type="http://schemas.openxmlformats.org/officeDocument/2006/relationships/image" Target="../media/image5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66.gif"/><Relationship Id="rId5" Type="http://schemas.openxmlformats.org/officeDocument/2006/relationships/image" Target="../media/image110.jpg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gif"/><Relationship Id="rId3" Type="http://schemas.openxmlformats.org/officeDocument/2006/relationships/audio" Target="../media/audio10.wav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3.png"/><Relationship Id="rId11" Type="http://schemas.openxmlformats.org/officeDocument/2006/relationships/audio" Target="../media/audio10.wav"/><Relationship Id="rId5" Type="http://schemas.openxmlformats.org/officeDocument/2006/relationships/image" Target="../media/image112.png"/><Relationship Id="rId10" Type="http://schemas.openxmlformats.org/officeDocument/2006/relationships/image" Target="../media/image115.gif"/><Relationship Id="rId4" Type="http://schemas.openxmlformats.org/officeDocument/2006/relationships/image" Target="../media/image111.png"/><Relationship Id="rId9" Type="http://schemas.openxmlformats.org/officeDocument/2006/relationships/image" Target="../media/image53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audio" Target="../media/audio9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gif"/><Relationship Id="rId5" Type="http://schemas.openxmlformats.org/officeDocument/2006/relationships/image" Target="../media/image118.gif"/><Relationship Id="rId4" Type="http://schemas.openxmlformats.org/officeDocument/2006/relationships/image" Target="../media/image100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66.gif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5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26.pn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audio" Target="../media/audio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0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9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17.png"/><Relationship Id="rId9" Type="http://schemas.openxmlformats.org/officeDocument/2006/relationships/audio" Target="NUL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48.xml"/><Relationship Id="rId5" Type="http://schemas.openxmlformats.org/officeDocument/2006/relationships/audio" Target="NULL"/><Relationship Id="rId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slideLayout" Target="../slideLayouts/slideLayout148.xml"/><Relationship Id="rId1" Type="http://schemas.openxmlformats.org/officeDocument/2006/relationships/video" Target="https://www.youtube.com/embed/UFM77abXzaI?feature=oembed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5.wav"/><Relationship Id="rId7" Type="http://schemas.openxmlformats.org/officeDocument/2006/relationships/image" Target="../media/image1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41.png"/><Relationship Id="rId10" Type="http://schemas.openxmlformats.org/officeDocument/2006/relationships/audio" Target="../media/audio3.wav"/><Relationship Id="rId4" Type="http://schemas.openxmlformats.org/officeDocument/2006/relationships/image" Target="../media/image140.png"/><Relationship Id="rId9" Type="http://schemas.openxmlformats.org/officeDocument/2006/relationships/image" Target="../media/image6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9.xml"/><Relationship Id="rId5" Type="http://schemas.openxmlformats.org/officeDocument/2006/relationships/audio" Target="../media/audio9.wav"/><Relationship Id="rId4" Type="http://schemas.openxmlformats.org/officeDocument/2006/relationships/image" Target="../media/image144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audio" Target="../media/audio10.wav"/><Relationship Id="rId7" Type="http://schemas.openxmlformats.org/officeDocument/2006/relationships/image" Target="../media/image147.png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6.png"/><Relationship Id="rId11" Type="http://schemas.openxmlformats.org/officeDocument/2006/relationships/image" Target="../media/image66.gif"/><Relationship Id="rId5" Type="http://schemas.openxmlformats.org/officeDocument/2006/relationships/image" Target="../media/image145.png"/><Relationship Id="rId10" Type="http://schemas.openxmlformats.org/officeDocument/2006/relationships/image" Target="../media/image149.png"/><Relationship Id="rId4" Type="http://schemas.openxmlformats.org/officeDocument/2006/relationships/audio" Target="../media/audio5.wav"/><Relationship Id="rId9" Type="http://schemas.openxmlformats.org/officeDocument/2006/relationships/image" Target="../media/image148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2.xml"/><Relationship Id="rId5" Type="http://schemas.openxmlformats.org/officeDocument/2006/relationships/audio" Target="../media/audio4.wav"/><Relationship Id="rId4" Type="http://schemas.openxmlformats.org/officeDocument/2006/relationships/image" Target="../media/image5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0.xml"/><Relationship Id="rId5" Type="http://schemas.openxmlformats.org/officeDocument/2006/relationships/audio" Target="../media/audio10.wav"/><Relationship Id="rId4" Type="http://schemas.openxmlformats.org/officeDocument/2006/relationships/image" Target="../media/image1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0.xml"/><Relationship Id="rId6" Type="http://schemas.openxmlformats.org/officeDocument/2006/relationships/audio" Target="../media/audio6.wav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2.xml"/><Relationship Id="rId5" Type="http://schemas.openxmlformats.org/officeDocument/2006/relationships/audio" Target="../media/audio4.wav"/><Relationship Id="rId4" Type="http://schemas.openxmlformats.org/officeDocument/2006/relationships/image" Target="../media/image57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6.wav"/><Relationship Id="rId4" Type="http://schemas.openxmlformats.org/officeDocument/2006/relationships/image" Target="../media/image15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55.png"/><Relationship Id="rId7" Type="http://schemas.openxmlformats.org/officeDocument/2006/relationships/image" Target="../media/image1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microsoft.com/office/2007/relationships/hdphoto" Target="../media/hdphoto6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09.xml"/><Relationship Id="rId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gif"/><Relationship Id="rId4" Type="http://schemas.openxmlformats.org/officeDocument/2006/relationships/image" Target="../media/image16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17.png"/><Relationship Id="rId9" Type="http://schemas.openxmlformats.org/officeDocument/2006/relationships/audio" Target="NUL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2.jpg"/><Relationship Id="rId5" Type="http://schemas.openxmlformats.org/officeDocument/2006/relationships/image" Target="../media/image161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3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8.jpe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7.wav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5.png"/><Relationship Id="rId5" Type="http://schemas.openxmlformats.org/officeDocument/2006/relationships/image" Target="../media/image174.jpeg"/><Relationship Id="rId4" Type="http://schemas.openxmlformats.org/officeDocument/2006/relationships/image" Target="../media/image173.png"/><Relationship Id="rId9" Type="http://schemas.openxmlformats.org/officeDocument/2006/relationships/audio" Target="../media/audio9.wav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10" Type="http://schemas.openxmlformats.org/officeDocument/2006/relationships/image" Target="../media/image184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8.wav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1.xml"/><Relationship Id="rId5" Type="http://schemas.openxmlformats.org/officeDocument/2006/relationships/audio" Target="../media/audio1.wav"/><Relationship Id="rId4" Type="http://schemas.openxmlformats.org/officeDocument/2006/relationships/image" Target="../media/image18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slideLayout" Target="../slideLayouts/slideLayout148.xml"/><Relationship Id="rId1" Type="http://schemas.openxmlformats.org/officeDocument/2006/relationships/video" Target="https://www.youtube.com/embed/8_DlKDaEpLM?feature=oembed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3.png"/><Relationship Id="rId5" Type="http://schemas.openxmlformats.org/officeDocument/2006/relationships/image" Target="../media/image192.jpeg"/><Relationship Id="rId4" Type="http://schemas.openxmlformats.org/officeDocument/2006/relationships/image" Target="../media/image19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7.png"/><Relationship Id="rId4" Type="http://schemas.openxmlformats.org/officeDocument/2006/relationships/image" Target="../media/image196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13" Type="http://schemas.openxmlformats.org/officeDocument/2006/relationships/image" Target="../media/image55.gif"/><Relationship Id="rId3" Type="http://schemas.microsoft.com/office/2007/relationships/hdphoto" Target="../media/hdphoto7.wdp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1.jpe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0" Type="http://schemas.openxmlformats.org/officeDocument/2006/relationships/image" Target="../media/image205.wmf"/><Relationship Id="rId4" Type="http://schemas.openxmlformats.org/officeDocument/2006/relationships/image" Target="../media/image199.png"/><Relationship Id="rId9" Type="http://schemas.openxmlformats.org/officeDocument/2006/relationships/image" Target="../media/image20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2.xml"/><Relationship Id="rId5" Type="http://schemas.openxmlformats.org/officeDocument/2006/relationships/audio" Target="../media/audio4.wav"/><Relationship Id="rId4" Type="http://schemas.openxmlformats.org/officeDocument/2006/relationships/image" Target="../media/image57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0.xml"/><Relationship Id="rId5" Type="http://schemas.openxmlformats.org/officeDocument/2006/relationships/audio" Target="../media/audio10.wav"/><Relationship Id="rId4" Type="http://schemas.openxmlformats.org/officeDocument/2006/relationships/image" Target="../media/image15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02.xml"/><Relationship Id="rId5" Type="http://schemas.openxmlformats.org/officeDocument/2006/relationships/audio" Target="../media/audio9.wav"/><Relationship Id="rId4" Type="http://schemas.openxmlformats.org/officeDocument/2006/relationships/image" Target="../media/image15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6.gif"/><Relationship Id="rId5" Type="http://schemas.openxmlformats.org/officeDocument/2006/relationships/image" Target="../media/image152.pn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audio" Target="../media/audio5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1.xml"/><Relationship Id="rId5" Type="http://schemas.openxmlformats.org/officeDocument/2006/relationships/audio" Target="../media/audio1.wav"/><Relationship Id="rId4" Type="http://schemas.openxmlformats.org/officeDocument/2006/relationships/image" Target="../media/image18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slideLayout" Target="../slideLayouts/slideLayout148.xml"/><Relationship Id="rId1" Type="http://schemas.openxmlformats.org/officeDocument/2006/relationships/video" Target="https://www.youtube.com/embed/6bVsnKI18Pk?feature=oembed" TargetMode="Externa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4.png"/><Relationship Id="rId7" Type="http://schemas.openxmlformats.org/officeDocument/2006/relationships/image" Target="../media/image218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220.png"/><Relationship Id="rId7" Type="http://schemas.openxmlformats.org/officeDocument/2006/relationships/image" Target="../media/image224.jpeg"/><Relationship Id="rId12" Type="http://schemas.openxmlformats.org/officeDocument/2006/relationships/image" Target="../media/image22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3.jpeg"/><Relationship Id="rId11" Type="http://schemas.openxmlformats.org/officeDocument/2006/relationships/image" Target="../media/image228.png"/><Relationship Id="rId5" Type="http://schemas.openxmlformats.org/officeDocument/2006/relationships/image" Target="../media/image222.png"/><Relationship Id="rId10" Type="http://schemas.openxmlformats.org/officeDocument/2006/relationships/image" Target="../media/image227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09.xml"/><Relationship Id="rId4" Type="http://schemas.openxmlformats.org/officeDocument/2006/relationships/audio" Target="../media/audio7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69.xml"/><Relationship Id="rId6" Type="http://schemas.openxmlformats.org/officeDocument/2006/relationships/audio" Target="../media/audio11.wav"/><Relationship Id="rId5" Type="http://schemas.openxmlformats.org/officeDocument/2006/relationships/image" Target="../media/image66.gif"/><Relationship Id="rId4" Type="http://schemas.openxmlformats.org/officeDocument/2006/relationships/image" Target="../media/image230.jp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17.png"/><Relationship Id="rId9" Type="http://schemas.openxmlformats.org/officeDocument/2006/relationships/audio" Target="NUL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8.xml"/><Relationship Id="rId4" Type="http://schemas.openxmlformats.org/officeDocument/2006/relationships/hyperlink" Target="https://www.hululktaab.com/%d8%a7%d9%84%d9%81%d8%b5%d9%84-%d8%a7%d9%84%d8%a7%d9%88%d9%84-%d8%b7%d8%a8%d9%8a%d8%b9%d8%a9-%d8%a7%d9%84%d8%b9%d9%84%d9%8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040AB6-D7D5-4783-AFFA-B7A0BBA9A196}"/>
              </a:ext>
            </a:extLst>
          </p:cNvPr>
          <p:cNvSpPr txBox="1"/>
          <p:nvPr/>
        </p:nvSpPr>
        <p:spPr>
          <a:xfrm>
            <a:off x="865931" y="2678698"/>
            <a:ext cx="178554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/>
              <a:t>للأمانة العلمية تم اقتباس شرائح من عروض </a:t>
            </a:r>
            <a:r>
              <a:rPr lang="ar-SA" sz="1600" b="1" dirty="0">
                <a:solidFill>
                  <a:srgbClr val="FF0000"/>
                </a:solidFill>
              </a:rPr>
              <a:t>الأستاذة الفاضلة هيا العمري</a:t>
            </a:r>
            <a:r>
              <a:rPr lang="ar-SA" sz="1600" b="1" dirty="0"/>
              <a:t> والعمل والتعديل عليها بما يتوافق مع طريقتي في الشرح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90D787E-FE2C-4A91-B2BD-2083880F6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40" y="1778145"/>
            <a:ext cx="1440159" cy="121855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56C2A05-CFA0-4324-868C-7AA8AC050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116632"/>
            <a:ext cx="1086272" cy="95032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E2F957F-7578-4E55-808D-B9034DE23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2" y="260648"/>
            <a:ext cx="955450" cy="84721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AF91069-6151-47E1-B775-A825EC9293A8}"/>
              </a:ext>
            </a:extLst>
          </p:cNvPr>
          <p:cNvSpPr/>
          <p:nvPr/>
        </p:nvSpPr>
        <p:spPr>
          <a:xfrm>
            <a:off x="1554996" y="2333535"/>
            <a:ext cx="6034005" cy="319262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iTi" pitchFamily="49" charset="-122"/>
              <a:ea typeface="KaiTi" pitchFamily="49" charset="-122"/>
              <a:cs typeface="Times New Roman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iTi" pitchFamily="49" charset="-122"/>
              <a:ea typeface="KaiTi" pitchFamily="49" charset="-122"/>
              <a:cs typeface="Times New Roman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iTi" pitchFamily="49" charset="-122"/>
                <a:ea typeface="KaiTi" pitchFamily="49" charset="-122"/>
                <a:cs typeface="Times New Roman"/>
              </a:rPr>
              <a:t>مادة العلوم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iTi" pitchFamily="49" charset="-122"/>
                <a:ea typeface="KaiTi" pitchFamily="49" charset="-122"/>
                <a:cs typeface="Times New Roman"/>
              </a:rPr>
              <a:t>الصف الثاني متوسط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iTi" pitchFamily="49" charset="-122"/>
                <a:ea typeface="KaiTi" pitchFamily="49" charset="-122"/>
                <a:cs typeface="Times New Roman"/>
              </a:rPr>
              <a:t>الفصل الدراسي الأول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          </a:t>
            </a:r>
            <a:b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</a:br>
            <a:r>
              <a:rPr kumimoji="0" lang="ar-S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الوحدة الثانية</a:t>
            </a:r>
            <a:br>
              <a:rPr kumimoji="0" lang="ar-SA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</a:br>
            <a:b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</a:br>
            <a:endParaRPr kumimoji="0" lang="ar-SA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BF42877-EE38-4155-9C59-92BE6AA70C40}"/>
              </a:ext>
            </a:extLst>
          </p:cNvPr>
          <p:cNvSpPr txBox="1"/>
          <p:nvPr/>
        </p:nvSpPr>
        <p:spPr>
          <a:xfrm>
            <a:off x="5381754" y="1944741"/>
            <a:ext cx="5040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103F9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7E9B08F-D55D-4D5A-8CAF-55AE0AE95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6482"/>
            <a:ext cx="4608512" cy="1597851"/>
          </a:xfrm>
          <a:prstGeom prst="rect">
            <a:avLst/>
          </a:prstGeom>
        </p:spPr>
      </p:pic>
      <p:pic>
        <p:nvPicPr>
          <p:cNvPr id="11" name="صورة 10" descr="article_image_36185.jpg">
            <a:extLst>
              <a:ext uri="{FF2B5EF4-FFF2-40B4-BE49-F238E27FC236}">
                <a16:creationId xmlns:a16="http://schemas.microsoft.com/office/drawing/2014/main" id="{E925B0D6-84A4-4062-9A4A-3AEA58CB1C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5401040" y="4479058"/>
            <a:ext cx="2407591" cy="2222935"/>
          </a:xfrm>
          <a:prstGeom prst="roundRect">
            <a:avLst>
              <a:gd name="adj" fmla="val 8580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عنصر نائب للنص 5">
            <a:extLst>
              <a:ext uri="{FF2B5EF4-FFF2-40B4-BE49-F238E27FC236}">
                <a16:creationId xmlns:a16="http://schemas.microsoft.com/office/drawing/2014/main" id="{10B63B0A-0814-4D13-A2A5-B640DEF63FAE}"/>
              </a:ext>
            </a:extLst>
          </p:cNvPr>
          <p:cNvSpPr txBox="1">
            <a:spLocks/>
          </p:cNvSpPr>
          <p:nvPr/>
        </p:nvSpPr>
        <p:spPr bwMode="auto">
          <a:xfrm>
            <a:off x="1764398" y="5346118"/>
            <a:ext cx="406779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 sz="1400" kern="1200">
                <a:solidFill>
                  <a:srgbClr val="777777"/>
                </a:solidFill>
                <a:latin typeface="+mn-lt"/>
                <a:ea typeface="+mn-ea"/>
                <a:cs typeface="Arial" pitchFamily="34" charset="0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7BC29"/>
              </a:buClr>
              <a:buFont typeface="Wingdings 2" pitchFamily="18" charset="2"/>
              <a:buChar char=""/>
              <a:defRPr sz="9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Font typeface="Wingdings 2" pitchFamily="18" charset="2"/>
              <a:buChar char=""/>
              <a:defRPr sz="9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1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A5B592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ar-SA" altLang="ar-SA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اعداد أ- </a:t>
            </a:r>
            <a:r>
              <a:rPr kumimoji="0" lang="ar-SA" altLang="ar-SA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dalus" pitchFamily="18" charset="-78"/>
                <a:ea typeface="+mn-ea"/>
                <a:cs typeface="DecoType Naskh Variants" panose="02010400000000000000" pitchFamily="2" charset="-78"/>
              </a:rPr>
              <a:t>صابر دخيل الله  السيالي</a:t>
            </a:r>
            <a:endParaRPr kumimoji="0" lang="en-US" altLang="ar-SA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n-ea"/>
              <a:cs typeface="DecoType Naskh Variants" panose="02010400000000000000" pitchFamily="2" charset="-78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43C1075-4B46-412E-8702-EF7F9E08E9A2}"/>
              </a:ext>
            </a:extLst>
          </p:cNvPr>
          <p:cNvSpPr/>
          <p:nvPr/>
        </p:nvSpPr>
        <p:spPr>
          <a:xfrm>
            <a:off x="4067944" y="2774709"/>
            <a:ext cx="319055" cy="2219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E11DA4D-AB7A-4827-8ABD-2625BA8854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61" y="1847984"/>
            <a:ext cx="1440159" cy="1250999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F4352B4-1DC5-4DD4-B2F5-7FEB21502463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298A83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83E80EE-435D-488F-BE41-8DEACE09447A}"/>
              </a:ext>
            </a:extLst>
          </p:cNvPr>
          <p:cNvSpPr/>
          <p:nvPr/>
        </p:nvSpPr>
        <p:spPr>
          <a:xfrm>
            <a:off x="7581" y="1029"/>
            <a:ext cx="9144000" cy="6858000"/>
          </a:xfrm>
          <a:prstGeom prst="rect">
            <a:avLst/>
          </a:prstGeom>
          <a:solidFill>
            <a:schemeClr val="lt1">
              <a:alpha val="9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23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C283255-4FD9-4AF9-8FD2-F9517B403649}"/>
              </a:ext>
            </a:extLst>
          </p:cNvPr>
          <p:cNvSpPr txBox="1"/>
          <p:nvPr/>
        </p:nvSpPr>
        <p:spPr>
          <a:xfrm>
            <a:off x="7802634" y="6497045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Sabir alsayyali</a:t>
            </a:r>
            <a:endParaRPr kumimoji="0" lang="ar-SA" sz="7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588103" y="3781605"/>
            <a:ext cx="4088185" cy="12003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2060"/>
                </a:solidFill>
              </a:rPr>
              <a:t>1- المادة الصلبة لا تأخذ شكل الوعاء الذي توضع فيه لأن  جزيئاتها متراصة فيه بعضها بجانب بعض كما في الشكل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4551332" y="5871586"/>
            <a:ext cx="4124956" cy="72548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1F82"/>
                </a:solidFill>
              </a:rPr>
              <a:t>3- تتحرك جزيئات المادة الصلبة حركة اهتزازية في مكانها .</a:t>
            </a:r>
          </a:p>
        </p:txBody>
      </p:sp>
      <p:pic>
        <p:nvPicPr>
          <p:cNvPr id="20490" name="Picture 6" descr="المــــــادة حـــــــالاتها الســــــت &quot; الصلبــــــــة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11" y="4933467"/>
            <a:ext cx="1767227" cy="17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6826147" y="248816"/>
            <a:ext cx="1981200" cy="5334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المواد الصلبة</a:t>
            </a: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1776100" y="3171809"/>
            <a:ext cx="5550464" cy="4781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00B050"/>
                </a:solidFill>
              </a:rPr>
              <a:t>ما الخصائص التي تشترك فيها المواد الصلبة ؟</a:t>
            </a:r>
          </a:p>
        </p:txBody>
      </p:sp>
      <p:pic>
        <p:nvPicPr>
          <p:cNvPr id="20500" name="صورة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164" y="515516"/>
            <a:ext cx="1062940" cy="148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0" y="3717058"/>
            <a:ext cx="1585461" cy="1721114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6A42A475-5DB3-4B89-9BD5-F5E875F05BF2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21" name="وسيلة شرح مستطيلة مستديرة الزوايا 20"/>
          <p:cNvSpPr/>
          <p:nvPr/>
        </p:nvSpPr>
        <p:spPr>
          <a:xfrm>
            <a:off x="2708683" y="620688"/>
            <a:ext cx="2434208" cy="847328"/>
          </a:xfrm>
          <a:prstGeom prst="wedgeRoundRectCallout">
            <a:avLst>
              <a:gd name="adj1" fmla="val -82511"/>
              <a:gd name="adj2" fmla="val -2836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FF0000"/>
                </a:solidFill>
              </a:rPr>
              <a:t>فكر في بعض المواد الصلبة المألوفة لديك </a:t>
            </a:r>
            <a:r>
              <a:rPr lang="ar-SA" b="1" dirty="0">
                <a:solidFill>
                  <a:prstClr val="white"/>
                </a:solidFill>
              </a:rPr>
              <a:t>؟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8042412-FA21-4E09-87E7-28F5A86035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74" y="2171897"/>
            <a:ext cx="1404195" cy="120032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DFDAB07-1470-481A-B456-28C37FCDA2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49" y="926511"/>
            <a:ext cx="1856198" cy="1783849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63FC180A-3E91-4B68-AB4D-D0E51A7647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81" b="89521" l="2200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30" y="1742285"/>
            <a:ext cx="1524000" cy="1018032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A517693D-7582-462E-8DAE-3E320A0E96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02634" y="840760"/>
            <a:ext cx="985818" cy="985818"/>
          </a:xfrm>
          <a:prstGeom prst="rect">
            <a:avLst/>
          </a:prstGeom>
        </p:spPr>
      </p:pic>
      <p:sp>
        <p:nvSpPr>
          <p:cNvPr id="20480" name="مستطيل 20479">
            <a:extLst>
              <a:ext uri="{FF2B5EF4-FFF2-40B4-BE49-F238E27FC236}">
                <a16:creationId xmlns:a16="http://schemas.microsoft.com/office/drawing/2014/main" id="{4B710C33-5728-472B-81E7-B2CDA8A1B346}"/>
              </a:ext>
            </a:extLst>
          </p:cNvPr>
          <p:cNvSpPr/>
          <p:nvPr/>
        </p:nvSpPr>
        <p:spPr>
          <a:xfrm>
            <a:off x="4588103" y="5179664"/>
            <a:ext cx="4088185" cy="4087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2-مواد محددة الشكل والحجم</a:t>
            </a:r>
          </a:p>
        </p:txBody>
      </p:sp>
    </p:spTree>
    <p:extLst>
      <p:ext uri="{BB962C8B-B14F-4D97-AF65-F5344CB8AC3E}">
        <p14:creationId xmlns:p14="http://schemas.microsoft.com/office/powerpoint/2010/main" val="942083013"/>
      </p:ext>
    </p:extLst>
  </p:cSld>
  <p:clrMapOvr>
    <a:masterClrMapping/>
  </p:clrMapOvr>
  <p:transition spd="slow">
    <p:cover dir="r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4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2" grpId="0" animBg="1"/>
      <p:bldP spid="2048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56F3594-53A1-4966-9659-8BB3E8BFA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5004048" cy="666936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C49661B-6A5D-4944-925D-431C8C05E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64D18B62-0BC5-49CD-8AD4-1E6D4096218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404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1B961DD-96F9-4164-A67A-5C0713D1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5076056" cy="710140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56F3594-53A1-4966-9659-8BB3E8BFA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283968" cy="666936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64D18B62-0BC5-49CD-8AD4-1E6D4096218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33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C:\Users\user\Pictures\صورة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 t="4008" r="25874" b="88882"/>
          <a:stretch>
            <a:fillRect/>
          </a:stretch>
        </p:blipFill>
        <p:spPr bwMode="auto">
          <a:xfrm>
            <a:off x="7010400" y="2133600"/>
            <a:ext cx="18288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C:\Users\user\Pictures\صورة9.png"/>
          <p:cNvPicPr>
            <a:picLocks noChangeAspect="1" noChangeArrowheads="1"/>
          </p:cNvPicPr>
          <p:nvPr/>
        </p:nvPicPr>
        <p:blipFill>
          <a:blip r:embed="rId5"/>
          <a:srcRect l="1551" t="1613" r="1816" b="24194"/>
          <a:stretch>
            <a:fillRect/>
          </a:stretch>
        </p:blipFill>
        <p:spPr bwMode="auto">
          <a:xfrm>
            <a:off x="0" y="3505200"/>
            <a:ext cx="5791200" cy="1981200"/>
          </a:xfrm>
          <a:prstGeom prst="roundRect">
            <a:avLst>
              <a:gd name="adj" fmla="val 10467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131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04BA0B0-0360-4680-A742-C9E312CAAB2C}"/>
              </a:ext>
            </a:extLst>
          </p:cNvPr>
          <p:cNvSpPr/>
          <p:nvPr/>
        </p:nvSpPr>
        <p:spPr>
          <a:xfrm>
            <a:off x="8296755" y="6429375"/>
            <a:ext cx="595725" cy="2762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75" name="Picture 11" descr="C:\Users\user\Pictures\صورة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4876800"/>
            <a:ext cx="2790825" cy="1552575"/>
          </a:xfrm>
          <a:prstGeom prst="rect">
            <a:avLst/>
          </a:prstGeom>
          <a:noFill/>
          <a:effectLst>
            <a:outerShdw blurRad="381000" dir="13500000" sx="110000" sy="110000" kx="1200000" algn="br" rotWithShape="0">
              <a:srgbClr val="E7FDB5">
                <a:alpha val="64000"/>
              </a:srgbClr>
            </a:outerShdw>
          </a:effectLst>
        </p:spPr>
      </p:pic>
      <p:pic>
        <p:nvPicPr>
          <p:cNvPr id="11280" name="Picture 16" descr="C:\Users\user\Pictures\صورة1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7863" y="2286000"/>
            <a:ext cx="3386137" cy="2797175"/>
          </a:xfrm>
          <a:prstGeom prst="rect">
            <a:avLst/>
          </a:prstGeom>
          <a:noFill/>
          <a:effectLst>
            <a:outerShdw blurRad="381000" dir="13500000" sx="110000" sy="110000" kx="1200000" algn="br" rotWithShape="0">
              <a:srgbClr val="E7FDB5">
                <a:alpha val="64000"/>
              </a:srgbClr>
            </a:outerShdw>
          </a:effectLst>
        </p:spPr>
      </p:pic>
      <p:pic>
        <p:nvPicPr>
          <p:cNvPr id="11274" name="Picture 10" descr="C:\Users\user\Pictures\صورة2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3886200"/>
            <a:ext cx="3606800" cy="2819400"/>
          </a:xfrm>
          <a:prstGeom prst="rect">
            <a:avLst/>
          </a:prstGeom>
          <a:noFill/>
          <a:effectLst>
            <a:outerShdw blurRad="381000" dir="13500000" sx="110000" sy="110000" kx="1200000" algn="br" rotWithShape="0">
              <a:srgbClr val="E7FDB5">
                <a:alpha val="64000"/>
              </a:srgbClr>
            </a:outerShdw>
          </a:effectLst>
        </p:spPr>
      </p:pic>
      <p:pic>
        <p:nvPicPr>
          <p:cNvPr id="11273" name="Picture 9" descr="C:\Users\user\Pictures\صورة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2286000"/>
            <a:ext cx="31146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0" dir="13500000" sx="110000" sy="110000" kx="1200000" algn="br" rotWithShape="0">
              <a:srgbClr val="E7FDB5">
                <a:alpha val="64000"/>
              </a:srgbClr>
            </a:outerShdw>
          </a:effectLst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0"/>
          <a:stretch>
            <a:fillRect/>
          </a:stretch>
        </p:blipFill>
        <p:spPr bwMode="auto">
          <a:xfrm>
            <a:off x="0" y="3568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31E9380-53E1-4F51-8715-1D5CDA8C3B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2056700"/>
            <a:ext cx="9144000" cy="497396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F63D43A6-D470-4EBA-8176-AB3D6B5066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9E09A82-14A6-485B-82CC-D3276AD43EE7}"/>
              </a:ext>
            </a:extLst>
          </p:cNvPr>
          <p:cNvSpPr txBox="1"/>
          <p:nvPr/>
        </p:nvSpPr>
        <p:spPr>
          <a:xfrm>
            <a:off x="4091194" y="2952790"/>
            <a:ext cx="401278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ماذا تتوقعون أن نتعلم خلال درس هذا اليوم </a:t>
            </a:r>
            <a:r>
              <a:rPr kumimoji="0" lang="ar-SA" sz="2400" b="1" i="0" u="none" strike="noStrike" kern="1200" cap="none" spc="50" normalizeH="0" baseline="0" noProof="0" dirty="0">
                <a:ln w="0"/>
                <a:solidFill>
                  <a:srgbClr val="9F1C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25451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8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5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4618326" y="1168991"/>
            <a:ext cx="4162384" cy="482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 هي الطاقة؟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قارن بين اشكال الطاقة الحركية و طاقة الوضع؟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91B95A8-CB7D-451A-8235-F2EA44FB00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101A808-1CD8-48A7-B374-00D861A78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290" y="440291"/>
            <a:ext cx="2912566" cy="314096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BE01E66-ED64-4FFF-8D0F-8833D91A4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96952"/>
            <a:ext cx="3312368" cy="35459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828B585F-A9DF-413C-BE02-CD6F3859AB71}"/>
              </a:ext>
            </a:extLst>
          </p:cNvPr>
          <p:cNvSpPr/>
          <p:nvPr/>
        </p:nvSpPr>
        <p:spPr>
          <a:xfrm>
            <a:off x="3923928" y="191512"/>
            <a:ext cx="5054789" cy="8194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ابحث عن إجابة الأسئلة التالية : </a:t>
            </a:r>
          </a:p>
        </p:txBody>
      </p:sp>
      <p:pic>
        <p:nvPicPr>
          <p:cNvPr id="25" name="t_video6048886606583039836 (1).mp4">
            <a:hlinkClick r:id="" action="ppaction://media"/>
            <a:extLst>
              <a:ext uri="{FF2B5EF4-FFF2-40B4-BE49-F238E27FC236}">
                <a16:creationId xmlns:a16="http://schemas.microsoft.com/office/drawing/2014/main" id="{2B46AC48-E647-4811-9420-DE8E9EC9A5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7290" y="1628800"/>
            <a:ext cx="1260546" cy="51279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2FE7909-2678-4979-AE8E-05F0FB9187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170" y="5859612"/>
            <a:ext cx="998388" cy="99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7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6000">
        <p14:ripple/>
        <p:sndAc>
          <p:stSnd>
            <p:snd r:embed="rId4" name="chimes.wav"/>
          </p:stSnd>
        </p:sndAc>
      </p:transition>
    </mc:Choice>
    <mc:Fallback xmlns="">
      <p:transition advTm="306000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4"/>
            <a:tile tx="0" ty="0" sx="100000" sy="100000" flip="none" algn="tl"/>
          </a:blipFill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A85F10A-1706-4649-90A3-418F352698D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08653"/>
      </p:ext>
    </p:extLst>
  </p:cSld>
  <p:clrMapOvr>
    <a:masterClrMapping/>
  </p:clrMapOvr>
  <p:transition spd="slow" advTm="20000">
    <p:comb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8C6E8FC-4F0C-47C4-8A69-6EA042E33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56013"/>
            <a:ext cx="2466975" cy="184785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B92E49D-005D-4A62-A5DD-52D7A2824713}"/>
              </a:ext>
            </a:extLst>
          </p:cNvPr>
          <p:cNvSpPr/>
          <p:nvPr/>
        </p:nvSpPr>
        <p:spPr>
          <a:xfrm>
            <a:off x="1043608" y="2276872"/>
            <a:ext cx="74070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(فَلَمَّا جَاوَزَهُ هُوَ وَالَّذِينَ آمَنُوا مَعَهُ قَالُوا لَا </a:t>
            </a:r>
            <a:r>
              <a:rPr kumimoji="0" lang="ar-SA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طَاقَةَ</a:t>
            </a:r>
            <a:r>
              <a:rPr kumimoji="0" lang="ar-SA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لَنَا الْيَوْمَ بِجَالُوتَ وَجُنُودِهِ ۚ قَالَ الَّذِينَ يَظُنُّونَ أَنَّهُم مُّلَاقُو اللَّهِ كَم مِّن فِئَةٍ قَلِيلَةٍ غَلَبَتْ فِئَةً كَثِيرَةً بِإِذْنِ اللَّهِ ۗ وَاللَّهُ مَعَ الصَّابِرِينَ)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6D9895E-D4EC-4286-BFE0-EE34F5BF903B}"/>
              </a:ext>
            </a:extLst>
          </p:cNvPr>
          <p:cNvSpPr/>
          <p:nvPr/>
        </p:nvSpPr>
        <p:spPr>
          <a:xfrm>
            <a:off x="0" y="26126"/>
            <a:ext cx="9144000" cy="6831874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34392451-0DC5-4581-AB4D-806E79881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2939" y="2492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4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 descr="صورة تحتوي على بيتزا, طعام, شريحة, قطعة&#10;&#10;تم إنشاء الوصف تلقائياً">
            <a:extLst>
              <a:ext uri="{FF2B5EF4-FFF2-40B4-BE49-F238E27FC236}">
                <a16:creationId xmlns:a16="http://schemas.microsoft.com/office/drawing/2014/main" id="{EE82D34F-89E5-4436-903E-9A0254C1E0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73866">
            <a:off x="4535171" y="2254556"/>
            <a:ext cx="1157651" cy="7579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64AE5037-06DB-4FDA-BCF6-018B1E17D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98" y="631575"/>
            <a:ext cx="623514" cy="970657"/>
          </a:xfrm>
          <a:prstGeom prst="rect">
            <a:avLst/>
          </a:prstGeom>
        </p:spPr>
      </p:pic>
      <p:pic>
        <p:nvPicPr>
          <p:cNvPr id="22" name="صورة 21" descr="صورة تحتوي على أبيض, جالس, أسود, ثلاجة&#10;&#10;تم إنشاء الوصف تلقائياً">
            <a:extLst>
              <a:ext uri="{FF2B5EF4-FFF2-40B4-BE49-F238E27FC236}">
                <a16:creationId xmlns:a16="http://schemas.microsoft.com/office/drawing/2014/main" id="{5413EF6A-E2F3-4246-A63E-F23F3FFDA9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3063" y="7015178"/>
            <a:ext cx="254039" cy="900606"/>
          </a:xfrm>
          <a:prstGeom prst="rect">
            <a:avLst/>
          </a:prstGeom>
        </p:spPr>
      </p:pic>
      <p:pic>
        <p:nvPicPr>
          <p:cNvPr id="13320" name="صورة 5" descr="lin58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2069078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E24FEBF3-5EA6-45D6-B0E2-F3E0A595DA0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6E531E1-28DB-4FFF-A2CE-1CE205FDCAF1}"/>
              </a:ext>
            </a:extLst>
          </p:cNvPr>
          <p:cNvSpPr/>
          <p:nvPr/>
        </p:nvSpPr>
        <p:spPr>
          <a:xfrm>
            <a:off x="2009735" y="106037"/>
            <a:ext cx="703724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يعم السكون الصور التي تظهر امامك. ما لذي يمكن ان يتغير اذا زودناها بالطاقة ؟</a:t>
            </a:r>
          </a:p>
        </p:txBody>
      </p:sp>
      <p:pic>
        <p:nvPicPr>
          <p:cNvPr id="19" name="صورة 18" descr="صورة تحتوي على شاشة عرض, إلكترونيات, جالس, هاتف خلوي&#10;&#10;تم إنشاء الوصف تلقائياً">
            <a:extLst>
              <a:ext uri="{FF2B5EF4-FFF2-40B4-BE49-F238E27FC236}">
                <a16:creationId xmlns:a16="http://schemas.microsoft.com/office/drawing/2014/main" id="{BA52C9AC-EB1A-48F2-A160-C3D725D41A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78" y="643319"/>
            <a:ext cx="617828" cy="1062431"/>
          </a:xfrm>
          <a:prstGeom prst="rect">
            <a:avLst/>
          </a:prstGeom>
        </p:spPr>
      </p:pic>
      <p:pic>
        <p:nvPicPr>
          <p:cNvPr id="20" name="صورة 19" descr="صورة تحتوي على أسود, شاشة عرض, جالس, برتقالي&#10;&#10;تم إنشاء الوصف تلقائياً">
            <a:extLst>
              <a:ext uri="{FF2B5EF4-FFF2-40B4-BE49-F238E27FC236}">
                <a16:creationId xmlns:a16="http://schemas.microsoft.com/office/drawing/2014/main" id="{8C129EB6-2646-450C-8964-75E41D57FB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78" y="632547"/>
            <a:ext cx="623514" cy="1062431"/>
          </a:xfrm>
          <a:prstGeom prst="rect">
            <a:avLst/>
          </a:prstGeom>
        </p:spPr>
      </p:pic>
      <p:pic>
        <p:nvPicPr>
          <p:cNvPr id="26" name="صورة 25" descr="صورة تحتوي على عنصر, شمعة, مُضاء, المصباح&#10;&#10;تم إنشاء الوصف تلقائياً">
            <a:extLst>
              <a:ext uri="{FF2B5EF4-FFF2-40B4-BE49-F238E27FC236}">
                <a16:creationId xmlns:a16="http://schemas.microsoft.com/office/drawing/2014/main" id="{038E53E5-1EAB-4272-95B5-B7195A8D4B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64" y="654754"/>
            <a:ext cx="494782" cy="88410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58A24B28-0C24-4964-B8C9-DE6F1C3CC5D5}"/>
              </a:ext>
            </a:extLst>
          </p:cNvPr>
          <p:cNvSpPr/>
          <p:nvPr/>
        </p:nvSpPr>
        <p:spPr>
          <a:xfrm>
            <a:off x="41393" y="2183378"/>
            <a:ext cx="9005585" cy="46746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326" name="Picture 15" descr="C:\Users\user\Pictures\صورة5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1357">
            <a:off x="7310020" y="2157160"/>
            <a:ext cx="1566863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مستدير الزوايا 16"/>
          <p:cNvSpPr/>
          <p:nvPr/>
        </p:nvSpPr>
        <p:spPr>
          <a:xfrm>
            <a:off x="1884818" y="2835705"/>
            <a:ext cx="5348288" cy="533400"/>
          </a:xfrm>
          <a:prstGeom prst="roundRect">
            <a:avLst/>
          </a:prstGeom>
          <a:noFill/>
          <a:ln w="381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الطاقة هي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القدرة على إحداث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تغيير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	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1A5C40D-8667-41AA-B3E4-6D4A0A31C112}"/>
              </a:ext>
            </a:extLst>
          </p:cNvPr>
          <p:cNvSpPr/>
          <p:nvPr/>
        </p:nvSpPr>
        <p:spPr>
          <a:xfrm>
            <a:off x="6037360" y="3502734"/>
            <a:ext cx="2925444" cy="64439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متى يحدث التغيير؟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517982" y="4256066"/>
            <a:ext cx="6124831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يحدث التغيير عندما تنتقل الطاقة من جسم إلى آخر</a:t>
            </a:r>
            <a:r>
              <a:rPr lang="ar-SA" sz="24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يسخن المقعد أكثر عندما </a:t>
            </a:r>
            <a:r>
              <a:rPr kumimoji="0" lang="ar-SA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تنتقل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إليه الطاقة من أشعة الشمس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402731D3-AC4B-42CE-9BDD-80536CEB39CE}"/>
              </a:ext>
            </a:extLst>
          </p:cNvPr>
          <p:cNvSpPr txBox="1"/>
          <p:nvPr/>
        </p:nvSpPr>
        <p:spPr>
          <a:xfrm>
            <a:off x="517982" y="5956533"/>
            <a:ext cx="6341258" cy="58477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لجميع الأجسام القادرة على التغيير(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61F8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طاقة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13316" name="Picture 10" descr="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3017">
            <a:off x="6857047" y="5688857"/>
            <a:ext cx="1828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صورة 28" descr="صورة تحتوي على المصباح&#10;&#10;تم إنشاء الوصف تلقائياً">
            <a:extLst>
              <a:ext uri="{FF2B5EF4-FFF2-40B4-BE49-F238E27FC236}">
                <a16:creationId xmlns:a16="http://schemas.microsoft.com/office/drawing/2014/main" id="{E7F2BB4C-1AF0-4D4A-A4FB-F53D7B877B4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154" y="1054925"/>
            <a:ext cx="815557" cy="47278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CEDF288-4A73-4A61-857A-15C9D30A42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67" y="4804405"/>
            <a:ext cx="1729382" cy="115212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A6226D4-D329-41D1-963B-FE31D71368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902" y="840510"/>
            <a:ext cx="1374403" cy="13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93946"/>
      </p:ext>
    </p:extLst>
  </p:cSld>
  <p:clrMapOvr>
    <a:masterClrMapping/>
  </p:clrMapOvr>
  <p:transition spd="slow">
    <p:push dir="u"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0023 L 0.01927 -0.7965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-3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0.31181 -0.01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16649 4.81481E-6 C 0.24062 4.81481E-6 0.33264 0.05532 0.33264 0.10092 L 0.33264 0.20208 " pathEditMode="relative" rAng="0" ptsTypes="AA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32" y="100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60209 0.0196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04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/>
      <p:bldP spid="11" grpId="0" animBg="1"/>
      <p:bldP spid="14" grpId="0"/>
      <p:bldP spid="3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 idx="4294967295"/>
          </p:nvPr>
        </p:nvSpPr>
        <p:spPr>
          <a:xfrm>
            <a:off x="5251163" y="150967"/>
            <a:ext cx="3708797" cy="632804"/>
          </a:xfrm>
          <a:prstGeom prst="rect">
            <a:avLst/>
          </a:prstGeom>
          <a:solidFill>
            <a:srgbClr val="025EA8"/>
          </a:solidFill>
        </p:spPr>
        <p:txBody>
          <a:bodyPr>
            <a:noAutofit/>
          </a:bodyPr>
          <a:lstStyle>
            <a:lvl1pPr algn="r" defTabSz="758951" rtl="0">
              <a:defRPr sz="4482" b="1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استراتجية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أشاهد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و</a:t>
            </a:r>
            <a:r>
              <a:rPr lang="ar-KW" sz="2700" dirty="0">
                <a:solidFill>
                  <a:schemeClr val="bg1"/>
                </a:solidFill>
                <a:cs typeface="AL-Mohanad" pitchFamily="2" charset="-78"/>
              </a:rPr>
              <a:t>أستنتج 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</a:p>
        </p:txBody>
      </p:sp>
      <p:pic>
        <p:nvPicPr>
          <p:cNvPr id="452" name="1B451300-0B00-487D-B74C-7814CD14A5E6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77" y="1698172"/>
            <a:ext cx="5630092" cy="412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02DA8-77A3-425D-97EF-F604DD06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163" y="260447"/>
            <a:ext cx="827685" cy="41384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F48401C-842B-42DA-8585-BF00D0BD68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857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 invX="1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طاقة الحركة">
            <a:hlinkClick r:id="" action="ppaction://media"/>
            <a:extLst>
              <a:ext uri="{FF2B5EF4-FFF2-40B4-BE49-F238E27FC236}">
                <a16:creationId xmlns:a16="http://schemas.microsoft.com/office/drawing/2014/main" id="{E787AE04-2D3B-4370-B39C-0B77F93661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3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4"/>
          <p:cNvSpPr/>
          <p:nvPr/>
        </p:nvSpPr>
        <p:spPr>
          <a:xfrm>
            <a:off x="467544" y="219586"/>
            <a:ext cx="8260579" cy="1036306"/>
          </a:xfrm>
          <a:prstGeom prst="horizontalScroll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black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36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black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عنصر نائب للمحتوى 6">
            <a:extLst>
              <a:ext uri="{FF2B5EF4-FFF2-40B4-BE49-F238E27FC236}">
                <a16:creationId xmlns:a16="http://schemas.microsoft.com/office/drawing/2014/main" id="{DC082CF7-9D2B-4B47-A233-392DEEFA0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249" y="443834"/>
            <a:ext cx="7924107" cy="8120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r-SA" sz="3600" b="1" dirty="0">
                <a:solidFill>
                  <a:srgbClr val="FF0000"/>
                </a:solidFill>
              </a:rPr>
              <a:t> ما أنواع المواد الصلبة من حيث ترتيب الجزيئات ؟</a:t>
            </a:r>
          </a:p>
          <a:p>
            <a:pPr marL="0" indent="0">
              <a:buNone/>
            </a:pPr>
            <a:endParaRPr lang="ar-SA" sz="900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BC2059A-458A-4F4E-81B0-CD2100A1B15D}"/>
              </a:ext>
            </a:extLst>
          </p:cNvPr>
          <p:cNvSpPr/>
          <p:nvPr/>
        </p:nvSpPr>
        <p:spPr>
          <a:xfrm>
            <a:off x="122336" y="93644"/>
            <a:ext cx="8914159" cy="6670712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E215E970-34A4-4CBB-9BE1-5B05CDD93D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7103541"/>
              </p:ext>
            </p:extLst>
          </p:nvPr>
        </p:nvGraphicFramePr>
        <p:xfrm>
          <a:off x="762251" y="1344483"/>
          <a:ext cx="8260579" cy="3886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18" descr="C:\Users\user\Pictures\صورة21.png">
            <a:extLst>
              <a:ext uri="{FF2B5EF4-FFF2-40B4-BE49-F238E27FC236}">
                <a16:creationId xmlns:a16="http://schemas.microsoft.com/office/drawing/2014/main" id="{880DC643-3CF8-4C95-9FC6-741ADDF4C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43" y="5349925"/>
            <a:ext cx="1362596" cy="96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C:\Users\user\Pictures\صورة22.jpg">
            <a:extLst>
              <a:ext uri="{FF2B5EF4-FFF2-40B4-BE49-F238E27FC236}">
                <a16:creationId xmlns:a16="http://schemas.microsoft.com/office/drawing/2014/main" id="{811B1E06-EEA8-4868-96F6-BA343C9EE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380362"/>
            <a:ext cx="1546076" cy="96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 descr="C:\Users\user\Pictures\صورة23.png">
            <a:extLst>
              <a:ext uri="{FF2B5EF4-FFF2-40B4-BE49-F238E27FC236}">
                <a16:creationId xmlns:a16="http://schemas.microsoft.com/office/drawing/2014/main" id="{97C08CA0-8915-4FF4-A094-31FC98165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867">
            <a:off x="1023868" y="5345189"/>
            <a:ext cx="2304256" cy="119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40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7CE27F-5DEB-4BDF-A6E9-7D80F6BD5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7F7CE27F-5DEB-4BDF-A6E9-7D80F6BD5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7F7CE27F-5DEB-4BDF-A6E9-7D80F6BD5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7F7CE27F-5DEB-4BDF-A6E9-7D80F6BD54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80F19D-C84D-49EA-98D5-467094F727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2D80F19D-C84D-49EA-98D5-467094F727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2D80F19D-C84D-49EA-98D5-467094F727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dgm id="{2D80F19D-C84D-49EA-98D5-467094F727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70C7D3-9030-4ACC-92D4-74CE4A7FC8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6870C7D3-9030-4ACC-92D4-74CE4A7FC8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6870C7D3-9030-4ACC-92D4-74CE4A7FC8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6870C7D3-9030-4ACC-92D4-74CE4A7FC8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498D3E-9783-4813-8FAB-1A91DA45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80498D3E-9783-4813-8FAB-1A91DA45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80498D3E-9783-4813-8FAB-1A91DA45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80498D3E-9783-4813-8FAB-1A91DA450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529FB1-0E6C-4490-A795-123E3E128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CA529FB1-0E6C-4490-A795-123E3E128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CA529FB1-0E6C-4490-A795-123E3E128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CA529FB1-0E6C-4490-A795-123E3E128E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435DD4-0FD2-4727-B071-3995F03E6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97435DD4-0FD2-4727-B071-3995F03E6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97435DD4-0FD2-4727-B071-3995F03E6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97435DD4-0FD2-4727-B071-3995F03E67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843FC6-4FFC-4194-88A3-3D880F947A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2843FC6-4FFC-4194-88A3-3D880F947A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2843FC6-4FFC-4194-88A3-3D880F947A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E2843FC6-4FFC-4194-88A3-3D880F947A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2ABFCB-F8F0-4F0C-A3A9-B24607AD9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762ABFCB-F8F0-4F0C-A3A9-B24607AD9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762ABFCB-F8F0-4F0C-A3A9-B24607AD9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762ABFCB-F8F0-4F0C-A3A9-B24607AD9C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AD8288-4B1F-4C46-B64E-8794A9C96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E6AD8288-4B1F-4C46-B64E-8794A9C96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E6AD8288-4B1F-4C46-B64E-8794A9C96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E6AD8288-4B1F-4C46-B64E-8794A9C965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37EF90-AC78-4023-8FA7-9587F2963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3B37EF90-AC78-4023-8FA7-9587F2963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3B37EF90-AC78-4023-8FA7-9587F2963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B37EF90-AC78-4023-8FA7-9587F2963D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9D1159-F0F1-4EF4-9C43-B4ABF0CCEB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C29D1159-F0F1-4EF4-9C43-B4ABF0CCEB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C29D1159-F0F1-4EF4-9C43-B4ABF0CCEB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C29D1159-F0F1-4EF4-9C43-B4ABF0CCEB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6E152-8980-457A-BDEE-4B342FE9B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F0F6E152-8980-457A-BDEE-4B342FE9B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F0F6E152-8980-457A-BDEE-4B342FE9B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F0F6E152-8980-457A-BDEE-4B342FE9B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53C0AA-73A6-4384-AA18-9D4189E655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3253C0AA-73A6-4384-AA18-9D4189E655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3253C0AA-73A6-4384-AA18-9D4189E655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3253C0AA-73A6-4384-AA18-9D4189E655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049128-23F3-42FD-814C-CB1C4B8B6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E4049128-23F3-42FD-814C-CB1C4B8B6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E4049128-23F3-42FD-814C-CB1C4B8B6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E4049128-23F3-42FD-814C-CB1C4B8B6D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s://encrypted-tbn3.gstatic.com/images?q=tbn:ANd9GcSxouNyZWv1ShhliSjo3UlrhYoSbxfSEjJS_uB1v9Ap0b7FTgd8"/>
          <p:cNvPicPr>
            <a:picLocks noChangeAspect="1" noChangeArrowheads="1"/>
          </p:cNvPicPr>
          <p:nvPr/>
        </p:nvPicPr>
        <p:blipFill>
          <a:blip r:embed="rId3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163216">
            <a:off x="-2694370" y="1112187"/>
            <a:ext cx="2451267" cy="228095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9" descr="C:\Users\user\Pictures\صورة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992" y="6400800"/>
            <a:ext cx="2809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943" y="3200400"/>
            <a:ext cx="174171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228600" y="152400"/>
            <a:ext cx="5562600" cy="461665"/>
          </a:xfrm>
          <a:prstGeom prst="rect">
            <a:avLst/>
          </a:prstGeom>
          <a:ln>
            <a:noFill/>
          </a:ln>
          <a:effectLst>
            <a:innerShdw blurRad="330200" dir="4680000">
              <a:schemeClr val="bg2">
                <a:lumMod val="2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 نوع الطاقة التي تمتلكها الأجسام في الصور التالية ؟</a:t>
            </a:r>
            <a:endParaRPr kumimoji="0" lang="en-US" sz="24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4440" y="3200400"/>
            <a:ext cx="215392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مستدير الزوايا 14"/>
          <p:cNvSpPr/>
          <p:nvPr/>
        </p:nvSpPr>
        <p:spPr>
          <a:xfrm>
            <a:off x="304800" y="5715000"/>
            <a:ext cx="8610600" cy="609600"/>
          </a:xfrm>
          <a:prstGeom prst="roundRect">
            <a:avLst/>
          </a:prstGeom>
          <a:solidFill>
            <a:schemeClr val="tx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الطاقة الحركية : هي طاقة يمتلكها الجسم بسبب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............................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827584" y="5799245"/>
            <a:ext cx="1979240" cy="523220"/>
          </a:xfrm>
          <a:prstGeom prst="rect">
            <a:avLst/>
          </a:prstGeom>
          <a:solidFill>
            <a:srgbClr val="050505"/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50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حركته</a:t>
            </a:r>
            <a:endParaRPr kumimoji="0" lang="en-US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351" name="Picture 14" descr="http://img833.imageshack.us/img833/8052/65545648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181600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truck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13931" y="1402125"/>
            <a:ext cx="1963738" cy="1152525"/>
          </a:xfrm>
          <a:prstGeom prst="roundRect">
            <a:avLst>
              <a:gd name="adj" fmla="val 35614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10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05600" y="0"/>
            <a:ext cx="2438400" cy="78105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 descr="G:\صور\فراشة.gif">
            <a:extLst>
              <a:ext uri="{FF2B5EF4-FFF2-40B4-BE49-F238E27FC236}">
                <a16:creationId xmlns:a16="http://schemas.microsoft.com/office/drawing/2014/main" id="{C15F30CD-6F8B-4A4A-97A2-D8C1BF50EA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39197">
            <a:off x="3959362" y="4475949"/>
            <a:ext cx="841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04EB785B-6E46-4535-8574-23DAAC6F3A6D}"/>
              </a:ext>
            </a:extLst>
          </p:cNvPr>
          <p:cNvSpPr/>
          <p:nvPr/>
        </p:nvSpPr>
        <p:spPr>
          <a:xfrm>
            <a:off x="0" y="26126"/>
            <a:ext cx="9144000" cy="6831874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9EE91BF-16DF-4864-B9A2-65B072DBF7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0592" y="1813762"/>
            <a:ext cx="1963738" cy="76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type.wav"/>
          </p:stSnd>
        </p:sndAc>
      </p:transition>
    </mc:Choice>
    <mc:Fallback xmlns="">
      <p:transition spd="slow">
        <p:split orient="vert"/>
        <p:sndAc>
          <p:stSnd>
            <p:snd r:embed="rId13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6991 L 0.10121 0.02199 C 0.1224 0.04259 0.15399 0.05394 0.18681 0.05394 C 0.22465 0.05394 0.25469 0.04259 0.27587 0.02199 L 0.37708 -0.06991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61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09 -0.00833 L -0.37309 -0.008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552700" y="4267200"/>
            <a:ext cx="6324600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تعتمد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الطاقة الحركية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على عاملين هما :</a:t>
            </a:r>
            <a:r>
              <a:rPr kumimoji="0" lang="ar-S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....................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038600" y="4343400"/>
            <a:ext cx="990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الكتلة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FF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578100" y="4267200"/>
            <a:ext cx="1219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السرعة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FF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2781300" y="214874"/>
            <a:ext cx="4191000" cy="510778"/>
          </a:xfrm>
          <a:prstGeom prst="roundRect">
            <a:avLst/>
          </a:prstGeom>
          <a:ln>
            <a:noFill/>
          </a:ln>
          <a:effectLst>
            <a:innerShdw blurRad="330200" dir="4680000">
              <a:schemeClr val="bg2">
                <a:lumMod val="2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العوامل المؤثرة على الطاقة الحركية</a:t>
            </a:r>
          </a:p>
        </p:txBody>
      </p:sp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5118100"/>
            <a:ext cx="4419600" cy="7620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3" name="مستطيل 29"/>
          <p:cNvSpPr>
            <a:spLocks noChangeArrowheads="1"/>
          </p:cNvSpPr>
          <p:nvPr/>
        </p:nvSpPr>
        <p:spPr bwMode="auto">
          <a:xfrm>
            <a:off x="1547664" y="6211447"/>
            <a:ext cx="381314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AF_Hijaz"/>
                <a:cs typeface="AF_Hijaz"/>
              </a:rPr>
              <a:t>تزداد الطاقة الحركية بزيادة السرعة والكتلة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969" y="1035050"/>
            <a:ext cx="4074331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914400"/>
            <a:ext cx="381314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مربع نص 1"/>
          <p:cNvSpPr txBox="1"/>
          <p:nvPr/>
        </p:nvSpPr>
        <p:spPr>
          <a:xfrm>
            <a:off x="5565865" y="5479990"/>
            <a:ext cx="103671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والكتلة؟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9D9C33D-F8CE-40FA-9E7D-8D9F753CF7BF}"/>
              </a:ext>
            </a:extLst>
          </p:cNvPr>
          <p:cNvSpPr/>
          <p:nvPr/>
        </p:nvSpPr>
        <p:spPr>
          <a:xfrm>
            <a:off x="0" y="26126"/>
            <a:ext cx="9144000" cy="6831874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576621"/>
      </p:ext>
    </p:extLst>
  </p:cSld>
  <p:clrMapOvr>
    <a:masterClrMapping/>
  </p:clrMapOvr>
  <p:transition spd="slow">
    <p:randomBar dir="vert"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أي الصورتين لها طاقة حركية اكبر ؟</a:t>
            </a: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080" y="2063075"/>
            <a:ext cx="3124320" cy="2074743"/>
          </a:xfrm>
        </p:spPr>
      </p:pic>
      <p:sp>
        <p:nvSpPr>
          <p:cNvPr id="3" name="مستطيل 2"/>
          <p:cNvSpPr/>
          <p:nvPr/>
        </p:nvSpPr>
        <p:spPr>
          <a:xfrm>
            <a:off x="2483768" y="4993853"/>
            <a:ext cx="4752528" cy="1008112"/>
          </a:xfrm>
          <a:prstGeom prst="rect">
            <a:avLst/>
          </a:prstGeom>
          <a:solidFill>
            <a:srgbClr val="385D8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الشاحنة لأن كتلتها أكبر</a:t>
            </a:r>
          </a:p>
        </p:txBody>
      </p:sp>
      <p:pic>
        <p:nvPicPr>
          <p:cNvPr id="6" name="Picture 3" descr="truck[1]">
            <a:extLst>
              <a:ext uri="{FF2B5EF4-FFF2-40B4-BE49-F238E27FC236}">
                <a16:creationId xmlns:a16="http://schemas.microsoft.com/office/drawing/2014/main" id="{61850511-C79D-4688-A94B-66519F68F2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2237612"/>
            <a:ext cx="2854077" cy="1728192"/>
          </a:xfrm>
          <a:prstGeom prst="roundRect">
            <a:avLst>
              <a:gd name="adj" fmla="val 35614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E73629C-8CB8-41AC-AE8C-F119E025DD74}"/>
              </a:ext>
            </a:extLst>
          </p:cNvPr>
          <p:cNvSpPr/>
          <p:nvPr/>
        </p:nvSpPr>
        <p:spPr>
          <a:xfrm>
            <a:off x="0" y="26126"/>
            <a:ext cx="9144000" cy="6831874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82155"/>
      </p:ext>
    </p:extLst>
  </p:cSld>
  <p:clrMapOvr>
    <a:masterClrMapping/>
  </p:clrMapOvr>
  <p:transition spd="slow">
    <p:randomBar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4648200" y="914400"/>
            <a:ext cx="4343400" cy="45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5C2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هل يمكن لجسم غير متحرك أن يكون له طاقة ؟!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389" name="Picture 18" descr="C:\Users\user\Pictures\صورة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" r="30000"/>
          <a:stretch>
            <a:fillRect/>
          </a:stretch>
        </p:blipFill>
        <p:spPr bwMode="auto">
          <a:xfrm>
            <a:off x="0" y="2819400"/>
            <a:ext cx="20193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1676400" y="1524000"/>
            <a:ext cx="4267200" cy="7080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إذا علقت كرة على ارتفاع معين من سطح الأرض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فلن يكون لها طاقة حركية لأنها 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......................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2133600" y="2667000"/>
            <a:ext cx="3581400" cy="7080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إذا تركت الكرة دون دفعها فإنها تسقط في </a:t>
            </a:r>
            <a:r>
              <a:rPr kumimoji="0" lang="ar-S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إتجاه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الأرض مكتسبة طاقة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......................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1219200" y="5486400"/>
            <a:ext cx="1600200" cy="83026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عندما تسقط الكرة تتحول طاقة وضعها </a:t>
            </a:r>
            <a:r>
              <a:rPr kumimoji="0" lang="ar-S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الى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طاقة حركية  </a:t>
            </a:r>
          </a:p>
        </p:txBody>
      </p:sp>
      <p:pic>
        <p:nvPicPr>
          <p:cNvPr id="18443" name="Picture 4"/>
          <p:cNvPicPr>
            <a:picLocks noChangeAspect="1" noChangeArrowheads="1"/>
          </p:cNvPicPr>
          <p:nvPr/>
        </p:nvPicPr>
        <p:blipFill>
          <a:blip r:embed="rId4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152400"/>
            <a:ext cx="2133600" cy="611188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2019300" y="1792585"/>
            <a:ext cx="10668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ساكنة</a:t>
            </a:r>
            <a:endParaRPr kumimoji="0" lang="ar-SA" alt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2362200" y="2895600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حركية</a:t>
            </a:r>
          </a:p>
        </p:txBody>
      </p:sp>
      <p:sp>
        <p:nvSpPr>
          <p:cNvPr id="20" name="شكل بيضاوي 19"/>
          <p:cNvSpPr/>
          <p:nvPr/>
        </p:nvSpPr>
        <p:spPr>
          <a:xfrm>
            <a:off x="3581400" y="838200"/>
            <a:ext cx="762000" cy="53340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نعم</a:t>
            </a:r>
          </a:p>
        </p:txBody>
      </p:sp>
      <p:pic>
        <p:nvPicPr>
          <p:cNvPr id="16398" name="Picture 17" descr="http://mbc3.mbc.net/content_repo/Character/danyah-cartoon_azooz/listingImageBinary/Azooz%20thum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r="23750"/>
          <a:stretch>
            <a:fillRect/>
          </a:stretch>
        </p:blipFill>
        <p:spPr bwMode="auto">
          <a:xfrm>
            <a:off x="7696200" y="3276600"/>
            <a:ext cx="762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وسيلة شرح على شكل سحابة 16"/>
          <p:cNvSpPr/>
          <p:nvPr/>
        </p:nvSpPr>
        <p:spPr>
          <a:xfrm>
            <a:off x="6248400" y="1905000"/>
            <a:ext cx="2057400" cy="990600"/>
          </a:xfrm>
          <a:prstGeom prst="cloudCallout">
            <a:avLst>
              <a:gd name="adj1" fmla="val 41129"/>
              <a:gd name="adj2" fmla="val 8163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من أين جاءت هذه الطاقة ؟</a:t>
            </a:r>
          </a:p>
        </p:txBody>
      </p:sp>
      <p:pic>
        <p:nvPicPr>
          <p:cNvPr id="18445" name="Picture 13" descr="C:\Users\user\Pictures\صورة5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4653756"/>
            <a:ext cx="4648200" cy="1557338"/>
          </a:xfrm>
          <a:prstGeom prst="roundRect">
            <a:avLst>
              <a:gd name="adj" fmla="val 32977"/>
            </a:avLst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2" name="مستطيل 21"/>
          <p:cNvSpPr/>
          <p:nvPr/>
        </p:nvSpPr>
        <p:spPr>
          <a:xfrm>
            <a:off x="4114800" y="4572000"/>
            <a:ext cx="464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C7F77EDC-EFE7-49F0-99F4-E3227C2C500F}"/>
              </a:ext>
            </a:extLst>
          </p:cNvPr>
          <p:cNvSpPr/>
          <p:nvPr/>
        </p:nvSpPr>
        <p:spPr>
          <a:xfrm>
            <a:off x="0" y="26126"/>
            <a:ext cx="9144000" cy="6831874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0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type.wav"/>
          </p:stSnd>
        </p:sndAc>
      </p:transition>
    </mc:Choice>
    <mc:Fallback xmlns="">
      <p:transition spd="slow">
        <p:fade/>
        <p:sndAc>
          <p:stSnd>
            <p:snd r:embed="rId8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23" grpId="0"/>
      <p:bldP spid="18" grpId="0" animBg="1"/>
      <p:bldP spid="19" grpId="0"/>
      <p:bldP spid="20" grpId="0" animBg="1"/>
      <p:bldP spid="1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/>
          <p:cNvSpPr txBox="1"/>
          <p:nvPr/>
        </p:nvSpPr>
        <p:spPr>
          <a:xfrm>
            <a:off x="4038600" y="1905000"/>
            <a:ext cx="4953000" cy="40011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أي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الإنائين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له طاقة وضع أكبر: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الأحمر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أم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الأزرق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!! 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لماذا ؟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7FDB5">
                    <a:alpha val="60000"/>
                  </a:srgbClr>
                </a:glo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3" descr="http://www.shorouknews.com/uploadedimages/Sections/Egypt/original/iq8q7wl5.jpg000.jpg"/>
          <p:cNvPicPr>
            <a:picLocks noChangeAspect="1" noChangeArrowheads="1"/>
          </p:cNvPicPr>
          <p:nvPr/>
        </p:nvPicPr>
        <p:blipFill>
          <a:blip r:embed="rId2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05600" y="609600"/>
            <a:ext cx="1281113" cy="12954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57"/>
          <a:stretch>
            <a:fillRect/>
          </a:stretch>
        </p:blipFill>
        <p:spPr bwMode="auto">
          <a:xfrm>
            <a:off x="228600" y="838200"/>
            <a:ext cx="2895600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وسيلة شرح على شكل سحابة 9"/>
          <p:cNvSpPr/>
          <p:nvPr/>
        </p:nvSpPr>
        <p:spPr>
          <a:xfrm flipH="1">
            <a:off x="4572000" y="609600"/>
            <a:ext cx="1905000" cy="685800"/>
          </a:xfrm>
          <a:prstGeom prst="cloudCallout">
            <a:avLst>
              <a:gd name="adj1" fmla="val -78123"/>
              <a:gd name="adj2" fmla="val 24464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فكر جيداً</a:t>
            </a:r>
            <a:endParaRPr kumimoji="0" lang="en-US" sz="2400" b="1" i="0" u="none" strike="noStrike" kern="1200" cap="all" spc="0" normalizeH="0" baseline="0" noProof="0" dirty="0">
              <a:ln w="9000" cmpd="sng">
                <a:noFill/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4" name="Picture 2" descr="http://upload.wikimedia.org/wikipedia/commons/thumb/e/ec/Soccer_ball.svg/600px-Soccer_ball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05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" descr="http://upload.wikimedia.org/wikipedia/commons/thumb/e/ec/Soccer_ball.svg/600px-Soccer_ball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57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6019800" y="4038600"/>
            <a:ext cx="2895600" cy="40011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أي الكُرتين لها طاقة وضع أكبر؟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1600200" y="6096000"/>
            <a:ext cx="7315200" cy="533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تعتمد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طاقة الوضع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على عاملين هما : 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....................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3124200" y="6172200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الإرتفاع </a:t>
            </a:r>
            <a:endParaRPr kumimoji="0" lang="en-US" altLang="ar-SA" sz="2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1828800" y="617220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الكتلة</a:t>
            </a:r>
            <a:endParaRPr kumimoji="0" lang="en-US" altLang="ar-SA" sz="2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7086600" y="0"/>
            <a:ext cx="1905000" cy="63413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مستطيل مستدير الزوايا 19"/>
          <p:cNvSpPr/>
          <p:nvPr/>
        </p:nvSpPr>
        <p:spPr>
          <a:xfrm>
            <a:off x="152400" y="152400"/>
            <a:ext cx="4191000" cy="510778"/>
          </a:xfrm>
          <a:prstGeom prst="roundRect">
            <a:avLst/>
          </a:prstGeom>
          <a:ln>
            <a:noFill/>
          </a:ln>
          <a:effectLst>
            <a:innerShdw blurRad="330200" dir="4680000">
              <a:schemeClr val="bg2">
                <a:lumMod val="2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العوامل المؤثرة على طاقة الوضع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3276600" y="4591109"/>
            <a:ext cx="4607768" cy="984885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04664"/>
                </a:solidFill>
                <a:effectLst/>
                <a:uLnTx/>
                <a:uFillTx/>
                <a:latin typeface="Sakkal Majalla" panose="02000000000000000000" pitchFamily="2" charset="-78"/>
                <a:ea typeface="AF_Hijaz"/>
                <a:cs typeface="Sakkal Majalla" panose="02000000000000000000" pitchFamily="2" charset="-78"/>
              </a:rPr>
              <a:t>الكرة الأكبر كتلة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204664"/>
                </a:solidFill>
                <a:effectLst/>
                <a:uLnTx/>
                <a:uFillTx/>
                <a:latin typeface="Sakkal Majalla" panose="02000000000000000000" pitchFamily="2" charset="-78"/>
                <a:ea typeface="AF_Hijaz"/>
                <a:cs typeface="Sakkal Majalla" panose="02000000000000000000" pitchFamily="2" charset="-78"/>
              </a:rPr>
              <a:t>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04664"/>
                </a:solidFill>
                <a:effectLst/>
                <a:uLnTx/>
                <a:uFillTx/>
                <a:latin typeface="Sakkal Majalla" panose="02000000000000000000" pitchFamily="2" charset="-78"/>
                <a:ea typeface="AF_Hijaz"/>
                <a:cs typeface="Sakkal Majalla" panose="02000000000000000000" pitchFamily="2" charset="-78"/>
              </a:rPr>
              <a:t>لها طاقة وضع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204664"/>
                </a:solidFill>
                <a:effectLst/>
                <a:uLnTx/>
                <a:uFillTx/>
                <a:latin typeface="Sakkal Majalla" panose="02000000000000000000" pitchFamily="2" charset="-78"/>
                <a:ea typeface="AF_Hijaz"/>
                <a:cs typeface="Sakkal Majalla" panose="02000000000000000000" pitchFamily="2" charset="-78"/>
              </a:rPr>
              <a:t>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04664"/>
                </a:solidFill>
                <a:effectLst/>
                <a:uLnTx/>
                <a:uFillTx/>
                <a:latin typeface="Sakkal Majalla" panose="02000000000000000000" pitchFamily="2" charset="-78"/>
                <a:ea typeface="AF_Hijaz"/>
                <a:cs typeface="Sakkal Majalla" panose="02000000000000000000" pitchFamily="2" charset="-78"/>
              </a:rPr>
              <a:t>أكبر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204664"/>
              </a:solidFill>
              <a:effectLst/>
              <a:uLnTx/>
              <a:uFillTx/>
              <a:latin typeface="Sakkal Majalla" panose="02000000000000000000" pitchFamily="2" charset="-78"/>
              <a:ea typeface="AF_Hijaz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204664"/>
                </a:solidFill>
                <a:effectLst/>
                <a:uLnTx/>
                <a:uFillTx/>
                <a:latin typeface="Sakkal Majalla" panose="02000000000000000000" pitchFamily="2" charset="-78"/>
                <a:ea typeface="AF_Hijaz"/>
                <a:cs typeface="Sakkal Majalla" panose="02000000000000000000" pitchFamily="2" charset="-78"/>
              </a:rPr>
              <a:t>على افتراض أن للكرتين نفس 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04664"/>
                </a:solidFill>
                <a:effectLst/>
                <a:uLnTx/>
                <a:uFillTx/>
                <a:latin typeface="Sakkal Majalla" panose="02000000000000000000" pitchFamily="2" charset="-78"/>
                <a:ea typeface="AF_Hijaz"/>
                <a:cs typeface="Sakkal Majalla" panose="02000000000000000000" pitchFamily="2" charset="-78"/>
              </a:rPr>
              <a:t>الإرتفاع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204664"/>
              </a:solidFill>
              <a:effectLst/>
              <a:uLnTx/>
              <a:uFillTx/>
              <a:latin typeface="Sakkal Majalla" panose="02000000000000000000" pitchFamily="2" charset="-78"/>
              <a:ea typeface="AF_Hijaz"/>
              <a:cs typeface="Sakkal Majalla" panose="02000000000000000000" pitchFamily="2" charset="-78"/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3276600" y="2581275"/>
            <a:ext cx="4607768" cy="1231106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204664"/>
                </a:solidFill>
                <a:effectLst/>
                <a:uLnTx/>
                <a:uFillTx/>
                <a:latin typeface="Sakkal Majalla" panose="02000000000000000000" pitchFamily="2" charset="-78"/>
                <a:ea typeface="AF_Hijaz"/>
                <a:cs typeface="Sakkal Majalla" panose="02000000000000000000" pitchFamily="2" charset="-78"/>
              </a:rPr>
              <a:t>الإناء الأعلى ارتفاع له طاقة وضع أكبر لأنه يكتسب سرعة أكبر في أثناء السقوط 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204664"/>
                </a:solidFill>
                <a:effectLst/>
                <a:uLnTx/>
                <a:uFillTx/>
                <a:latin typeface="Sakkal Majalla" panose="02000000000000000000" pitchFamily="2" charset="-78"/>
                <a:ea typeface="AF_Hijaz"/>
                <a:cs typeface="Sakkal Majalla" panose="02000000000000000000" pitchFamily="2" charset="-78"/>
              </a:rPr>
              <a:t>على افتراض أن </a:t>
            </a:r>
            <a:r>
              <a:rPr kumimoji="0" lang="ar-SA" alt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04664"/>
                </a:solidFill>
                <a:effectLst/>
                <a:uLnTx/>
                <a:uFillTx/>
                <a:latin typeface="Sakkal Majalla" panose="02000000000000000000" pitchFamily="2" charset="-78"/>
                <a:ea typeface="AF_Hijaz"/>
                <a:cs typeface="Sakkal Majalla" panose="02000000000000000000" pitchFamily="2" charset="-78"/>
              </a:rPr>
              <a:t>للإنائين</a:t>
            </a: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204664"/>
                </a:solidFill>
                <a:effectLst/>
                <a:uLnTx/>
                <a:uFillTx/>
                <a:latin typeface="Sakkal Majalla" panose="02000000000000000000" pitchFamily="2" charset="-78"/>
                <a:ea typeface="AF_Hijaz"/>
                <a:cs typeface="Sakkal Majalla" panose="02000000000000000000" pitchFamily="2" charset="-78"/>
              </a:rPr>
              <a:t> نفس الكتلة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DFF5724-61ED-4513-BF38-ED92F9C8B74D}"/>
              </a:ext>
            </a:extLst>
          </p:cNvPr>
          <p:cNvSpPr/>
          <p:nvPr/>
        </p:nvSpPr>
        <p:spPr>
          <a:xfrm>
            <a:off x="0" y="26126"/>
            <a:ext cx="9144000" cy="6831874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5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17" grpId="0" autoUpdateAnimBg="0"/>
      <p:bldP spid="7" grpId="0" animBg="1" autoUpdateAnimBg="0"/>
      <p:bldP spid="9" grpId="0" animBg="1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59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5105400" y="990600"/>
            <a:ext cx="3810000" cy="2678113"/>
          </a:xfrm>
          <a:prstGeom prst="rect">
            <a:avLst/>
          </a:prstGeom>
          <a:solidFill>
            <a:schemeClr val="bg2"/>
          </a:solidFill>
          <a:ln>
            <a:solidFill>
              <a:srgbClr val="005C2A"/>
            </a:solidFill>
            <a:prstDash val="dashDot"/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* هي الطاقة التي يمتلكها الجسم    بسبب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* تعتمد الطاقة الحركية للجسم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على عاملين هما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28600" y="990600"/>
            <a:ext cx="3810000" cy="2678113"/>
          </a:xfrm>
          <a:prstGeom prst="rect">
            <a:avLst/>
          </a:prstGeom>
          <a:solidFill>
            <a:schemeClr val="bg2"/>
          </a:solidFill>
          <a:ln>
            <a:solidFill>
              <a:srgbClr val="005C2A"/>
            </a:solidFill>
            <a:prstDash val="dashDot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* هي الطاقة التي يكتسبها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الجسم بسبب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.............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* تعتمد طاقة الوضع للجسم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على عاملين هما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6019800" y="533400"/>
            <a:ext cx="1685077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الطاقة الحركية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219200" y="533400"/>
            <a:ext cx="198120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طاقة الوضع</a:t>
            </a: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6248400" y="1371600"/>
            <a:ext cx="80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حركته</a:t>
            </a:r>
            <a:endParaRPr kumimoji="0" lang="ar-SA" altLang="ar-S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1143000" y="1371600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وضعه</a:t>
            </a:r>
            <a:endParaRPr kumimoji="0" lang="ar-SA" altLang="ar-S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5943600" y="2819400"/>
            <a:ext cx="205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1 - سرعة الجسم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2 - كتلة الجسم</a:t>
            </a:r>
            <a:r>
              <a:rPr kumimoji="0" lang="ar-SA" altLang="ar-SA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ar-S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990600" y="2819400"/>
            <a:ext cx="228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1 - إرتفاع الجسم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2 - كتلة الجسم </a:t>
            </a:r>
            <a:endParaRPr kumimoji="0" lang="en-US" altLang="ar-SA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مربع نص 5"/>
          <p:cNvSpPr>
            <a:spLocks noChangeArrowheads="1"/>
          </p:cNvSpPr>
          <p:nvPr/>
        </p:nvSpPr>
        <p:spPr bwMode="auto">
          <a:xfrm>
            <a:off x="8105829" y="151656"/>
            <a:ext cx="949218" cy="6491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Dot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أكمل</a:t>
            </a:r>
          </a:p>
        </p:txBody>
      </p:sp>
      <p:pic>
        <p:nvPicPr>
          <p:cNvPr id="18446" name="Picture 19" descr="C:\Users\user\Pictures\صورة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7194"/>
            <a:ext cx="3657600" cy="2040435"/>
          </a:xfrm>
          <a:prstGeom prst="rect">
            <a:avLst/>
          </a:prstGeom>
          <a:solidFill>
            <a:srgbClr val="EAFDB9"/>
          </a:solidFill>
          <a:ln w="9525">
            <a:solidFill>
              <a:srgbClr val="005C2A"/>
            </a:solidFill>
            <a:prstDash val="dashDot"/>
            <a:miter lim="800000"/>
            <a:headEnd/>
            <a:tailEnd/>
          </a:ln>
        </p:spPr>
      </p:pic>
      <p:pic>
        <p:nvPicPr>
          <p:cNvPr id="18447" name="Picture 20" descr="C:\Users\user\Pictures\صورة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29033"/>
            <a:ext cx="3810000" cy="2040435"/>
          </a:xfrm>
          <a:prstGeom prst="rect">
            <a:avLst/>
          </a:prstGeom>
          <a:solidFill>
            <a:srgbClr val="EAFDB9"/>
          </a:solidFill>
          <a:ln w="9525">
            <a:solidFill>
              <a:srgbClr val="005C2A"/>
            </a:solidFill>
            <a:prstDash val="dashDot"/>
            <a:miter lim="800000"/>
            <a:headEnd/>
            <a:tailEnd/>
          </a:ln>
        </p:spPr>
      </p:pic>
      <p:sp>
        <p:nvSpPr>
          <p:cNvPr id="23" name="مربع نص 5"/>
          <p:cNvSpPr>
            <a:spLocks noChangeArrowheads="1"/>
          </p:cNvSpPr>
          <p:nvPr/>
        </p:nvSpPr>
        <p:spPr bwMode="auto">
          <a:xfrm>
            <a:off x="8001000" y="3783211"/>
            <a:ext cx="1054047" cy="6491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Dot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اختار</a:t>
            </a:r>
            <a:endParaRPr kumimoji="0" lang="ar-SA" sz="20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D9DAA12D-F876-4968-B654-742A7B623B7A}"/>
              </a:ext>
            </a:extLst>
          </p:cNvPr>
          <p:cNvSpPr/>
          <p:nvPr/>
        </p:nvSpPr>
        <p:spPr>
          <a:xfrm>
            <a:off x="0" y="26126"/>
            <a:ext cx="9144000" cy="6831874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7086600" y="5363395"/>
            <a:ext cx="1714500" cy="38100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99992EEC-A3F3-418B-974F-639BDE54B740}"/>
              </a:ext>
            </a:extLst>
          </p:cNvPr>
          <p:cNvSpPr/>
          <p:nvPr/>
        </p:nvSpPr>
        <p:spPr>
          <a:xfrm>
            <a:off x="1219200" y="5325085"/>
            <a:ext cx="914400" cy="576064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682537"/>
      </p:ext>
    </p:extLst>
  </p:cSld>
  <p:clrMapOvr>
    <a:masterClrMapping/>
  </p:clrMapOvr>
  <p:transition spd="slow">
    <p:randomBar dir="vert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4" grpId="0" animBg="1"/>
      <p:bldP spid="22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4388080" y="4489291"/>
            <a:ext cx="3381704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الواجب على: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01" y="5429262"/>
            <a:ext cx="2343599" cy="1086128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1917971" y="3035233"/>
            <a:ext cx="5570416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49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479" y="431376"/>
            <a:ext cx="3581400" cy="252632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/>
          <p:nvPr/>
        </p:nvCxnSpPr>
        <p:spPr>
          <a:xfrm rot="10800000" flipV="1">
            <a:off x="4800600" y="5033073"/>
            <a:ext cx="1049732" cy="824636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5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4560540" y="1132643"/>
            <a:ext cx="4509854" cy="4897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 هي اشكال الطاقة؟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قارن بين اشكال الطاقة المختلفة؟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 نوع الطاقة في الغذاء؟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91B95A8-CB7D-451A-8235-F2EA44FB00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101A808-1CD8-48A7-B374-00D861A78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290" y="440291"/>
            <a:ext cx="2912566" cy="314096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BE01E66-ED64-4FFF-8D0F-8833D91A4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96952"/>
            <a:ext cx="3312368" cy="35459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828B585F-A9DF-413C-BE02-CD6F3859AB71}"/>
              </a:ext>
            </a:extLst>
          </p:cNvPr>
          <p:cNvSpPr/>
          <p:nvPr/>
        </p:nvSpPr>
        <p:spPr>
          <a:xfrm>
            <a:off x="3923928" y="191512"/>
            <a:ext cx="5054789" cy="8194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ابحث عن إجابة الأسئلة التالية : </a:t>
            </a:r>
          </a:p>
        </p:txBody>
      </p:sp>
      <p:pic>
        <p:nvPicPr>
          <p:cNvPr id="25" name="t_video6048886606583039836 (1).mp4">
            <a:hlinkClick r:id="" action="ppaction://media"/>
            <a:extLst>
              <a:ext uri="{FF2B5EF4-FFF2-40B4-BE49-F238E27FC236}">
                <a16:creationId xmlns:a16="http://schemas.microsoft.com/office/drawing/2014/main" id="{2B46AC48-E647-4811-9420-DE8E9EC9A5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7290" y="1628800"/>
            <a:ext cx="1260546" cy="51279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2FE7909-2678-4979-AE8E-05F0FB9187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170" y="5859612"/>
            <a:ext cx="998388" cy="99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6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6000">
        <p14:ripple/>
        <p:sndAc>
          <p:stSnd>
            <p:snd r:embed="rId4" name="chimes.wav"/>
          </p:stSnd>
        </p:sndAc>
      </p:transition>
    </mc:Choice>
    <mc:Fallback xmlns="">
      <p:transition advTm="306000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4"/>
            <a:tile tx="0" ty="0" sx="100000" sy="100000" flip="none" algn="tl"/>
          </a:blipFill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A85F10A-1706-4649-90A3-418F352698DB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04966"/>
      </p:ext>
    </p:extLst>
  </p:cSld>
  <p:clrMapOvr>
    <a:masterClrMapping/>
  </p:clrMapOvr>
  <p:transition spd="slow" advTm="20000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110" y="1884528"/>
            <a:ext cx="3144166" cy="245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135" y="4834050"/>
            <a:ext cx="2776116" cy="147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4203119" y="2128002"/>
            <a:ext cx="4341897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2060"/>
                </a:solidFill>
              </a:rPr>
              <a:t>1- تأخذ شكل الإناء الذي يوضع فيه.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23560" name="Picture 3" descr="http://www.khayma.com/mtwan/image3b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40" y="4342957"/>
            <a:ext cx="20875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وسيلة شرح مستطيلة مستديرة الزوايا 25"/>
          <p:cNvSpPr/>
          <p:nvPr/>
        </p:nvSpPr>
        <p:spPr>
          <a:xfrm>
            <a:off x="2195736" y="1010642"/>
            <a:ext cx="4635425" cy="600978"/>
          </a:xfrm>
          <a:prstGeom prst="wedgeRoundRectCallout">
            <a:avLst>
              <a:gd name="adj1" fmla="val 68920"/>
              <a:gd name="adj2" fmla="val 39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FF0000"/>
                </a:solidFill>
              </a:rPr>
              <a:t>ما هي خصائص السوائل ؟</a:t>
            </a:r>
          </a:p>
        </p:txBody>
      </p:sp>
      <p:pic>
        <p:nvPicPr>
          <p:cNvPr id="23567" name="Picture 11" descr="C:\Users\user\Pictures\صورة6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815" y="5476820"/>
            <a:ext cx="254317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1049" y="872576"/>
            <a:ext cx="952004" cy="95200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35DDD54D-0886-4623-97A9-CAA75D7F2E1A}"/>
              </a:ext>
            </a:extLst>
          </p:cNvPr>
          <p:cNvSpPr/>
          <p:nvPr/>
        </p:nvSpPr>
        <p:spPr>
          <a:xfrm>
            <a:off x="6831161" y="271007"/>
            <a:ext cx="1981200" cy="5334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المواد السائلة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601320F-C665-4ECC-A823-9B0BD673B020}"/>
              </a:ext>
            </a:extLst>
          </p:cNvPr>
          <p:cNvSpPr/>
          <p:nvPr/>
        </p:nvSpPr>
        <p:spPr>
          <a:xfrm>
            <a:off x="4203118" y="2785612"/>
            <a:ext cx="4375625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2- مواد لها حجم ثابت وشكل متغير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B9A3275-A442-44ED-895D-899ADCBE0651}"/>
              </a:ext>
            </a:extLst>
          </p:cNvPr>
          <p:cNvSpPr/>
          <p:nvPr/>
        </p:nvSpPr>
        <p:spPr>
          <a:xfrm>
            <a:off x="4244908" y="3476342"/>
            <a:ext cx="4333835" cy="3858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rgbClr val="002060"/>
                </a:solidFill>
              </a:rPr>
              <a:t>3 - حرة الحركة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0D51DEC-9A8B-40A7-8B96-98E8FCFE3A93}"/>
              </a:ext>
            </a:extLst>
          </p:cNvPr>
          <p:cNvSpPr/>
          <p:nvPr/>
        </p:nvSpPr>
        <p:spPr>
          <a:xfrm>
            <a:off x="122336" y="93644"/>
            <a:ext cx="8914159" cy="6670712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AEF20B3-D742-4C74-A3EA-4D2C4FC9E5CD}"/>
              </a:ext>
            </a:extLst>
          </p:cNvPr>
          <p:cNvSpPr/>
          <p:nvPr/>
        </p:nvSpPr>
        <p:spPr>
          <a:xfrm>
            <a:off x="7668344" y="6233184"/>
            <a:ext cx="936104" cy="42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23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7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C713E3C7-45E5-4E51-B120-75CE3A8268B5}"/>
              </a:ext>
            </a:extLst>
          </p:cNvPr>
          <p:cNvGraphicFramePr/>
          <p:nvPr/>
        </p:nvGraphicFramePr>
        <p:xfrm>
          <a:off x="389136" y="357338"/>
          <a:ext cx="8287072" cy="6143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مستطيل 5">
            <a:extLst>
              <a:ext uri="{FF2B5EF4-FFF2-40B4-BE49-F238E27FC236}">
                <a16:creationId xmlns:a16="http://schemas.microsoft.com/office/drawing/2014/main" id="{657AD091-FE07-448D-A5F4-41F7B1F3B4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88392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C64B3C1-7593-41F3-8171-AC72704450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195" y="4208266"/>
            <a:ext cx="1355151" cy="253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0">
        <p14:prism dir="r"/>
        <p:sndAc>
          <p:stSnd>
            <p:snd r:embed="rId2" name="chimes.wav"/>
          </p:stSnd>
        </p:sndAc>
      </p:transition>
    </mc:Choice>
    <mc:Fallback xmlns="">
      <p:transition spd="slow" advTm="60000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34CE50-6E39-4F62-83B1-B6256411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5634CE50-6E39-4F62-83B1-B6256411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5634CE50-6E39-4F62-83B1-B6256411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graphicEl>
                                              <a:dgm id="{5634CE50-6E39-4F62-83B1-B6256411B5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D050D9-9A2C-4D1C-B633-2B193524C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FFD050D9-9A2C-4D1C-B633-2B193524C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FFD050D9-9A2C-4D1C-B633-2B193524C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FFD050D9-9A2C-4D1C-B633-2B193524C2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9D4131-6448-4392-8066-C68EF1B81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0F9D4131-6448-4392-8066-C68EF1B81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0F9D4131-6448-4392-8066-C68EF1B81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0F9D4131-6448-4392-8066-C68EF1B810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FC827E-5CB2-4EDF-AB64-CE589C196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48FC827E-5CB2-4EDF-AB64-CE589C196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48FC827E-5CB2-4EDF-AB64-CE589C196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48FC827E-5CB2-4EDF-AB64-CE589C1968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526A78-F154-4603-8C10-901E6358D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CC526A78-F154-4603-8C10-901E6358D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CC526A78-F154-4603-8C10-901E6358D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CC526A78-F154-4603-8C10-901E6358D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A1C2E8-CA50-4E66-8569-46BC6430B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20A1C2E8-CA50-4E66-8569-46BC6430B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20A1C2E8-CA50-4E66-8569-46BC6430B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20A1C2E8-CA50-4E66-8569-46BC6430B2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FDD581-508E-4F39-AD80-54509014B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E1FDD581-508E-4F39-AD80-54509014B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E1FDD581-508E-4F39-AD80-54509014B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E1FDD581-508E-4F39-AD80-54509014B1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04A52A4-FD94-4206-82C5-952D6EF6C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D04A52A4-FD94-4206-82C5-952D6EF6C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D04A52A4-FD94-4206-82C5-952D6EF6C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D04A52A4-FD94-4206-82C5-952D6EF6C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EFCB96-2CF6-4ADF-9925-E51399E47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E8EFCB96-2CF6-4ADF-9925-E51399E47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E8EFCB96-2CF6-4ADF-9925-E51399E47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E8EFCB96-2CF6-4ADF-9925-E51399E47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0BEEF4-E9BC-45AA-BE87-B4B6AED2E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420BEEF4-E9BC-45AA-BE87-B4B6AED2E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420BEEF4-E9BC-45AA-BE87-B4B6AED2E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graphicEl>
                                              <a:dgm id="{420BEEF4-E9BC-45AA-BE87-B4B6AED2E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CAB245-1942-46FD-B73E-352129387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5ACAB245-1942-46FD-B73E-352129387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5ACAB245-1942-46FD-B73E-352129387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5ACAB245-1942-46FD-B73E-352129387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 idx="4294967295"/>
          </p:nvPr>
        </p:nvSpPr>
        <p:spPr>
          <a:xfrm>
            <a:off x="5251163" y="150967"/>
            <a:ext cx="3708797" cy="632804"/>
          </a:xfrm>
          <a:prstGeom prst="rect">
            <a:avLst/>
          </a:prstGeom>
          <a:solidFill>
            <a:srgbClr val="025EA8"/>
          </a:solidFill>
        </p:spPr>
        <p:txBody>
          <a:bodyPr>
            <a:noAutofit/>
          </a:bodyPr>
          <a:lstStyle>
            <a:lvl1pPr algn="r" defTabSz="758951" rtl="0">
              <a:defRPr sz="4482" b="1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استراتجية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أشاهد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و</a:t>
            </a:r>
            <a:r>
              <a:rPr lang="ar-KW" sz="2700" dirty="0">
                <a:solidFill>
                  <a:schemeClr val="bg1"/>
                </a:solidFill>
                <a:cs typeface="AL-Mohanad" pitchFamily="2" charset="-78"/>
              </a:rPr>
              <a:t>أستنتج 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</a:p>
        </p:txBody>
      </p:sp>
      <p:pic>
        <p:nvPicPr>
          <p:cNvPr id="452" name="1B451300-0B00-487D-B74C-7814CD14A5E6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77" y="1698172"/>
            <a:ext cx="5630092" cy="412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02DA8-77A3-425D-97EF-F604DD06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163" y="260447"/>
            <a:ext cx="827685" cy="41384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F48401C-842B-42DA-8585-BF00D0BD68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52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 invX="1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أشكال الطاقة">
            <a:hlinkClick r:id="" action="ppaction://media"/>
            <a:extLst>
              <a:ext uri="{FF2B5EF4-FFF2-40B4-BE49-F238E27FC236}">
                <a16:creationId xmlns:a16="http://schemas.microsoft.com/office/drawing/2014/main" id="{A075F6CC-1054-4CDA-9992-8049D40645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18309"/>
      </p:ext>
    </p:extLst>
  </p:cSld>
  <p:clrMapOvr>
    <a:masterClrMapping/>
  </p:clrMapOvr>
  <p:transition spd="slow" advTm="60000">
    <p:wheel spokes="8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 descr="C:\Users\user\Pictures\صورة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390900"/>
            <a:ext cx="259080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990600"/>
            <a:ext cx="3200400" cy="2082800"/>
          </a:xfrm>
          <a:prstGeom prst="roundRect">
            <a:avLst>
              <a:gd name="adj" fmla="val 6468"/>
            </a:avLst>
          </a:prstGeom>
          <a:ln>
            <a:noFill/>
          </a:ln>
          <a:effectLst/>
        </p:spPr>
      </p:pic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5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57700" y="742950"/>
            <a:ext cx="2362200" cy="6858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/>
          <p:nvPr/>
        </p:nvSpPr>
        <p:spPr>
          <a:xfrm>
            <a:off x="3505200" y="1524000"/>
            <a:ext cx="4419600" cy="7080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يشعر الإنسان بالدفء عند التعرض لأشعة الشمس ، مما يدل على حصوله على الطاقة </a:t>
            </a:r>
            <a:r>
              <a:rPr kumimoji="0" lang="ar-S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..............................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515" name="Picture 27" descr="http://www.lahyan.net/vb/uploaded/806/13216331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962400"/>
            <a:ext cx="36576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4114800" y="2362200"/>
            <a:ext cx="32766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قياس درجة حرارة عينة من ماء حار وأخرى من ماء بارد ، ثم خلط الكميتين معاً وقياس درجة حرارة المزيج الناتج .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2971800" y="6172200"/>
            <a:ext cx="5867400" cy="3698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ينتج جسمك طاقة حرارية بسبب التفاعلات الكيميائية التي تحدث فيه باستمرار .</a:t>
            </a:r>
          </a:p>
        </p:txBody>
      </p:sp>
      <p:cxnSp>
        <p:nvCxnSpPr>
          <p:cNvPr id="21" name="رابط كسهم مستقيم 20"/>
          <p:cNvCxnSpPr/>
          <p:nvPr/>
        </p:nvCxnSpPr>
        <p:spPr>
          <a:xfrm rot="5400000">
            <a:off x="5639594" y="4191794"/>
            <a:ext cx="303213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مستطيل 21"/>
          <p:cNvSpPr/>
          <p:nvPr/>
        </p:nvSpPr>
        <p:spPr>
          <a:xfrm>
            <a:off x="6477000" y="115094"/>
            <a:ext cx="2514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أشكال أخرى للطاقة</a:t>
            </a:r>
          </a:p>
        </p:txBody>
      </p:sp>
      <p:pic>
        <p:nvPicPr>
          <p:cNvPr id="133122" name="Picture 2" descr="C:\Users\user\Pictures\صورة14.jpg"/>
          <p:cNvPicPr>
            <a:picLocks noChangeAspect="1" noChangeArrowheads="1"/>
          </p:cNvPicPr>
          <p:nvPr/>
        </p:nvPicPr>
        <p:blipFill>
          <a:blip r:embed="rId7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762000"/>
            <a:ext cx="1295400" cy="11430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مربع نص 30"/>
          <p:cNvSpPr txBox="1">
            <a:spLocks noChangeArrowheads="1"/>
          </p:cNvSpPr>
          <p:nvPr/>
        </p:nvSpPr>
        <p:spPr bwMode="auto">
          <a:xfrm>
            <a:off x="3810000" y="1752600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الحرارية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C464AB1-DA36-47E4-9982-8B2182779DB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F6C11E3-C0D4-48A4-9379-15D730586C8E}"/>
              </a:ext>
            </a:extLst>
          </p:cNvPr>
          <p:cNvSpPr txBox="1"/>
          <p:nvPr/>
        </p:nvSpPr>
        <p:spPr>
          <a:xfrm>
            <a:off x="3379922" y="3333640"/>
            <a:ext cx="4610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النتيجة :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لقد انتقلت الطاقة الحرارية من الماء الحار إلى الماء البارد حتى أصبحت درجتا الحرارة لهما متساويتين . </a:t>
            </a:r>
          </a:p>
        </p:txBody>
      </p:sp>
    </p:spTree>
    <p:extLst>
      <p:ext uri="{BB962C8B-B14F-4D97-AF65-F5344CB8AC3E}">
        <p14:creationId xmlns:p14="http://schemas.microsoft.com/office/powerpoint/2010/main" val="214082944"/>
      </p:ext>
    </p:extLst>
  </p:cSld>
  <p:clrMapOvr>
    <a:masterClrMapping/>
  </p:clrMapOvr>
  <p:transition spd="slow">
    <p:randomBar dir="vert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/>
      <p:bldP spid="23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3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782881" y="341108"/>
            <a:ext cx="8014469" cy="12156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خطط انسيابي: شريط مثقب 8"/>
          <p:cNvSpPr/>
          <p:nvPr/>
        </p:nvSpPr>
        <p:spPr>
          <a:xfrm>
            <a:off x="653419" y="1113075"/>
            <a:ext cx="8143932" cy="4454806"/>
          </a:xfrm>
          <a:prstGeom prst="flowChartPunchedTap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لأنها تتحول إلى طاقة حرارية.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7CF2991-30B1-4E89-80FB-6EB9E0349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30" y="761817"/>
            <a:ext cx="560349" cy="425144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0B63EFF-9543-4B99-A554-80B829F3926C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DB59A5E-2BC7-41D7-8B12-2132FAFA9BBD}"/>
              </a:ext>
            </a:extLst>
          </p:cNvPr>
          <p:cNvSpPr txBox="1"/>
          <p:nvPr/>
        </p:nvSpPr>
        <p:spPr>
          <a:xfrm>
            <a:off x="1115616" y="431137"/>
            <a:ext cx="768173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لماذا يصبح الجسم ساخنا إذا امتص الطاقة </a:t>
            </a: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الضوئيه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؟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B50784E-4D0E-49E9-A4CD-7B09905BB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55" y="3849676"/>
            <a:ext cx="2910031" cy="285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538102A-7CD0-4B46-8BD0-9F202357E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242189"/>
            <a:ext cx="2905125" cy="157162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CCAC8BA-62F0-4C0E-A683-5370649A6AB7}"/>
              </a:ext>
            </a:extLst>
          </p:cNvPr>
          <p:cNvSpPr/>
          <p:nvPr/>
        </p:nvSpPr>
        <p:spPr>
          <a:xfrm>
            <a:off x="4572000" y="3865348"/>
            <a:ext cx="4428309" cy="639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اكمل الفراغ التالي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</a:p>
        </p:txBody>
      </p:sp>
      <p:pic>
        <p:nvPicPr>
          <p:cNvPr id="40964" name="صورة 1">
            <a:extLst>
              <a:ext uri="{FF2B5EF4-FFF2-40B4-BE49-F238E27FC236}">
                <a16:creationId xmlns:a16="http://schemas.microsoft.com/office/drawing/2014/main" id="{9EBA1ED0-2A46-4822-9D8C-FF933296F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0792" y="1122040"/>
            <a:ext cx="2306960" cy="23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81F4493-F0A8-4DAA-B8F1-6C65CD8070A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398460A8-FF2A-44E7-A3ED-553B0CE744D6}"/>
              </a:ext>
            </a:extLst>
          </p:cNvPr>
          <p:cNvSpPr txBox="1">
            <a:spLocks/>
          </p:cNvSpPr>
          <p:nvPr/>
        </p:nvSpPr>
        <p:spPr bwMode="auto">
          <a:xfrm>
            <a:off x="6012160" y="188640"/>
            <a:ext cx="2971800" cy="6397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تقويم مرحلي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3218543-2E71-4649-820B-4E299C7C2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1458" y="5475284"/>
            <a:ext cx="1611939" cy="133853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0D2CE008-084C-4A20-A4C9-1CCC209D70B4}"/>
              </a:ext>
            </a:extLst>
          </p:cNvPr>
          <p:cNvSpPr/>
          <p:nvPr/>
        </p:nvSpPr>
        <p:spPr>
          <a:xfrm>
            <a:off x="2211477" y="4551040"/>
            <a:ext cx="6650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تزداد الطاقة الحرارية للمادة بزيادة.......................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1C3BD91-98FC-45F3-83CF-318F11304E34}"/>
              </a:ext>
            </a:extLst>
          </p:cNvPr>
          <p:cNvSpPr txBox="1"/>
          <p:nvPr/>
        </p:nvSpPr>
        <p:spPr>
          <a:xfrm>
            <a:off x="1762504" y="4562528"/>
            <a:ext cx="2571768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درجة حرارة الجسم</a:t>
            </a:r>
          </a:p>
        </p:txBody>
      </p:sp>
    </p:spTree>
  </p:cSld>
  <p:clrMapOvr>
    <a:masterClrMapping/>
  </p:clrMapOvr>
  <p:transition spd="slow">
    <p:fade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C:\Users\user\Pictures\صورة5.png"/>
          <p:cNvPicPr>
            <a:picLocks noChangeAspect="1" noChangeArrowheads="1"/>
          </p:cNvPicPr>
          <p:nvPr/>
        </p:nvPicPr>
        <p:blipFill>
          <a:blip r:embed="rId3"/>
          <a:srcRect l="2115"/>
          <a:stretch>
            <a:fillRect/>
          </a:stretch>
        </p:blipFill>
        <p:spPr bwMode="auto">
          <a:xfrm>
            <a:off x="1905000" y="762000"/>
            <a:ext cx="7053263" cy="4098925"/>
          </a:xfrm>
          <a:prstGeom prst="roundRect">
            <a:avLst>
              <a:gd name="adj" fmla="val 12671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1"/>
          <a:stretch>
            <a:fillRect/>
          </a:stretch>
        </p:blipFill>
        <p:spPr bwMode="auto">
          <a:xfrm>
            <a:off x="762000" y="1676400"/>
            <a:ext cx="22098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5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152400"/>
            <a:ext cx="2362200" cy="581025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خطط انسيابي: معالجة متعاقبة 7"/>
          <p:cNvSpPr/>
          <p:nvPr/>
        </p:nvSpPr>
        <p:spPr>
          <a:xfrm>
            <a:off x="228600" y="5029200"/>
            <a:ext cx="8610600" cy="38100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حرق الحطب   –   حرق الغاز الطبيعي في محطات توليد الطاقة الكهربائية   –    التمثيل الضوئي 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5638800" y="4495800"/>
            <a:ext cx="320040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اذكر أمثلة أخرى للطاقة الكيميائية </a:t>
            </a:r>
          </a:p>
        </p:txBody>
      </p:sp>
      <p:pic>
        <p:nvPicPr>
          <p:cNvPr id="22537" name="Picture 16" descr="H:\صور متحركة\فطيرة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61753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539552" y="533400"/>
            <a:ext cx="5861248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هي الطاقة الناتجة عن التفاعلات الكيميائية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فانت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مثلا لديك طاقة كيميائية في جسمك تنتج من تفاعل الغذاء مع الأكسجين داخل الخلايا وتتحرر هذه الطاقة لتمكنك من المشي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و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الحديث وغيرها من الأنشطة </a:t>
            </a:r>
          </a:p>
        </p:txBody>
      </p:sp>
      <p:pic>
        <p:nvPicPr>
          <p:cNvPr id="22539" name="Picture 10" descr="H:\صور متحركة\تفاحة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7493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5"/>
          <p:cNvSpPr>
            <a:spLocks noChangeArrowheads="1"/>
          </p:cNvSpPr>
          <p:nvPr/>
        </p:nvSpPr>
        <p:spPr bwMode="auto">
          <a:xfrm>
            <a:off x="381000" y="3429000"/>
            <a:ext cx="1912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00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عملية الأكسدة في الجسم - هضم الطعام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4" name="Picture 2" descr="C:\WINDOWS\Application Data\Microsoft\Media Catalog\Downloaded Clips\cl0\AG00630_.gif"/>
          <p:cNvPicPr>
            <a:picLocks noChangeAspect="1" noChangeArrowheads="1" noCrop="1"/>
          </p:cNvPicPr>
          <p:nvPr/>
        </p:nvPicPr>
        <p:blipFill>
          <a:blip r:embed="rId8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5578474"/>
            <a:ext cx="1676400" cy="1279525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My Documents\My Pictures\حرق خشب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6600" y="5486400"/>
            <a:ext cx="1360488" cy="13716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AG00459_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3429000" y="5543490"/>
            <a:ext cx="2743200" cy="121544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6" b="75980"/>
          <a:stretch>
            <a:fillRect/>
          </a:stretch>
        </p:blipFill>
        <p:spPr bwMode="auto">
          <a:xfrm>
            <a:off x="2971800" y="1676401"/>
            <a:ext cx="572409" cy="31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55"/>
          <a:stretch>
            <a:fillRect/>
          </a:stretch>
        </p:blipFill>
        <p:spPr bwMode="auto">
          <a:xfrm>
            <a:off x="6172200" y="3505200"/>
            <a:ext cx="2667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مستطيل 20"/>
          <p:cNvSpPr/>
          <p:nvPr/>
        </p:nvSpPr>
        <p:spPr>
          <a:xfrm>
            <a:off x="4782485" y="4058176"/>
            <a:ext cx="4419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عندما تتفكك المواد الكيميائية وتتشكل مواد كيميائية جديدة </a:t>
            </a:r>
          </a:p>
        </p:txBody>
      </p:sp>
      <p:pic>
        <p:nvPicPr>
          <p:cNvPr id="22548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5" t="14285"/>
          <a:stretch>
            <a:fillRect/>
          </a:stretch>
        </p:blipFill>
        <p:spPr bwMode="auto">
          <a:xfrm>
            <a:off x="7239000" y="3200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F235CEF0-2053-4812-9247-FDA964B58C4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63055"/>
      </p:ext>
    </p:extLst>
  </p:cSld>
  <p:clrMapOvr>
    <a:masterClrMapping/>
  </p:clrMapOvr>
  <p:transition spd="slow">
    <p:push dir="u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1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0" y="0"/>
            <a:ext cx="9144000" cy="7029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3429000" cy="3962400"/>
          </a:xfrm>
          <a:prstGeom prst="roundRect">
            <a:avLst>
              <a:gd name="adj" fmla="val 26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ربع نص 4"/>
          <p:cNvSpPr txBox="1"/>
          <p:nvPr/>
        </p:nvSpPr>
        <p:spPr>
          <a:xfrm>
            <a:off x="3765677" y="5621973"/>
            <a:ext cx="2286000" cy="658835"/>
          </a:xfrm>
          <a:prstGeom prst="rect">
            <a:avLst/>
          </a:prstGeom>
          <a:solidFill>
            <a:schemeClr val="tx1">
              <a:alpha val="61961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طاقة الإشعاع 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0" y="4191000"/>
            <a:ext cx="3733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يظهر الشكل6 ملفاً من السلك ينتج الطاقة الإشعاعية عند تسخينه و يتطلب ذلك طاقة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ما نوع الطاقة التي تسخن الفلز ؟</a:t>
            </a:r>
            <a:endParaRPr kumimoji="0" lang="en-US" alt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4585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152400"/>
            <a:ext cx="2362200" cy="6175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20" descr="http://www.my-arena.net/news/ar/files_store/a7365989a3698771/a7365989a36987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r="24799"/>
          <a:stretch>
            <a:fillRect/>
          </a:stretch>
        </p:blipFill>
        <p:spPr bwMode="auto">
          <a:xfrm>
            <a:off x="3581400" y="152401"/>
            <a:ext cx="1752600" cy="138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22" descr="https://public.blu.livefilestore.com/y1p1AQT077dVMxBnEBt5yWHoSW24eaMbZWqB35kSh-CXhx_0CEypvaW2lUjhtmH4cugnfxs4O-d2wQ0qSxdqeXZ5w/d6b71d31f6.gif?psid=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1" y="1928112"/>
            <a:ext cx="2127448" cy="2567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20" name="Picture 24" descr="http://i.ytimg.com/vi/a-DsLLAo8nU/hqdefaul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4191000"/>
            <a:ext cx="29718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65" name="مربع نص 18"/>
          <p:cNvSpPr txBox="1">
            <a:spLocks noChangeArrowheads="1"/>
          </p:cNvSpPr>
          <p:nvPr/>
        </p:nvSpPr>
        <p:spPr bwMode="auto">
          <a:xfrm>
            <a:off x="3810000" y="2286000"/>
            <a:ext cx="2514600" cy="923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ينتقل ضوء الشمعة في الهواء بسرعة كبيرة جداً تصل إلى 300000 كم /ث تقريباً </a:t>
            </a:r>
            <a:r>
              <a:rPr kumimoji="0" lang="ar-SA" alt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22542" name="Text Box 11"/>
          <p:cNvSpPr txBox="1">
            <a:spLocks noChangeArrowheads="1"/>
          </p:cNvSpPr>
          <p:nvPr/>
        </p:nvSpPr>
        <p:spPr bwMode="auto">
          <a:xfrm>
            <a:off x="6629400" y="880360"/>
            <a:ext cx="2120469" cy="132343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هي شكل من أشكال الطاقة وهي التي   تجعلك قادر على رؤية الأشياء من حولك</a:t>
            </a:r>
            <a:endParaRPr kumimoji="0" lang="en-US" alt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567" name="مستطيل 20"/>
          <p:cNvSpPr>
            <a:spLocks noChangeArrowheads="1"/>
          </p:cNvSpPr>
          <p:nvPr/>
        </p:nvSpPr>
        <p:spPr bwMode="auto">
          <a:xfrm>
            <a:off x="6318034" y="6150114"/>
            <a:ext cx="2743200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عندما يسقط الضوء على سطح ما فقد يُمتص أو ينفذ أو ينعكس</a:t>
            </a:r>
          </a:p>
        </p:txBody>
      </p:sp>
      <p:sp>
        <p:nvSpPr>
          <p:cNvPr id="24592" name="مربع نص 21"/>
          <p:cNvSpPr txBox="1">
            <a:spLocks noChangeArrowheads="1"/>
          </p:cNvSpPr>
          <p:nvPr/>
        </p:nvSpPr>
        <p:spPr bwMode="auto">
          <a:xfrm>
            <a:off x="3886200" y="3290455"/>
            <a:ext cx="2268538" cy="1754326"/>
          </a:xfrm>
          <a:prstGeom prst="rect">
            <a:avLst/>
          </a:prstGeom>
          <a:noFill/>
          <a:ln w="9525">
            <a:solidFill>
              <a:srgbClr val="FFFF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عندما يمتص الجسم الضوء يصبح </a:t>
            </a: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أسخن </a:t>
            </a: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، لأنه امتص الطاقة من الضوء وتحولت  الى طاقة حرارية  تسمى هذه الطاقة التي يحملها الضوء </a:t>
            </a:r>
          </a:p>
        </p:txBody>
      </p:sp>
      <p:cxnSp>
        <p:nvCxnSpPr>
          <p:cNvPr id="24" name="رابط كسهم مستقيم 23"/>
          <p:cNvCxnSpPr/>
          <p:nvPr/>
        </p:nvCxnSpPr>
        <p:spPr>
          <a:xfrm rot="5400000">
            <a:off x="4844129" y="5296994"/>
            <a:ext cx="30480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ربع نص 25"/>
          <p:cNvSpPr txBox="1"/>
          <p:nvPr/>
        </p:nvSpPr>
        <p:spPr>
          <a:xfrm>
            <a:off x="323528" y="5715000"/>
            <a:ext cx="2743200" cy="609600"/>
          </a:xfrm>
          <a:prstGeom prst="roundRect">
            <a:avLst>
              <a:gd name="adj" fmla="val 25339"/>
            </a:avLst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الطاقة الكهربائية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3995936" y="1563469"/>
            <a:ext cx="201622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كم تبلغ سرعة الضوء في الهواء؟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6324600" y="4396005"/>
            <a:ext cx="2585536" cy="1815882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ماذا يحدث للضوء عندما يسقط على  سطح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جسم ما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؟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0F3FB29-77F5-4E11-8163-8A2A8C58CE7E}"/>
              </a:ext>
            </a:extLst>
          </p:cNvPr>
          <p:cNvSpPr/>
          <p:nvPr/>
        </p:nvSpPr>
        <p:spPr>
          <a:xfrm>
            <a:off x="-31877" y="0"/>
            <a:ext cx="9175877" cy="6858000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5279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23565" grpId="0" animBg="1"/>
      <p:bldP spid="23567" grpId="0" animBg="1"/>
      <p:bldP spid="24592" grpId="0" animBg="1"/>
      <p:bldP spid="26" grpId="0" animBg="1"/>
      <p:bldP spid="2" grpId="0"/>
      <p:bldP spid="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538102A-7CD0-4B46-8BD0-9F202357E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242189"/>
            <a:ext cx="2905125" cy="157162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CCAC8BA-62F0-4C0E-A683-5370649A6AB7}"/>
              </a:ext>
            </a:extLst>
          </p:cNvPr>
          <p:cNvSpPr/>
          <p:nvPr/>
        </p:nvSpPr>
        <p:spPr>
          <a:xfrm>
            <a:off x="4572000" y="3673118"/>
            <a:ext cx="5220397" cy="639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اكمل الفراغ التالي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                    </a:t>
            </a:r>
          </a:p>
        </p:txBody>
      </p:sp>
      <p:pic>
        <p:nvPicPr>
          <p:cNvPr id="40964" name="صورة 1">
            <a:extLst>
              <a:ext uri="{FF2B5EF4-FFF2-40B4-BE49-F238E27FC236}">
                <a16:creationId xmlns:a16="http://schemas.microsoft.com/office/drawing/2014/main" id="{9EBA1ED0-2A46-4822-9D8C-FF933296F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0792" y="1122040"/>
            <a:ext cx="2306960" cy="23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81F4493-F0A8-4DAA-B8F1-6C65CD8070A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398460A8-FF2A-44E7-A3ED-553B0CE744D6}"/>
              </a:ext>
            </a:extLst>
          </p:cNvPr>
          <p:cNvSpPr txBox="1">
            <a:spLocks/>
          </p:cNvSpPr>
          <p:nvPr/>
        </p:nvSpPr>
        <p:spPr bwMode="auto">
          <a:xfrm>
            <a:off x="6012160" y="188640"/>
            <a:ext cx="2971800" cy="6397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تقويم مرحلي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3218543-2E71-4649-820B-4E299C7C2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1458" y="5475284"/>
            <a:ext cx="1611939" cy="133853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0D2CE008-084C-4A20-A4C9-1CCC209D70B4}"/>
              </a:ext>
            </a:extLst>
          </p:cNvPr>
          <p:cNvSpPr/>
          <p:nvPr/>
        </p:nvSpPr>
        <p:spPr>
          <a:xfrm>
            <a:off x="2905127" y="4178339"/>
            <a:ext cx="6078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الغذاء يحتوي على طاقة ........................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1C3BD91-98FC-45F3-83CF-318F11304E34}"/>
              </a:ext>
            </a:extLst>
          </p:cNvPr>
          <p:cNvSpPr txBox="1"/>
          <p:nvPr/>
        </p:nvSpPr>
        <p:spPr>
          <a:xfrm>
            <a:off x="3180792" y="4178338"/>
            <a:ext cx="2543336" cy="58477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كيميائية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708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575556" y="3248981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Pictures\صورة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8" y="4144988"/>
            <a:ext cx="37496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4" descr="C:\Users\user\Pictures\صورة4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11" y="4144989"/>
            <a:ext cx="4148584" cy="202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ربع نص 9"/>
          <p:cNvSpPr txBox="1"/>
          <p:nvPr/>
        </p:nvSpPr>
        <p:spPr>
          <a:xfrm>
            <a:off x="5436096" y="885825"/>
            <a:ext cx="1981200" cy="1123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اذكر أهم الاستعمالات الشائعة للطاقة الكهربائية ؟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05600" y="152400"/>
            <a:ext cx="2286000" cy="6096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24349" y="3292434"/>
            <a:ext cx="4533900" cy="43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18" descr="http://www.mojtamai.com/%D8%A7%D8%AB%D8%A7%D8%AB/images/stories/00-elect-55.jpg"/>
          <p:cNvPicPr>
            <a:picLocks noChangeAspect="1" noChangeArrowheads="1"/>
          </p:cNvPicPr>
          <p:nvPr/>
        </p:nvPicPr>
        <p:blipFill>
          <a:blip r:embed="rId7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381000"/>
            <a:ext cx="3276600" cy="3202014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/>
          <p:nvPr/>
        </p:nvSpPr>
        <p:spPr>
          <a:xfrm>
            <a:off x="4424892" y="2514600"/>
            <a:ext cx="4724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ما هي الطاقة الكهربائية ؟</a:t>
            </a:r>
          </a:p>
        </p:txBody>
      </p:sp>
      <p:pic>
        <p:nvPicPr>
          <p:cNvPr id="24587" name="Picture 20" descr="http://www.hayah.cc/forum/imgcache/16879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7" y="448887"/>
            <a:ext cx="11906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C:\Users\user\Pictures\صورة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3" t="44965" r="21130"/>
          <a:stretch>
            <a:fillRect/>
          </a:stretch>
        </p:blipFill>
        <p:spPr bwMode="auto">
          <a:xfrm>
            <a:off x="7740352" y="1046364"/>
            <a:ext cx="1124248" cy="1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66353A5D-0265-4073-A4B4-7F6E1673B833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472C4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3516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304800" y="2438400"/>
            <a:ext cx="4876800" cy="708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تستخدم المحطات النووية الطاقة المخزنة في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أنوية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الذرات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لتوليد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الطاقة الكهربائية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فلكل نواة ذرة طاقة نووية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4876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10200" y="3352800"/>
            <a:ext cx="3429000" cy="1938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&amp;</a:t>
            </a: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انتاج التيار الكهربائي </a:t>
            </a:r>
            <a:r>
              <a:rPr kumimoji="0" lang="ar-SA" alt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&amp;</a:t>
            </a: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تستخدم في المجالات الطبية </a:t>
            </a:r>
            <a:r>
              <a:rPr kumimoji="0" lang="ar-SA" alt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&amp;</a:t>
            </a: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تستخدم في صنع الأسلحة مثل </a:t>
            </a:r>
            <a:r>
              <a:rPr kumimoji="0" lang="ar-SA" alt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بعض أنواع المتفجرات</a:t>
            </a:r>
            <a:r>
              <a:rPr kumimoji="0" lang="ar-SA" alt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ar-SA" alt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altLang="ar-SA" sz="2000" b="0" i="0" u="none" strike="noStrike" kern="120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05721" y="1567452"/>
            <a:ext cx="525780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هي أحدث أنواع الطاقة وتنتج من المواد المشعة مثل: </a:t>
            </a:r>
            <a:r>
              <a:rPr kumimoji="0" lang="ar-S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64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اليورانيوم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864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5606" name="Picture 2" descr="http://www.najaat.com/images/page/904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2667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3200" y="228600"/>
            <a:ext cx="2428875" cy="6096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صورة 8" descr="221149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b="6349"/>
          <a:stretch>
            <a:fillRect/>
          </a:stretch>
        </p:blipFill>
        <p:spPr bwMode="auto">
          <a:xfrm>
            <a:off x="8596547" y="1407634"/>
            <a:ext cx="485305" cy="549424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ربع نص 15"/>
          <p:cNvSpPr txBox="1"/>
          <p:nvPr/>
        </p:nvSpPr>
        <p:spPr>
          <a:xfrm>
            <a:off x="5562600" y="5410200"/>
            <a:ext cx="3171825" cy="9239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يحتاج إطلاق الطاقة النووية إلى عمليات صعبة تتطلب بناء معدات معقدة يتضمنها المفاعل النووي كما في الشكل </a:t>
            </a:r>
          </a:p>
        </p:txBody>
      </p:sp>
      <p:sp>
        <p:nvSpPr>
          <p:cNvPr id="25611" name="مستطيل 12"/>
          <p:cNvSpPr>
            <a:spLocks noChangeArrowheads="1"/>
          </p:cNvSpPr>
          <p:nvPr/>
        </p:nvSpPr>
        <p:spPr bwMode="auto">
          <a:xfrm>
            <a:off x="5464726" y="2819400"/>
            <a:ext cx="3466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عدد استخدامات الطاقة النووية ؟</a:t>
            </a:r>
          </a:p>
        </p:txBody>
      </p:sp>
      <p:pic>
        <p:nvPicPr>
          <p:cNvPr id="25612" name="Picture 1" descr="C:\Users\user\Pictures\صورة6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04458"/>
            <a:ext cx="3581399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رابط كسهم مستقيم 33"/>
          <p:cNvCxnSpPr/>
          <p:nvPr/>
        </p:nvCxnSpPr>
        <p:spPr>
          <a:xfrm rot="10800000">
            <a:off x="5410200" y="61722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مربع نص 13"/>
          <p:cNvSpPr txBox="1"/>
          <p:nvPr/>
        </p:nvSpPr>
        <p:spPr>
          <a:xfrm>
            <a:off x="5336770" y="799455"/>
            <a:ext cx="4724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ما هي الطاقة النووية ؟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826D725-89E0-47A8-B485-0A4FB6670A99}"/>
              </a:ext>
            </a:extLst>
          </p:cNvPr>
          <p:cNvSpPr/>
          <p:nvPr/>
        </p:nvSpPr>
        <p:spPr>
          <a:xfrm>
            <a:off x="-17585" y="0"/>
            <a:ext cx="9156707" cy="6858000"/>
          </a:xfrm>
          <a:prstGeom prst="rect">
            <a:avLst/>
          </a:prstGeom>
          <a:noFill/>
          <a:ln w="76200" cap="flat" cmpd="sng" algn="ctr">
            <a:solidFill>
              <a:srgbClr val="4472C4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15FEB13-7CD1-48C3-9B5D-80B2B1AD14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88" y="2220512"/>
            <a:ext cx="685791" cy="6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41461"/>
      </p:ext>
    </p:extLst>
  </p:cSld>
  <p:clrMapOvr>
    <a:masterClrMapping/>
  </p:clrMapOvr>
  <p:transition spd="slow">
    <p:randomBar dir="vert"/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6" grpId="0"/>
      <p:bldP spid="25611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E1CFFA2-79EE-42A6-BC32-30F8F97729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"/>
          <a:stretch/>
        </p:blipFill>
        <p:spPr>
          <a:xfrm>
            <a:off x="0" y="4531473"/>
            <a:ext cx="9144000" cy="2338885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8B6A8486-A04F-49BC-818D-8712E78DFBA5}"/>
              </a:ext>
            </a:extLst>
          </p:cNvPr>
          <p:cNvCxnSpPr/>
          <p:nvPr/>
        </p:nvCxnSpPr>
        <p:spPr>
          <a:xfrm>
            <a:off x="425186" y="1268760"/>
            <a:ext cx="0" cy="3879376"/>
          </a:xfrm>
          <a:prstGeom prst="line">
            <a:avLst/>
          </a:prstGeom>
          <a:ln w="57150" cap="rnd">
            <a:solidFill>
              <a:srgbClr val="6D6E7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4" descr="صورة تحتوي على ثياب, قميص, مظلة&#10;&#10;تم إنشاء الوصف تلقائياً">
            <a:extLst>
              <a:ext uri="{FF2B5EF4-FFF2-40B4-BE49-F238E27FC236}">
                <a16:creationId xmlns:a16="http://schemas.microsoft.com/office/drawing/2014/main" id="{4466CF5C-3D8B-46AD-908B-B9E95C2C6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19370"/>
            <a:ext cx="1280000" cy="122062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BA844411-7EE8-43D9-89FC-B2A2358591A0}"/>
              </a:ext>
            </a:extLst>
          </p:cNvPr>
          <p:cNvSpPr/>
          <p:nvPr/>
        </p:nvSpPr>
        <p:spPr>
          <a:xfrm>
            <a:off x="1730229" y="741477"/>
            <a:ext cx="68409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المملكة العربية السعودية ثاني أكبر دول العالم من حيث احتياطيات النفط.</a:t>
            </a:r>
          </a:p>
          <a:p>
            <a:pPr marL="257175" marR="0" lvl="0" indent="-257175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لدى المملكة العربية السعودية خطط لبناء مفاعلين نوويين بحلول عام 2020 وبناء ستة عشر مفاعلًا بحلول عام 2030، وذلك لإنتاج الطاقة الكهربائية.</a:t>
            </a:r>
          </a:p>
          <a:p>
            <a:pPr marL="257175" marR="0" lvl="0" indent="-257175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وقعت المملكة العربية السعودية مذكرة تفاهم مع صندوق رؤية سوفت بنك من أجل إنشاء "خطة الطاقة الشمسية 2030" التي تعد الأكبر في العالم في مجال الطاقة الشمسية.</a:t>
            </a:r>
          </a:p>
          <a:p>
            <a:pPr marL="257175" marR="0" lvl="0" indent="-257175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في عام 2014م انطلقت في المملكة العربية السعودية الحملة الوطنية لترشيد استهلاك الطاقة (لتبقى) و التي تستهدف تأسيس ورفع مستوى الوعي المجتمعي بأهمية ترشيد ورفع كفاءة استهلاك الطاقة وتغيير سلوكيات استهلاك الطاقة لدى مكونات المجتمع المختلفة.</a:t>
            </a:r>
          </a:p>
        </p:txBody>
      </p:sp>
    </p:spTree>
    <p:extLst>
      <p:ext uri="{BB962C8B-B14F-4D97-AF65-F5344CB8AC3E}">
        <p14:creationId xmlns:p14="http://schemas.microsoft.com/office/powerpoint/2010/main" val="297791248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59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53060" y="503654"/>
            <a:ext cx="6288068" cy="64129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ما هو المصطلح المناسب فيما يلي :</a:t>
            </a:r>
          </a:p>
        </p:txBody>
      </p:sp>
      <p:graphicFrame>
        <p:nvGraphicFramePr>
          <p:cNvPr id="6" name="عنصر نائب للمحتوى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83160"/>
        </p:xfrm>
        <a:graphic>
          <a:graphicData uri="http://schemas.openxmlformats.org/drawingml/2006/table">
            <a:tbl>
              <a:tblPr rtl="1" firstRow="1" bandRow="1">
                <a:tableStyleId>{BC89EF96-8CEA-46FF-86C4-4CE0E7609802}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8845">
                <a:tc>
                  <a:txBody>
                    <a:bodyPr/>
                    <a:lstStyle/>
                    <a:p>
                      <a:pPr rtl="1"/>
                      <a:r>
                        <a:rPr lang="ar-SA" baseline="0" dirty="0"/>
                        <a:t>                  </a:t>
                      </a:r>
                      <a:r>
                        <a:rPr lang="ar-SA" sz="1600" baseline="0" dirty="0"/>
                        <a:t> </a:t>
                      </a:r>
                      <a:r>
                        <a:rPr lang="ar-SA" sz="3600" b="1" baseline="0" dirty="0">
                          <a:solidFill>
                            <a:schemeClr val="tx1"/>
                          </a:solidFill>
                        </a:rPr>
                        <a:t>الطاقة</a:t>
                      </a:r>
                      <a:endParaRPr lang="ar-S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dirty="0"/>
                        <a:t>                    </a:t>
                      </a:r>
                      <a:r>
                        <a:rPr lang="ar-SA" sz="2800" b="1" dirty="0">
                          <a:solidFill>
                            <a:schemeClr val="tx1"/>
                          </a:solidFill>
                        </a:rPr>
                        <a:t>التعريف</a:t>
                      </a:r>
                      <a:endParaRPr lang="ar-SA" b="1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86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86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86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686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86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مربع نص 8"/>
          <p:cNvSpPr txBox="1"/>
          <p:nvPr/>
        </p:nvSpPr>
        <p:spPr>
          <a:xfrm>
            <a:off x="4936274" y="3585078"/>
            <a:ext cx="31432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 الطاقة التي يحملها 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الضؤ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804594" y="3625513"/>
            <a:ext cx="178595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طاقة الإشعاع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185745" y="2770703"/>
            <a:ext cx="31432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 الطاقة التي تملكها جسيمات المادة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1635278" y="2770152"/>
            <a:ext cx="221457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الطاقة الحرارية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5161591" y="4399453"/>
            <a:ext cx="31432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 الطاقة التي يحملها التيار الكهربائي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1928794" y="4414289"/>
            <a:ext cx="171451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الطاقة الكهربائية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5036347" y="5179460"/>
            <a:ext cx="33575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 الطاقة المختزنة في الروابط الكيميائية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2107389" y="5164071"/>
            <a:ext cx="15716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الطاقة الكيميائية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4729044" y="5941404"/>
            <a:ext cx="35577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 الطاقة التي تملكها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أنوية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الذرات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2178827" y="5941404"/>
            <a:ext cx="13573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الطاقة النووية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9FAE39B-B67B-45AC-B313-7388C577598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11C7398-1798-40C8-B67D-703C037EF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38" y="371285"/>
            <a:ext cx="1902751" cy="126295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0FF8AA8-D5D3-4F11-8F21-6B2580BD73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8024" y="247894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type.wav"/>
          </p:stSnd>
        </p:sndAc>
      </p:transition>
    </mc:Choice>
    <mc:Fallback xmlns="">
      <p:transition spd="slow">
        <p:split orient="vert"/>
        <p:sndAc>
          <p:stSnd>
            <p:snd r:embed="rId7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40AE8C-7BE7-4FD8-9496-E5DFE3030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" y="6473969"/>
            <a:ext cx="1149037" cy="1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7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C:\Users\user\Pictures\صورة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4800"/>
            <a:ext cx="4813300" cy="635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63639">
            <a:off x="201613" y="333375"/>
            <a:ext cx="2511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مستدير الزوايا 6"/>
          <p:cNvSpPr/>
          <p:nvPr/>
        </p:nvSpPr>
        <p:spPr>
          <a:xfrm rot="21270905">
            <a:off x="725488" y="1214438"/>
            <a:ext cx="3124200" cy="990600"/>
          </a:xfrm>
          <a:prstGeom prst="roundRect">
            <a:avLst>
              <a:gd name="adj" fmla="val 15016"/>
            </a:avLst>
          </a:prstGeom>
          <a:solidFill>
            <a:srgbClr val="EAFDB9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1- للسيارتين عند السرعة العالية طاقة حركية كبيرة ينجم عنها تحطم أكبر عند تصادم السيارتين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 rot="21270407">
            <a:off x="482600" y="2524125"/>
            <a:ext cx="3429000" cy="685800"/>
          </a:xfrm>
          <a:prstGeom prst="roundRect">
            <a:avLst>
              <a:gd name="adj" fmla="val 14236"/>
            </a:avLst>
          </a:prstGeom>
          <a:solidFill>
            <a:srgbClr val="EAFDB9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2- تتحول الطاقة الكيميائية عند حرق الخشب إلى طاقة حرارية وإشعاعية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 rot="21354570">
            <a:off x="1538288" y="3422650"/>
            <a:ext cx="1981200" cy="457200"/>
          </a:xfrm>
          <a:prstGeom prst="roundRect">
            <a:avLst>
              <a:gd name="adj" fmla="val 25682"/>
            </a:avLst>
          </a:prstGeom>
          <a:solidFill>
            <a:srgbClr val="EAFDB9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3- طاقة كيميائية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 rot="21330940">
            <a:off x="1320800" y="4132263"/>
            <a:ext cx="2438400" cy="762000"/>
          </a:xfrm>
          <a:prstGeom prst="roundRect">
            <a:avLst>
              <a:gd name="adj" fmla="val 16799"/>
            </a:avLst>
          </a:prstGeom>
          <a:solidFill>
            <a:srgbClr val="EAFDB9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4- للزهرية ذات الكتلة الأكبر طاقة وضع أكبر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 rot="21375808">
            <a:off x="495300" y="5137150"/>
            <a:ext cx="3352800" cy="1295400"/>
          </a:xfrm>
          <a:prstGeom prst="roundRect">
            <a:avLst>
              <a:gd name="adj" fmla="val 11302"/>
            </a:avLst>
          </a:prstGeom>
          <a:solidFill>
            <a:srgbClr val="EAFDB9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5- لكرة اليد كتلة أقل لذا يجب أن تتحرك بسرعة أكبر, أما عندما تتحرك الكرتان بسرعتين متساويتين فيكون لكرة القدم طاقة حركية أكبر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8423BED-4646-47DE-8B3B-373E874E290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2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1FC42EDF-6039-45E0-9589-51A3DF4D8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04BA0B0-0360-4680-A742-C9E312CAAB2C}"/>
              </a:ext>
            </a:extLst>
          </p:cNvPr>
          <p:cNvSpPr/>
          <p:nvPr/>
        </p:nvSpPr>
        <p:spPr>
          <a:xfrm>
            <a:off x="8296755" y="6429375"/>
            <a:ext cx="595725" cy="276225"/>
          </a:xfrm>
          <a:prstGeom prst="rect">
            <a:avLst/>
          </a:prstGeom>
          <a:solidFill>
            <a:srgbClr val="EAFFB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7552" y="5377215"/>
            <a:ext cx="2790825" cy="1328384"/>
          </a:xfrm>
          <a:prstGeom prst="rect">
            <a:avLst/>
          </a:prstGeom>
          <a:noFill/>
          <a:effectLst>
            <a:outerShdw blurRad="381000" dir="13500000" sx="110000" sy="110000" kx="1200000" algn="br" rotWithShape="0">
              <a:srgbClr val="E7FDB5">
                <a:alpha val="64000"/>
              </a:srgbClr>
            </a:outerShdw>
          </a:effectLst>
        </p:spPr>
      </p:pic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9121" y="2619166"/>
            <a:ext cx="3333359" cy="4086433"/>
          </a:xfrm>
          <a:prstGeom prst="rect">
            <a:avLst/>
          </a:prstGeom>
          <a:noFill/>
          <a:effectLst>
            <a:outerShdw blurRad="381000" dir="13500000" sx="110000" sy="110000" kx="1200000" algn="br" rotWithShape="0">
              <a:srgbClr val="E7FDB5">
                <a:alpha val="64000"/>
              </a:srgbClr>
            </a:outerShdw>
          </a:effec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4202" y="2132855"/>
            <a:ext cx="3430717" cy="289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0" dir="13500000" sx="110000" sy="110000" kx="1200000" algn="br" rotWithShape="0">
              <a:srgbClr val="E7FDB5">
                <a:alpha val="64000"/>
              </a:srgbClr>
            </a:outerShdw>
          </a:effectLst>
        </p:spPr>
      </p:pic>
      <p:pic>
        <p:nvPicPr>
          <p:cNvPr id="1024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621" y="1824923"/>
            <a:ext cx="215265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31E9380-53E1-4F51-8715-1D5CDA8C3B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451" y="1813236"/>
            <a:ext cx="9144000" cy="503307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F63D43A6-D470-4EBA-8176-AB3D6B5066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9E09A82-14A6-485B-82CC-D3276AD43EE7}"/>
              </a:ext>
            </a:extLst>
          </p:cNvPr>
          <p:cNvSpPr txBox="1"/>
          <p:nvPr/>
        </p:nvSpPr>
        <p:spPr>
          <a:xfrm>
            <a:off x="4148377" y="2765218"/>
            <a:ext cx="401278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ماذا تتوقعون أن نتعلم خلال درس هذا اليوم </a:t>
            </a:r>
            <a:r>
              <a:rPr kumimoji="0" lang="ar-SA" sz="2400" b="1" i="0" u="none" strike="noStrike" kern="1200" cap="none" spc="50" normalizeH="0" baseline="0" noProof="0" dirty="0">
                <a:ln w="0"/>
                <a:solidFill>
                  <a:srgbClr val="9F1C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40234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8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5040" y="2062451"/>
            <a:ext cx="880762" cy="1427668"/>
          </a:xfrm>
          <a:prstGeom prst="rect">
            <a:avLst/>
          </a:prstGeom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3048000" y="3657600"/>
            <a:ext cx="5867400" cy="3698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مثال : تتحول الطاقة الكهربائية إلى طاقة ضوئية عند استخدام المصباح</a:t>
            </a:r>
          </a:p>
        </p:txBody>
      </p:sp>
      <p:pic>
        <p:nvPicPr>
          <p:cNvPr id="9" name="Picture 8" descr="http://www.kanzy.org/uploads/fan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6061" r="18604"/>
          <a:stretch>
            <a:fillRect/>
          </a:stretch>
        </p:blipFill>
        <p:spPr bwMode="auto">
          <a:xfrm>
            <a:off x="1143000" y="3200400"/>
            <a:ext cx="942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megamart.cc/images/5-25-7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3529" r="6250" b="14706"/>
          <a:stretch>
            <a:fillRect/>
          </a:stretch>
        </p:blipFill>
        <p:spPr bwMode="auto">
          <a:xfrm rot="3040749">
            <a:off x="2373339" y="2772569"/>
            <a:ext cx="91757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images.aarabladies.com/media/images/5ebf154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9396">
            <a:off x="3451682" y="2395907"/>
            <a:ext cx="690562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3838745" y="3090069"/>
            <a:ext cx="4038600" cy="400050"/>
          </a:xfrm>
          <a:prstGeom prst="rect">
            <a:avLst/>
          </a:prstGeom>
          <a:solidFill>
            <a:schemeClr val="bg2"/>
          </a:solidFill>
          <a:ln>
            <a:solidFill>
              <a:srgbClr val="CCFF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حدد أنواع الطاقة المتحولة في هذه الأجهزة ؟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267200" y="2329600"/>
            <a:ext cx="3429000" cy="442913"/>
          </a:xfrm>
          <a:prstGeom prst="wedgeRoundRectCallout">
            <a:avLst>
              <a:gd name="adj1" fmla="val 57356"/>
              <a:gd name="adj2" fmla="val -37837"/>
              <a:gd name="adj3" fmla="val 16667"/>
            </a:avLst>
          </a:prstGeom>
          <a:solidFill>
            <a:schemeClr val="bg2"/>
          </a:solidFill>
          <a:ln>
            <a:solidFill>
              <a:srgbClr val="CCFF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اذكر أمثلة لأجهزة استعملتها اليوم ؟ </a:t>
            </a:r>
          </a:p>
        </p:txBody>
      </p:sp>
      <p:sp>
        <p:nvSpPr>
          <p:cNvPr id="26" name="مربع نص 3"/>
          <p:cNvSpPr txBox="1">
            <a:spLocks noChangeArrowheads="1"/>
          </p:cNvSpPr>
          <p:nvPr/>
        </p:nvSpPr>
        <p:spPr bwMode="auto">
          <a:xfrm>
            <a:off x="7010400" y="4191000"/>
            <a:ext cx="1985962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تغير أشكال الطاقة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1614487" y="5029200"/>
            <a:ext cx="648590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للطاقة أشكال مختلفة منها الطاقة الكهربائية والحرارية والكيميائية وتتحول الطاقة باستمرار من شكل إلى أخر </a:t>
            </a:r>
          </a:p>
        </p:txBody>
      </p:sp>
      <p:pic>
        <p:nvPicPr>
          <p:cNvPr id="30740" name="Picture 18" descr="C:\Users\user\Pictures\صورة4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94" y="5983307"/>
            <a:ext cx="4685970" cy="57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https://encrypted-tbn3.gstatic.com/images?q=tbn:ANd9GcT-fh8xgQyYcqGW8N567wKy-dkimzVB7p8ed4wLi9qpLhDJeSE"/>
          <p:cNvPicPr>
            <a:picLocks noChangeAspect="1" noChangeArrowheads="1"/>
          </p:cNvPicPr>
          <p:nvPr/>
        </p:nvPicPr>
        <p:blipFill>
          <a:blip r:embed="rId9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84" t="9183" r="18091" b="10960"/>
          <a:stretch>
            <a:fillRect/>
          </a:stretch>
        </p:blipFill>
        <p:spPr bwMode="auto">
          <a:xfrm rot="20453784">
            <a:off x="536459" y="1900773"/>
            <a:ext cx="1365483" cy="1071361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10" cstate="print"/>
          <a:srcRect l="14151" t="5660" r="10141" b="3774"/>
          <a:stretch>
            <a:fillRect/>
          </a:stretch>
        </p:blipFill>
        <p:spPr bwMode="auto">
          <a:xfrm rot="20331560">
            <a:off x="789504" y="2192025"/>
            <a:ext cx="914400" cy="410199"/>
          </a:xfrm>
          <a:prstGeom prst="roundRect">
            <a:avLst>
              <a:gd name="adj" fmla="val 27604"/>
            </a:avLst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BB35B8A4-C32A-4B2B-837A-999C2A3F902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364196"/>
      </p:ext>
    </p:extLst>
  </p:cSld>
  <p:clrMapOvr>
    <a:masterClrMapping/>
  </p:clrMapOvr>
  <p:transition spd="slow">
    <p:push dir="u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14" grpId="0" animBg="1" autoUpdateAnimBg="0"/>
      <p:bldP spid="8" grpId="0" animBg="1" autoUpdateAnimBg="0"/>
      <p:bldP spid="26" grpId="0" animBg="1"/>
      <p:bldP spid="27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 idx="4294967295"/>
          </p:nvPr>
        </p:nvSpPr>
        <p:spPr>
          <a:xfrm>
            <a:off x="5251163" y="150967"/>
            <a:ext cx="3708797" cy="632804"/>
          </a:xfrm>
          <a:prstGeom prst="rect">
            <a:avLst/>
          </a:prstGeom>
          <a:solidFill>
            <a:srgbClr val="025EA8"/>
          </a:solidFill>
        </p:spPr>
        <p:txBody>
          <a:bodyPr>
            <a:noAutofit/>
          </a:bodyPr>
          <a:lstStyle>
            <a:lvl1pPr algn="r" defTabSz="758951" rtl="0">
              <a:defRPr sz="4482" b="1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استراتجية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أشاهد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و</a:t>
            </a:r>
            <a:r>
              <a:rPr lang="ar-KW" sz="2700" dirty="0">
                <a:solidFill>
                  <a:schemeClr val="bg1"/>
                </a:solidFill>
                <a:cs typeface="AL-Mohanad" pitchFamily="2" charset="-78"/>
              </a:rPr>
              <a:t>أستنتج 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</a:p>
        </p:txBody>
      </p:sp>
      <p:pic>
        <p:nvPicPr>
          <p:cNvPr id="452" name="1B451300-0B00-487D-B74C-7814CD14A5E6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77" y="1698172"/>
            <a:ext cx="5630092" cy="412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02DA8-77A3-425D-97EF-F604DD06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163" y="260447"/>
            <a:ext cx="827685" cy="41384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F48401C-842B-42DA-8585-BF00D0BD68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18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 invX="1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683568" y="548680"/>
            <a:ext cx="7855900" cy="1308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تأخذ السوائل شكل الإناء (علل) ؟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خطط انسيابي: شريط مثقب 8"/>
          <p:cNvSpPr/>
          <p:nvPr/>
        </p:nvSpPr>
        <p:spPr>
          <a:xfrm>
            <a:off x="395536" y="2060848"/>
            <a:ext cx="8143932" cy="4454806"/>
          </a:xfrm>
          <a:prstGeom prst="flowChartPunchedTap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السبب في سهولة تغير شكل السائل هو أن جزيئاته تتحرك بحرية أكبر من حركتها في المواد الصلبة مما يجعله يأخذ اشكالاً مختلفة.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7CF2991-30B1-4E89-80FB-6EB9E0349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2" y="764704"/>
            <a:ext cx="1122841" cy="851914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0B63EFF-9543-4B99-A554-80B829F3926C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81A245D-E0E9-480F-9A45-3EC3F33C2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934" y="5021897"/>
            <a:ext cx="1628133" cy="13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تحولات الطاقة">
            <a:hlinkClick r:id="" action="ppaction://media"/>
            <a:extLst>
              <a:ext uri="{FF2B5EF4-FFF2-40B4-BE49-F238E27FC236}">
                <a16:creationId xmlns:a16="http://schemas.microsoft.com/office/drawing/2014/main" id="{D40E810A-ABB4-414E-9106-708C4D2F3A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C:\Users\user\Pictures\صورة3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82" y="889000"/>
            <a:ext cx="3724197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90265"/>
            <a:ext cx="35814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ربع نص 7"/>
          <p:cNvSpPr>
            <a:spLocks noChangeArrowheads="1"/>
          </p:cNvSpPr>
          <p:nvPr/>
        </p:nvSpPr>
        <p:spPr bwMode="auto">
          <a:xfrm>
            <a:off x="6629400" y="4475836"/>
            <a:ext cx="2443162" cy="858500"/>
          </a:xfrm>
          <a:prstGeom prst="roundRect">
            <a:avLst>
              <a:gd name="adj" fmla="val 30606"/>
            </a:avLst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الطاقة الحركية </a:t>
            </a: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للدراجة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وللشخص الذي يقودها</a:t>
            </a:r>
          </a:p>
        </p:txBody>
      </p:sp>
      <p:sp>
        <p:nvSpPr>
          <p:cNvPr id="9" name="مربع نص 8"/>
          <p:cNvSpPr>
            <a:spLocks noChangeArrowheads="1"/>
          </p:cNvSpPr>
          <p:nvPr/>
        </p:nvSpPr>
        <p:spPr bwMode="auto">
          <a:xfrm>
            <a:off x="4716016" y="5746416"/>
            <a:ext cx="2819400" cy="892731"/>
          </a:xfrm>
          <a:prstGeom prst="roundRect">
            <a:avLst>
              <a:gd name="adj" fmla="val 35833"/>
            </a:avLst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الطاقة الحرارية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بين الأجزاء </a:t>
            </a:r>
            <a:r>
              <a:rPr kumimoji="0" lang="ar-SA" alt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المحتكة</a:t>
            </a: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ببعضها</a:t>
            </a:r>
            <a:endParaRPr kumimoji="0" lang="en-US" altLang="ar-SA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مربع نص 10"/>
          <p:cNvSpPr>
            <a:spLocks noChangeArrowheads="1"/>
          </p:cNvSpPr>
          <p:nvPr/>
        </p:nvSpPr>
        <p:spPr bwMode="auto">
          <a:xfrm>
            <a:off x="-121951" y="4475836"/>
            <a:ext cx="2743200" cy="1110853"/>
          </a:xfrm>
          <a:prstGeom prst="roundRect">
            <a:avLst>
              <a:gd name="adj" fmla="val 30028"/>
            </a:avLst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الطاقة الحرارية </a:t>
            </a: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في جسم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الشخص الناتجة عن </a:t>
            </a:r>
            <a:r>
              <a:rPr kumimoji="0" lang="ar-SA" alt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إنطلاق</a:t>
            </a:r>
            <a:endParaRPr kumimoji="0" lang="ar-SA" altLang="ar-SA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الطاقة الكيميائية </a:t>
            </a: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في الخلايا</a:t>
            </a:r>
          </a:p>
        </p:txBody>
      </p:sp>
      <p:sp>
        <p:nvSpPr>
          <p:cNvPr id="12" name="مربع نص 11"/>
          <p:cNvSpPr>
            <a:spLocks noChangeArrowheads="1"/>
          </p:cNvSpPr>
          <p:nvPr/>
        </p:nvSpPr>
        <p:spPr bwMode="auto">
          <a:xfrm>
            <a:off x="2880479" y="4525444"/>
            <a:ext cx="3048000" cy="838200"/>
          </a:xfrm>
          <a:prstGeom prst="roundRect">
            <a:avLst>
              <a:gd name="adj" fmla="val 27282"/>
            </a:avLst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طاقة </a:t>
            </a: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الوضع للدراجة والشخص بسبب </a:t>
            </a:r>
            <a:r>
              <a:rPr kumimoji="0" lang="ar-SA" alt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الإرتفاع</a:t>
            </a: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الى التل </a:t>
            </a:r>
          </a:p>
        </p:txBody>
      </p:sp>
      <p:sp>
        <p:nvSpPr>
          <p:cNvPr id="17" name="مربع نص 3"/>
          <p:cNvSpPr txBox="1">
            <a:spLocks noChangeArrowheads="1"/>
          </p:cNvSpPr>
          <p:nvPr/>
        </p:nvSpPr>
        <p:spPr bwMode="auto">
          <a:xfrm>
            <a:off x="6781800" y="65732"/>
            <a:ext cx="2138362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تغير أشكال الطاقة</a:t>
            </a:r>
          </a:p>
        </p:txBody>
      </p:sp>
      <p:sp>
        <p:nvSpPr>
          <p:cNvPr id="21" name="مستطيل 20"/>
          <p:cNvSpPr/>
          <p:nvPr/>
        </p:nvSpPr>
        <p:spPr>
          <a:xfrm>
            <a:off x="6977062" y="3733800"/>
            <a:ext cx="1905000" cy="381000"/>
          </a:xfrm>
          <a:prstGeom prst="rect">
            <a:avLst/>
          </a:prstGeom>
          <a:solidFill>
            <a:schemeClr val="bg1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تتبع تحولات الطاقة 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762000" y="2286000"/>
            <a:ext cx="2590800" cy="76200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1DDBAF3-0FAA-47E8-A918-659270AC716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26FBBFE4-4C2A-4152-A731-4BAD0BFF0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44895" y="5485861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type.wav"/>
          </p:stSnd>
        </p:sndAc>
      </p:transition>
    </mc:Choice>
    <mc:Fallback xmlns="">
      <p:transition>
        <p:cut/>
        <p:sndAc>
          <p:stSnd>
            <p:snd r:embed="rId7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:\Users\user\Pictures\صورة3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29892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 descr="C:\Users\user\Pictures\صورة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43" y="3428999"/>
            <a:ext cx="3563464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6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4600" y="188118"/>
            <a:ext cx="2667000" cy="534988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ربع نص 7"/>
          <p:cNvSpPr txBox="1"/>
          <p:nvPr/>
        </p:nvSpPr>
        <p:spPr>
          <a:xfrm>
            <a:off x="375138" y="788957"/>
            <a:ext cx="8417169" cy="573286"/>
          </a:xfrm>
          <a:prstGeom prst="round2DiagRect">
            <a:avLst>
              <a:gd name="adj1" fmla="val 33956"/>
              <a:gd name="adj2" fmla="val 0"/>
            </a:avLst>
          </a:prstGeom>
          <a:solidFill>
            <a:schemeClr val="tx1"/>
          </a:solidFill>
          <a:ln w="3175">
            <a:solidFill>
              <a:schemeClr val="tx1"/>
            </a:solidFill>
            <a:prstDash val="dash"/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أن الطاقة لا تستحدث ولا تفنى بإذن الله تعالى ولكنها تتحول من شكل إلى آخر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90" t="33901" r="57971" b="52808"/>
          <a:stretch>
            <a:fillRect/>
          </a:stretch>
        </p:blipFill>
        <p:spPr bwMode="auto">
          <a:xfrm>
            <a:off x="5354843" y="4087416"/>
            <a:ext cx="914400" cy="703385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8" descr="C:\Users\user\Pictures\صورة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62629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40138"/>
            <a:ext cx="16002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مربع نص 29"/>
          <p:cNvSpPr txBox="1"/>
          <p:nvPr/>
        </p:nvSpPr>
        <p:spPr>
          <a:xfrm>
            <a:off x="260465" y="4337172"/>
            <a:ext cx="2989262" cy="1260038"/>
          </a:xfrm>
          <a:prstGeom prst="roundRect">
            <a:avLst>
              <a:gd name="adj" fmla="val 12583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للكرة أكبر طاقة حركية عند انطلاقها من اليد ولحظة عودتها إليها ومجموع الطاقة الكلية للكرة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ثابت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(على افتراض </a:t>
            </a:r>
            <a:r>
              <a:rPr kumimoji="0" lang="ar-S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اهمال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مقاومة الهواء)</a:t>
            </a:r>
          </a:p>
        </p:txBody>
      </p:sp>
      <p:pic>
        <p:nvPicPr>
          <p:cNvPr id="18" name="Picture 8" descr="C:\Users\user\Pictures\صورة6.png">
            <a:extLst>
              <a:ext uri="{FF2B5EF4-FFF2-40B4-BE49-F238E27FC236}">
                <a16:creationId xmlns:a16="http://schemas.microsoft.com/office/drawing/2014/main" id="{D4F96897-D26A-4DCB-9535-EC44814BC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45" b="90861" l="26646" r="6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8" t="8605" r="29455" b="-8604"/>
          <a:stretch/>
        </p:blipFill>
        <p:spPr bwMode="auto">
          <a:xfrm>
            <a:off x="5570325" y="4564039"/>
            <a:ext cx="860923" cy="65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0486597-23EF-4BB6-8A96-55909A744F5F}"/>
              </a:ext>
            </a:extLst>
          </p:cNvPr>
          <p:cNvSpPr txBox="1"/>
          <p:nvPr/>
        </p:nvSpPr>
        <p:spPr>
          <a:xfrm>
            <a:off x="3871552" y="1556792"/>
            <a:ext cx="507993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تتبع الطاقة التي تمر بها الكرة بعد قذفها للأعلى :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927" t="38964" r="30435" b="48018"/>
          <a:stretch>
            <a:fillRect/>
          </a:stretch>
        </p:blipFill>
        <p:spPr bwMode="auto">
          <a:xfrm>
            <a:off x="5352285" y="5203468"/>
            <a:ext cx="769510" cy="557622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695B6245-2C15-4617-8BF3-2EDF35A785B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25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3" name="hammer.wav"/>
          </p:stSnd>
        </p:sndAc>
      </p:transition>
    </mc:Choice>
    <mc:Fallback xmlns="">
      <p:transition spd="slow">
        <p:fade/>
        <p:sndAc>
          <p:stSnd>
            <p:snd r:embed="rId12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538102A-7CD0-4B46-8BD0-9F202357E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242189"/>
            <a:ext cx="2905125" cy="157162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CCAC8BA-62F0-4C0E-A683-5370649A6AB7}"/>
              </a:ext>
            </a:extLst>
          </p:cNvPr>
          <p:cNvSpPr/>
          <p:nvPr/>
        </p:nvSpPr>
        <p:spPr>
          <a:xfrm>
            <a:off x="4572000" y="3865348"/>
            <a:ext cx="4428309" cy="639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اكمل الفراغ التالي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</a:p>
        </p:txBody>
      </p:sp>
      <p:pic>
        <p:nvPicPr>
          <p:cNvPr id="40964" name="صورة 1">
            <a:extLst>
              <a:ext uri="{FF2B5EF4-FFF2-40B4-BE49-F238E27FC236}">
                <a16:creationId xmlns:a16="http://schemas.microsoft.com/office/drawing/2014/main" id="{9EBA1ED0-2A46-4822-9D8C-FF933296F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0792" y="1122040"/>
            <a:ext cx="2306960" cy="23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81F4493-F0A8-4DAA-B8F1-6C65CD8070A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398460A8-FF2A-44E7-A3ED-553B0CE744D6}"/>
              </a:ext>
            </a:extLst>
          </p:cNvPr>
          <p:cNvSpPr txBox="1">
            <a:spLocks/>
          </p:cNvSpPr>
          <p:nvPr/>
        </p:nvSpPr>
        <p:spPr bwMode="auto">
          <a:xfrm>
            <a:off x="6012160" y="188640"/>
            <a:ext cx="2971800" cy="6397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تقويم مرحلي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3218543-2E71-4649-820B-4E299C7C2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1458" y="5475284"/>
            <a:ext cx="1611939" cy="133853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E3FC8B4-1CF1-4F53-A63A-60C72936B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1850" y="436765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 كلما ارتفعت الكرة تزداد طاقة ..................... وتتناقص الطاقة ..........................</a:t>
            </a:r>
            <a:endParaRPr kumimoji="0" lang="en-US" altLang="ar-SA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D491A9E-B70F-4B4D-923A-E89C3C69FBA0}"/>
              </a:ext>
            </a:extLst>
          </p:cNvPr>
          <p:cNvSpPr/>
          <p:nvPr/>
        </p:nvSpPr>
        <p:spPr>
          <a:xfrm rot="10800000" flipV="1">
            <a:off x="4149969" y="4374317"/>
            <a:ext cx="1833700" cy="46166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385D8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الوضع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385D8A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F79DF95-6DE8-472E-BE0C-41998F1140EB}"/>
              </a:ext>
            </a:extLst>
          </p:cNvPr>
          <p:cNvSpPr/>
          <p:nvPr/>
        </p:nvSpPr>
        <p:spPr>
          <a:xfrm rot="10800000" flipV="1">
            <a:off x="191458" y="4367651"/>
            <a:ext cx="2325810" cy="46166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385D8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الحركية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385D8A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" descr="C:\Users\user\Videos\صورة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3820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09800" y="914400"/>
            <a:ext cx="678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الطاقة الكهربائية ضرورية لنا فعندما تضيء غرفتك أو تشغل المذياع أو التلفاز  فأنت تحول الطاقة الكهربائية إلى أشكال أخرى من الطاقة كما في الشكل التالي :</a:t>
            </a:r>
            <a:endParaRPr kumimoji="0" lang="en-US" alt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9235" y="310381"/>
            <a:ext cx="2743200" cy="5334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وسيلة شرح على شكل سحابة 13"/>
          <p:cNvSpPr/>
          <p:nvPr/>
        </p:nvSpPr>
        <p:spPr>
          <a:xfrm>
            <a:off x="228599" y="5081953"/>
            <a:ext cx="3576215" cy="1600200"/>
          </a:xfrm>
          <a:prstGeom prst="cloudCallout">
            <a:avLst>
              <a:gd name="adj1" fmla="val 70217"/>
              <a:gd name="adj2" fmla="val -17851"/>
            </a:avLst>
          </a:prstGeom>
          <a:solidFill>
            <a:srgbClr val="ECFDC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أين تذهب الطاقة بعد أن يقوم الدماغ بترجمتها وتفسيرها باعتبارها </a:t>
            </a:r>
            <a:r>
              <a:rPr kumimoji="0" lang="ar-S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أصواتاً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؟</a:t>
            </a:r>
          </a:p>
        </p:txBody>
      </p:sp>
      <p:pic>
        <p:nvPicPr>
          <p:cNvPr id="123911" name="Picture 7" descr="http://www.mawhopon.net/upload/image/basic_photo/thinking_brain.jpg"/>
          <p:cNvPicPr>
            <a:picLocks noChangeAspect="1" noChangeArrowheads="1"/>
          </p:cNvPicPr>
          <p:nvPr/>
        </p:nvPicPr>
        <p:blipFill>
          <a:blip r:embed="rId5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5295900"/>
            <a:ext cx="1524000" cy="16002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C:\Users\user\Pictures\صورة47.png"/>
          <p:cNvPicPr>
            <a:picLocks noChangeAspect="1" noChangeArrowheads="1"/>
          </p:cNvPicPr>
          <p:nvPr/>
        </p:nvPicPr>
        <p:blipFill>
          <a:blip r:embed="rId6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605" y="5858608"/>
            <a:ext cx="2449830" cy="3810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7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4247817"/>
            <a:ext cx="2076450" cy="714375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D8070338-2BA8-458B-BE5E-046DBAA7169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73033"/>
      </p:ext>
    </p:extLst>
  </p:cSld>
  <p:clrMapOvr>
    <a:masterClrMapping/>
  </p:clrMapOvr>
  <p:transition spd="slow">
    <p:push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5"/>
          <p:cNvSpPr/>
          <p:nvPr/>
        </p:nvSpPr>
        <p:spPr>
          <a:xfrm>
            <a:off x="1143000" y="1676400"/>
            <a:ext cx="914400" cy="457200"/>
          </a:xfrm>
          <a:prstGeom prst="roundRect">
            <a:avLst/>
          </a:prstGeom>
          <a:solidFill>
            <a:srgbClr val="E7F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حركية</a:t>
            </a:r>
          </a:p>
        </p:txBody>
      </p:sp>
      <p:pic>
        <p:nvPicPr>
          <p:cNvPr id="38923" name="Picture 28" descr="http://www.kanzy.org/uploads/fan-ES-50.jpg"/>
          <p:cNvPicPr>
            <a:picLocks noChangeAspect="1" noChangeArrowheads="1"/>
          </p:cNvPicPr>
          <p:nvPr/>
        </p:nvPicPr>
        <p:blipFill>
          <a:blip r:embed="rId4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286000"/>
            <a:ext cx="1429512" cy="13716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9" descr="5_12009205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732021"/>
            <a:ext cx="207598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مستدير الزوايا 6"/>
          <p:cNvSpPr/>
          <p:nvPr/>
        </p:nvSpPr>
        <p:spPr>
          <a:xfrm>
            <a:off x="7010400" y="1676400"/>
            <a:ext cx="1066800" cy="476250"/>
          </a:xfrm>
          <a:prstGeom prst="roundRect">
            <a:avLst/>
          </a:prstGeom>
          <a:solidFill>
            <a:srgbClr val="E7F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ضوئية</a:t>
            </a:r>
          </a:p>
        </p:txBody>
      </p:sp>
      <p:sp>
        <p:nvSpPr>
          <p:cNvPr id="9" name="مستطيل مستدير الزوايا 6"/>
          <p:cNvSpPr/>
          <p:nvPr/>
        </p:nvSpPr>
        <p:spPr>
          <a:xfrm>
            <a:off x="4114800" y="1676400"/>
            <a:ext cx="990600" cy="476250"/>
          </a:xfrm>
          <a:prstGeom prst="roundRect">
            <a:avLst/>
          </a:prstGeom>
          <a:solidFill>
            <a:srgbClr val="E7F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حرارية</a:t>
            </a:r>
          </a:p>
        </p:txBody>
      </p:sp>
      <p:pic>
        <p:nvPicPr>
          <p:cNvPr id="38919" name="Picture 7" descr="MGA1027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09800"/>
            <a:ext cx="17526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سهم مخطط إلى اليمين 20"/>
          <p:cNvSpPr/>
          <p:nvPr/>
        </p:nvSpPr>
        <p:spPr>
          <a:xfrm rot="5400000">
            <a:off x="4343400" y="1219200"/>
            <a:ext cx="609600" cy="152400"/>
          </a:xfrm>
          <a:prstGeom prst="stripedRightArrow">
            <a:avLst/>
          </a:prstGeom>
          <a:solidFill>
            <a:srgbClr val="F4DA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447800" y="914400"/>
            <a:ext cx="6248400" cy="76200"/>
          </a:xfrm>
          <a:prstGeom prst="rect">
            <a:avLst/>
          </a:prstGeom>
          <a:solidFill>
            <a:srgbClr val="F4DA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922" name="Picture 26" descr="http://www.mbt3th.us/vb/imgcache/2/3348alsh3er.jpg"/>
          <p:cNvPicPr>
            <a:picLocks noChangeAspect="1" noChangeArrowheads="1"/>
          </p:cNvPicPr>
          <p:nvPr/>
        </p:nvPicPr>
        <p:blipFill>
          <a:blip r:embed="rId7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835" b="15701"/>
          <a:stretch>
            <a:fillRect/>
          </a:stretch>
        </p:blipFill>
        <p:spPr bwMode="auto">
          <a:xfrm>
            <a:off x="3429000" y="2286000"/>
            <a:ext cx="2209800" cy="1530156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5"/>
          <p:cNvPicPr>
            <a:picLocks noChangeAspect="1" noChangeArrowheads="1"/>
          </p:cNvPicPr>
          <p:nvPr/>
        </p:nvPicPr>
        <p:blipFill>
          <a:blip r:embed="rId8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152400"/>
            <a:ext cx="3135313" cy="6096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سهم مخطط إلى اليمين 29"/>
          <p:cNvSpPr/>
          <p:nvPr/>
        </p:nvSpPr>
        <p:spPr>
          <a:xfrm rot="5400000">
            <a:off x="1295400" y="1219200"/>
            <a:ext cx="609600" cy="152400"/>
          </a:xfrm>
          <a:prstGeom prst="stripedRightArrow">
            <a:avLst/>
          </a:prstGeom>
          <a:solidFill>
            <a:srgbClr val="F4DA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سهم مخطط إلى اليمين 30"/>
          <p:cNvSpPr/>
          <p:nvPr/>
        </p:nvSpPr>
        <p:spPr>
          <a:xfrm rot="5400000">
            <a:off x="7239000" y="1219200"/>
            <a:ext cx="609600" cy="152400"/>
          </a:xfrm>
          <a:prstGeom prst="stripedRightArrow">
            <a:avLst/>
          </a:prstGeom>
          <a:solidFill>
            <a:srgbClr val="F4DA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1920341" y="5766587"/>
            <a:ext cx="4191000" cy="457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تحول الطاقة الحركية إلى طاقة كهربائية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52F781A-4E27-4B22-9BC0-73F3B5FBD37D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70B37A3-3E50-408C-AC78-0F8B7352AF97}"/>
              </a:ext>
            </a:extLst>
          </p:cNvPr>
          <p:cNvSpPr/>
          <p:nvPr/>
        </p:nvSpPr>
        <p:spPr>
          <a:xfrm>
            <a:off x="6711579" y="4598670"/>
            <a:ext cx="2261319" cy="20459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وضح تحول الطاقة في الشكل التالي ؟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2603F55-0D27-4F86-90D4-70EB7FDFDB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038" y="6018633"/>
            <a:ext cx="685791" cy="685791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7083AB48-F44B-435F-9973-C6B0FA6EF5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5459805"/>
            <a:ext cx="1611939" cy="133853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F6406AA-5014-4E21-BCA9-418099ACEA63}"/>
              </a:ext>
            </a:extLst>
          </p:cNvPr>
          <p:cNvSpPr/>
          <p:nvPr/>
        </p:nvSpPr>
        <p:spPr>
          <a:xfrm>
            <a:off x="6516216" y="5013176"/>
            <a:ext cx="2456682" cy="178515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06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explode.wav"/>
          </p:stSnd>
        </p:sndAc>
      </p:transition>
    </mc:Choice>
    <mc:Fallback xmlns="">
      <p:transition spd="slow">
        <p:split orient="vert"/>
        <p:sndAc>
          <p:stSnd>
            <p:snd r:embed="rId11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  <p:bldP spid="9" grpId="0" animBg="1" autoUpdateAnimBg="0"/>
      <p:bldP spid="2" grpId="0" animBg="1"/>
      <p:bldP spid="3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7" descr="C:\Users\user\Pictures\صورة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" y="2620168"/>
            <a:ext cx="2608263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4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6225" y="65484"/>
            <a:ext cx="2362200" cy="5334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مستطيل 9"/>
          <p:cNvSpPr>
            <a:spLocks noChangeArrowheads="1"/>
          </p:cNvSpPr>
          <p:nvPr/>
        </p:nvSpPr>
        <p:spPr bwMode="auto">
          <a:xfrm>
            <a:off x="3848100" y="638769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تتحول أشكال مختلفة من الطاقة إلى طاقة حرارية </a:t>
            </a: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مثل :</a:t>
            </a:r>
            <a:endParaRPr kumimoji="0" lang="en-US" altLang="ar-SA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708" y="345004"/>
            <a:ext cx="2209800" cy="2017196"/>
          </a:xfrm>
          <a:prstGeom prst="roundRect">
            <a:avLst>
              <a:gd name="adj" fmla="val 20690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AutoShape 8" descr="نتيجة بحث الصور عن احتراق الخشب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943" name="AutoShape 10" descr="نتيجة بحث الصور عن احتراق الخشب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944" name="مستطيل 16"/>
          <p:cNvSpPr>
            <a:spLocks noChangeArrowheads="1"/>
          </p:cNvSpPr>
          <p:nvPr/>
        </p:nvSpPr>
        <p:spPr bwMode="auto">
          <a:xfrm>
            <a:off x="6096000" y="2438400"/>
            <a:ext cx="2819400" cy="584200"/>
          </a:xfrm>
          <a:prstGeom prst="rect">
            <a:avLst/>
          </a:prstGeom>
          <a:solidFill>
            <a:schemeClr val="bg1"/>
          </a:solidFill>
          <a:ln w="9525">
            <a:solidFill>
              <a:srgbClr val="004D86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ar-SA" alt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الاحتراق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ar-SA" alt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يحول الطاقة الكيميائية إلى طاقة حرارية</a:t>
            </a:r>
            <a:endParaRPr kumimoji="0" lang="en-US" altLang="ar-SA" sz="1600" b="1" i="0" u="none" strike="noStrike" kern="1200" cap="none" spc="0" normalizeH="0" baseline="0" noProof="0" dirty="0">
              <a:ln>
                <a:noFill/>
              </a:ln>
              <a:solidFill>
                <a:srgbClr val="0065B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5966" name="Picture 14" descr="http://letsmakerobots.com/files/field_primary_image/gluehlamp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4114800" y="1143000"/>
            <a:ext cx="1365160" cy="12192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مستطيل 18"/>
          <p:cNvSpPr>
            <a:spLocks noChangeArrowheads="1"/>
          </p:cNvSpPr>
          <p:nvPr/>
        </p:nvSpPr>
        <p:spPr bwMode="auto">
          <a:xfrm>
            <a:off x="2971800" y="2438400"/>
            <a:ext cx="3048000" cy="584200"/>
          </a:xfrm>
          <a:prstGeom prst="rect">
            <a:avLst/>
          </a:prstGeom>
          <a:solidFill>
            <a:schemeClr val="bg1"/>
          </a:solidFill>
          <a:ln w="9525">
            <a:solidFill>
              <a:srgbClr val="004D86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سريان التيار الكهربائي في الأسلاك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تتحول الطاقة الكهربائية إلى طاقة حرارية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3124200" y="3200400"/>
            <a:ext cx="5638800" cy="381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أذكر أكبر عدد ممكن من الأمثلة على استعمالات الطاقة الحرارية ؟</a:t>
            </a:r>
          </a:p>
        </p:txBody>
      </p:sp>
      <p:pic>
        <p:nvPicPr>
          <p:cNvPr id="39950" name="Picture 16" descr="http://pclooptvast.nl/_contentimages/2014-11-24-20-21-02.firewall%20inschakelen%20op%20computer%20hoe%20gratis%20tool%20via%20windows%20uitzetten%20waarom%20beter%20gebruike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43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124200" y="3657600"/>
            <a:ext cx="5638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تدفئة المنازل - المحافظة على درجة حرارة الجسم - تسخين الماء – طهي الطعام – صهر المعادن .....الخ</a:t>
            </a:r>
          </a:p>
        </p:txBody>
      </p:sp>
      <p:sp>
        <p:nvSpPr>
          <p:cNvPr id="24" name="مستطيل 23"/>
          <p:cNvSpPr/>
          <p:nvPr/>
        </p:nvSpPr>
        <p:spPr>
          <a:xfrm>
            <a:off x="3886200" y="4343400"/>
            <a:ext cx="48768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وتتحول الطاقة الحرارية أيضاً إلى طاقة إشعاعية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فعند تسخين سلك فلزي حتى درجات حرارة عالية يتوهج ويصدر طاقة إشعاعية .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3707904" y="5837367"/>
            <a:ext cx="4248761" cy="400110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( تنتقل الحرارة من الجسم الأسخن الى الأبرد 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6629400" y="5105400"/>
            <a:ext cx="2223686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كيفية انتقال الطاقة الحرارية</a:t>
            </a:r>
            <a:endParaRPr kumimoji="0" lang="en-US" sz="18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مربع نص 26"/>
          <p:cNvSpPr txBox="1">
            <a:spLocks noChangeArrowheads="1"/>
          </p:cNvSpPr>
          <p:nvPr/>
        </p:nvSpPr>
        <p:spPr bwMode="auto">
          <a:xfrm>
            <a:off x="101298" y="5474732"/>
            <a:ext cx="2209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تنخفض درجة حرارته</a:t>
            </a:r>
          </a:p>
        </p:txBody>
      </p:sp>
      <p:cxnSp>
        <p:nvCxnSpPr>
          <p:cNvPr id="3" name="رابط كسهم مستقيم 2"/>
          <p:cNvCxnSpPr/>
          <p:nvPr/>
        </p:nvCxnSpPr>
        <p:spPr>
          <a:xfrm>
            <a:off x="1280608" y="4695031"/>
            <a:ext cx="0" cy="59503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61463553-9495-4F04-A199-C90BCCED17EE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72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type.wav"/>
          </p:stSnd>
        </p:sndAc>
      </p:transition>
    </mc:Choice>
    <mc:Fallback xmlns="">
      <p:transition spd="slow">
        <p:split orient="vert"/>
        <p:sndAc>
          <p:stSnd>
            <p:snd r:embed="rId8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animBg="1"/>
      <p:bldP spid="39946" grpId="0" animBg="1"/>
      <p:bldP spid="23" grpId="0" animBg="1"/>
      <p:bldP spid="24" grpId="0"/>
      <p:bldP spid="25" grpId="0" animBg="1"/>
      <p:bldP spid="26" grpId="0" animBg="1"/>
      <p:bldP spid="27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84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689214" y="803508"/>
            <a:ext cx="7816952" cy="87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خطط انسيابي: شريط مثقب 8"/>
          <p:cNvSpPr/>
          <p:nvPr/>
        </p:nvSpPr>
        <p:spPr>
          <a:xfrm>
            <a:off x="689214" y="1674115"/>
            <a:ext cx="7980442" cy="4286280"/>
          </a:xfrm>
          <a:prstGeom prst="flowChartPunchedTap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تحويل الطاقة الحركية الى طاقة كهربائية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E09B10E-4AEE-4B58-9032-FAB3E7EAD8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99149"/>
            <a:ext cx="858000" cy="650976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F77DA6F0-5E74-470B-95E6-4F8412D020B6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9F066FD-851E-4433-8413-CAD080BA3A87}"/>
              </a:ext>
            </a:extLst>
          </p:cNvPr>
          <p:cNvSpPr txBox="1"/>
          <p:nvPr/>
        </p:nvSpPr>
        <p:spPr>
          <a:xfrm>
            <a:off x="1998879" y="851130"/>
            <a:ext cx="5256584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 وظيفة المولد الكهربائي؟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D1F5F72-A13B-4CAA-84EC-217CA75844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5459805"/>
            <a:ext cx="1611939" cy="1338530"/>
          </a:xfrm>
          <a:prstGeom prst="rect">
            <a:avLst/>
          </a:prstGeom>
        </p:spPr>
      </p:pic>
      <p:pic>
        <p:nvPicPr>
          <p:cNvPr id="13" name="Picture 2" descr="http://www.mubawab-media.com/pictures/381825/l/%D9%85%D9%88%D9%84%D8%AF-%D9%83%D9%87%D8%B1%D8%A8%D8%A7%D8%A1-%D8%A8%D9%86%D8%B2%D9%8A%D9%86-%D9%87%D9%88%D9%86%D8%AF%D8%A7_172364.jpg">
            <a:extLst>
              <a:ext uri="{FF2B5EF4-FFF2-40B4-BE49-F238E27FC236}">
                <a16:creationId xmlns:a16="http://schemas.microsoft.com/office/drawing/2014/main" id="{752619E1-600E-44B7-8079-41A90BA27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6775460" y="4605142"/>
            <a:ext cx="2261036" cy="1843372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5327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وسائط عبر الإنترنت 2" title="توليد الطاقة الكهربائية">
            <a:hlinkClick r:id="" action="ppaction://media"/>
            <a:extLst>
              <a:ext uri="{FF2B5EF4-FFF2-40B4-BE49-F238E27FC236}">
                <a16:creationId xmlns:a16="http://schemas.microsoft.com/office/drawing/2014/main" id="{55151E16-68AD-405C-9A7B-8C65B5490B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8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AF8B57F-2B0D-49A3-9B63-4FF8F835C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392" y="825233"/>
            <a:ext cx="872157" cy="848876"/>
          </a:xfrm>
          <a:prstGeom prst="rect">
            <a:avLst/>
          </a:prstGeom>
        </p:spPr>
      </p:pic>
      <p:pic>
        <p:nvPicPr>
          <p:cNvPr id="24578" name="Picture 29" descr="C:\Users\user\Pictures\صورة4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39" y="4722093"/>
            <a:ext cx="4416425" cy="1209675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3866359" y="371129"/>
            <a:ext cx="4354086" cy="7077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تنساب السوائل المختلفة ؟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772714" y="1453384"/>
            <a:ext cx="6455395" cy="1954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تنساب بعض السوائل بسهولة أكثر من غيرها,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فالماء ينساب أسرع من العسل وهذا ما يسمى </a:t>
            </a:r>
            <a:r>
              <a:rPr lang="ar-SA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باللزوجة</a:t>
            </a:r>
          </a:p>
        </p:txBody>
      </p:sp>
      <p:sp>
        <p:nvSpPr>
          <p:cNvPr id="24586" name="مربع نص 17"/>
          <p:cNvSpPr txBox="1">
            <a:spLocks noChangeArrowheads="1"/>
          </p:cNvSpPr>
          <p:nvPr/>
        </p:nvSpPr>
        <p:spPr bwMode="auto">
          <a:xfrm>
            <a:off x="128343" y="3690055"/>
            <a:ext cx="3200400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لزوجة العسل </a:t>
            </a:r>
            <a:r>
              <a:rPr lang="ar-SA" altLang="ar-SA" sz="2000" b="1" dirty="0">
                <a:solidFill>
                  <a:srgbClr val="199D00"/>
                </a:solidFill>
                <a:latin typeface="Arial" pitchFamily="34" charset="0"/>
                <a:cs typeface="Arial" pitchFamily="34" charset="0"/>
              </a:rPr>
              <a:t>أكبر</a:t>
            </a:r>
            <a:r>
              <a:rPr lang="ar-SA" altLang="ar-SA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من لزوجة الماء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416073" y="5495122"/>
            <a:ext cx="4730050" cy="95410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1F3E9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السائل </a:t>
            </a:r>
            <a:r>
              <a:rPr lang="en-US" sz="2800" b="1" dirty="0">
                <a:solidFill>
                  <a:srgbClr val="1F3E9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</a:t>
            </a:r>
            <a:r>
              <a:rPr lang="ar-SA" sz="2800" b="1" dirty="0">
                <a:solidFill>
                  <a:srgbClr val="1F3E9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فكلما كانت قوة التماسك بين جزيئاته أكبر ، كانت اللزوجة أكبر 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DCF1EE6C-50FC-42E6-82C9-ED0F501E9400}"/>
              </a:ext>
            </a:extLst>
          </p:cNvPr>
          <p:cNvSpPr/>
          <p:nvPr/>
        </p:nvSpPr>
        <p:spPr>
          <a:xfrm>
            <a:off x="122336" y="93644"/>
            <a:ext cx="8914159" cy="6670712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55E52FF-90FD-41A1-8EFB-6A9C98211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819" y="5931768"/>
            <a:ext cx="1026730" cy="791738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9E87EF3E-6988-455F-AAC5-7B8E7B6CEFD0}"/>
              </a:ext>
            </a:extLst>
          </p:cNvPr>
          <p:cNvGrpSpPr/>
          <p:nvPr/>
        </p:nvGrpSpPr>
        <p:grpSpPr>
          <a:xfrm>
            <a:off x="275260" y="248248"/>
            <a:ext cx="2906566" cy="2400672"/>
            <a:chOff x="1351908" y="0"/>
            <a:chExt cx="4744092" cy="4184078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7D7803E8-6E1C-47D5-A312-9EAF46160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908" y="0"/>
              <a:ext cx="4744092" cy="3660858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51064181-E46E-467A-B2AD-D67A168F8199}"/>
                </a:ext>
              </a:extLst>
            </p:cNvPr>
            <p:cNvSpPr txBox="1"/>
            <p:nvPr/>
          </p:nvSpPr>
          <p:spPr>
            <a:xfrm>
              <a:off x="4271212" y="3660858"/>
              <a:ext cx="1540042" cy="52322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AF00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عسل</a:t>
              </a: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85E76CBE-C584-4523-A634-5D4553063679}"/>
                </a:ext>
              </a:extLst>
            </p:cNvPr>
            <p:cNvSpPr txBox="1"/>
            <p:nvPr/>
          </p:nvSpPr>
          <p:spPr>
            <a:xfrm>
              <a:off x="1472228" y="3660858"/>
              <a:ext cx="1540042" cy="52322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ماء</a:t>
              </a: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18737F42-204F-40EF-8A77-05D4CBA00FAA}"/>
              </a:ext>
            </a:extLst>
          </p:cNvPr>
          <p:cNvSpPr/>
          <p:nvPr/>
        </p:nvSpPr>
        <p:spPr>
          <a:xfrm>
            <a:off x="275260" y="2326555"/>
            <a:ext cx="3021109" cy="773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582" name="مربع نص 10"/>
          <p:cNvSpPr txBox="1">
            <a:spLocks noChangeArrowheads="1"/>
          </p:cNvSpPr>
          <p:nvPr/>
        </p:nvSpPr>
        <p:spPr bwMode="auto">
          <a:xfrm>
            <a:off x="416073" y="2445811"/>
            <a:ext cx="29065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ar-SA" altLang="ar-SA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كلما زادت لزوجة السائل قلت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ar-SA" altLang="ar-SA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.......................</a:t>
            </a:r>
            <a:endParaRPr lang="ar-SA" altLang="ar-SA" sz="1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292516" y="2775220"/>
            <a:ext cx="18893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00FF"/>
                </a:solidFill>
              </a:rPr>
              <a:t>سرعة جريانه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081C3531-53CC-4F3A-9349-98CABE3811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0" y="2726799"/>
            <a:ext cx="763588" cy="76358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81C5514-E108-4F56-830C-C052FCAB5667}"/>
              </a:ext>
            </a:extLst>
          </p:cNvPr>
          <p:cNvSpPr/>
          <p:nvPr/>
        </p:nvSpPr>
        <p:spPr>
          <a:xfrm>
            <a:off x="295201" y="202859"/>
            <a:ext cx="2886625" cy="2169683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1" name="مستطيل مستدير الزوايا 9">
            <a:extLst>
              <a:ext uri="{FF2B5EF4-FFF2-40B4-BE49-F238E27FC236}">
                <a16:creationId xmlns:a16="http://schemas.microsoft.com/office/drawing/2014/main" id="{25E1ECFE-AD87-4692-829A-B75168B93AA0}"/>
              </a:ext>
            </a:extLst>
          </p:cNvPr>
          <p:cNvSpPr/>
          <p:nvPr/>
        </p:nvSpPr>
        <p:spPr>
          <a:xfrm>
            <a:off x="3454181" y="3239858"/>
            <a:ext cx="5466626" cy="148223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ماهي اللزوجة ؟</a:t>
            </a:r>
            <a:endParaRPr lang="ar-SA" sz="6600" dirty="0">
              <a:solidFill>
                <a:srgbClr val="0025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3464910" y="3230193"/>
            <a:ext cx="5452001" cy="150156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تعريف اللزوجة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600" dirty="0">
                <a:solidFill>
                  <a:srgbClr val="0025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هي مقاومة السائل للجريان أو الانسياب</a:t>
            </a:r>
            <a:r>
              <a:rPr lang="ar-SA" sz="4000" dirty="0">
                <a:solidFill>
                  <a:srgbClr val="0025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66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586" grpId="0"/>
      <p:bldP spid="26" grpId="0" animBg="1"/>
      <p:bldP spid="24582" grpId="0"/>
      <p:bldP spid="5" grpId="0" animBg="1"/>
      <p:bldP spid="21" grpId="0" animBg="1"/>
      <p:bldP spid="10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3" descr="C:\Users\user\Pictures\صورة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567531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 descr="C:\Users\user\Pictures\صورة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2916238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390231" y="761756"/>
            <a:ext cx="4191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في أغلب دول العالم يتم توليد معظم الطاقة الكهربائية بالمولدات التي تعمل بمصادر الطاقة التالية :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013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61"/>
          <a:stretch>
            <a:fillRect/>
          </a:stretch>
        </p:blipFill>
        <p:spPr bwMode="auto">
          <a:xfrm>
            <a:off x="152400" y="838200"/>
            <a:ext cx="2895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5"/>
          <p:cNvPicPr>
            <a:picLocks noChangeAspect="1" noChangeArrowheads="1"/>
          </p:cNvPicPr>
          <p:nvPr/>
        </p:nvPicPr>
        <p:blipFill>
          <a:blip r:embed="rId6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4321" y="160338"/>
            <a:ext cx="2162175" cy="51435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1430"/>
          <a:stretch>
            <a:fillRect/>
          </a:stretch>
        </p:blipFill>
        <p:spPr bwMode="auto">
          <a:xfrm>
            <a:off x="3276600" y="4191000"/>
            <a:ext cx="5638800" cy="2160588"/>
          </a:xfrm>
          <a:prstGeom prst="rect">
            <a:avLst/>
          </a:prstGeom>
          <a:noFill/>
          <a:ln w="9525">
            <a:solidFill>
              <a:srgbClr val="B4FF6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oal_hand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2590800"/>
            <a:ext cx="914400" cy="86599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6" descr="http://orientmoney.net/web/img/200906071239450.%D9%86%D9%81%D8%B714896521452.jpg"/>
          <p:cNvPicPr>
            <a:picLocks noChangeAspect="1" noChangeArrowheads="1"/>
          </p:cNvPicPr>
          <p:nvPr/>
        </p:nvPicPr>
        <p:blipFill>
          <a:blip r:embed="rId9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643"/>
          <a:stretch>
            <a:fillRect/>
          </a:stretch>
        </p:blipFill>
        <p:spPr bwMode="auto">
          <a:xfrm>
            <a:off x="5410200" y="1295400"/>
            <a:ext cx="1341120" cy="12192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4" descr="http://www.technologystudent.com/images6/wndy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00200"/>
            <a:ext cx="2195513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5410200" y="3429000"/>
            <a:ext cx="1408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طاقة الفحم </a:t>
            </a:r>
            <a:r>
              <a:rPr kumimoji="0" lang="ar-S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االوقود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الأحفوري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43020" name="AutoShape 8" descr="http://www.feedo.net/ScienceAndTechnology/Images/SolarEnergy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021" name="AutoShape 10" descr="http://www.feedo.net/ScienceAndTechnology/Images/SolarEnergy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3022" name="Picture 12" descr="http://i.ytimg.com/vi/a18_DaDLiZE/hqdefaul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222" r="5000" b="4443"/>
          <a:stretch>
            <a:fillRect/>
          </a:stretch>
        </p:blipFill>
        <p:spPr bwMode="auto">
          <a:xfrm>
            <a:off x="3352800" y="1676400"/>
            <a:ext cx="20240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3886200" y="3505200"/>
            <a:ext cx="1008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الطاقة المائية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620000" y="3429000"/>
            <a:ext cx="9382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طاقة الرياح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2" name="مربع نص 31"/>
          <p:cNvSpPr txBox="1">
            <a:spLocks noChangeArrowheads="1"/>
          </p:cNvSpPr>
          <p:nvPr/>
        </p:nvSpPr>
        <p:spPr bwMode="auto">
          <a:xfrm>
            <a:off x="228600" y="4800600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800" b="1" i="0" u="none" strike="noStrike" kern="1200" cap="none" spc="0" normalizeH="0" baseline="0" noProof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الوقود الأحفوري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800" b="1" i="0" u="none" strike="noStrike" kern="1200" cap="none" spc="0" normalizeH="0" baseline="0" noProof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مياه السدود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800" b="1" i="0" u="none" strike="noStrike" kern="1200" cap="none" spc="0" normalizeH="0" baseline="0" noProof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الشمس</a:t>
            </a:r>
          </a:p>
        </p:txBody>
      </p:sp>
      <p:sp>
        <p:nvSpPr>
          <p:cNvPr id="33" name="مستطيل 32"/>
          <p:cNvSpPr/>
          <p:nvPr/>
        </p:nvSpPr>
        <p:spPr>
          <a:xfrm>
            <a:off x="304800" y="4114800"/>
            <a:ext cx="1905000" cy="68580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1040029-8BD3-4C23-A803-C5AB92DB4870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472C4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58717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262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utoUpdateAnimBg="0"/>
      <p:bldP spid="31" grpId="0" autoUpdateAnimBg="0"/>
      <p:bldP spid="16" grpId="0" autoUpdateAnimBg="0"/>
      <p:bldP spid="3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624736" cy="525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45272"/>
      </p:ext>
    </p:extLst>
  </p:cSld>
  <p:clrMapOvr>
    <a:masterClrMapping/>
  </p:clrMapOvr>
  <p:transition spd="slow">
    <p:wheel spokes="1"/>
    <p:sndAc>
      <p:stSnd>
        <p:snd r:embed="rId2" name="explode.wav"/>
      </p:stSnd>
    </p:sndAc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r"/>
            <a:r>
              <a:rPr lang="ar-SA" b="1" dirty="0"/>
              <a:t>أكمل الجدول بما يناسب :</a:t>
            </a:r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61488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147">
                <a:tc>
                  <a:txBody>
                    <a:bodyPr/>
                    <a:lstStyle/>
                    <a:p>
                      <a:pPr rtl="1"/>
                      <a:r>
                        <a:rPr lang="ar-SA" baseline="0" dirty="0"/>
                        <a:t>                        </a:t>
                      </a:r>
                      <a:r>
                        <a:rPr lang="ar-SA" sz="4000" b="1" baseline="0" dirty="0">
                          <a:solidFill>
                            <a:srgbClr val="C00000"/>
                          </a:solidFill>
                        </a:rPr>
                        <a:t>الجهاز</a:t>
                      </a:r>
                      <a:endParaRPr lang="ar-SA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 </a:t>
                      </a:r>
                      <a:r>
                        <a:rPr lang="ar-SA" baseline="0" dirty="0"/>
                        <a:t>          </a:t>
                      </a:r>
                      <a:r>
                        <a:rPr lang="ar-SA" sz="2800" b="1" dirty="0">
                          <a:solidFill>
                            <a:srgbClr val="C00000"/>
                          </a:solidFill>
                        </a:rPr>
                        <a:t>تحول الطاقة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147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               </a:t>
                      </a:r>
                      <a:r>
                        <a:rPr lang="ar-SA" sz="2800" b="1" dirty="0">
                          <a:solidFill>
                            <a:srgbClr val="7030A0"/>
                          </a:solidFill>
                        </a:rPr>
                        <a:t>المصباح الكهربائي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    </a:t>
                      </a:r>
                      <a:endParaRPr lang="ar-SA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147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                        </a:t>
                      </a:r>
                      <a:r>
                        <a:rPr lang="ar-SA" sz="3200" b="1" dirty="0">
                          <a:solidFill>
                            <a:srgbClr val="7030A0"/>
                          </a:solidFill>
                        </a:rPr>
                        <a:t>المدفأة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147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               </a:t>
                      </a:r>
                      <a:r>
                        <a:rPr lang="ar-SA" sz="2400" b="1" dirty="0">
                          <a:solidFill>
                            <a:srgbClr val="7030A0"/>
                          </a:solidFill>
                        </a:rPr>
                        <a:t>الخلايا الكهروضوئية</a:t>
                      </a:r>
                      <a:r>
                        <a:rPr lang="ar-SA" sz="2400" b="1" dirty="0"/>
                        <a:t> </a:t>
                      </a:r>
                      <a:endParaRPr lang="ar-SA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>
                          <a:solidFill>
                            <a:srgbClr val="002060"/>
                          </a:solidFill>
                        </a:rPr>
                        <a:t>       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9147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                  </a:t>
                      </a:r>
                      <a:r>
                        <a:rPr lang="ar-SA" sz="2800" b="1" dirty="0">
                          <a:solidFill>
                            <a:srgbClr val="7030A0"/>
                          </a:solidFill>
                        </a:rPr>
                        <a:t>محرك السيارة</a:t>
                      </a:r>
                      <a:endParaRPr lang="ar-SA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9147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                        </a:t>
                      </a:r>
                      <a:r>
                        <a:rPr lang="ar-SA" sz="2800" b="1" dirty="0">
                          <a:solidFill>
                            <a:srgbClr val="7030A0"/>
                          </a:solidFill>
                        </a:rPr>
                        <a:t>العضلات</a:t>
                      </a:r>
                      <a:endParaRPr lang="ar-SA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>
                          <a:solidFill>
                            <a:srgbClr val="002060"/>
                          </a:solidFill>
                        </a:rPr>
                        <a:t>       </a:t>
                      </a:r>
                    </a:p>
                    <a:p>
                      <a:pPr rtl="1"/>
                      <a:r>
                        <a:rPr lang="ar-SA" sz="1800" b="1" dirty="0">
                          <a:solidFill>
                            <a:srgbClr val="002060"/>
                          </a:solidFill>
                        </a:rPr>
                        <a:t>   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642910" y="2428868"/>
            <a:ext cx="35719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يحول الطاقة الكهربائية إلى طاقة ضوئية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928662" y="3357562"/>
            <a:ext cx="35004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يحول الطاقة الكهربائية إلى طاقة حرارية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071538" y="4071942"/>
            <a:ext cx="33575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تحول الطاقة الشمسية إلى طاقة  كهربائية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214414" y="4929198"/>
            <a:ext cx="31432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تحول الطاقة الكيميائية إلى طاقة  حركية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42910" y="5572140"/>
            <a:ext cx="36433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تحول الطاقة الكيميائية إلى طاقة  حركية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6836AC0-4407-4157-B315-DCCC4383E217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472C4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060EEA7B-72D4-498F-ABDB-3348B55024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24" y="514563"/>
            <a:ext cx="773832" cy="77383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BEFCCF6-20C8-4C70-A7E5-EFB0CDBCF6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81770" y="141392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43308"/>
      </p:ext>
    </p:extLst>
  </p:cSld>
  <p:clrMapOvr>
    <a:masterClrMapping/>
  </p:clrMapOvr>
  <p:transition spd="slow">
    <p:randomBar dir="vert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40AE8C-7BE7-4FD8-9496-E5DFE3030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" y="6473969"/>
            <a:ext cx="1149037" cy="1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Pictures\صورة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4052888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مستدير الزوايا 5"/>
          <p:cNvSpPr/>
          <p:nvPr/>
        </p:nvSpPr>
        <p:spPr>
          <a:xfrm rot="21050471">
            <a:off x="776288" y="1289050"/>
            <a:ext cx="3856037" cy="1447800"/>
          </a:xfrm>
          <a:prstGeom prst="roundRect">
            <a:avLst>
              <a:gd name="adj" fmla="val 11536"/>
            </a:avLst>
          </a:prstGeom>
          <a:solidFill>
            <a:srgbClr val="E7FDB5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1- للكرة طاقة حركية لحظة انطلاقها من اليد, تتحول طاقة الحركة إلى طاقة وضع مع ارتفاع الكرة, وتعود طاقة الوضع لتتحول إلى طاقة حركة في أثناء هبوط الكرة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 rot="21053342">
            <a:off x="904875" y="3101975"/>
            <a:ext cx="3657600" cy="1136650"/>
          </a:xfrm>
          <a:prstGeom prst="roundRect">
            <a:avLst>
              <a:gd name="adj" fmla="val 14236"/>
            </a:avLst>
          </a:prstGeom>
          <a:solidFill>
            <a:srgbClr val="E7FDB5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2- درجة حرارة الجسم أعلى من درجة حرارة الوسط المحيط. لذا تنتقل الطاقة الحرارية من الجسم إلى الوسط المحيط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 rot="21024260">
            <a:off x="1312863" y="4587875"/>
            <a:ext cx="2971800" cy="457200"/>
          </a:xfrm>
          <a:prstGeom prst="roundRect">
            <a:avLst>
              <a:gd name="adj" fmla="val 14236"/>
            </a:avLst>
          </a:prstGeom>
          <a:solidFill>
            <a:srgbClr val="E7FDB5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3- إجابة محتملة: حرق الخشب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 rot="21048952">
            <a:off x="1568450" y="5307013"/>
            <a:ext cx="2590800" cy="763587"/>
          </a:xfrm>
          <a:prstGeom prst="roundRect">
            <a:avLst>
              <a:gd name="adj" fmla="val 14236"/>
            </a:avLst>
          </a:prstGeom>
          <a:solidFill>
            <a:srgbClr val="E7FDB5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4- تتحول النسبة الباقية (90%) إلى </a:t>
            </a:r>
            <a:r>
              <a:rPr kumimoji="0" lang="ar-SA" sz="2000" b="1" i="0" u="none" strike="noStrike" kern="1200" cap="none" spc="0" normalizeH="0" baseline="0" noProof="0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طاقة حرارية</a:t>
            </a:r>
            <a:r>
              <a:rPr kumimoji="0" lang="ar-SA" sz="2000" b="0" i="0" u="none" strike="noStrike" kern="1200" cap="none" spc="0" normalizeH="0" baseline="0" noProof="0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063" name="Picture 7" descr="C:\Users\user\Pictures\صورة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17335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53" descr="C:\Users\user\Pictures\صورة6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2848">
            <a:off x="209550" y="153988"/>
            <a:ext cx="247015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74D26F4-0BD4-420C-8D94-39DBB0EDCFF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491715"/>
      </p:ext>
    </p:extLst>
  </p:cSld>
  <p:clrMapOvr>
    <a:masterClrMapping/>
  </p:clrMapOvr>
  <p:transition spd="slow">
    <p:wipe dir="r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مربع نص 1">
            <a:extLst>
              <a:ext uri="{FF2B5EF4-FFF2-40B4-BE49-F238E27FC236}">
                <a16:creationId xmlns:a16="http://schemas.microsoft.com/office/drawing/2014/main" id="{8D080CAB-7F27-4D95-B1FC-D93E4E860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" y="4038600"/>
            <a:ext cx="777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مراجعة الفصل الرابع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5151285-C992-4609-99C8-A8B319CC9E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220" name="صورة 6">
            <a:extLst>
              <a:ext uri="{FF2B5EF4-FFF2-40B4-BE49-F238E27FC236}">
                <a16:creationId xmlns:a16="http://schemas.microsoft.com/office/drawing/2014/main" id="{BA0E8219-8455-447D-902E-52FBF319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2925"/>
            <a:ext cx="36480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1">
            <a:extLst>
              <a:ext uri="{FF2B5EF4-FFF2-40B4-BE49-F238E27FC236}">
                <a16:creationId xmlns:a16="http://schemas.microsoft.com/office/drawing/2014/main" id="{CE49D3F5-8331-4FCB-86DE-DAEC8CB106D7}"/>
              </a:ext>
            </a:extLst>
          </p:cNvPr>
          <p:cNvSpPr txBox="1"/>
          <p:nvPr/>
        </p:nvSpPr>
        <p:spPr>
          <a:xfrm>
            <a:off x="2755403" y="5309800"/>
            <a:ext cx="34712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600" b="1" dirty="0">
                <a:hlinkClick r:id="rId4"/>
              </a:rPr>
              <a:t>اضغط هنا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2352456946"/>
      </p:ext>
    </p:extLst>
  </p:cSld>
  <p:clrMapOvr>
    <a:masterClrMapping/>
  </p:clrMapOvr>
  <p:transition>
    <p:dissolv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448AF97-8C11-45E2-BE63-F76483915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310"/>
            <a:ext cx="4501193" cy="658704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CD5E338-68BE-47D2-BD35-E1AF1B960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8" y="10310"/>
            <a:ext cx="4598957" cy="684769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8F130E1-89A3-43AE-B7F0-D00843C0DA9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82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448AF97-8C11-45E2-BE63-F76483915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20620"/>
            <a:ext cx="4501193" cy="684769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CD5E338-68BE-47D2-BD35-E1AF1B960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958" y="20620"/>
            <a:ext cx="4598957" cy="683738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8F130E1-89A3-43AE-B7F0-D00843C0DA9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03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448AF97-8C11-45E2-BE63-F76483915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20620"/>
            <a:ext cx="4598957" cy="683738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CD5E338-68BE-47D2-BD35-E1AF1B960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958" y="20620"/>
            <a:ext cx="4598957" cy="68580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8F130E1-89A3-43AE-B7F0-D00843C0DA9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26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448AF97-8C11-45E2-BE63-F76483915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20620"/>
            <a:ext cx="4598957" cy="672074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CD5E338-68BE-47D2-BD35-E1AF1B960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958" y="20620"/>
            <a:ext cx="4598957" cy="683738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8F130E1-89A3-43AE-B7F0-D00843C0DA9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637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3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448AF97-8C11-45E2-BE63-F76483915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20620"/>
            <a:ext cx="4598957" cy="683738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CD5E338-68BE-47D2-BD35-E1AF1B960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958" y="20620"/>
            <a:ext cx="4598957" cy="683738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8F130E1-89A3-43AE-B7F0-D00843C0DA9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3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B14C6603-F2BA-48EA-A69C-4D4D569D41DE}"/>
              </a:ext>
            </a:extLst>
          </p:cNvPr>
          <p:cNvSpPr txBox="1"/>
          <p:nvPr/>
        </p:nvSpPr>
        <p:spPr>
          <a:xfrm>
            <a:off x="2983803" y="5800609"/>
            <a:ext cx="3635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200" b="1" dirty="0"/>
              <a:t>للأمانة العلمية تم اقتباس شرائح من عروض الأستاذة الفاضلة </a:t>
            </a:r>
            <a:r>
              <a:rPr lang="ar-SA" sz="1200" b="1" dirty="0">
                <a:solidFill>
                  <a:srgbClr val="FF0000"/>
                </a:solidFill>
              </a:rPr>
              <a:t>هيا العمري</a:t>
            </a:r>
            <a:r>
              <a:rPr lang="ar-SA" sz="1200" b="1" dirty="0"/>
              <a:t> والعمل والتعديل عليها بما يتوافق مع طريقتي في الشرح وحل مراجعة الفصل من موقع حلول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2782F89-5D1F-469C-8422-2C43F4CCE1C2}"/>
              </a:ext>
            </a:extLst>
          </p:cNvPr>
          <p:cNvSpPr txBox="1"/>
          <p:nvPr/>
        </p:nvSpPr>
        <p:spPr>
          <a:xfrm>
            <a:off x="2483768" y="623844"/>
            <a:ext cx="41764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PT Bold Heading" panose="02010400000000000000" pitchFamily="2" charset="-78"/>
              </a:rPr>
              <a:t>نهاية الوحدة الثانية </a:t>
            </a:r>
          </a:p>
        </p:txBody>
      </p:sp>
      <p:sp>
        <p:nvSpPr>
          <p:cNvPr id="3" name="مخطط انسيابي: معالجة 2"/>
          <p:cNvSpPr/>
          <p:nvPr/>
        </p:nvSpPr>
        <p:spPr>
          <a:xfrm>
            <a:off x="971600" y="2055249"/>
            <a:ext cx="7200800" cy="288032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هذا العمل من إعداد معلم العلوم بمدرسة أبي دجانة المتوسطة بمكة المكرمة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أ. صابر دخيل الله السيالي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تقنيات تعليم وإعداد دروس تطبيقية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25" y="1363441"/>
            <a:ext cx="4604924" cy="183856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4" y="4946210"/>
            <a:ext cx="1633139" cy="1829535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7331C8B9-4A7C-4D1F-984C-47AF79C8700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A8FA931C-896E-4285-A792-83C6D8F90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9E36E14-3003-4C18-B287-BC6D8146DD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E3DD215-8EE4-48A7-9851-9023B44CF0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36" y="5007421"/>
            <a:ext cx="381041" cy="30981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3E8834E-EC94-40DD-A06D-C97E26D3C639}"/>
              </a:ext>
            </a:extLst>
          </p:cNvPr>
          <p:cNvSpPr/>
          <p:nvPr/>
        </p:nvSpPr>
        <p:spPr>
          <a:xfrm>
            <a:off x="-612576" y="82255"/>
            <a:ext cx="10369152" cy="75878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صورة 14">
            <a:hlinkClick r:id="rId9"/>
            <a:extLst>
              <a:ext uri="{FF2B5EF4-FFF2-40B4-BE49-F238E27FC236}">
                <a16:creationId xmlns:a16="http://schemas.microsoft.com/office/drawing/2014/main" id="{198108C1-C8D5-414C-AD7B-97DEF330DA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691" t="9108" b="-1"/>
          <a:stretch/>
        </p:blipFill>
        <p:spPr>
          <a:xfrm>
            <a:off x="4790762" y="4924330"/>
            <a:ext cx="2263772" cy="625543"/>
          </a:xfrm>
          <a:prstGeom prst="rect">
            <a:avLst/>
          </a:prstGeom>
        </p:spPr>
      </p:pic>
      <p:pic>
        <p:nvPicPr>
          <p:cNvPr id="16" name="صورة 15">
            <a:hlinkClick r:id="rId11"/>
            <a:extLst>
              <a:ext uri="{FF2B5EF4-FFF2-40B4-BE49-F238E27FC236}">
                <a16:creationId xmlns:a16="http://schemas.microsoft.com/office/drawing/2014/main" id="{6A43ED7E-0B2C-4142-8BC4-20605961DCA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022" t="-20444" r="3379" b="19442"/>
          <a:stretch/>
        </p:blipFill>
        <p:spPr>
          <a:xfrm>
            <a:off x="2964222" y="4727849"/>
            <a:ext cx="1940842" cy="6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12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784646" y="319737"/>
            <a:ext cx="7574708" cy="1309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خطط انسيابي: شريط مثقب 8"/>
          <p:cNvSpPr/>
          <p:nvPr/>
        </p:nvSpPr>
        <p:spPr>
          <a:xfrm>
            <a:off x="553993" y="1340768"/>
            <a:ext cx="8143932" cy="4454806"/>
          </a:xfrm>
          <a:prstGeom prst="flowChartPunchedTap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لضمان بقاء الزيت في الحالة السائلة حتى يحمي المحرك في أثناء عمله في مختلف الظروف الجوية المتباينة 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7CF2991-30B1-4E89-80FB-6EB9E0349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6" y="764704"/>
            <a:ext cx="1105868" cy="852713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0B63EFF-9543-4B99-A554-80B829F3926C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465A52A-3371-4776-BB9E-B7647EECEA14}"/>
              </a:ext>
            </a:extLst>
          </p:cNvPr>
          <p:cNvSpPr txBox="1"/>
          <p:nvPr/>
        </p:nvSpPr>
        <p:spPr>
          <a:xfrm>
            <a:off x="1123217" y="342346"/>
            <a:ext cx="757470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لماذا يصنع زيت محرك السيارة بحيث تتناسب لزوجته مع درجات حرارة مختلفة ؟</a:t>
            </a:r>
            <a:endParaRPr lang="ar-SA" dirty="0"/>
          </a:p>
        </p:txBody>
      </p:sp>
      <p:pic>
        <p:nvPicPr>
          <p:cNvPr id="7" name="Picture 26" descr="http://www.outboardmotoroilblog.com/wp-content/uploads/2009/07/motor-oil.JPG">
            <a:extLst>
              <a:ext uri="{FF2B5EF4-FFF2-40B4-BE49-F238E27FC236}">
                <a16:creationId xmlns:a16="http://schemas.microsoft.com/office/drawing/2014/main" id="{05569A49-D32E-4A53-B8DC-6A7BDCE83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2" y="4936736"/>
            <a:ext cx="22860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0A941C7-E17F-41C5-9E6D-CB39681A9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532061" y="5315881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C:\Users\user\Pictures\صورة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" t="4198" r="5049" b="2336"/>
          <a:stretch/>
        </p:blipFill>
        <p:spPr bwMode="auto">
          <a:xfrm>
            <a:off x="323527" y="1987568"/>
            <a:ext cx="8298185" cy="461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3365053" y="-31408"/>
            <a:ext cx="5327104" cy="7000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يمكن وضع إبرة على سطح الماء لتطفو؟ ولماذا؟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706880" y="601453"/>
            <a:ext cx="601593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2060"/>
                </a:solidFill>
              </a:rPr>
              <a:t>نعم لان قوى التماسك بين جسيمات السائل تجعل جسيمات السطح بعضها يشد بعض وتقاوم التباعد وهذا ما يسمى </a:t>
            </a:r>
            <a:r>
              <a:rPr lang="ar-SA" sz="2000" b="1" dirty="0">
                <a:solidFill>
                  <a:srgbClr val="C00000"/>
                </a:solidFill>
              </a:rPr>
              <a:t>بالتوتر السطحي.</a:t>
            </a:r>
            <a:endParaRPr lang="ar-SA" sz="2000" b="1" dirty="0">
              <a:solidFill>
                <a:srgbClr val="002060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4067373" y="2183780"/>
            <a:ext cx="4619427" cy="721352"/>
          </a:xfrm>
          <a:prstGeom prst="roundRect">
            <a:avLst>
              <a:gd name="adj" fmla="val 1247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1F3E9E"/>
                </a:solidFill>
              </a:rPr>
              <a:t>هي قوة غير متوازنة تؤثر على جزيئات السطح فتجعـله يبدو مشدوداً</a:t>
            </a:r>
            <a:endParaRPr lang="ar-SA" sz="2400" b="1" dirty="0">
              <a:solidFill>
                <a:srgbClr val="1F3E9E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5715000" y="1587518"/>
            <a:ext cx="2906713" cy="400050"/>
          </a:xfrm>
          <a:prstGeom prst="rect">
            <a:avLst/>
          </a:prstGeom>
          <a:solidFill>
            <a:schemeClr val="accent2">
              <a:lumMod val="20000"/>
              <a:lumOff val="80000"/>
              <a:alpha val="67843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هو التوتر السطحي ؟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2F8F964-A706-4C36-BA52-FAC81537C2E1}"/>
              </a:ext>
            </a:extLst>
          </p:cNvPr>
          <p:cNvSpPr/>
          <p:nvPr/>
        </p:nvSpPr>
        <p:spPr>
          <a:xfrm>
            <a:off x="0" y="19878"/>
            <a:ext cx="9136925" cy="6858000"/>
          </a:xfrm>
          <a:prstGeom prst="rect">
            <a:avLst/>
          </a:prstGeom>
          <a:noFill/>
          <a:ln w="76200" cap="flat" cmpd="sng" algn="ctr">
            <a:solidFill>
              <a:srgbClr val="4472C4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444B23A-8A49-4984-978E-D7B253B91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70" y="164131"/>
            <a:ext cx="695946" cy="7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ding.wav"/>
          </p:stSnd>
        </p:sndAc>
      </p:transition>
    </mc:Choice>
    <mc:Fallback xmlns="">
      <p:transition spd="slow">
        <p:blinds dir="vert"/>
        <p:sndAc>
          <p:stSnd>
            <p:snd r:embed="rId6" name="d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538102A-7CD0-4B46-8BD0-9F202357E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242189"/>
            <a:ext cx="2905125" cy="157162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CCAC8BA-62F0-4C0E-A683-5370649A6AB7}"/>
              </a:ext>
            </a:extLst>
          </p:cNvPr>
          <p:cNvSpPr/>
          <p:nvPr/>
        </p:nvSpPr>
        <p:spPr>
          <a:xfrm>
            <a:off x="287337" y="3210215"/>
            <a:ext cx="8856663" cy="302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ضع كلمة صح أو خطأ فيما يلي :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SA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اللزوجة قوة غير متوازنة تؤثر على جزيئات السطح فتجعـله يبدو مشدوداً (      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E05AF44-C559-4E80-9A16-770D76AAB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4722309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خطأ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64" name="صورة 1">
            <a:extLst>
              <a:ext uri="{FF2B5EF4-FFF2-40B4-BE49-F238E27FC236}">
                <a16:creationId xmlns:a16="http://schemas.microsoft.com/office/drawing/2014/main" id="{9EBA1ED0-2A46-4822-9D8C-FF933296F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22040"/>
            <a:ext cx="2404864" cy="23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81F4493-F0A8-4DAA-B8F1-6C65CD8070A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2046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398460A8-FF2A-44E7-A3ED-553B0CE744D6}"/>
              </a:ext>
            </a:extLst>
          </p:cNvPr>
          <p:cNvSpPr txBox="1">
            <a:spLocks/>
          </p:cNvSpPr>
          <p:nvPr/>
        </p:nvSpPr>
        <p:spPr bwMode="auto">
          <a:xfrm>
            <a:off x="6012160" y="188640"/>
            <a:ext cx="2971800" cy="6397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تقويم مرحلي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3218543-2E71-4649-820B-4E299C7C2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1458" y="5475284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9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>
            <a:extLst>
              <a:ext uri="{FF2B5EF4-FFF2-40B4-BE49-F238E27FC236}">
                <a16:creationId xmlns:a16="http://schemas.microsoft.com/office/drawing/2014/main" id="{68D40256-4987-4D43-BCA2-4E66C6FF8691}"/>
              </a:ext>
            </a:extLst>
          </p:cNvPr>
          <p:cNvSpPr/>
          <p:nvPr/>
        </p:nvSpPr>
        <p:spPr>
          <a:xfrm>
            <a:off x="3200401" y="5105929"/>
            <a:ext cx="2481062" cy="6268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الطاقة وتحولاتها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40B604E-3BE8-4A7F-9B3A-46366C586F1E}"/>
              </a:ext>
            </a:extLst>
          </p:cNvPr>
          <p:cNvSpPr/>
          <p:nvPr/>
        </p:nvSpPr>
        <p:spPr>
          <a:xfrm>
            <a:off x="1436812" y="2947950"/>
            <a:ext cx="2667000" cy="626820"/>
          </a:xfrm>
          <a:prstGeom prst="rect">
            <a:avLst/>
          </a:prstGeom>
          <a:solidFill>
            <a:schemeClr val="bg1"/>
          </a:solidFill>
          <a:ln>
            <a:solidFill>
              <a:srgbClr val="D1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حالات المادة</a:t>
            </a:r>
          </a:p>
        </p:txBody>
      </p:sp>
      <p:sp>
        <p:nvSpPr>
          <p:cNvPr id="3075" name="Rectangle 16"/>
          <p:cNvSpPr>
            <a:spLocks noChangeArrowheads="1"/>
          </p:cNvSpPr>
          <p:nvPr/>
        </p:nvSpPr>
        <p:spPr bwMode="auto">
          <a:xfrm>
            <a:off x="1436812" y="2743200"/>
            <a:ext cx="2667000" cy="1200150"/>
          </a:xfrm>
          <a:prstGeom prst="rect">
            <a:avLst/>
          </a:prstGeom>
          <a:ln w="38100">
            <a:solidFill>
              <a:srgbClr val="C3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ar-SA" altLang="zh-CN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المادة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ar-SA" altLang="zh-CN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الحرارة وتحولات المادة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ar-SA" altLang="zh-CN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سلوك الموائع </a:t>
            </a:r>
            <a:endParaRPr lang="ar-SA" altLang="zh-CN" sz="16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17"/>
          <p:cNvSpPr>
            <a:spLocks noChangeArrowheads="1"/>
          </p:cNvSpPr>
          <p:nvPr/>
        </p:nvSpPr>
        <p:spPr bwMode="auto">
          <a:xfrm>
            <a:off x="3129224" y="4814441"/>
            <a:ext cx="2666999" cy="1077218"/>
          </a:xfrm>
          <a:prstGeom prst="rect">
            <a:avLst/>
          </a:prstGeom>
          <a:ln w="38100">
            <a:solidFill>
              <a:srgbClr val="E8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ar-SA" altLang="zh-CN" sz="3200" b="1" dirty="0">
                <a:solidFill>
                  <a:srgbClr val="003399"/>
                </a:solidFill>
              </a:rPr>
              <a:t>ما الطاقة ؟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ar-SA" altLang="zh-CN" sz="3200" b="1" dirty="0">
                <a:solidFill>
                  <a:srgbClr val="003399"/>
                </a:solidFill>
              </a:rPr>
              <a:t>تحولات الطاقة </a:t>
            </a:r>
          </a:p>
        </p:txBody>
      </p:sp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4572000" y="2438400"/>
            <a:ext cx="1209676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الفصل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5943600" y="4648200"/>
            <a:ext cx="1123950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الفصل4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سهم مسنن إلى اليمين 11"/>
          <p:cNvSpPr/>
          <p:nvPr/>
        </p:nvSpPr>
        <p:spPr>
          <a:xfrm rot="5400000">
            <a:off x="5448300" y="2857500"/>
            <a:ext cx="3200400" cy="228600"/>
          </a:xfrm>
          <a:prstGeom prst="notched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11500" kern="10" dirty="0">
              <a:ln w="9525">
                <a:solidFill>
                  <a:srgbClr val="9A743A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13" name="سهم مسنن إلى اليمين 12"/>
          <p:cNvSpPr/>
          <p:nvPr/>
        </p:nvSpPr>
        <p:spPr>
          <a:xfrm rot="5400000">
            <a:off x="5257800" y="1752600"/>
            <a:ext cx="990600" cy="228600"/>
          </a:xfrm>
          <a:prstGeom prst="notched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11500" kern="10" dirty="0">
              <a:ln w="9525">
                <a:solidFill>
                  <a:srgbClr val="9A743A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9231" name="Picture 4" descr="http://birooo2007.jeeran.com/i/0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6477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نصف إطار 14"/>
          <p:cNvSpPr/>
          <p:nvPr/>
        </p:nvSpPr>
        <p:spPr>
          <a:xfrm flipH="1" flipV="1">
            <a:off x="395536" y="152400"/>
            <a:ext cx="8568952" cy="6400800"/>
          </a:xfrm>
          <a:prstGeom prst="halfFrame">
            <a:avLst>
              <a:gd name="adj1" fmla="val 3051"/>
              <a:gd name="adj2" fmla="val 2825"/>
            </a:avLst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4923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500" kern="10" dirty="0">
              <a:ln w="9525">
                <a:solidFill>
                  <a:srgbClr val="9A743A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81693B7-9451-456D-B970-98F9E729C7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0"/>
          <a:stretch/>
        </p:blipFill>
        <p:spPr>
          <a:xfrm>
            <a:off x="2509837" y="266700"/>
            <a:ext cx="6257925" cy="1066800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CEF4376A-79EE-49AB-98DB-66754909830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C00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912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3075" grpId="0" animBg="1"/>
      <p:bldP spid="307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 descr="C:\Users\user\Pictures\صورة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81600"/>
            <a:ext cx="55753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مربع نص 8"/>
          <p:cNvSpPr txBox="1">
            <a:spLocks noChangeArrowheads="1"/>
          </p:cNvSpPr>
          <p:nvPr/>
        </p:nvSpPr>
        <p:spPr bwMode="auto">
          <a:xfrm>
            <a:off x="7092280" y="838200"/>
            <a:ext cx="151832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حركة الغازات 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4495800" y="1524000"/>
            <a:ext cx="4038600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C00000"/>
                </a:solidFill>
              </a:rPr>
              <a:t>المواد والأدوات : </a:t>
            </a:r>
            <a:r>
              <a:rPr lang="ar-SA" sz="2000" b="1" dirty="0">
                <a:solidFill>
                  <a:srgbClr val="001F82"/>
                </a:solidFill>
              </a:rPr>
              <a:t>علبة ملطف الجو ( أو عطر )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2514600" y="2057400"/>
            <a:ext cx="5946775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C00000"/>
                </a:solidFill>
              </a:rPr>
              <a:t>الخطوات: </a:t>
            </a:r>
            <a:r>
              <a:rPr lang="ar-SA" sz="2000" b="1" dirty="0">
                <a:solidFill>
                  <a:srgbClr val="001F82"/>
                </a:solidFill>
              </a:rPr>
              <a:t>رش كمية قليلة من ملطف الجو في إحدى زوايا غرفة الصف 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2362200" y="2839243"/>
            <a:ext cx="5727700" cy="22463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C00000"/>
                </a:solidFill>
              </a:rPr>
              <a:t>مناقشة: </a:t>
            </a:r>
            <a:r>
              <a:rPr lang="ar-SA" sz="2000" b="1" dirty="0">
                <a:solidFill>
                  <a:srgbClr val="001F82"/>
                </a:solidFill>
              </a:rPr>
              <a:t>بعد مرور وقت قصير ...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 b="1" dirty="0">
              <a:solidFill>
                <a:srgbClr val="001F8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504504"/>
                </a:solidFill>
              </a:rPr>
              <a:t>@ من استطاع شم الرائحة </a:t>
            </a:r>
            <a:r>
              <a:rPr lang="ar-SA" sz="2000" b="1" dirty="0">
                <a:solidFill>
                  <a:srgbClr val="001F82"/>
                </a:solidFill>
              </a:rPr>
              <a:t>.. يرفع يده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 b="1" dirty="0">
              <a:solidFill>
                <a:srgbClr val="001F8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504504"/>
                </a:solidFill>
              </a:rPr>
              <a:t>@ ماذا حصل لجسيمات الغاز ؟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1F82"/>
                </a:solidFill>
              </a:rPr>
              <a:t>تحركت جسيمات الغاز وانتشرت بسرعة في جميع </a:t>
            </a:r>
            <a:r>
              <a:rPr lang="ar-SA" sz="2000" b="1" dirty="0" err="1">
                <a:solidFill>
                  <a:srgbClr val="001F82"/>
                </a:solidFill>
              </a:rPr>
              <a:t>الإتجاهات</a:t>
            </a:r>
            <a:r>
              <a:rPr lang="ar-SA" sz="2000" b="1" dirty="0">
                <a:solidFill>
                  <a:srgbClr val="001F82"/>
                </a:solidFill>
              </a:rPr>
              <a:t> لتملأ حيز الغرفة كله بدليل أن الجميع شم رائحة المعطر </a:t>
            </a:r>
          </a:p>
        </p:txBody>
      </p:sp>
      <p:pic>
        <p:nvPicPr>
          <p:cNvPr id="214021" name="Picture 5" descr="https://encrypted-tbn3.gstatic.com/images?q=tbn:ANd9GcR_qU3KOPpPI9X7001HtQRGxXqrS4z7r2HSgMQlMxx5SPBTu6WojQ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2667000" y="2895600"/>
            <a:ext cx="776626" cy="11430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9" descr="http://i-exc.ccm2.net/iex/1000/1032672721/785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000" r="24001" b="10001"/>
          <a:stretch>
            <a:fillRect/>
          </a:stretch>
        </p:blipFill>
        <p:spPr bwMode="auto">
          <a:xfrm>
            <a:off x="228600" y="838200"/>
            <a:ext cx="2133600" cy="2228850"/>
          </a:xfrm>
          <a:prstGeom prst="rect">
            <a:avLst/>
          </a:prstGeom>
          <a:noFill/>
          <a:ln w="28575">
            <a:solidFill>
              <a:srgbClr val="CCB0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27" name="Picture 11" descr="http://1.bp.blogspot.com/-mPpVkuXPDzQ/UaIGQhUwRJI/AAAAAAAAP_c/XlM2-3v3uuc/s1600/gallery_1238014522.jpg"/>
          <p:cNvPicPr>
            <a:picLocks noChangeAspect="1" noChangeArrowheads="1"/>
          </p:cNvPicPr>
          <p:nvPr/>
        </p:nvPicPr>
        <p:blipFill>
          <a:blip r:embed="rId6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222" r="5556" b="32444"/>
          <a:stretch>
            <a:fillRect/>
          </a:stretch>
        </p:blipFill>
        <p:spPr bwMode="auto">
          <a:xfrm>
            <a:off x="2743200" y="0"/>
            <a:ext cx="2514600" cy="15240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167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0200"/>
            <a:ext cx="17319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رابط مستقيم 20"/>
          <p:cNvCxnSpPr/>
          <p:nvPr/>
        </p:nvCxnSpPr>
        <p:spPr>
          <a:xfrm rot="16200000" flipH="1">
            <a:off x="38100" y="4610100"/>
            <a:ext cx="1371600" cy="22860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/>
          <p:cNvCxnSpPr/>
          <p:nvPr/>
        </p:nvCxnSpPr>
        <p:spPr>
          <a:xfrm>
            <a:off x="609600" y="3962400"/>
            <a:ext cx="1752600" cy="152400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F51C058C-103E-4735-831D-E8A1FC59D1D4}"/>
              </a:ext>
            </a:extLst>
          </p:cNvPr>
          <p:cNvSpPr/>
          <p:nvPr/>
        </p:nvSpPr>
        <p:spPr>
          <a:xfrm>
            <a:off x="6860840" y="161925"/>
            <a:ext cx="1981200" cy="5334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الغازات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7F8E85BD-C405-4E08-865F-2ED873FDD7B8}"/>
              </a:ext>
            </a:extLst>
          </p:cNvPr>
          <p:cNvSpPr/>
          <p:nvPr/>
        </p:nvSpPr>
        <p:spPr>
          <a:xfrm>
            <a:off x="0" y="19878"/>
            <a:ext cx="9136925" cy="6858000"/>
          </a:xfrm>
          <a:prstGeom prst="rect">
            <a:avLst/>
          </a:prstGeom>
          <a:noFill/>
          <a:ln w="76200" cap="flat" cmpd="sng" algn="ctr">
            <a:solidFill>
              <a:srgbClr val="4472C4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80FFC78-E695-4111-9C3F-065C159E53BD}"/>
              </a:ext>
            </a:extLst>
          </p:cNvPr>
          <p:cNvSpPr/>
          <p:nvPr/>
        </p:nvSpPr>
        <p:spPr>
          <a:xfrm>
            <a:off x="7740352" y="6503988"/>
            <a:ext cx="870248" cy="33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371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ding.wav"/>
          </p:stSnd>
        </p:sndAc>
      </p:transition>
    </mc:Choice>
    <mc:Fallback xmlns="">
      <p:transition spd="slow">
        <p:checker/>
        <p:sndAc>
          <p:stSnd>
            <p:snd r:embed="rId9" name="d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C:\Users\user\Pictures\صورة5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49" y="923783"/>
            <a:ext cx="6389688" cy="119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http://5alanguagearts200910.wikispaces.com/file/view/image008.jpg/103252287/image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1" t="7150" b="9428"/>
          <a:stretch>
            <a:fillRect/>
          </a:stretch>
        </p:blipFill>
        <p:spPr bwMode="auto">
          <a:xfrm>
            <a:off x="305198" y="212150"/>
            <a:ext cx="1676400" cy="166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 مستدير الزوايا 9"/>
          <p:cNvSpPr/>
          <p:nvPr/>
        </p:nvSpPr>
        <p:spPr>
          <a:xfrm>
            <a:off x="1888136" y="4405558"/>
            <a:ext cx="7248789" cy="76200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600" b="1" dirty="0">
                <a:solidFill>
                  <a:srgbClr val="1F3E9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2- مواد ليس لها شكل ثابت وليس لها حجم ثابت أيضاً</a:t>
            </a: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1433275" y="3300023"/>
            <a:ext cx="7598210" cy="772480"/>
          </a:xfrm>
          <a:prstGeom prst="roundRect">
            <a:avLst>
              <a:gd name="adj" fmla="val 9108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600" b="1" dirty="0">
                <a:solidFill>
                  <a:srgbClr val="1F3E9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1- جسيمات المواد الغازية بعيدة بعضها عن بعض وتتحرك بسرعة كبيرة في جميع الاتجاهات وتنتشر بعيداً .</a:t>
            </a:r>
          </a:p>
        </p:txBody>
      </p:sp>
      <p:pic>
        <p:nvPicPr>
          <p:cNvPr id="218120" name="Picture 8" descr="http://www.sptechs.com/emarket/thumbs/pics/item109393.gif"/>
          <p:cNvPicPr>
            <a:picLocks noChangeAspect="1" noChangeArrowheads="1"/>
          </p:cNvPicPr>
          <p:nvPr/>
        </p:nvPicPr>
        <p:blipFill>
          <a:blip r:embed="rId6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5600"/>
          <a:stretch>
            <a:fillRect/>
          </a:stretch>
        </p:blipFill>
        <p:spPr bwMode="auto">
          <a:xfrm>
            <a:off x="306531" y="4722452"/>
            <a:ext cx="1280218" cy="2130515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4" name="مربع نص 17"/>
          <p:cNvSpPr>
            <a:spLocks noChangeArrowheads="1"/>
          </p:cNvSpPr>
          <p:nvPr/>
        </p:nvSpPr>
        <p:spPr bwMode="auto">
          <a:xfrm>
            <a:off x="1713444" y="5499240"/>
            <a:ext cx="7318041" cy="1200329"/>
          </a:xfrm>
          <a:prstGeom prst="wedgeRectCallout">
            <a:avLst>
              <a:gd name="adj1" fmla="val 61690"/>
              <a:gd name="adj2" fmla="val -21963"/>
            </a:avLst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3600" b="1" dirty="0">
                <a:solidFill>
                  <a:srgbClr val="1F3E9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3- لجسيمات الغاز قابلية </a:t>
            </a:r>
            <a:r>
              <a:rPr lang="ar-SA" altLang="ar-SA" sz="3600" b="1" dirty="0" err="1">
                <a:solidFill>
                  <a:srgbClr val="1F3E9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للإنضغاط</a:t>
            </a:r>
            <a:r>
              <a:rPr lang="ar-SA" altLang="ar-SA" sz="3600" b="1" dirty="0">
                <a:solidFill>
                  <a:srgbClr val="1F3E9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والتمدد في الأوعية المغلقة حيث تقترب جزيئاته من بعضها ويقل الحجم </a:t>
            </a:r>
          </a:p>
        </p:txBody>
      </p:sp>
      <p:pic>
        <p:nvPicPr>
          <p:cNvPr id="27662" name="Picture 5" descr="http://www.khayma.com/mtwan/image3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0" y="2650074"/>
            <a:ext cx="1280218" cy="129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4427984" y="2311532"/>
            <a:ext cx="5348513" cy="76562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ماهي خواص الغازات؟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459D64F-5F1A-4149-9CE6-2E14154A2357}"/>
              </a:ext>
            </a:extLst>
          </p:cNvPr>
          <p:cNvSpPr/>
          <p:nvPr/>
        </p:nvSpPr>
        <p:spPr>
          <a:xfrm>
            <a:off x="0" y="19878"/>
            <a:ext cx="9136925" cy="6858000"/>
          </a:xfrm>
          <a:prstGeom prst="rect">
            <a:avLst/>
          </a:prstGeom>
          <a:noFill/>
          <a:ln w="76200" cap="flat" cmpd="sng" algn="ctr">
            <a:solidFill>
              <a:srgbClr val="4472C4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9B18EE80-E214-43B4-97D7-AFDCC3041252}"/>
              </a:ext>
            </a:extLst>
          </p:cNvPr>
          <p:cNvSpPr/>
          <p:nvPr/>
        </p:nvSpPr>
        <p:spPr>
          <a:xfrm>
            <a:off x="6860840" y="161925"/>
            <a:ext cx="1981200" cy="5334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الغازات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A14C4A1-F873-4EA9-9E92-F69658936041}"/>
              </a:ext>
            </a:extLst>
          </p:cNvPr>
          <p:cNvSpPr/>
          <p:nvPr/>
        </p:nvSpPr>
        <p:spPr>
          <a:xfrm>
            <a:off x="7740352" y="6503988"/>
            <a:ext cx="870248" cy="33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368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ding.wav"/>
          </p:stSnd>
        </p:sndAc>
      </p:transition>
    </mc:Choice>
    <mc:Fallback xmlns="">
      <p:transition>
        <p:cut/>
        <p:sndAc>
          <p:stSnd>
            <p:snd r:embed="rId9" name="d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8684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1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683568" y="548680"/>
            <a:ext cx="7855900" cy="1308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              ما الفرق بين الغاز والبخار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 </a:t>
            </a: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؟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خطط انسيابي: شريط مثقب 8"/>
          <p:cNvSpPr/>
          <p:nvPr/>
        </p:nvSpPr>
        <p:spPr>
          <a:xfrm>
            <a:off x="291038" y="2071678"/>
            <a:ext cx="8640960" cy="4454806"/>
          </a:xfrm>
          <a:prstGeom prst="flowChartPunchedTap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5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البخار: حالة غازية لمادة تكون في درجات الحرارة العادية سائلة أو صلبة , فالماء مثلاً في درجة حرارة الغرفة يكون في الحالة السائلة وعندما يتحول إلى الغازية يسمى بخاراً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7CF2991-30B1-4E89-80FB-6EB9E0349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2765" y="590722"/>
            <a:ext cx="1264989" cy="122403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0B63EFF-9543-4B99-A554-80B829F3926C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B47EF27-9A4E-4994-B7F8-4912A88E5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532061" y="5315881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/>
          <a:srcRect b="8995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15071"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7" name="شكل بيضاوي 6"/>
          <p:cNvSpPr/>
          <p:nvPr/>
        </p:nvSpPr>
        <p:spPr>
          <a:xfrm>
            <a:off x="7315200" y="3733800"/>
            <a:ext cx="9906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صلب</a:t>
            </a:r>
          </a:p>
        </p:txBody>
      </p:sp>
      <p:sp>
        <p:nvSpPr>
          <p:cNvPr id="9" name="شكل بيضاوي 8"/>
          <p:cNvSpPr/>
          <p:nvPr/>
        </p:nvSpPr>
        <p:spPr>
          <a:xfrm>
            <a:off x="3048000" y="3733800"/>
            <a:ext cx="10668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غاز</a:t>
            </a:r>
          </a:p>
        </p:txBody>
      </p:sp>
      <p:sp>
        <p:nvSpPr>
          <p:cNvPr id="10" name="شكل بيضاوي 9"/>
          <p:cNvSpPr/>
          <p:nvPr/>
        </p:nvSpPr>
        <p:spPr>
          <a:xfrm>
            <a:off x="5181600" y="5410200"/>
            <a:ext cx="990600" cy="838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زيت</a:t>
            </a:r>
          </a:p>
        </p:txBody>
      </p:sp>
      <p:sp>
        <p:nvSpPr>
          <p:cNvPr id="11" name="شكل بيضاوي 10"/>
          <p:cNvSpPr/>
          <p:nvPr/>
        </p:nvSpPr>
        <p:spPr>
          <a:xfrm>
            <a:off x="914400" y="3733800"/>
            <a:ext cx="12192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بلازما</a:t>
            </a:r>
          </a:p>
        </p:txBody>
      </p:sp>
    </p:spTree>
    <p:extLst>
      <p:ext uri="{BB962C8B-B14F-4D97-AF65-F5344CB8AC3E}">
        <p14:creationId xmlns:p14="http://schemas.microsoft.com/office/powerpoint/2010/main" val="3798223355"/>
      </p:ext>
    </p:extLst>
  </p:cSld>
  <p:clrMapOvr>
    <a:masterClrMapping/>
  </p:clrMapOvr>
  <p:transition spd="slow">
    <p:randomBar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59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644008" y="38398"/>
            <a:ext cx="4367644" cy="6408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 algn="ctr"/>
            <a:endParaRPr lang="ar-SA" sz="2800" b="1" dirty="0">
              <a:solidFill>
                <a:srgbClr val="FF0000"/>
              </a:solidFill>
            </a:endParaRPr>
          </a:p>
          <a:p>
            <a:pPr lvl="0"/>
            <a:r>
              <a:rPr lang="ar-SA" sz="2800" b="1" dirty="0">
                <a:solidFill>
                  <a:srgbClr val="FF0000"/>
                </a:solidFill>
              </a:rPr>
              <a:t>س : قارن بين المواد البلورية وغير بلورية 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س : ما هو المصطلح العلمي لما يلي: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 algn="ctr"/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.......................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ar-SA" sz="2400" b="1" dirty="0">
                <a:solidFill>
                  <a:prstClr val="black"/>
                </a:solidFill>
              </a:rPr>
              <a:t>هي قوة غير متوازنة تؤثر على جزيئات السطح فتجعـله يبدو مشدوداً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b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941303" y="4703439"/>
            <a:ext cx="20703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 التوتر السطحي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1250" l="9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974" y="4794460"/>
            <a:ext cx="2567443" cy="208030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2A15FD92-4DA2-49D1-BF59-BC0CF5B8F956}"/>
              </a:ext>
            </a:extLst>
          </p:cNvPr>
          <p:cNvSpPr/>
          <p:nvPr/>
        </p:nvSpPr>
        <p:spPr>
          <a:xfrm>
            <a:off x="4880049" y="1476859"/>
            <a:ext cx="4051739" cy="1224136"/>
          </a:xfrm>
          <a:prstGeom prst="rect">
            <a:avLst/>
          </a:prstGeom>
          <a:noFill/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>
              <a:defRPr/>
            </a:pPr>
            <a:r>
              <a:rPr lang="ar-EG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المواد البلورية</a:t>
            </a:r>
            <a:r>
              <a:rPr lang="ar-SA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ar-SA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تترتب الجزيئات فيها بشكل هندسي منتظم ويطلق عليه بلورة مثل السكر والرمل والثلج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D3E7352-97E8-4895-B1D0-F3C5F85D9357}"/>
              </a:ext>
            </a:extLst>
          </p:cNvPr>
          <p:cNvSpPr/>
          <p:nvPr/>
        </p:nvSpPr>
        <p:spPr>
          <a:xfrm>
            <a:off x="4868337" y="2824127"/>
            <a:ext cx="4051739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>
              <a:defRPr/>
            </a:pPr>
            <a:r>
              <a:rPr lang="ar-EG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غير بلورية </a:t>
            </a:r>
            <a:r>
              <a:rPr lang="ar-EG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:تترتب الجزيئات فيها بشكل عشوائي</a:t>
            </a:r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مثل المطاط والبلاستيك والزجاج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FF474FF-32FA-45D7-A85E-E2BBC3688C21}"/>
              </a:ext>
            </a:extLst>
          </p:cNvPr>
          <p:cNvSpPr/>
          <p:nvPr/>
        </p:nvSpPr>
        <p:spPr>
          <a:xfrm>
            <a:off x="322799" y="558442"/>
            <a:ext cx="4200293" cy="2080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ضع كلمة صح أو خطأ فيما يلي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 algn="ctr"/>
            <a:r>
              <a:rPr lang="ar-SA" sz="32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جسيمات المواد الغازية بعيدة بعضها عن بعض وتتحرك بسرعة كبيرة في جميع الاتجاهات وتنتشر بعيداً (</a:t>
            </a:r>
            <a:r>
              <a:rPr lang="ar-SA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C3B052B-83DA-4C75-9CF8-6207AD384780}"/>
              </a:ext>
            </a:extLst>
          </p:cNvPr>
          <p:cNvSpPr txBox="1"/>
          <p:nvPr/>
        </p:nvSpPr>
        <p:spPr>
          <a:xfrm>
            <a:off x="1619672" y="2772150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صح</a:t>
            </a: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3C651B43-C38C-4930-85E0-146B7337D0BB}"/>
              </a:ext>
            </a:extLst>
          </p:cNvPr>
          <p:cNvCxnSpPr>
            <a:cxnSpLocks/>
            <a:stCxn id="11" idx="0"/>
            <a:endCxn id="11" idx="2"/>
          </p:cNvCxnSpPr>
          <p:nvPr/>
        </p:nvCxnSpPr>
        <p:spPr>
          <a:xfrm>
            <a:off x="4572000" y="38398"/>
            <a:ext cx="0" cy="6775416"/>
          </a:xfrm>
          <a:prstGeom prst="line">
            <a:avLst/>
          </a:prstGeom>
          <a:ln w="38100">
            <a:solidFill>
              <a:srgbClr val="2F5597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AAABC33-9C0F-4108-823F-77ED510AC29B}"/>
              </a:ext>
            </a:extLst>
          </p:cNvPr>
          <p:cNvSpPr/>
          <p:nvPr/>
        </p:nvSpPr>
        <p:spPr>
          <a:xfrm>
            <a:off x="0" y="38398"/>
            <a:ext cx="9144000" cy="6775416"/>
          </a:xfrm>
          <a:prstGeom prst="rect">
            <a:avLst/>
          </a:prstGeom>
          <a:noFill/>
          <a:ln w="76200" cap="flat" cmpd="sng" algn="ctr">
            <a:solidFill>
              <a:srgbClr val="4472C4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cs typeface="Times New Roman" panose="02020603050405020304" pitchFamily="18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B9357D76-4079-4A43-9736-153C040E28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1458" y="5475284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9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067946" y="1106742"/>
            <a:ext cx="4788335" cy="4733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40AE8C-7BE7-4FD8-9496-E5DFE3030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" y="6473969"/>
            <a:ext cx="1149037" cy="167153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FA4BE309-0398-4656-8A3E-37AA39462BCF}"/>
              </a:ext>
            </a:extLst>
          </p:cNvPr>
          <p:cNvSpPr/>
          <p:nvPr/>
        </p:nvSpPr>
        <p:spPr>
          <a:xfrm>
            <a:off x="8163157" y="6400348"/>
            <a:ext cx="870248" cy="33413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C:\Users\user\Pictures\صورة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"/>
          <a:stretch>
            <a:fillRect/>
          </a:stretch>
        </p:blipFill>
        <p:spPr bwMode="auto">
          <a:xfrm>
            <a:off x="4038600" y="838200"/>
            <a:ext cx="4724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32363" r="32288" b="90347"/>
          <a:stretch>
            <a:fillRect/>
          </a:stretch>
        </p:blipFill>
        <p:spPr bwMode="auto">
          <a:xfrm rot="20276649">
            <a:off x="51461" y="368255"/>
            <a:ext cx="2361183" cy="591061"/>
          </a:xfrm>
          <a:prstGeom prst="roundRect">
            <a:avLst>
              <a:gd name="adj" fmla="val 46091"/>
            </a:avLst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</p:pic>
      <p:sp>
        <p:nvSpPr>
          <p:cNvPr id="11" name="مخطط انسيابي: معالجة 10"/>
          <p:cNvSpPr/>
          <p:nvPr/>
        </p:nvSpPr>
        <p:spPr>
          <a:xfrm rot="21062676">
            <a:off x="1250950" y="963613"/>
            <a:ext cx="2286000" cy="6858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1- حركة جسيماتها وقوة التجاذب بين جسيماتها </a:t>
            </a:r>
          </a:p>
        </p:txBody>
      </p:sp>
      <p:sp>
        <p:nvSpPr>
          <p:cNvPr id="12" name="مخطط انسيابي: معالجة 11"/>
          <p:cNvSpPr/>
          <p:nvPr/>
        </p:nvSpPr>
        <p:spPr>
          <a:xfrm rot="21150906">
            <a:off x="255588" y="1901825"/>
            <a:ext cx="3581400" cy="18288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2- في الحالة الصلبة تكون الجسيمات قريبة من بعضها </a:t>
            </a:r>
            <a:r>
              <a:rPr lang="ar-SA" b="1" dirty="0" err="1">
                <a:solidFill>
                  <a:prstClr val="white"/>
                </a:solidFill>
              </a:rPr>
              <a:t>وتهتز</a:t>
            </a:r>
            <a:r>
              <a:rPr lang="ar-SA" b="1" dirty="0">
                <a:solidFill>
                  <a:prstClr val="white"/>
                </a:solidFill>
              </a:rPr>
              <a:t> في مكانها ...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وفي الحالة السائلة تكون الجسيمات أبعد وتستطيع التدفق </a:t>
            </a:r>
            <a:r>
              <a:rPr lang="ar-SA" b="1" dirty="0" err="1">
                <a:solidFill>
                  <a:prstClr val="white"/>
                </a:solidFill>
              </a:rPr>
              <a:t>والإنزلاق</a:t>
            </a:r>
            <a:r>
              <a:rPr lang="ar-SA" b="1" dirty="0">
                <a:solidFill>
                  <a:prstClr val="white"/>
                </a:solidFill>
              </a:rPr>
              <a:t>  فوق بعضها ...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أما في الحالة الغازية فالجسيمات بعيدة عن بعضها وتتحرك بسرعة كبيرة</a:t>
            </a:r>
          </a:p>
        </p:txBody>
      </p:sp>
      <p:sp>
        <p:nvSpPr>
          <p:cNvPr id="13" name="مخطط انسيابي: معالجة 12"/>
          <p:cNvSpPr/>
          <p:nvPr/>
        </p:nvSpPr>
        <p:spPr>
          <a:xfrm rot="21180000">
            <a:off x="731838" y="3941763"/>
            <a:ext cx="3124200" cy="1219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3- المواد الصلبة والسائلة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حجمها ثابت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ar-SA" b="1" dirty="0">
                <a:solidFill>
                  <a:prstClr val="white"/>
                </a:solidFill>
              </a:rPr>
              <a:t>المواد السائلة والغازية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ar-SA" b="1" dirty="0">
                <a:solidFill>
                  <a:prstClr val="white"/>
                </a:solidFill>
              </a:rPr>
              <a:t>تأخذ شكل الوعاء الذي توضع فيه </a:t>
            </a:r>
          </a:p>
        </p:txBody>
      </p:sp>
      <p:sp>
        <p:nvSpPr>
          <p:cNvPr id="14" name="مخطط انسيابي: معالجة 13"/>
          <p:cNvSpPr/>
          <p:nvPr/>
        </p:nvSpPr>
        <p:spPr>
          <a:xfrm rot="21162611">
            <a:off x="411163" y="5402263"/>
            <a:ext cx="2971800" cy="762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4- غازية ، لأن جسيمات الغاز تأخذ شكل وحجم الإناء الذي توضع فيه. </a:t>
            </a:r>
          </a:p>
        </p:txBody>
      </p:sp>
      <p:pic>
        <p:nvPicPr>
          <p:cNvPr id="30728" name="Picture 7" descr="C:\Users\user\Pictures\صورة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17335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8" descr="C:\Users\user\Pictures\صورة5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>
            <a:fillRect/>
          </a:stretch>
        </p:blipFill>
        <p:spPr bwMode="auto">
          <a:xfrm>
            <a:off x="4267200" y="4953000"/>
            <a:ext cx="35814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3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7023">
            <a:off x="2224088" y="2090738"/>
            <a:ext cx="2562225" cy="2332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2231">
            <a:off x="5295900" y="2155825"/>
            <a:ext cx="3076575" cy="32099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410200"/>
            <a:ext cx="3067050" cy="10096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3048000" cy="1247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صورة 16" descr="15.bm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0"/>
            <a:ext cx="1143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رابط مستقيم 11"/>
          <p:cNvCxnSpPr/>
          <p:nvPr/>
        </p:nvCxnSpPr>
        <p:spPr>
          <a:xfrm rot="16200000" flipH="1">
            <a:off x="3848100" y="2705100"/>
            <a:ext cx="1981200" cy="533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رابط مستقيم 13"/>
          <p:cNvCxnSpPr/>
          <p:nvPr/>
        </p:nvCxnSpPr>
        <p:spPr>
          <a:xfrm rot="16200000" flipH="1">
            <a:off x="7162800" y="2895600"/>
            <a:ext cx="2362200" cy="533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رابط مستقيم 18"/>
          <p:cNvCxnSpPr/>
          <p:nvPr/>
        </p:nvCxnSpPr>
        <p:spPr>
          <a:xfrm rot="16200000" flipH="1">
            <a:off x="3429000" y="4800600"/>
            <a:ext cx="1143000" cy="2286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رابط مستقيم 27"/>
          <p:cNvCxnSpPr/>
          <p:nvPr/>
        </p:nvCxnSpPr>
        <p:spPr>
          <a:xfrm rot="16200000" flipH="1">
            <a:off x="6324600" y="5715000"/>
            <a:ext cx="838200" cy="2286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رابط مستقيم 34"/>
          <p:cNvCxnSpPr/>
          <p:nvPr/>
        </p:nvCxnSpPr>
        <p:spPr>
          <a:xfrm rot="16200000" flipH="1">
            <a:off x="4191000" y="2438400"/>
            <a:ext cx="1295400" cy="5334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رابط مستقيم 37"/>
          <p:cNvCxnSpPr/>
          <p:nvPr/>
        </p:nvCxnSpPr>
        <p:spPr>
          <a:xfrm rot="16200000" flipH="1">
            <a:off x="7505700" y="2552700"/>
            <a:ext cx="1676400" cy="5334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رابط مستقيم 41"/>
          <p:cNvCxnSpPr/>
          <p:nvPr/>
        </p:nvCxnSpPr>
        <p:spPr>
          <a:xfrm rot="16200000" flipH="1">
            <a:off x="3657600" y="4648200"/>
            <a:ext cx="762000" cy="3048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رابط مستقيم 45"/>
          <p:cNvCxnSpPr/>
          <p:nvPr/>
        </p:nvCxnSpPr>
        <p:spPr>
          <a:xfrm rot="16200000" flipH="1">
            <a:off x="6477000" y="5562600"/>
            <a:ext cx="685800" cy="381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صورة 15">
            <a:extLst>
              <a:ext uri="{FF2B5EF4-FFF2-40B4-BE49-F238E27FC236}">
                <a16:creationId xmlns:a16="http://schemas.microsoft.com/office/drawing/2014/main" id="{06EDD483-96F8-4331-812C-5500F76D05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190490"/>
            <a:ext cx="9144000" cy="5826224"/>
          </a:xfrm>
          <a:prstGeom prst="rect">
            <a:avLst/>
          </a:prstGeo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4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2F0AA92-FE92-4720-91FD-9A7AE9E6581D}"/>
              </a:ext>
            </a:extLst>
          </p:cNvPr>
          <p:cNvSpPr txBox="1"/>
          <p:nvPr/>
        </p:nvSpPr>
        <p:spPr>
          <a:xfrm>
            <a:off x="4055378" y="2210621"/>
            <a:ext cx="401278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4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ماذا تتوقعون أن نتعلم خلال درس هذا اليوم </a:t>
            </a:r>
            <a:r>
              <a:rPr lang="ar-SA" sz="2400" b="1" spc="50" dirty="0">
                <a:ln w="0"/>
                <a:solidFill>
                  <a:srgbClr val="9F1C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319E224-C908-4630-A588-8F13C81D9CB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FA8C70B-EEA0-4404-AA14-5A6F04B998F5}"/>
              </a:ext>
            </a:extLst>
          </p:cNvPr>
          <p:cNvSpPr/>
          <p:nvPr/>
        </p:nvSpPr>
        <p:spPr>
          <a:xfrm>
            <a:off x="8175476" y="6419850"/>
            <a:ext cx="870248" cy="29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84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1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8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5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13" descr="C:\Users\user\Pictures\صورة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953000"/>
            <a:ext cx="3194050" cy="1284288"/>
          </a:xfrm>
          <a:prstGeom prst="rect">
            <a:avLst/>
          </a:prstGeom>
          <a:noFill/>
          <a:ln w="19050">
            <a:solidFill>
              <a:srgbClr val="00B0F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11" descr="C:\Users\user\Pictures\صورة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9794">
            <a:off x="3530600" y="2613025"/>
            <a:ext cx="3236913" cy="2284413"/>
          </a:xfrm>
          <a:prstGeom prst="rect">
            <a:avLst/>
          </a:prstGeom>
          <a:noFill/>
          <a:ln w="19050">
            <a:solidFill>
              <a:srgbClr val="0099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3" descr="http://previews.123rf.com/images/yayayoy/yayayoy1302/yayayoy130200010/17990981-Cartoon-house-Stock-Vector-est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0"/>
            <a:ext cx="1676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C:\Users\user\Pictures\صورة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"/>
          <a:stretch>
            <a:fillRect/>
          </a:stretch>
        </p:blipFill>
        <p:spPr bwMode="auto">
          <a:xfrm>
            <a:off x="0" y="26906"/>
            <a:ext cx="9144000" cy="170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05000"/>
            <a:ext cx="2116138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ستطيل 17"/>
          <p:cNvSpPr/>
          <p:nvPr/>
        </p:nvSpPr>
        <p:spPr>
          <a:xfrm>
            <a:off x="4038600" y="838200"/>
            <a:ext cx="169629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6600" b="1" dirty="0">
                <a:ln w="11430">
                  <a:solidFill>
                    <a:srgbClr val="001F82"/>
                  </a:solidFill>
                </a:ln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المادة</a:t>
            </a:r>
          </a:p>
        </p:txBody>
      </p:sp>
      <p:pic>
        <p:nvPicPr>
          <p:cNvPr id="17411" name="Picture 12" descr="C:\Users\user\Pictures\صورة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749">
            <a:off x="648514" y="2240849"/>
            <a:ext cx="3025775" cy="2017713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C:\Users\user\Pictures\صورة5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573588"/>
            <a:ext cx="2803525" cy="1239837"/>
          </a:xfrm>
          <a:prstGeom prst="rect">
            <a:avLst/>
          </a:prstGeom>
          <a:noFill/>
          <a:ln w="19050">
            <a:solidFill>
              <a:srgbClr val="FFFF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A8C74E6-F27F-4A1D-AC6E-86EBE55980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1649" y="1709188"/>
            <a:ext cx="9144000" cy="502050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DA97511-B664-4FC3-90F3-79204D03402C}"/>
              </a:ext>
            </a:extLst>
          </p:cNvPr>
          <p:cNvSpPr txBox="1"/>
          <p:nvPr/>
        </p:nvSpPr>
        <p:spPr>
          <a:xfrm>
            <a:off x="4038600" y="2569346"/>
            <a:ext cx="4177986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4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ماذا تتوقعون أن نتعلم خلال درس هذا اليوم </a:t>
            </a:r>
            <a:r>
              <a:rPr lang="ar-SA" sz="2400" b="1" spc="50" dirty="0">
                <a:ln w="0"/>
                <a:solidFill>
                  <a:srgbClr val="9F1C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1E6F47A-E755-4ABF-8F75-40F6047BB4F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253685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5828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60615"/>
            <a:ext cx="6858000" cy="4340135"/>
          </a:xfrm>
          <a:prstGeom prst="rect">
            <a:avLst/>
          </a:prstGeom>
        </p:spPr>
      </p:pic>
      <p:sp>
        <p:nvSpPr>
          <p:cNvPr id="5" name="Shape 450">
            <a:extLst>
              <a:ext uri="{FF2B5EF4-FFF2-40B4-BE49-F238E27FC236}">
                <a16:creationId xmlns:a16="http://schemas.microsoft.com/office/drawing/2014/main" id="{422F0971-B9F9-4B9F-8D36-2CDD4814A26F}"/>
              </a:ext>
            </a:extLst>
          </p:cNvPr>
          <p:cNvSpPr txBox="1">
            <a:spLocks/>
          </p:cNvSpPr>
          <p:nvPr/>
        </p:nvSpPr>
        <p:spPr>
          <a:xfrm>
            <a:off x="395536" y="332656"/>
            <a:ext cx="8423920" cy="11731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68580" tIns="34290" rIns="68580" bIns="34290" rtlCol="0" anchor="b">
            <a:noAutofit/>
          </a:bodyPr>
          <a:lstStyle>
            <a:lvl1pPr algn="r" defTabSz="758951" rtl="0" eaLnBrk="1" latinLnBrk="0" hangingPunct="1">
              <a:spcBef>
                <a:spcPct val="0"/>
              </a:spcBef>
              <a:buNone/>
              <a:defRPr sz="4482" b="1" kern="1200" cap="all" spc="-60" baseline="0">
                <a:solidFill>
                  <a:schemeClr val="tx2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all" spc="-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 Nile"/>
              <a:cs typeface="AL-Mohanad" pitchFamily="2" charset="-78"/>
              <a:sym typeface="Al Nile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7B6477E-814C-401D-87AF-C51ACE7B0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65" y="853198"/>
            <a:ext cx="804303" cy="67447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C9CE245-E69C-4890-BA92-B161D2C7D436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7F7F7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E57FDC4-1565-4248-BC48-AA87063A07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9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E7D3284-4AE6-4BD8-81DA-2434100F3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7" y="842283"/>
            <a:ext cx="804303" cy="67447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E711454-56AC-4C57-BA70-EDD38D69AE18}"/>
              </a:ext>
            </a:extLst>
          </p:cNvPr>
          <p:cNvSpPr txBox="1"/>
          <p:nvPr/>
        </p:nvSpPr>
        <p:spPr>
          <a:xfrm>
            <a:off x="208856" y="372064"/>
            <a:ext cx="879728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all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 Nile"/>
                <a:ea typeface="+mn-ea"/>
                <a:cs typeface="AL-Mohanad" pitchFamily="2" charset="-78"/>
                <a:sym typeface="Al Nile"/>
              </a:rPr>
              <a:t>شاهد المادة العلمية ثم أجب عن الأسئلة التالية                  بالتعاون مع أفراد مجموعتك</a:t>
            </a:r>
          </a:p>
        </p:txBody>
      </p:sp>
    </p:spTree>
    <p:extLst>
      <p:ext uri="{BB962C8B-B14F-4D97-AF65-F5344CB8AC3E}">
        <p14:creationId xmlns:p14="http://schemas.microsoft.com/office/powerpoint/2010/main" val="40138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mera.wav"/>
          </p:stSnd>
        </p:sndAc>
      </p:transition>
    </mc:Choice>
    <mc:Fallback xmlns="">
      <p:transition spd="slow">
        <p:checker/>
        <p:sndAc>
          <p:stSnd>
            <p:snd r:embed="rId5" name="camera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الطاقة الحرارية">
            <a:hlinkClick r:id="" action="ppaction://media"/>
            <a:extLst>
              <a:ext uri="{FF2B5EF4-FFF2-40B4-BE49-F238E27FC236}">
                <a16:creationId xmlns:a16="http://schemas.microsoft.com/office/drawing/2014/main" id="{1828AFED-A962-45AB-A0C6-15CDB6EC81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9128" y="18296"/>
            <a:ext cx="9153128" cy="683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80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769636" y="476672"/>
            <a:ext cx="396044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>
              <a:solidFill>
                <a:prstClr val="black"/>
              </a:solidFill>
            </a:endParaRPr>
          </a:p>
          <a:p>
            <a:pPr algn="ctr"/>
            <a:endParaRPr lang="ar-SA" sz="3600" b="1" dirty="0">
              <a:solidFill>
                <a:prstClr val="black"/>
              </a:solidFill>
            </a:endParaRPr>
          </a:p>
          <a:p>
            <a:pPr algn="ctr"/>
            <a:endParaRPr lang="ar-SA" sz="3600" b="1" dirty="0">
              <a:solidFill>
                <a:prstClr val="black"/>
              </a:solidFill>
            </a:endParaRPr>
          </a:p>
          <a:p>
            <a:pPr algn="ctr"/>
            <a:r>
              <a:rPr 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هي الطاقة ثم اذكر بعض أنواعها؟</a:t>
            </a:r>
          </a:p>
          <a:p>
            <a:pPr algn="ctr"/>
            <a:endParaRPr lang="ar-SA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قارن بين الطاقة الحرارية ودرجة الحرارة؟</a:t>
            </a:r>
          </a:p>
          <a:p>
            <a:pPr algn="ctr"/>
            <a:endParaRPr lang="ar-SA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4000" b="1" dirty="0">
                <a:solidFill>
                  <a:schemeClr val="accent6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ماهي الحرارة؟</a:t>
            </a: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3200" b="1" dirty="0">
              <a:solidFill>
                <a:srgbClr val="00B050"/>
              </a:solidFill>
            </a:endParaRPr>
          </a:p>
          <a:p>
            <a:pPr algn="ctr"/>
            <a:endParaRPr lang="ar-SA" sz="3200" b="1" dirty="0">
              <a:solidFill>
                <a:srgbClr val="00B050"/>
              </a:solidFill>
            </a:endParaRPr>
          </a:p>
          <a:p>
            <a:pPr algn="ctr"/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87623" y="571632"/>
            <a:ext cx="2952328" cy="590465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875646A-366C-4226-8FAC-F3CFB56C5C35}"/>
              </a:ext>
            </a:extLst>
          </p:cNvPr>
          <p:cNvSpPr/>
          <p:nvPr/>
        </p:nvSpPr>
        <p:spPr>
          <a:xfrm>
            <a:off x="338142" y="378560"/>
            <a:ext cx="8391934" cy="6002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277BF49-1670-428E-88E8-E09EC3188FE3}"/>
              </a:ext>
            </a:extLst>
          </p:cNvPr>
          <p:cNvSpPr txBox="1"/>
          <p:nvPr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537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6000">
        <p14:ripple/>
        <p:sndAc>
          <p:stSnd>
            <p:snd r:embed="rId2" name="chimes.wav"/>
          </p:stSnd>
        </p:sndAc>
      </p:transition>
    </mc:Choice>
    <mc:Fallback xmlns="">
      <p:transition advTm="306000">
        <p:fade/>
        <p:sndAc>
          <p:stSnd>
            <p:snd r:embed="rId4" name="chimes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5"/>
            <a:tile tx="0" ty="0" sx="100000" sy="100000" flip="none" algn="tl"/>
          </a:blipFill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A85F10A-1706-4649-90A3-418F352698DB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91914"/>
      </p:ext>
    </p:extLst>
  </p:cSld>
  <p:clrMapOvr>
    <a:masterClrMapping/>
  </p:clrMapOvr>
  <p:transition spd="slow" advTm="20000">
    <p:comb/>
    <p:sndAc>
      <p:stSnd>
        <p:snd r:embed="rId3" name="chimes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AB17741-0252-4D12-9EEE-B246150BF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7" y="452437"/>
            <a:ext cx="8166240" cy="595312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873791"/>
            <a:ext cx="1434641" cy="1933247"/>
          </a:xfrm>
          <a:prstGeom prst="rect">
            <a:avLst/>
          </a:prstGeom>
        </p:spPr>
      </p:pic>
      <p:sp>
        <p:nvSpPr>
          <p:cNvPr id="34830" name="مربع نص 1"/>
          <p:cNvSpPr>
            <a:spLocks noChangeArrowheads="1"/>
          </p:cNvSpPr>
          <p:nvPr/>
        </p:nvSpPr>
        <p:spPr bwMode="auto">
          <a:xfrm>
            <a:off x="4363907" y="1268760"/>
            <a:ext cx="3124200" cy="1191816"/>
          </a:xfrm>
          <a:prstGeom prst="wedgeRoundRectCallout">
            <a:avLst>
              <a:gd name="adj1" fmla="val -57606"/>
              <a:gd name="adj2" fmla="val 27392"/>
              <a:gd name="adj3" fmla="val 16667"/>
            </a:avLst>
          </a:prstGeom>
          <a:solidFill>
            <a:srgbClr val="FFFFCC"/>
          </a:solidFill>
          <a:ln w="9525">
            <a:solidFill>
              <a:srgbClr val="552C0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صف حالة الثلج قبل وبعد الانصهار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4211960" y="2472760"/>
            <a:ext cx="3478242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>
                <a:solidFill>
                  <a:srgbClr val="002060"/>
                </a:solidFill>
              </a:rPr>
              <a:t>عندما نضع قطعة من الثلج في كأس ونتركها تنصهر ، نجد أنها تتحول من الحالة الصلبة الى الحالة السائلة</a:t>
            </a:r>
            <a:r>
              <a:rPr lang="ar-SA" sz="3200" b="1" dirty="0">
                <a:solidFill>
                  <a:prstClr val="black"/>
                </a:solidFill>
              </a:rPr>
              <a:t>.</a:t>
            </a:r>
            <a:endParaRPr lang="ar-SA" sz="2800" b="1" dirty="0">
              <a:solidFill>
                <a:prstClr val="black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A82563C-A861-4724-BA5B-0528007AF7A3}"/>
              </a:ext>
            </a:extLst>
          </p:cNvPr>
          <p:cNvSpPr/>
          <p:nvPr/>
        </p:nvSpPr>
        <p:spPr>
          <a:xfrm>
            <a:off x="107504" y="116632"/>
            <a:ext cx="8856984" cy="6552728"/>
          </a:xfrm>
          <a:prstGeom prst="rect">
            <a:avLst/>
          </a:prstGeom>
          <a:noFill/>
          <a:ln w="76200">
            <a:solidFill>
              <a:srgbClr val="F9EE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0EF9E2B-F55C-4085-958D-4B612D46127C}"/>
              </a:ext>
            </a:extLst>
          </p:cNvPr>
          <p:cNvSpPr txBox="1"/>
          <p:nvPr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0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99BB6DA-B45E-44B8-8B4E-34A5D898F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2"/>
          <a:stretch/>
        </p:blipFill>
        <p:spPr>
          <a:xfrm>
            <a:off x="26756" y="3068960"/>
            <a:ext cx="1683054" cy="367240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575011" y="282226"/>
            <a:ext cx="2572749" cy="46409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cs typeface="Times New Roman"/>
              </a:rPr>
              <a:t>ما هي الطاقة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cs typeface="Times New Roman"/>
              </a:rPr>
              <a:t> ؟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2219815" y="871918"/>
            <a:ext cx="5472610" cy="52322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Times New Roman"/>
              </a:rPr>
              <a:t>هي القدرة على انجاز الشغل أو إحداث تغيير </a:t>
            </a:r>
          </a:p>
        </p:txBody>
      </p:sp>
      <p:sp>
        <p:nvSpPr>
          <p:cNvPr id="9" name="مخطط انسيابي: معالجة 8"/>
          <p:cNvSpPr/>
          <p:nvPr/>
        </p:nvSpPr>
        <p:spPr>
          <a:xfrm>
            <a:off x="1327099" y="2308003"/>
            <a:ext cx="7637389" cy="1180334"/>
          </a:xfrm>
          <a:prstGeom prst="flowChartProces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chemeClr val="tx1"/>
                </a:solidFill>
              </a:rPr>
              <a:t>تعتمد حركة الجسيمات على </a:t>
            </a:r>
            <a:r>
              <a:rPr lang="ar-SA" sz="2800" b="1" dirty="0">
                <a:solidFill>
                  <a:srgbClr val="3F5689"/>
                </a:solidFill>
              </a:rPr>
              <a:t>طاقتها الحركية </a:t>
            </a:r>
            <a:r>
              <a:rPr lang="ar-SA" sz="2800" b="1" dirty="0">
                <a:solidFill>
                  <a:prstClr val="black"/>
                </a:solidFill>
              </a:rPr>
              <a:t>، وكلما كانت طاقتها الحركية </a:t>
            </a:r>
            <a:r>
              <a:rPr lang="ar-SA" sz="2800" b="1" dirty="0">
                <a:solidFill>
                  <a:srgbClr val="3F5689"/>
                </a:solidFill>
              </a:rPr>
              <a:t>أكبر</a:t>
            </a:r>
            <a:r>
              <a:rPr lang="ar-SA" sz="2800" b="1" dirty="0">
                <a:solidFill>
                  <a:prstClr val="black"/>
                </a:solidFill>
              </a:rPr>
              <a:t> كانت سرعتها </a:t>
            </a:r>
            <a:r>
              <a:rPr lang="ar-SA" sz="2800" b="1" dirty="0">
                <a:solidFill>
                  <a:srgbClr val="3F5689"/>
                </a:solidFill>
              </a:rPr>
              <a:t>أكبر</a:t>
            </a:r>
            <a:r>
              <a:rPr lang="ar-SA" sz="2800" b="1" dirty="0">
                <a:solidFill>
                  <a:prstClr val="black"/>
                </a:solidFill>
              </a:rPr>
              <a:t> ، وزادت المسافات بينها . وكلما كانت طاقتها الحركية </a:t>
            </a:r>
            <a:r>
              <a:rPr lang="ar-SA" sz="2800" b="1" dirty="0">
                <a:solidFill>
                  <a:srgbClr val="3F5689"/>
                </a:solidFill>
              </a:rPr>
              <a:t>أقل </a:t>
            </a:r>
            <a:r>
              <a:rPr lang="ar-SA" sz="2800" b="1" dirty="0">
                <a:solidFill>
                  <a:prstClr val="black"/>
                </a:solidFill>
              </a:rPr>
              <a:t>كانت سرعتها </a:t>
            </a:r>
            <a:r>
              <a:rPr lang="ar-SA" sz="2800" b="1" dirty="0">
                <a:solidFill>
                  <a:srgbClr val="3F5689"/>
                </a:solidFill>
              </a:rPr>
              <a:t>أقل</a:t>
            </a:r>
            <a:r>
              <a:rPr lang="ar-SA" sz="2800" b="1" dirty="0">
                <a:solidFill>
                  <a:prstClr val="black"/>
                </a:solidFill>
              </a:rPr>
              <a:t> وقلت المسافة بينها </a:t>
            </a:r>
          </a:p>
        </p:txBody>
      </p:sp>
      <p:pic>
        <p:nvPicPr>
          <p:cNvPr id="10" name="Picture 4" descr="http://www.marefa.org/images/6/6d/Translational_mot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54" y="3651256"/>
            <a:ext cx="3839943" cy="271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489D11F7-C1B5-489D-8587-07916A5C5BD0}"/>
              </a:ext>
            </a:extLst>
          </p:cNvPr>
          <p:cNvSpPr/>
          <p:nvPr/>
        </p:nvSpPr>
        <p:spPr>
          <a:xfrm>
            <a:off x="107504" y="116632"/>
            <a:ext cx="8856984" cy="6552728"/>
          </a:xfrm>
          <a:prstGeom prst="rect">
            <a:avLst/>
          </a:prstGeom>
          <a:noFill/>
          <a:ln w="76200" cap="flat" cmpd="sng" algn="ctr">
            <a:solidFill>
              <a:srgbClr val="3F5689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665A51A-2884-45C4-B666-BF0D4AD0BEA2}"/>
              </a:ext>
            </a:extLst>
          </p:cNvPr>
          <p:cNvSpPr txBox="1"/>
          <p:nvPr/>
        </p:nvSpPr>
        <p:spPr>
          <a:xfrm>
            <a:off x="683568" y="1723198"/>
            <a:ext cx="81893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 ما العامل الذي تعتمد عليه حركة الجسيمات في حالة المادة ؟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584E4FF-58F5-403C-896A-627CB5BDEDC6}"/>
              </a:ext>
            </a:extLst>
          </p:cNvPr>
          <p:cNvSpPr/>
          <p:nvPr/>
        </p:nvSpPr>
        <p:spPr>
          <a:xfrm>
            <a:off x="4804587" y="3652932"/>
            <a:ext cx="3828950" cy="271268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4D432FB-F3B0-4CD7-B4C8-61A806869E17}"/>
              </a:ext>
            </a:extLst>
          </p:cNvPr>
          <p:cNvSpPr/>
          <p:nvPr/>
        </p:nvSpPr>
        <p:spPr>
          <a:xfrm>
            <a:off x="4257071" y="3580924"/>
            <a:ext cx="675821" cy="2783012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95F74602-1C0D-4202-9359-850475FD6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07" y="3709020"/>
            <a:ext cx="3120787" cy="278301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C126E74D-F12C-48F2-BE9E-04A79E727E26}"/>
              </a:ext>
            </a:extLst>
          </p:cNvPr>
          <p:cNvSpPr/>
          <p:nvPr/>
        </p:nvSpPr>
        <p:spPr>
          <a:xfrm>
            <a:off x="8489269" y="3580924"/>
            <a:ext cx="310521" cy="27830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28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3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35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88639"/>
            <a:ext cx="7848872" cy="6480721"/>
          </a:xfrm>
          <a:solidFill>
            <a:schemeClr val="bg1"/>
          </a:solidFill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ar-SA" altLang="ar-SA" dirty="0"/>
              <a:t> </a:t>
            </a:r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r>
              <a:rPr lang="ar-SA" altLang="ar-SA" dirty="0"/>
              <a:t>                      </a:t>
            </a:r>
          </a:p>
          <a:p>
            <a:pPr>
              <a:buFont typeface="Arial" pitchFamily="34" charset="0"/>
              <a:buNone/>
            </a:pPr>
            <a:r>
              <a:rPr lang="ar-SA" altLang="ar-SA" dirty="0"/>
              <a:t>    </a:t>
            </a:r>
            <a:endParaRPr lang="ar-SA" altLang="ar-SA" b="1" dirty="0">
              <a:solidFill>
                <a:srgbClr val="FFC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11560" y="3501008"/>
            <a:ext cx="7596336" cy="31683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1403648" y="3234253"/>
            <a:ext cx="686598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002060"/>
                </a:solidFill>
              </a:rPr>
              <a:t>جسيمات الشاي الساخن لان جزيئاته اكتسبت طاقة حرارية </a:t>
            </a:r>
          </a:p>
        </p:txBody>
      </p:sp>
      <p:pic>
        <p:nvPicPr>
          <p:cNvPr id="35853" name="Picture 9" descr="C:\Users\user\Pictures\صورة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92" y="133137"/>
            <a:ext cx="367240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7" descr="C:\Users\user\Pictures\صورة6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2453"/>
            <a:ext cx="2808312" cy="280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4970294" y="2147366"/>
            <a:ext cx="72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3B3B3B"/>
                </a:solidFill>
              </a:rPr>
              <a:t>ولماذا؟</a:t>
            </a:r>
          </a:p>
        </p:txBody>
      </p:sp>
      <p:pic>
        <p:nvPicPr>
          <p:cNvPr id="17" name="Picture 4" descr="http://www.marefa.org/images/6/6d/Translational_motio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67271"/>
            <a:ext cx="4752528" cy="246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67C8E4B-B3DF-484B-81C7-7C2250A677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4071F21-37F0-46A4-AE68-9076E3CD14DB}"/>
              </a:ext>
            </a:extLst>
          </p:cNvPr>
          <p:cNvSpPr/>
          <p:nvPr/>
        </p:nvSpPr>
        <p:spPr>
          <a:xfrm>
            <a:off x="5189075" y="2530444"/>
            <a:ext cx="3923928" cy="82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1722C65-9565-4354-91A4-82D7F5866077}"/>
              </a:ext>
            </a:extLst>
          </p:cNvPr>
          <p:cNvSpPr/>
          <p:nvPr/>
        </p:nvSpPr>
        <p:spPr>
          <a:xfrm>
            <a:off x="2123728" y="4067271"/>
            <a:ext cx="4752528" cy="246398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C3A6A19-2FA6-42AF-BE6F-52A7A2FB6A5D}"/>
              </a:ext>
            </a:extLst>
          </p:cNvPr>
          <p:cNvSpPr/>
          <p:nvPr/>
        </p:nvSpPr>
        <p:spPr>
          <a:xfrm>
            <a:off x="1763688" y="4067271"/>
            <a:ext cx="504056" cy="2463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4C256E8-4F51-4E91-9F28-27A668154910}"/>
              </a:ext>
            </a:extLst>
          </p:cNvPr>
          <p:cNvSpPr/>
          <p:nvPr/>
        </p:nvSpPr>
        <p:spPr>
          <a:xfrm>
            <a:off x="6768244" y="4038014"/>
            <a:ext cx="504056" cy="2463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76ACBCA-3A41-4047-82EC-A7113DBA783E}"/>
              </a:ext>
            </a:extLst>
          </p:cNvPr>
          <p:cNvSpPr txBox="1"/>
          <p:nvPr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952F59E-2980-40FA-90D7-70EC4BF6A7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661941" y="5235371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98325"/>
      </p:ext>
    </p:extLst>
  </p:cSld>
  <p:clrMapOvr>
    <a:masterClrMapping/>
  </p:clrMapOvr>
  <p:transition spd="slow">
    <p:wipe dir="r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مستطيلة 1"/>
          <p:cNvSpPr/>
          <p:nvPr/>
        </p:nvSpPr>
        <p:spPr>
          <a:xfrm>
            <a:off x="6706077" y="183153"/>
            <a:ext cx="2258411" cy="555734"/>
          </a:xfrm>
          <a:prstGeom prst="wedge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700" b="1" dirty="0"/>
              <a:t>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6444208" y="176092"/>
            <a:ext cx="2305706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/>
            <a:r>
              <a:rPr lang="ar-SA" sz="2700" b="1" dirty="0">
                <a:solidFill>
                  <a:srgbClr val="FFFFFF"/>
                </a:solidFill>
              </a:rPr>
              <a:t>تقويم مرحلي :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0799"/>
            <a:ext cx="1871170" cy="1619907"/>
          </a:xfrm>
          <a:prstGeom prst="rect">
            <a:avLst/>
          </a:prstGeom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719373" y="1561584"/>
            <a:ext cx="7705254" cy="507831"/>
          </a:xfrm>
          <a:prstGeom prst="rect">
            <a:avLst/>
          </a:prstGeom>
          <a:solidFill>
            <a:sysClr val="window" lastClr="FFFFFF"/>
          </a:solidFill>
          <a:ln>
            <a:noFill/>
            <a:headEnd/>
            <a:tailEnd/>
          </a:ln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ysClr val="window" lastClr="FFFFFF"/>
            </a:contourClr>
          </a:sp3d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700" b="1" kern="0" dirty="0">
                <a:solidFill>
                  <a:srgbClr val="FF0000"/>
                </a:solidFill>
                <a:latin typeface="Century Schoolbook"/>
                <a:cs typeface="Times New Roman"/>
              </a:rPr>
              <a:t>صف حركة الجزيئات عندما تكون طاقتها الحركية قليلة؟  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576" y="3419041"/>
            <a:ext cx="5947542" cy="24490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187624" y="2455112"/>
            <a:ext cx="69839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000" b="1" dirty="0">
                <a:solidFill>
                  <a:srgbClr val="002060"/>
                </a:solidFill>
                <a:latin typeface="Century Schoolbook"/>
                <a:cs typeface="Times New Roman"/>
              </a:rPr>
              <a:t>عندما تكون طاقة الجزيئات قليلة تكون حركتها بطيئة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CCC3A1B-0B6D-4D31-BF85-544400D2277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D267DB9-EFD4-49A9-8885-BADDEB7EE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51422" y="5537572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05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4B0CE7DA-CC99-4B5C-B9A6-138FD3C9A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4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صر نائب للتذييل 2"/>
          <p:cNvSpPr>
            <a:spLocks noGrp="1"/>
          </p:cNvSpPr>
          <p:nvPr>
            <p:ph type="ftr" sz="quarter" idx="4294967295"/>
          </p:nvPr>
        </p:nvSpPr>
        <p:spPr>
          <a:xfrm>
            <a:off x="3347865" y="3483006"/>
            <a:ext cx="5328592" cy="48605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وضح بالرسم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عنوان 1"/>
          <p:cNvSpPr>
            <a:spLocks noGrp="1"/>
          </p:cNvSpPr>
          <p:nvPr>
            <p:ph type="title"/>
          </p:nvPr>
        </p:nvSpPr>
        <p:spPr>
          <a:xfrm>
            <a:off x="1295205" y="4459147"/>
            <a:ext cx="5221011" cy="486054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r"/>
            <a:r>
              <a:rPr lang="ar-SA" sz="3000" b="1" dirty="0"/>
              <a:t>القوة الكهربائية:</a:t>
            </a:r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467543" y="1455993"/>
          <a:ext cx="8348668" cy="5026133"/>
        </p:xfrm>
        <a:graphic>
          <a:graphicData uri="http://schemas.openxmlformats.org/drawingml/2006/table">
            <a:tbl>
              <a:tblPr rtl="1" firstRow="1" bandRow="1"/>
              <a:tblGrid>
                <a:gridCol w="1261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8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8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0805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 rtl="1"/>
                      <a:r>
                        <a:rPr lang="ar-SA" sz="2700" dirty="0">
                          <a:solidFill>
                            <a:schemeClr val="bg1"/>
                          </a:solidFill>
                        </a:rPr>
                        <a:t>ماذا نعرف؟</a:t>
                      </a:r>
                    </a:p>
                  </a:txBody>
                  <a:tcPr marL="91449" marR="91449" marT="34285" marB="3428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509E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 rtl="1"/>
                      <a:r>
                        <a:rPr lang="ar-SA" sz="2400" b="1" dirty="0"/>
                        <a:t>ماذا نريد أن نعرف عن؟</a:t>
                      </a:r>
                    </a:p>
                  </a:txBody>
                  <a:tcPr marL="91449" marR="91449" marT="34285" marB="3428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 rtl="1"/>
                      <a:endParaRPr lang="ar-SA" sz="33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34285" marB="3428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866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rtl="1"/>
                      <a:endParaRPr lang="ar-SA" sz="1400" dirty="0"/>
                    </a:p>
                    <a:p>
                      <a:pPr rtl="1"/>
                      <a:endParaRPr lang="ar-SA" sz="1400" dirty="0"/>
                    </a:p>
                  </a:txBody>
                  <a:tcPr marL="91449" marR="91449" marT="34285" marB="3428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rtl="1"/>
                      <a:endParaRPr lang="ar-SA" sz="1400" dirty="0"/>
                    </a:p>
                  </a:txBody>
                  <a:tcPr marL="91449" marR="9144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rtl="1"/>
                      <a:r>
                        <a:rPr lang="ar-SA" sz="1400" dirty="0"/>
                        <a:t> </a:t>
                      </a:r>
                    </a:p>
                  </a:txBody>
                  <a:tcPr marL="91449" marR="9144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94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rtl="1"/>
                      <a:endParaRPr lang="ar-SA" sz="1400" dirty="0"/>
                    </a:p>
                  </a:txBody>
                  <a:tcPr marL="91449" marR="91449" marT="34285" marB="3428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rtl="1"/>
                      <a:endParaRPr lang="ar-SA" sz="1400" dirty="0"/>
                    </a:p>
                  </a:txBody>
                  <a:tcPr marL="91449" marR="91449" marT="34285" marB="3428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rtl="1"/>
                      <a:endParaRPr lang="ar-SA" sz="1400" dirty="0"/>
                    </a:p>
                    <a:p>
                      <a:pPr rtl="1"/>
                      <a:endParaRPr lang="ar-SA" sz="1400" dirty="0"/>
                    </a:p>
                    <a:p>
                      <a:pPr rtl="1"/>
                      <a:endParaRPr lang="ar-SA" sz="1400" dirty="0"/>
                    </a:p>
                    <a:p>
                      <a:pPr rtl="1"/>
                      <a:endParaRPr lang="ar-SA" sz="1400" dirty="0"/>
                    </a:p>
                    <a:p>
                      <a:pPr rtl="1"/>
                      <a:endParaRPr lang="ar-SA" sz="1400" dirty="0"/>
                    </a:p>
                    <a:p>
                      <a:pPr rtl="1"/>
                      <a:endParaRPr lang="ar-SA" sz="1400" dirty="0"/>
                    </a:p>
                  </a:txBody>
                  <a:tcPr marL="91449" marR="91449" marT="34285" marB="3428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مربع نص 1"/>
          <p:cNvSpPr txBox="1"/>
          <p:nvPr/>
        </p:nvSpPr>
        <p:spPr>
          <a:xfrm>
            <a:off x="5769855" y="2605656"/>
            <a:ext cx="1764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درجة الحرارة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5606925" y="4892764"/>
            <a:ext cx="20900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الطاقة الحرارية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2239880" y="1569254"/>
            <a:ext cx="1903686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ماذا تعلمنا ؟</a:t>
            </a:r>
          </a:p>
        </p:txBody>
      </p:sp>
      <p:pic>
        <p:nvPicPr>
          <p:cNvPr id="18" name="Picture 4" descr="نتيجة بحث الصور عن countdown gif 2 minutes">
            <a:extLst>
              <a:ext uri="{FF2B5EF4-FFF2-40B4-BE49-F238E27FC236}">
                <a16:creationId xmlns:a16="http://schemas.microsoft.com/office/drawing/2014/main" id="{78AD1F6A-9D95-4B7B-AF52-2964F5DCE4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778667"/>
            <a:ext cx="2136558" cy="60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30FDEC89-1995-49FE-909C-1506A97A45A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6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type.wav"/>
          </p:stSnd>
        </p:sndAc>
      </p:transition>
    </mc:Choice>
    <mc:Fallback xmlns="">
      <p:transition spd="slow">
        <p:fade/>
        <p:sndAc>
          <p:stSnd>
            <p:snd r:embed="rId8" name="typ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60615"/>
            <a:ext cx="6858000" cy="4340135"/>
          </a:xfrm>
          <a:prstGeom prst="rect">
            <a:avLst/>
          </a:prstGeom>
        </p:spPr>
      </p:pic>
      <p:sp>
        <p:nvSpPr>
          <p:cNvPr id="5" name="Shape 450">
            <a:extLst>
              <a:ext uri="{FF2B5EF4-FFF2-40B4-BE49-F238E27FC236}">
                <a16:creationId xmlns:a16="http://schemas.microsoft.com/office/drawing/2014/main" id="{422F0971-B9F9-4B9F-8D36-2CDD4814A26F}"/>
              </a:ext>
            </a:extLst>
          </p:cNvPr>
          <p:cNvSpPr txBox="1">
            <a:spLocks/>
          </p:cNvSpPr>
          <p:nvPr/>
        </p:nvSpPr>
        <p:spPr>
          <a:xfrm>
            <a:off x="395536" y="332656"/>
            <a:ext cx="8423920" cy="11731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68580" tIns="34290" rIns="68580" bIns="34290" rtlCol="0" anchor="b">
            <a:noAutofit/>
          </a:bodyPr>
          <a:lstStyle>
            <a:lvl1pPr algn="r" defTabSz="758951" rtl="0" eaLnBrk="1" latinLnBrk="0" hangingPunct="1">
              <a:spcBef>
                <a:spcPct val="0"/>
              </a:spcBef>
              <a:buNone/>
              <a:defRPr sz="4482" b="1" kern="1200" cap="all" spc="-60" baseline="0">
                <a:solidFill>
                  <a:schemeClr val="tx2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all" spc="-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 Nile"/>
              <a:cs typeface="AL-Mohanad" pitchFamily="2" charset="-78"/>
              <a:sym typeface="Al Nile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7B6477E-814C-401D-87AF-C51ACE7B0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65" y="853198"/>
            <a:ext cx="804303" cy="67447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C9CE245-E69C-4890-BA92-B161D2C7D436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7F7F7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E57FDC4-1565-4248-BC48-AA87063A07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9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E7D3284-4AE6-4BD8-81DA-2434100F3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7" y="842283"/>
            <a:ext cx="804303" cy="67447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E711454-56AC-4C57-BA70-EDD38D69AE18}"/>
              </a:ext>
            </a:extLst>
          </p:cNvPr>
          <p:cNvSpPr txBox="1"/>
          <p:nvPr/>
        </p:nvSpPr>
        <p:spPr>
          <a:xfrm>
            <a:off x="208856" y="372064"/>
            <a:ext cx="879728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all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 Nile"/>
                <a:cs typeface="AL-Mohanad" pitchFamily="2" charset="-78"/>
                <a:sym typeface="Al Nile"/>
              </a:rPr>
              <a:t>شاهد المادة العلمية ثم أجب عن الأسئلة التالية                  بالتعاون مع أفراد مجموعتك</a:t>
            </a:r>
          </a:p>
        </p:txBody>
      </p:sp>
    </p:spTree>
    <p:extLst>
      <p:ext uri="{BB962C8B-B14F-4D97-AF65-F5344CB8AC3E}">
        <p14:creationId xmlns:p14="http://schemas.microsoft.com/office/powerpoint/2010/main" val="14132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mera.wav"/>
          </p:stSnd>
        </p:sndAc>
      </p:transition>
    </mc:Choice>
    <mc:Fallback xmlns="">
      <p:transition spd="slow">
        <p:checker/>
        <p:sndAc>
          <p:stSnd>
            <p:snd r:embed="rId5" name="camera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37CA2014-5950-4E44-96F2-0581D09F814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9768013-3A5B-4BCF-8D63-D05D4A94B697}"/>
              </a:ext>
            </a:extLst>
          </p:cNvPr>
          <p:cNvSpPr/>
          <p:nvPr/>
        </p:nvSpPr>
        <p:spPr>
          <a:xfrm>
            <a:off x="2806392" y="2076693"/>
            <a:ext cx="267411" cy="1838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2AB78ABB-430D-4B87-869A-4AF357434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1233103"/>
              </p:ext>
            </p:extLst>
          </p:nvPr>
        </p:nvGraphicFramePr>
        <p:xfrm>
          <a:off x="179512" y="127834"/>
          <a:ext cx="9144000" cy="6602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9CD7B269-2ED8-457B-9774-5495889F6D41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203848" y="1124744"/>
            <a:ext cx="444079" cy="4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778714D-BB67-4682-835A-40FE604F32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graphicEl>
                                              <a:dgm id="{7778714D-BB67-4682-835A-40FE604F32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graphicEl>
                                              <a:dgm id="{7778714D-BB67-4682-835A-40FE604F32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7778714D-BB67-4682-835A-40FE604F32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E9576C0-9A11-424A-9480-717069209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graphicEl>
                                              <a:dgm id="{AE9576C0-9A11-424A-9480-717069209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graphicEl>
                                              <a:dgm id="{AE9576C0-9A11-424A-9480-717069209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AE9576C0-9A11-424A-9480-717069209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10B38D-28B4-49FE-BC81-83533C56D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C110B38D-28B4-49FE-BC81-83533C56D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C110B38D-28B4-49FE-BC81-83533C56D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graphicEl>
                                              <a:dgm id="{C110B38D-28B4-49FE-BC81-83533C56DC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C1634E-1A9E-4D20-A8B7-3F4819413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85C1634E-1A9E-4D20-A8B7-3F4819413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85C1634E-1A9E-4D20-A8B7-3F4819413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85C1634E-1A9E-4D20-A8B7-3F48194137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6D432A7-1ED9-4E96-A9F3-6D2B639F7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96D432A7-1ED9-4E96-A9F3-6D2B639F7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graphicEl>
                                              <a:dgm id="{96D432A7-1ED9-4E96-A9F3-6D2B639F7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96D432A7-1ED9-4E96-A9F3-6D2B639F74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1F44EA-695E-4AC8-B147-D8D0A95C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graphicEl>
                                              <a:dgm id="{9E1F44EA-695E-4AC8-B147-D8D0A95C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graphicEl>
                                              <a:dgm id="{9E1F44EA-695E-4AC8-B147-D8D0A95C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graphicEl>
                                              <a:dgm id="{9E1F44EA-695E-4AC8-B147-D8D0A95C1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9F5166-8B4F-4ABC-BE32-B3E56A342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graphicEl>
                                              <a:dgm id="{829F5166-8B4F-4ABC-BE32-B3E56A342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graphicEl>
                                              <a:dgm id="{829F5166-8B4F-4ABC-BE32-B3E56A342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graphicEl>
                                              <a:dgm id="{829F5166-8B4F-4ABC-BE32-B3E56A342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B64A7D-5CE3-4487-8429-0E660C18E9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graphicEl>
                                              <a:dgm id="{CCB64A7D-5CE3-4487-8429-0E660C18E9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graphicEl>
                                              <a:dgm id="{CCB64A7D-5CE3-4487-8429-0E660C18E9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CCB64A7D-5CE3-4487-8429-0E660C18E9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87FAF6-D700-4E6B-A58A-2D6CC7BD1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graphicEl>
                                              <a:dgm id="{2A87FAF6-D700-4E6B-A58A-2D6CC7BD1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graphicEl>
                                              <a:dgm id="{2A87FAF6-D700-4E6B-A58A-2D6CC7BD1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2A87FAF6-D700-4E6B-A58A-2D6CC7BD1E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512560-3DD9-410C-AA34-E14362D91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graphicEl>
                                              <a:dgm id="{CA512560-3DD9-410C-AA34-E14362D91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graphicEl>
                                              <a:dgm id="{CA512560-3DD9-410C-AA34-E14362D91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graphicEl>
                                              <a:dgm id="{CA512560-3DD9-410C-AA34-E14362D917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98D69B4-9EFE-4320-86A6-6C76D6645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A98D69B4-9EFE-4320-86A6-6C76D6645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graphicEl>
                                              <a:dgm id="{A98D69B4-9EFE-4320-86A6-6C76D6645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graphicEl>
                                              <a:dgm id="{A98D69B4-9EFE-4320-86A6-6C76D6645E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F7999C4-3DEF-49FA-9068-8159D0DBB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graphicEl>
                                              <a:dgm id="{2F7999C4-3DEF-49FA-9068-8159D0DBB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graphicEl>
                                              <a:dgm id="{2F7999C4-3DEF-49FA-9068-8159D0DBB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graphicEl>
                                              <a:dgm id="{2F7999C4-3DEF-49FA-9068-8159D0DBB7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8C8C131-A442-419B-80F5-C9DF53F78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A8C8C131-A442-419B-80F5-C9DF53F78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graphicEl>
                                              <a:dgm id="{A8C8C131-A442-419B-80F5-C9DF53F78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graphicEl>
                                              <a:dgm id="{A8C8C131-A442-419B-80F5-C9DF53F78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E2CD5D-6B99-4DBB-9AA2-A9CF4CD1E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graphicEl>
                                              <a:dgm id="{DEE2CD5D-6B99-4DBB-9AA2-A9CF4CD1E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graphicEl>
                                              <a:dgm id="{DEE2CD5D-6B99-4DBB-9AA2-A9CF4CD1E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graphicEl>
                                              <a:dgm id="{DEE2CD5D-6B99-4DBB-9AA2-A9CF4CD1E9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179512" y="188638"/>
            <a:ext cx="8784976" cy="6480721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3144340" y="2786214"/>
            <a:ext cx="5542460" cy="2940295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403647" y="597732"/>
            <a:ext cx="6264697" cy="7819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        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 هي الحرارة 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4366C88-9EAE-41E5-A503-E29346AA3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30" y="665648"/>
            <a:ext cx="814720" cy="646096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74B0F-527D-4C26-97CA-074B1F4453A5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CFEBD77D-2F7D-4227-B896-B98A38AAEDEC}"/>
              </a:ext>
            </a:extLst>
          </p:cNvPr>
          <p:cNvSpPr/>
          <p:nvPr/>
        </p:nvSpPr>
        <p:spPr>
          <a:xfrm>
            <a:off x="107504" y="2082937"/>
            <a:ext cx="8928992" cy="2940295"/>
          </a:xfrm>
          <a:prstGeom prst="ellipse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lvl="0" algn="ctr"/>
            <a:r>
              <a:rPr lang="ar-SA" sz="5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 عملية انتقال الطاقة الحرارية من مادة درجة حرارتها أعلى الى مادة درجة حرارتها أقل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2DF1CA6-0B00-48F0-A235-362C5C44E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0"/>
          <a:stretch/>
        </p:blipFill>
        <p:spPr>
          <a:xfrm>
            <a:off x="578319" y="4653136"/>
            <a:ext cx="2913561" cy="180798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F1BB603-7BDF-4169-A7F1-98EE7996C1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424557" y="5242930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95" y="5205697"/>
            <a:ext cx="2138645" cy="47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539552" y="404664"/>
            <a:ext cx="8136904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 العلاقة بين </a:t>
            </a:r>
            <a:r>
              <a:rPr lang="ar-SA" sz="28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الطاقة الحرارية </a:t>
            </a:r>
            <a:r>
              <a:rPr lang="ar-SA" sz="2800" b="1" dirty="0">
                <a:solidFill>
                  <a:srgbClr val="7030A0"/>
                </a:solidFill>
              </a:rPr>
              <a:t>وطاقة حركة الجزيئات</a:t>
            </a:r>
            <a:r>
              <a:rPr lang="ar-SA" sz="2800" b="1" dirty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00B050"/>
                </a:solidFill>
              </a:rPr>
              <a:t>ودرجة الحرارة </a:t>
            </a:r>
            <a:r>
              <a:rPr lang="ar-SA" sz="28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203" y="1340767"/>
            <a:ext cx="2590202" cy="2399747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6012160" y="3602482"/>
            <a:ext cx="266429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i="1" dirty="0">
                <a:solidFill>
                  <a:prstClr val="black"/>
                </a:solidFill>
              </a:rPr>
              <a:t>طاقة وضع</a:t>
            </a: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9852" y="1106233"/>
            <a:ext cx="2556284" cy="2398037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3239852" y="3602482"/>
            <a:ext cx="2556284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i="1" dirty="0">
                <a:solidFill>
                  <a:prstClr val="black"/>
                </a:solidFill>
              </a:rPr>
              <a:t>طاقة حركة</a:t>
            </a: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809483"/>
            <a:ext cx="2735244" cy="32403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85" y="6065138"/>
            <a:ext cx="887589" cy="48832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02" y="6033909"/>
            <a:ext cx="932584" cy="453571"/>
          </a:xfrm>
          <a:prstGeom prst="rect">
            <a:avLst/>
          </a:prstGeom>
        </p:spPr>
      </p:pic>
      <p:cxnSp>
        <p:nvCxnSpPr>
          <p:cNvPr id="10" name="رابط كسهم مستقيم 9"/>
          <p:cNvCxnSpPr/>
          <p:nvPr/>
        </p:nvCxnSpPr>
        <p:spPr>
          <a:xfrm flipH="1">
            <a:off x="6172631" y="6309302"/>
            <a:ext cx="432048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flipH="1">
            <a:off x="4250461" y="6267986"/>
            <a:ext cx="432048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073F3AD-A1CC-4F3F-A50C-8A6EF76EB5D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19" y="5923064"/>
            <a:ext cx="923360" cy="643193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75C7261B-271C-458D-AA43-A1D935B0A88C}"/>
              </a:ext>
            </a:extLst>
          </p:cNvPr>
          <p:cNvSpPr txBox="1"/>
          <p:nvPr/>
        </p:nvSpPr>
        <p:spPr>
          <a:xfrm>
            <a:off x="331199" y="4507094"/>
            <a:ext cx="8553609" cy="117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كلما زادت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الطاقة الحرارية ..........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الطاقة الحركية الجزئيات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وبالتالي</a:t>
            </a:r>
            <a:r>
              <a:rPr lang="ar-SA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درجة الحرارة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4156272" y="4440043"/>
            <a:ext cx="10801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prstClr val="black"/>
                </a:solidFill>
              </a:rPr>
              <a:t>  </a:t>
            </a:r>
            <a:r>
              <a:rPr lang="ar-SA" sz="4000" b="1" dirty="0">
                <a:solidFill>
                  <a:srgbClr val="C00000"/>
                </a:solidFill>
              </a:rPr>
              <a:t>تزيد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604679" y="5074228"/>
            <a:ext cx="1008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prstClr val="black"/>
                </a:solidFill>
              </a:rPr>
              <a:t>  </a:t>
            </a:r>
            <a:r>
              <a:rPr lang="ar-SA" sz="3600" b="1" dirty="0">
                <a:solidFill>
                  <a:srgbClr val="C00000"/>
                </a:solidFill>
              </a:rPr>
              <a:t>تزيد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9F11957-F7DB-4617-AC16-6988B6081064}"/>
              </a:ext>
            </a:extLst>
          </p:cNvPr>
          <p:cNvSpPr/>
          <p:nvPr/>
        </p:nvSpPr>
        <p:spPr>
          <a:xfrm>
            <a:off x="2555776" y="5720559"/>
            <a:ext cx="1368152" cy="2752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5CE97C7-1103-47D3-BBA1-3FB111056A4F}"/>
              </a:ext>
            </a:extLst>
          </p:cNvPr>
          <p:cNvSpPr/>
          <p:nvPr/>
        </p:nvSpPr>
        <p:spPr>
          <a:xfrm>
            <a:off x="2660423" y="6416052"/>
            <a:ext cx="1368152" cy="2752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44F67F3E-AFB7-44F6-8571-BAFA01866E18}"/>
              </a:ext>
            </a:extLst>
          </p:cNvPr>
          <p:cNvSpPr/>
          <p:nvPr/>
        </p:nvSpPr>
        <p:spPr>
          <a:xfrm>
            <a:off x="2751125" y="5858183"/>
            <a:ext cx="222396" cy="70215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0EBC2BD3-3D63-43B2-BB51-766A9A28C080}"/>
              </a:ext>
            </a:extLst>
          </p:cNvPr>
          <p:cNvSpPr/>
          <p:nvPr/>
        </p:nvSpPr>
        <p:spPr>
          <a:xfrm>
            <a:off x="3692107" y="5928981"/>
            <a:ext cx="222396" cy="70215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A2F7226-0C12-4C43-A020-6112A9084005}"/>
              </a:ext>
            </a:extLst>
          </p:cNvPr>
          <p:cNvSpPr txBox="1"/>
          <p:nvPr/>
        </p:nvSpPr>
        <p:spPr>
          <a:xfrm>
            <a:off x="8069013" y="6497548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Sabir alsayyali</a:t>
            </a:r>
            <a:endParaRPr kumimoji="0" lang="ar-SA" sz="7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083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1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4" grpId="0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A08306E5-578E-4FEC-9375-9EF4ABCE2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/>
          <a:stretch>
            <a:fillRect/>
          </a:stretch>
        </p:blipFill>
        <p:spPr bwMode="auto">
          <a:xfrm>
            <a:off x="228600" y="228600"/>
            <a:ext cx="8686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87F390F7-CAF3-4C4D-87D6-98FDC50EB96A}"/>
              </a:ext>
            </a:extLst>
          </p:cNvPr>
          <p:cNvSpPr txBox="1">
            <a:spLocks/>
          </p:cNvSpPr>
          <p:nvPr/>
        </p:nvSpPr>
        <p:spPr bwMode="auto">
          <a:xfrm>
            <a:off x="3124200" y="260350"/>
            <a:ext cx="2971800" cy="6397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تقويم مرحلي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31748" name="مجموعة 2">
            <a:extLst>
              <a:ext uri="{FF2B5EF4-FFF2-40B4-BE49-F238E27FC236}">
                <a16:creationId xmlns:a16="http://schemas.microsoft.com/office/drawing/2014/main" id="{3AB07E32-C383-49F1-AD62-D0E6F5237F81}"/>
              </a:ext>
            </a:extLst>
          </p:cNvPr>
          <p:cNvGrpSpPr>
            <a:grpSpLocks/>
          </p:cNvGrpSpPr>
          <p:nvPr/>
        </p:nvGrpSpPr>
        <p:grpSpPr bwMode="auto">
          <a:xfrm>
            <a:off x="4762500" y="1128713"/>
            <a:ext cx="2674938" cy="493712"/>
            <a:chOff x="4762500" y="1128712"/>
            <a:chExt cx="2674938" cy="493257"/>
          </a:xfrm>
        </p:grpSpPr>
        <p:sp>
          <p:nvSpPr>
            <p:cNvPr id="31755" name="مربع نص 6">
              <a:extLst>
                <a:ext uri="{FF2B5EF4-FFF2-40B4-BE49-F238E27FC236}">
                  <a16:creationId xmlns:a16="http://schemas.microsoft.com/office/drawing/2014/main" id="{E025BCFB-D5A4-45DE-9A61-7091649D5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2500" y="1252081"/>
              <a:ext cx="26749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ar-SA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 60 </a:t>
              </a:r>
              <a:r>
                <a:rPr kumimoji="0" lang="ar-SA" altLang="ar-SA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درجة الحرارة </a:t>
              </a:r>
              <a:r>
                <a:rPr kumimoji="0" lang="ar-SA" altLang="ar-SA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r>
                <a:rPr kumimoji="0" lang="en-US" altLang="ar-SA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</a:p>
          </p:txBody>
        </p:sp>
        <p:sp>
          <p:nvSpPr>
            <p:cNvPr id="31756" name="مربع نص 7">
              <a:extLst>
                <a:ext uri="{FF2B5EF4-FFF2-40B4-BE49-F238E27FC236}">
                  <a16:creationId xmlns:a16="http://schemas.microsoft.com/office/drawing/2014/main" id="{3E53A2DC-1F87-452A-AE50-C8455EA5CC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0700" y="1128712"/>
              <a:ext cx="26481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ar-SA" sz="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31749" name="مجموعة 1">
            <a:extLst>
              <a:ext uri="{FF2B5EF4-FFF2-40B4-BE49-F238E27FC236}">
                <a16:creationId xmlns:a16="http://schemas.microsoft.com/office/drawing/2014/main" id="{67A994AD-9C0A-4561-A392-FCB07C55FA02}"/>
              </a:ext>
            </a:extLst>
          </p:cNvPr>
          <p:cNvGrpSpPr>
            <a:grpSpLocks/>
          </p:cNvGrpSpPr>
          <p:nvPr/>
        </p:nvGrpSpPr>
        <p:grpSpPr bwMode="auto">
          <a:xfrm>
            <a:off x="928688" y="1066800"/>
            <a:ext cx="2674937" cy="493713"/>
            <a:chOff x="927894" y="1066799"/>
            <a:chExt cx="2674938" cy="492920"/>
          </a:xfrm>
        </p:grpSpPr>
        <p:sp>
          <p:nvSpPr>
            <p:cNvPr id="31753" name="مربع نص 8">
              <a:extLst>
                <a:ext uri="{FF2B5EF4-FFF2-40B4-BE49-F238E27FC236}">
                  <a16:creationId xmlns:a16="http://schemas.microsoft.com/office/drawing/2014/main" id="{60563474-AE3A-41B5-B173-4373830FA4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7894" y="1189831"/>
              <a:ext cx="26749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ar-SA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 60 </a:t>
              </a:r>
              <a:r>
                <a:rPr kumimoji="0" lang="ar-SA" altLang="ar-SA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درجة الحرارة </a:t>
              </a:r>
              <a:r>
                <a:rPr kumimoji="0" lang="ar-SA" altLang="ar-SA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r>
                <a:rPr kumimoji="0" lang="en-US" altLang="ar-SA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</a:p>
          </p:txBody>
        </p:sp>
        <p:sp>
          <p:nvSpPr>
            <p:cNvPr id="31754" name="مربع نص 9">
              <a:extLst>
                <a:ext uri="{FF2B5EF4-FFF2-40B4-BE49-F238E27FC236}">
                  <a16:creationId xmlns:a16="http://schemas.microsoft.com/office/drawing/2014/main" id="{67801E42-790C-46A6-BEAE-BD704F69BB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6094" y="1066799"/>
              <a:ext cx="26481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ar-SA" sz="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4BCAE2F-C6BD-4395-8913-AE99AAFF0E32}"/>
              </a:ext>
            </a:extLst>
          </p:cNvPr>
          <p:cNvSpPr/>
          <p:nvPr/>
        </p:nvSpPr>
        <p:spPr>
          <a:xfrm>
            <a:off x="533400" y="3962400"/>
            <a:ext cx="8153400" cy="2209800"/>
          </a:xfrm>
          <a:custGeom>
            <a:avLst/>
            <a:gdLst>
              <a:gd name="connsiteX0" fmla="*/ 0 w 8153400"/>
              <a:gd name="connsiteY0" fmla="*/ 0 h 2209800"/>
              <a:gd name="connsiteX1" fmla="*/ 582386 w 8153400"/>
              <a:gd name="connsiteY1" fmla="*/ 0 h 2209800"/>
              <a:gd name="connsiteX2" fmla="*/ 1246305 w 8153400"/>
              <a:gd name="connsiteY2" fmla="*/ 0 h 2209800"/>
              <a:gd name="connsiteX3" fmla="*/ 1910225 w 8153400"/>
              <a:gd name="connsiteY3" fmla="*/ 0 h 2209800"/>
              <a:gd name="connsiteX4" fmla="*/ 2655679 w 8153400"/>
              <a:gd name="connsiteY4" fmla="*/ 0 h 2209800"/>
              <a:gd name="connsiteX5" fmla="*/ 3156531 w 8153400"/>
              <a:gd name="connsiteY5" fmla="*/ 0 h 2209800"/>
              <a:gd name="connsiteX6" fmla="*/ 3738916 w 8153400"/>
              <a:gd name="connsiteY6" fmla="*/ 0 h 2209800"/>
              <a:gd name="connsiteX7" fmla="*/ 4239768 w 8153400"/>
              <a:gd name="connsiteY7" fmla="*/ 0 h 2209800"/>
              <a:gd name="connsiteX8" fmla="*/ 4740620 w 8153400"/>
              <a:gd name="connsiteY8" fmla="*/ 0 h 2209800"/>
              <a:gd name="connsiteX9" fmla="*/ 5159937 w 8153400"/>
              <a:gd name="connsiteY9" fmla="*/ 0 h 2209800"/>
              <a:gd name="connsiteX10" fmla="*/ 5660789 w 8153400"/>
              <a:gd name="connsiteY10" fmla="*/ 0 h 2209800"/>
              <a:gd name="connsiteX11" fmla="*/ 6243175 w 8153400"/>
              <a:gd name="connsiteY11" fmla="*/ 0 h 2209800"/>
              <a:gd name="connsiteX12" fmla="*/ 6662493 w 8153400"/>
              <a:gd name="connsiteY12" fmla="*/ 0 h 2209800"/>
              <a:gd name="connsiteX13" fmla="*/ 7081810 w 8153400"/>
              <a:gd name="connsiteY13" fmla="*/ 0 h 2209800"/>
              <a:gd name="connsiteX14" fmla="*/ 7582662 w 8153400"/>
              <a:gd name="connsiteY14" fmla="*/ 0 h 2209800"/>
              <a:gd name="connsiteX15" fmla="*/ 8153400 w 8153400"/>
              <a:gd name="connsiteY15" fmla="*/ 0 h 2209800"/>
              <a:gd name="connsiteX16" fmla="*/ 8153400 w 8153400"/>
              <a:gd name="connsiteY16" fmla="*/ 486156 h 2209800"/>
              <a:gd name="connsiteX17" fmla="*/ 8153400 w 8153400"/>
              <a:gd name="connsiteY17" fmla="*/ 1060704 h 2209800"/>
              <a:gd name="connsiteX18" fmla="*/ 8153400 w 8153400"/>
              <a:gd name="connsiteY18" fmla="*/ 1635252 h 2209800"/>
              <a:gd name="connsiteX19" fmla="*/ 8153400 w 8153400"/>
              <a:gd name="connsiteY19" fmla="*/ 2209800 h 2209800"/>
              <a:gd name="connsiteX20" fmla="*/ 7815616 w 8153400"/>
              <a:gd name="connsiteY20" fmla="*/ 2209800 h 2209800"/>
              <a:gd name="connsiteX21" fmla="*/ 7477833 w 8153400"/>
              <a:gd name="connsiteY21" fmla="*/ 2209800 h 2209800"/>
              <a:gd name="connsiteX22" fmla="*/ 6732379 w 8153400"/>
              <a:gd name="connsiteY22" fmla="*/ 2209800 h 2209800"/>
              <a:gd name="connsiteX23" fmla="*/ 6313061 w 8153400"/>
              <a:gd name="connsiteY23" fmla="*/ 2209800 h 2209800"/>
              <a:gd name="connsiteX24" fmla="*/ 5812209 w 8153400"/>
              <a:gd name="connsiteY24" fmla="*/ 2209800 h 2209800"/>
              <a:gd name="connsiteX25" fmla="*/ 5148290 w 8153400"/>
              <a:gd name="connsiteY25" fmla="*/ 2209800 h 2209800"/>
              <a:gd name="connsiteX26" fmla="*/ 4810506 w 8153400"/>
              <a:gd name="connsiteY26" fmla="*/ 2209800 h 2209800"/>
              <a:gd name="connsiteX27" fmla="*/ 4309654 w 8153400"/>
              <a:gd name="connsiteY27" fmla="*/ 2209800 h 2209800"/>
              <a:gd name="connsiteX28" fmla="*/ 3890337 w 8153400"/>
              <a:gd name="connsiteY28" fmla="*/ 2209800 h 2209800"/>
              <a:gd name="connsiteX29" fmla="*/ 3389485 w 8153400"/>
              <a:gd name="connsiteY29" fmla="*/ 2209800 h 2209800"/>
              <a:gd name="connsiteX30" fmla="*/ 2807099 w 8153400"/>
              <a:gd name="connsiteY30" fmla="*/ 2209800 h 2209800"/>
              <a:gd name="connsiteX31" fmla="*/ 2061645 w 8153400"/>
              <a:gd name="connsiteY31" fmla="*/ 2209800 h 2209800"/>
              <a:gd name="connsiteX32" fmla="*/ 1642328 w 8153400"/>
              <a:gd name="connsiteY32" fmla="*/ 2209800 h 2209800"/>
              <a:gd name="connsiteX33" fmla="*/ 1304544 w 8153400"/>
              <a:gd name="connsiteY33" fmla="*/ 2209800 h 2209800"/>
              <a:gd name="connsiteX34" fmla="*/ 559090 w 8153400"/>
              <a:gd name="connsiteY34" fmla="*/ 2209800 h 2209800"/>
              <a:gd name="connsiteX35" fmla="*/ 0 w 8153400"/>
              <a:gd name="connsiteY35" fmla="*/ 2209800 h 2209800"/>
              <a:gd name="connsiteX36" fmla="*/ 0 w 8153400"/>
              <a:gd name="connsiteY36" fmla="*/ 1723644 h 2209800"/>
              <a:gd name="connsiteX37" fmla="*/ 0 w 8153400"/>
              <a:gd name="connsiteY37" fmla="*/ 1193292 h 2209800"/>
              <a:gd name="connsiteX38" fmla="*/ 0 w 8153400"/>
              <a:gd name="connsiteY38" fmla="*/ 662940 h 2209800"/>
              <a:gd name="connsiteX39" fmla="*/ 0 w 8153400"/>
              <a:gd name="connsiteY39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53400" h="2209800" fill="none" extrusionOk="0">
                <a:moveTo>
                  <a:pt x="0" y="0"/>
                </a:moveTo>
                <a:cubicBezTo>
                  <a:pt x="170976" y="-59178"/>
                  <a:pt x="313016" y="52605"/>
                  <a:pt x="582386" y="0"/>
                </a:cubicBezTo>
                <a:cubicBezTo>
                  <a:pt x="851756" y="-52605"/>
                  <a:pt x="1063061" y="46376"/>
                  <a:pt x="1246305" y="0"/>
                </a:cubicBezTo>
                <a:cubicBezTo>
                  <a:pt x="1429549" y="-46376"/>
                  <a:pt x="1710880" y="10304"/>
                  <a:pt x="1910225" y="0"/>
                </a:cubicBezTo>
                <a:cubicBezTo>
                  <a:pt x="2109570" y="-10304"/>
                  <a:pt x="2469720" y="74055"/>
                  <a:pt x="2655679" y="0"/>
                </a:cubicBezTo>
                <a:cubicBezTo>
                  <a:pt x="2841638" y="-74055"/>
                  <a:pt x="2910014" y="34446"/>
                  <a:pt x="3156531" y="0"/>
                </a:cubicBezTo>
                <a:cubicBezTo>
                  <a:pt x="3403048" y="-34446"/>
                  <a:pt x="3585394" y="3415"/>
                  <a:pt x="3738916" y="0"/>
                </a:cubicBezTo>
                <a:cubicBezTo>
                  <a:pt x="3892438" y="-3415"/>
                  <a:pt x="4067996" y="2147"/>
                  <a:pt x="4239768" y="0"/>
                </a:cubicBezTo>
                <a:cubicBezTo>
                  <a:pt x="4411540" y="-2147"/>
                  <a:pt x="4606645" y="17855"/>
                  <a:pt x="4740620" y="0"/>
                </a:cubicBezTo>
                <a:cubicBezTo>
                  <a:pt x="4874595" y="-17855"/>
                  <a:pt x="4979585" y="37662"/>
                  <a:pt x="5159937" y="0"/>
                </a:cubicBezTo>
                <a:cubicBezTo>
                  <a:pt x="5340289" y="-37662"/>
                  <a:pt x="5411410" y="9658"/>
                  <a:pt x="5660789" y="0"/>
                </a:cubicBezTo>
                <a:cubicBezTo>
                  <a:pt x="5910168" y="-9658"/>
                  <a:pt x="6016666" y="25024"/>
                  <a:pt x="6243175" y="0"/>
                </a:cubicBezTo>
                <a:cubicBezTo>
                  <a:pt x="6469684" y="-25024"/>
                  <a:pt x="6516428" y="38068"/>
                  <a:pt x="6662493" y="0"/>
                </a:cubicBezTo>
                <a:cubicBezTo>
                  <a:pt x="6808558" y="-38068"/>
                  <a:pt x="6960454" y="25345"/>
                  <a:pt x="7081810" y="0"/>
                </a:cubicBezTo>
                <a:cubicBezTo>
                  <a:pt x="7203166" y="-25345"/>
                  <a:pt x="7449982" y="42637"/>
                  <a:pt x="7582662" y="0"/>
                </a:cubicBezTo>
                <a:cubicBezTo>
                  <a:pt x="7715342" y="-42637"/>
                  <a:pt x="8017577" y="3276"/>
                  <a:pt x="8153400" y="0"/>
                </a:cubicBezTo>
                <a:cubicBezTo>
                  <a:pt x="8164343" y="194271"/>
                  <a:pt x="8099821" y="326991"/>
                  <a:pt x="8153400" y="486156"/>
                </a:cubicBezTo>
                <a:cubicBezTo>
                  <a:pt x="8206979" y="645321"/>
                  <a:pt x="8146010" y="937721"/>
                  <a:pt x="8153400" y="1060704"/>
                </a:cubicBezTo>
                <a:cubicBezTo>
                  <a:pt x="8160790" y="1183687"/>
                  <a:pt x="8149344" y="1465564"/>
                  <a:pt x="8153400" y="1635252"/>
                </a:cubicBezTo>
                <a:cubicBezTo>
                  <a:pt x="8157456" y="1804940"/>
                  <a:pt x="8111344" y="1974499"/>
                  <a:pt x="8153400" y="2209800"/>
                </a:cubicBezTo>
                <a:cubicBezTo>
                  <a:pt x="8009582" y="2229316"/>
                  <a:pt x="7891963" y="2194529"/>
                  <a:pt x="7815616" y="2209800"/>
                </a:cubicBezTo>
                <a:cubicBezTo>
                  <a:pt x="7739269" y="2225071"/>
                  <a:pt x="7567438" y="2198764"/>
                  <a:pt x="7477833" y="2209800"/>
                </a:cubicBezTo>
                <a:cubicBezTo>
                  <a:pt x="7388228" y="2220836"/>
                  <a:pt x="7088216" y="2145056"/>
                  <a:pt x="6732379" y="2209800"/>
                </a:cubicBezTo>
                <a:cubicBezTo>
                  <a:pt x="6376542" y="2274544"/>
                  <a:pt x="6518500" y="2195732"/>
                  <a:pt x="6313061" y="2209800"/>
                </a:cubicBezTo>
                <a:cubicBezTo>
                  <a:pt x="6107622" y="2223868"/>
                  <a:pt x="6029420" y="2156329"/>
                  <a:pt x="5812209" y="2209800"/>
                </a:cubicBezTo>
                <a:cubicBezTo>
                  <a:pt x="5594998" y="2263271"/>
                  <a:pt x="5384677" y="2139399"/>
                  <a:pt x="5148290" y="2209800"/>
                </a:cubicBezTo>
                <a:cubicBezTo>
                  <a:pt x="4911903" y="2280201"/>
                  <a:pt x="4959471" y="2191843"/>
                  <a:pt x="4810506" y="2209800"/>
                </a:cubicBezTo>
                <a:cubicBezTo>
                  <a:pt x="4661541" y="2227757"/>
                  <a:pt x="4453678" y="2172475"/>
                  <a:pt x="4309654" y="2209800"/>
                </a:cubicBezTo>
                <a:cubicBezTo>
                  <a:pt x="4165630" y="2247125"/>
                  <a:pt x="4044852" y="2195389"/>
                  <a:pt x="3890337" y="2209800"/>
                </a:cubicBezTo>
                <a:cubicBezTo>
                  <a:pt x="3735822" y="2224211"/>
                  <a:pt x="3584810" y="2187713"/>
                  <a:pt x="3389485" y="2209800"/>
                </a:cubicBezTo>
                <a:cubicBezTo>
                  <a:pt x="3194160" y="2231887"/>
                  <a:pt x="3049551" y="2204858"/>
                  <a:pt x="2807099" y="2209800"/>
                </a:cubicBezTo>
                <a:cubicBezTo>
                  <a:pt x="2564647" y="2214742"/>
                  <a:pt x="2348623" y="2197122"/>
                  <a:pt x="2061645" y="2209800"/>
                </a:cubicBezTo>
                <a:cubicBezTo>
                  <a:pt x="1774667" y="2222478"/>
                  <a:pt x="1732927" y="2164201"/>
                  <a:pt x="1642328" y="2209800"/>
                </a:cubicBezTo>
                <a:cubicBezTo>
                  <a:pt x="1551729" y="2255399"/>
                  <a:pt x="1411704" y="2205407"/>
                  <a:pt x="1304544" y="2209800"/>
                </a:cubicBezTo>
                <a:cubicBezTo>
                  <a:pt x="1197384" y="2214193"/>
                  <a:pt x="844351" y="2173318"/>
                  <a:pt x="559090" y="2209800"/>
                </a:cubicBezTo>
                <a:cubicBezTo>
                  <a:pt x="273829" y="2246282"/>
                  <a:pt x="203023" y="2200563"/>
                  <a:pt x="0" y="2209800"/>
                </a:cubicBezTo>
                <a:cubicBezTo>
                  <a:pt x="-14689" y="1993792"/>
                  <a:pt x="5190" y="1848608"/>
                  <a:pt x="0" y="1723644"/>
                </a:cubicBezTo>
                <a:cubicBezTo>
                  <a:pt x="-5190" y="1598680"/>
                  <a:pt x="43330" y="1355035"/>
                  <a:pt x="0" y="1193292"/>
                </a:cubicBezTo>
                <a:cubicBezTo>
                  <a:pt x="-43330" y="1031549"/>
                  <a:pt x="2688" y="793232"/>
                  <a:pt x="0" y="662940"/>
                </a:cubicBezTo>
                <a:cubicBezTo>
                  <a:pt x="-2688" y="532648"/>
                  <a:pt x="51435" y="313573"/>
                  <a:pt x="0" y="0"/>
                </a:cubicBezTo>
                <a:close/>
              </a:path>
              <a:path w="8153400" h="2209800" stroke="0" extrusionOk="0">
                <a:moveTo>
                  <a:pt x="0" y="0"/>
                </a:moveTo>
                <a:cubicBezTo>
                  <a:pt x="68273" y="-7279"/>
                  <a:pt x="216338" y="8982"/>
                  <a:pt x="337784" y="0"/>
                </a:cubicBezTo>
                <a:cubicBezTo>
                  <a:pt x="459230" y="-8982"/>
                  <a:pt x="626255" y="11625"/>
                  <a:pt x="757101" y="0"/>
                </a:cubicBezTo>
                <a:cubicBezTo>
                  <a:pt x="887947" y="-11625"/>
                  <a:pt x="1006396" y="40081"/>
                  <a:pt x="1176419" y="0"/>
                </a:cubicBezTo>
                <a:cubicBezTo>
                  <a:pt x="1346442" y="-40081"/>
                  <a:pt x="1627742" y="28432"/>
                  <a:pt x="1758805" y="0"/>
                </a:cubicBezTo>
                <a:cubicBezTo>
                  <a:pt x="1889868" y="-28432"/>
                  <a:pt x="1986055" y="34446"/>
                  <a:pt x="2096589" y="0"/>
                </a:cubicBezTo>
                <a:cubicBezTo>
                  <a:pt x="2207123" y="-34446"/>
                  <a:pt x="2643502" y="48039"/>
                  <a:pt x="2842042" y="0"/>
                </a:cubicBezTo>
                <a:cubicBezTo>
                  <a:pt x="3040582" y="-48039"/>
                  <a:pt x="3054152" y="13713"/>
                  <a:pt x="3179826" y="0"/>
                </a:cubicBezTo>
                <a:cubicBezTo>
                  <a:pt x="3305500" y="-13713"/>
                  <a:pt x="3683539" y="79997"/>
                  <a:pt x="3925280" y="0"/>
                </a:cubicBezTo>
                <a:cubicBezTo>
                  <a:pt x="4167021" y="-79997"/>
                  <a:pt x="4234141" y="20907"/>
                  <a:pt x="4344597" y="0"/>
                </a:cubicBezTo>
                <a:cubicBezTo>
                  <a:pt x="4455053" y="-20907"/>
                  <a:pt x="4748932" y="60510"/>
                  <a:pt x="4926983" y="0"/>
                </a:cubicBezTo>
                <a:cubicBezTo>
                  <a:pt x="5105034" y="-60510"/>
                  <a:pt x="5473484" y="40097"/>
                  <a:pt x="5672437" y="0"/>
                </a:cubicBezTo>
                <a:cubicBezTo>
                  <a:pt x="5871390" y="-40097"/>
                  <a:pt x="6056101" y="75998"/>
                  <a:pt x="6336357" y="0"/>
                </a:cubicBezTo>
                <a:cubicBezTo>
                  <a:pt x="6616613" y="-75998"/>
                  <a:pt x="6747267" y="49732"/>
                  <a:pt x="7000276" y="0"/>
                </a:cubicBezTo>
                <a:cubicBezTo>
                  <a:pt x="7253285" y="-49732"/>
                  <a:pt x="7245413" y="4339"/>
                  <a:pt x="7419594" y="0"/>
                </a:cubicBezTo>
                <a:cubicBezTo>
                  <a:pt x="7593775" y="-4339"/>
                  <a:pt x="7936773" y="71760"/>
                  <a:pt x="8153400" y="0"/>
                </a:cubicBezTo>
                <a:cubicBezTo>
                  <a:pt x="8179612" y="123156"/>
                  <a:pt x="8133968" y="324659"/>
                  <a:pt x="8153400" y="508254"/>
                </a:cubicBezTo>
                <a:cubicBezTo>
                  <a:pt x="8172832" y="691849"/>
                  <a:pt x="8151844" y="849508"/>
                  <a:pt x="8153400" y="1016508"/>
                </a:cubicBezTo>
                <a:cubicBezTo>
                  <a:pt x="8154956" y="1183508"/>
                  <a:pt x="8103647" y="1471312"/>
                  <a:pt x="8153400" y="1591056"/>
                </a:cubicBezTo>
                <a:cubicBezTo>
                  <a:pt x="8203153" y="1710800"/>
                  <a:pt x="8085264" y="1937379"/>
                  <a:pt x="8153400" y="2209800"/>
                </a:cubicBezTo>
                <a:cubicBezTo>
                  <a:pt x="8021015" y="2244156"/>
                  <a:pt x="7778913" y="2169313"/>
                  <a:pt x="7571014" y="2209800"/>
                </a:cubicBezTo>
                <a:cubicBezTo>
                  <a:pt x="7363115" y="2250287"/>
                  <a:pt x="7053328" y="2166779"/>
                  <a:pt x="6825561" y="2209800"/>
                </a:cubicBezTo>
                <a:cubicBezTo>
                  <a:pt x="6597794" y="2252821"/>
                  <a:pt x="6421777" y="2130533"/>
                  <a:pt x="6080107" y="2209800"/>
                </a:cubicBezTo>
                <a:cubicBezTo>
                  <a:pt x="5738437" y="2289067"/>
                  <a:pt x="5700437" y="2166593"/>
                  <a:pt x="5334653" y="2209800"/>
                </a:cubicBezTo>
                <a:cubicBezTo>
                  <a:pt x="4968869" y="2253007"/>
                  <a:pt x="4888069" y="2177961"/>
                  <a:pt x="4670733" y="2209800"/>
                </a:cubicBezTo>
                <a:cubicBezTo>
                  <a:pt x="4453397" y="2241639"/>
                  <a:pt x="4202386" y="2168905"/>
                  <a:pt x="3925280" y="2209800"/>
                </a:cubicBezTo>
                <a:cubicBezTo>
                  <a:pt x="3648174" y="2250695"/>
                  <a:pt x="3719529" y="2184985"/>
                  <a:pt x="3587496" y="2209800"/>
                </a:cubicBezTo>
                <a:cubicBezTo>
                  <a:pt x="3455463" y="2234615"/>
                  <a:pt x="3186036" y="2207652"/>
                  <a:pt x="3005110" y="2209800"/>
                </a:cubicBezTo>
                <a:cubicBezTo>
                  <a:pt x="2824184" y="2211948"/>
                  <a:pt x="2785786" y="2175182"/>
                  <a:pt x="2667327" y="2209800"/>
                </a:cubicBezTo>
                <a:cubicBezTo>
                  <a:pt x="2548868" y="2244418"/>
                  <a:pt x="2448788" y="2201539"/>
                  <a:pt x="2329543" y="2209800"/>
                </a:cubicBezTo>
                <a:cubicBezTo>
                  <a:pt x="2210298" y="2218061"/>
                  <a:pt x="1945245" y="2177867"/>
                  <a:pt x="1584089" y="2209800"/>
                </a:cubicBezTo>
                <a:cubicBezTo>
                  <a:pt x="1222933" y="2241733"/>
                  <a:pt x="1335220" y="2190843"/>
                  <a:pt x="1246305" y="2209800"/>
                </a:cubicBezTo>
                <a:cubicBezTo>
                  <a:pt x="1157390" y="2228757"/>
                  <a:pt x="902471" y="2172256"/>
                  <a:pt x="663920" y="2209800"/>
                </a:cubicBezTo>
                <a:cubicBezTo>
                  <a:pt x="425369" y="2247344"/>
                  <a:pt x="219089" y="2177885"/>
                  <a:pt x="0" y="2209800"/>
                </a:cubicBezTo>
                <a:cubicBezTo>
                  <a:pt x="-2414" y="2007072"/>
                  <a:pt x="39167" y="1887917"/>
                  <a:pt x="0" y="1723644"/>
                </a:cubicBezTo>
                <a:cubicBezTo>
                  <a:pt x="-39167" y="1559371"/>
                  <a:pt x="42018" y="1339527"/>
                  <a:pt x="0" y="1215390"/>
                </a:cubicBezTo>
                <a:cubicBezTo>
                  <a:pt x="-42018" y="1091253"/>
                  <a:pt x="5041" y="921196"/>
                  <a:pt x="0" y="685038"/>
                </a:cubicBezTo>
                <a:cubicBezTo>
                  <a:pt x="-5041" y="448880"/>
                  <a:pt x="48526" y="172457"/>
                  <a:pt x="0" y="0"/>
                </a:cubicBezTo>
                <a:close/>
              </a:path>
            </a:pathLst>
          </a:cu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أنظر الى </a:t>
            </a:r>
            <a:r>
              <a:rPr kumimoji="0" lang="ar-S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الوعائين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 السابقين ثم أجب 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يمتلك الوعاء الأول طاقة حرارية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(  </a:t>
            </a:r>
            <a:r>
              <a:rPr kumimoji="0" lang="ar-S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أكثرمن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  –  أقل من  –  مساوية  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الطاقة الحرارية للوعاء الثاني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18D00AC-D898-4294-B7BE-BA1D8257D327}"/>
              </a:ext>
            </a:extLst>
          </p:cNvPr>
          <p:cNvSpPr/>
          <p:nvPr/>
        </p:nvSpPr>
        <p:spPr>
          <a:xfrm>
            <a:off x="3962400" y="5067300"/>
            <a:ext cx="12954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9E391A6-775B-4505-9DF2-D39618371D3E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8" descr="C:\Users\user\Pictures\صورة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20" y="942707"/>
            <a:ext cx="637698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1"/>
          <p:cNvSpPr txBox="1">
            <a:spLocks noChangeArrowheads="1"/>
          </p:cNvSpPr>
          <p:nvPr/>
        </p:nvSpPr>
        <p:spPr bwMode="auto">
          <a:xfrm>
            <a:off x="3989729" y="235558"/>
            <a:ext cx="4919588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prstClr val="white"/>
                </a:solidFill>
                <a:latin typeface="Calibri" pitchFamily="34" charset="0"/>
              </a:rPr>
              <a:t>التغيرات بين الحالات الصلبة </a:t>
            </a:r>
            <a:r>
              <a:rPr lang="ar-SA" sz="2800" b="1" dirty="0" err="1">
                <a:solidFill>
                  <a:prstClr val="white"/>
                </a:solidFill>
                <a:latin typeface="Calibri" pitchFamily="34" charset="0"/>
              </a:rPr>
              <a:t>و</a:t>
            </a:r>
            <a:r>
              <a:rPr lang="ar-SA" sz="2800" b="1" dirty="0">
                <a:solidFill>
                  <a:prstClr val="white"/>
                </a:solidFill>
                <a:latin typeface="Calibri" pitchFamily="34" charset="0"/>
              </a:rPr>
              <a:t> السائلة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3189912" y="1645504"/>
            <a:ext cx="4906888" cy="83099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يكتسب الثلج طاقة حرارية وترتفع درجة حرارته فيتحول من صلب الى سائل .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2773637" y="2746344"/>
            <a:ext cx="5882968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chemeClr val="tx1"/>
                </a:solidFill>
              </a:rPr>
              <a:t>عملية التحول من الحالة الصلبة إلى الحالة السائلة تسمى </a:t>
            </a:r>
          </a:p>
          <a:p>
            <a:pPr algn="ctr">
              <a:defRPr/>
            </a:pPr>
            <a:r>
              <a:rPr lang="ar-SA" sz="2400" b="1" dirty="0">
                <a:solidFill>
                  <a:srgbClr val="001F82"/>
                </a:solidFill>
              </a:rPr>
              <a:t>.......................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5792774" y="4609560"/>
            <a:ext cx="301717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SA" sz="2800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ما هي درجة الانصهار ؟</a:t>
            </a:r>
            <a:endParaRPr lang="ar-SA" sz="1600" b="1" dirty="0">
              <a:ln w="18415" cmpd="sng">
                <a:noFill/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1897441" y="5475408"/>
            <a:ext cx="678308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001F82"/>
                </a:solidFill>
              </a:rPr>
              <a:t>هي درجة الحرارة التي يتم عندها تحول المادة من صلبة </a:t>
            </a:r>
            <a:r>
              <a:rPr lang="ar-SA" sz="2400" b="1" dirty="0" err="1">
                <a:solidFill>
                  <a:srgbClr val="001F82"/>
                </a:solidFill>
              </a:rPr>
              <a:t>الى</a:t>
            </a:r>
            <a:r>
              <a:rPr lang="ar-SA" sz="2400" b="1" dirty="0">
                <a:solidFill>
                  <a:srgbClr val="001F82"/>
                </a:solidFill>
              </a:rPr>
              <a:t> سائلة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6" y="314386"/>
            <a:ext cx="1905000" cy="243328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8" y="4395520"/>
            <a:ext cx="2088232" cy="2168277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7B575C4B-A5F4-4DD6-9ED7-9A0213E4AA8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BB92ED3-4602-4444-9D39-34CF47B057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87" y="4605339"/>
            <a:ext cx="584775" cy="58477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5EB5ED2-3774-4EBF-8D77-4D0C4F4518B8}"/>
              </a:ext>
            </a:extLst>
          </p:cNvPr>
          <p:cNvSpPr/>
          <p:nvPr/>
        </p:nvSpPr>
        <p:spPr>
          <a:xfrm>
            <a:off x="4572000" y="3695608"/>
            <a:ext cx="208823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3F5689"/>
                </a:solidFill>
              </a:rPr>
              <a:t>الانصهار</a:t>
            </a:r>
          </a:p>
        </p:txBody>
      </p:sp>
    </p:spTree>
    <p:extLst>
      <p:ext uri="{BB962C8B-B14F-4D97-AF65-F5344CB8AC3E}">
        <p14:creationId xmlns:p14="http://schemas.microsoft.com/office/powerpoint/2010/main" val="37022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type.wav"/>
          </p:stSnd>
        </p:sndAc>
      </p:transition>
    </mc:Choice>
    <mc:Fallback xmlns="">
      <p:transition spd="slow">
        <p:split orient="vert"/>
        <p:sndAc>
          <p:stSnd>
            <p:snd r:embed="rId7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AF2729C-4E23-41C5-A053-23096D9CE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2875" y="4726105"/>
            <a:ext cx="2798944" cy="2000808"/>
          </a:xfrm>
          <a:prstGeom prst="rect">
            <a:avLst/>
          </a:prstGeom>
        </p:spPr>
      </p:pic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3144340" y="2786214"/>
            <a:ext cx="5542460" cy="2940295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043609" y="597731"/>
            <a:ext cx="7056784" cy="13980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</a:p>
          <a:p>
            <a:pPr lvl="0">
              <a:defRPr/>
            </a:pPr>
            <a:r>
              <a:rPr lang="ar-SA" sz="2800" b="1" dirty="0">
                <a:solidFill>
                  <a:srgbClr val="C00000"/>
                </a:solidFill>
                <a:latin typeface="Century Schoolbook"/>
                <a:cs typeface="Times New Roman" panose="02020603050405020304" pitchFamily="18" charset="0"/>
              </a:rPr>
              <a:t>لماذا لا تنصهر المركبات غير البلورية مثل المطاط والزجاج بالطريقة نفسها التي تنصهر بها المركبات البلورية ؟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4366C88-9EAE-41E5-A503-E29346AA3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53" y="1296780"/>
            <a:ext cx="835987" cy="65506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74B0F-527D-4C26-97CA-074B1F4453A5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F5E9FA5-94EB-4430-801A-BC14A8399795}"/>
              </a:ext>
            </a:extLst>
          </p:cNvPr>
          <p:cNvSpPr txBox="1"/>
          <p:nvPr/>
        </p:nvSpPr>
        <p:spPr>
          <a:xfrm>
            <a:off x="2023611" y="2855500"/>
            <a:ext cx="538480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>
              <a:defRPr/>
            </a:pPr>
            <a:r>
              <a:rPr lang="ar-SA" sz="3600" b="1" dirty="0">
                <a:solidFill>
                  <a:srgbClr val="002060"/>
                </a:solidFill>
              </a:rPr>
              <a:t>لأنها لا تمتلك تركيبا بلوريا ليتحطم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0C2326B5-6563-4EAE-B70A-2A3174FC5D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424557" y="5242930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1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4" descr="C:\Users\user\Pictures\صورة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64" y="5163378"/>
            <a:ext cx="5601580" cy="56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7026684" y="1908470"/>
            <a:ext cx="1008610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SA" sz="3200" b="1" dirty="0">
                <a:solidFill>
                  <a:srgbClr val="002060"/>
                </a:solidFill>
              </a:rPr>
              <a:t>التجمد</a:t>
            </a:r>
            <a:endParaRPr lang="ar-SA" b="1" dirty="0">
              <a:solidFill>
                <a:srgbClr val="00206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539341" y="3026721"/>
            <a:ext cx="44196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002060"/>
                </a:solidFill>
              </a:rPr>
              <a:t>التحول من الحالة السائلة إلى الحالة الصلبة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3630993" y="4098329"/>
            <a:ext cx="5405503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002060"/>
                </a:solidFill>
              </a:rPr>
              <a:t>هي درجة الحرارة التي يتم عندها تحول المادة </a:t>
            </a:r>
          </a:p>
          <a:p>
            <a:pPr>
              <a:defRPr/>
            </a:pPr>
            <a:r>
              <a:rPr lang="ar-SA" sz="2800" b="1" dirty="0">
                <a:solidFill>
                  <a:srgbClr val="002060"/>
                </a:solidFill>
              </a:rPr>
              <a:t>من الحالة السائلة الى الحالة الصلبة</a:t>
            </a:r>
          </a:p>
        </p:txBody>
      </p:sp>
      <p:pic>
        <p:nvPicPr>
          <p:cNvPr id="40985" name="Picture 33" descr="C:\Users\user\Pictures\صورة8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/>
          <a:stretch>
            <a:fillRect/>
          </a:stretch>
        </p:blipFill>
        <p:spPr bwMode="auto">
          <a:xfrm>
            <a:off x="2542883" y="5864117"/>
            <a:ext cx="6367060" cy="58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ربع نص 17"/>
          <p:cNvSpPr txBox="1"/>
          <p:nvPr/>
        </p:nvSpPr>
        <p:spPr>
          <a:xfrm>
            <a:off x="4687895" y="289129"/>
            <a:ext cx="4195316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01F82"/>
                </a:solidFill>
              </a:rPr>
              <a:t>عملية التحول من الحالة الصلبة إلى الحالة السائلة تسمى ..............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BE936DF-C76B-480D-8462-3C8C5E9357E4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7B340A1-A0D1-49B5-80D0-73BF1DC2CF87}"/>
              </a:ext>
            </a:extLst>
          </p:cNvPr>
          <p:cNvSpPr txBox="1"/>
          <p:nvPr/>
        </p:nvSpPr>
        <p:spPr>
          <a:xfrm>
            <a:off x="4715571" y="1523322"/>
            <a:ext cx="4195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ما هي العملية المعاكسة للانصهار ؟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7D07870-8ED1-45D2-A4FA-A3937D2BD9DC}"/>
              </a:ext>
            </a:extLst>
          </p:cNvPr>
          <p:cNvSpPr txBox="1"/>
          <p:nvPr/>
        </p:nvSpPr>
        <p:spPr>
          <a:xfrm>
            <a:off x="6176420" y="2491853"/>
            <a:ext cx="27344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ما هي عملية التجمد ؟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C8355CF5-6767-416B-A838-AA24D3E3998F}"/>
              </a:ext>
            </a:extLst>
          </p:cNvPr>
          <p:cNvSpPr txBox="1"/>
          <p:nvPr/>
        </p:nvSpPr>
        <p:spPr>
          <a:xfrm>
            <a:off x="6224474" y="3575109"/>
            <a:ext cx="27344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ما هي درجة التجمد ؟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B77FE7D-EA2D-4472-8D0E-24CF02644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34" y="1646779"/>
            <a:ext cx="3556596" cy="128571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2951A74-589C-416A-A68C-70B6C1B3C2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55" y="3026721"/>
            <a:ext cx="2152650" cy="3962636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164E1F4-00C3-4AC9-8083-6745D0C49B86}"/>
              </a:ext>
            </a:extLst>
          </p:cNvPr>
          <p:cNvSpPr txBox="1"/>
          <p:nvPr/>
        </p:nvSpPr>
        <p:spPr>
          <a:xfrm>
            <a:off x="4946700" y="773123"/>
            <a:ext cx="127777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tx1"/>
                </a:solidFill>
              </a:rPr>
              <a:t> انصهار</a:t>
            </a:r>
            <a:endParaRPr lang="ar-SA" sz="2400" b="1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377C926B-A359-4FAE-AA7E-5D9A359EB6A7}"/>
              </a:ext>
            </a:extLst>
          </p:cNvPr>
          <p:cNvSpPr/>
          <p:nvPr/>
        </p:nvSpPr>
        <p:spPr>
          <a:xfrm>
            <a:off x="8244408" y="6415545"/>
            <a:ext cx="665535" cy="288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9739397"/>
      </p:ext>
    </p:extLst>
  </p:cSld>
  <p:clrMapOvr>
    <a:masterClrMapping/>
  </p:clrMapOvr>
  <p:transition spd="slow">
    <p:cover dir="r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0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ربع نص 17"/>
          <p:cNvSpPr txBox="1"/>
          <p:nvPr/>
        </p:nvSpPr>
        <p:spPr>
          <a:xfrm>
            <a:off x="4691995" y="1042316"/>
            <a:ext cx="4195316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01F82"/>
                </a:solidFill>
              </a:rPr>
              <a:t>عملية التحول من الحالة </a:t>
            </a:r>
            <a:r>
              <a:rPr lang="ar-SA" sz="2800" b="1" dirty="0">
                <a:solidFill>
                  <a:srgbClr val="00B050"/>
                </a:solidFill>
              </a:rPr>
              <a:t>السائلة</a:t>
            </a:r>
            <a:r>
              <a:rPr lang="ar-SA" sz="2800" b="1" dirty="0">
                <a:solidFill>
                  <a:srgbClr val="001F82"/>
                </a:solidFill>
              </a:rPr>
              <a:t> إلى الحالة </a:t>
            </a:r>
            <a:r>
              <a:rPr lang="ar-SA" sz="2800" b="1" dirty="0">
                <a:solidFill>
                  <a:srgbClr val="C33232"/>
                </a:solidFill>
              </a:rPr>
              <a:t>الغازية</a:t>
            </a:r>
            <a:r>
              <a:rPr lang="ar-SA" sz="2800" b="1" dirty="0">
                <a:solidFill>
                  <a:srgbClr val="001F82"/>
                </a:solidFill>
              </a:rPr>
              <a:t> تسمى</a:t>
            </a:r>
          </a:p>
          <a:p>
            <a:pPr algn="ctr">
              <a:defRPr/>
            </a:pPr>
            <a:r>
              <a:rPr lang="ar-SA" sz="2800" b="1" dirty="0">
                <a:solidFill>
                  <a:srgbClr val="001F82"/>
                </a:solidFill>
              </a:rPr>
              <a:t> ..............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BE936DF-C76B-480D-8462-3C8C5E9357E4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C8355CF5-6767-416B-A838-AA24D3E3998F}"/>
              </a:ext>
            </a:extLst>
          </p:cNvPr>
          <p:cNvSpPr txBox="1"/>
          <p:nvPr/>
        </p:nvSpPr>
        <p:spPr>
          <a:xfrm>
            <a:off x="6152844" y="2899477"/>
            <a:ext cx="27344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ما هي درجة الغليان ؟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B77FE7D-EA2D-4472-8D0E-24CF02644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284" y="330701"/>
            <a:ext cx="1880081" cy="2162195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164E1F4-00C3-4AC9-8083-6745D0C49B86}"/>
              </a:ext>
            </a:extLst>
          </p:cNvPr>
          <p:cNvSpPr txBox="1"/>
          <p:nvPr/>
        </p:nvSpPr>
        <p:spPr>
          <a:xfrm>
            <a:off x="5958800" y="1904091"/>
            <a:ext cx="140119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تبخر</a:t>
            </a:r>
            <a:endParaRPr lang="ar-SA" sz="24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7B6F3FB-4A05-4AB7-A0C2-88E757CB9A6D}"/>
              </a:ext>
            </a:extLst>
          </p:cNvPr>
          <p:cNvSpPr txBox="1"/>
          <p:nvPr/>
        </p:nvSpPr>
        <p:spPr>
          <a:xfrm>
            <a:off x="3892585" y="3551582"/>
            <a:ext cx="5107075" cy="1077218"/>
          </a:xfrm>
          <a:prstGeom prst="rect">
            <a:avLst/>
          </a:prstGeom>
          <a:ln w="19050">
            <a:noFill/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 درجة الحرارة التي يتم عندها تحول المادة من الحالة السائلة الى الحالة الغازية</a:t>
            </a:r>
          </a:p>
        </p:txBody>
      </p:sp>
      <p:pic>
        <p:nvPicPr>
          <p:cNvPr id="17" name="Picture 26" descr="C:\Users\user\Pictures\صورة76.png">
            <a:extLst>
              <a:ext uri="{FF2B5EF4-FFF2-40B4-BE49-F238E27FC236}">
                <a16:creationId xmlns:a16="http://schemas.microsoft.com/office/drawing/2014/main" id="{BBCC0CE8-C50E-4263-A070-2503D1A3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9" y="2575992"/>
            <a:ext cx="3635896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DFC8DCE1-9514-49B2-8A76-D0FDC612A84D}"/>
              </a:ext>
            </a:extLst>
          </p:cNvPr>
          <p:cNvSpPr/>
          <p:nvPr/>
        </p:nvSpPr>
        <p:spPr>
          <a:xfrm>
            <a:off x="2860821" y="4903394"/>
            <a:ext cx="609446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ترتفع درجة حرارة الماء عند تسخينه حتى تصل إلى </a:t>
            </a:r>
            <a:r>
              <a:rPr lang="ar-SA" sz="2400" baseline="30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 س عندها يبدأ الماء السائل في التحول إلى غاز</a:t>
            </a:r>
            <a:r>
              <a:rPr lang="ar-SA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20" name="مربع نص 1">
            <a:extLst>
              <a:ext uri="{FF2B5EF4-FFF2-40B4-BE49-F238E27FC236}">
                <a16:creationId xmlns:a16="http://schemas.microsoft.com/office/drawing/2014/main" id="{AA29D674-6BD8-479C-90F2-7A75368EB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4193" y="193201"/>
            <a:ext cx="4430170" cy="523220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prstClr val="white"/>
                </a:solidFill>
                <a:latin typeface="Calibri" pitchFamily="34" charset="0"/>
              </a:rPr>
              <a:t>التغيرات بين الحالات السائلة والغازية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0C5EEFA-A551-456A-9161-F4BDDCBF963D}"/>
              </a:ext>
            </a:extLst>
          </p:cNvPr>
          <p:cNvSpPr txBox="1"/>
          <p:nvPr/>
        </p:nvSpPr>
        <p:spPr>
          <a:xfrm>
            <a:off x="2032476" y="5998086"/>
            <a:ext cx="6835591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02060"/>
                </a:solidFill>
              </a:rPr>
              <a:t>................ </a:t>
            </a:r>
            <a:r>
              <a:rPr lang="ar-SA" sz="2800" b="1" dirty="0">
                <a:solidFill>
                  <a:schemeClr val="tx1"/>
                </a:solidFill>
              </a:rPr>
              <a:t>التحول من الحالة </a:t>
            </a:r>
            <a:r>
              <a:rPr lang="ar-SA" sz="2800" b="1" dirty="0">
                <a:solidFill>
                  <a:srgbClr val="C00000"/>
                </a:solidFill>
              </a:rPr>
              <a:t>الغازية</a:t>
            </a:r>
            <a:r>
              <a:rPr lang="ar-SA" sz="2800" b="1" dirty="0">
                <a:solidFill>
                  <a:srgbClr val="002060"/>
                </a:solidFill>
              </a:rPr>
              <a:t> </a:t>
            </a:r>
            <a:r>
              <a:rPr lang="ar-SA" sz="2800" b="1" dirty="0">
                <a:solidFill>
                  <a:schemeClr val="tx1"/>
                </a:solidFill>
              </a:rPr>
              <a:t>إلى الحالة </a:t>
            </a:r>
            <a:r>
              <a:rPr lang="ar-SA" sz="2800" b="1" dirty="0">
                <a:solidFill>
                  <a:srgbClr val="00B050"/>
                </a:solidFill>
              </a:rPr>
              <a:t>السائلة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11EBFFF-7434-4C70-AEA2-E8090872F1BA}"/>
              </a:ext>
            </a:extLst>
          </p:cNvPr>
          <p:cNvSpPr/>
          <p:nvPr/>
        </p:nvSpPr>
        <p:spPr>
          <a:xfrm>
            <a:off x="7191570" y="5998086"/>
            <a:ext cx="148488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التكثف</a:t>
            </a:r>
            <a:endParaRPr lang="ar-SA" sz="2400" b="1" dirty="0">
              <a:solidFill>
                <a:srgbClr val="002060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E2951A74-589C-416A-A68C-70B6C1B3C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" y="4365105"/>
            <a:ext cx="1408817" cy="249289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8126D10-D03F-4691-B0F5-96658DDFD456}"/>
              </a:ext>
            </a:extLst>
          </p:cNvPr>
          <p:cNvSpPr/>
          <p:nvPr/>
        </p:nvSpPr>
        <p:spPr>
          <a:xfrm>
            <a:off x="219853" y="3980013"/>
            <a:ext cx="751747" cy="301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3399"/>
                </a:solidFill>
              </a:rPr>
              <a:t>تبخر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8991E8E-CC2A-4E37-8D8C-C160A440B0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15" y="2784716"/>
            <a:ext cx="698878" cy="698878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A1374E47-7F03-4873-AADE-9DE5D1B2F9E9}"/>
              </a:ext>
            </a:extLst>
          </p:cNvPr>
          <p:cNvSpPr/>
          <p:nvPr/>
        </p:nvSpPr>
        <p:spPr>
          <a:xfrm>
            <a:off x="8244408" y="6415545"/>
            <a:ext cx="665535" cy="288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2800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8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animBg="1"/>
      <p:bldP spid="15" grpId="0" animBg="1"/>
      <p:bldP spid="19" grpId="0" animBg="1"/>
      <p:bldP spid="21" grpId="0"/>
      <p:bldP spid="2" grpId="0" animBg="1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6" descr="C:\Users\user\Pictures\صورة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8"/>
          <a:stretch>
            <a:fillRect/>
          </a:stretch>
        </p:blipFill>
        <p:spPr bwMode="auto">
          <a:xfrm>
            <a:off x="228600" y="4343400"/>
            <a:ext cx="26368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https://upload.wikimedia.org/wikipedia/commons/thumb/3/36/Dry_Ice_Pellets_Subliming.jpg/200px-Dry_Ice_Pellets_Sublim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98963"/>
            <a:ext cx="22860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1"/>
          <p:cNvSpPr txBox="1">
            <a:spLocks noChangeArrowheads="1"/>
          </p:cNvSpPr>
          <p:nvPr/>
        </p:nvSpPr>
        <p:spPr bwMode="auto">
          <a:xfrm>
            <a:off x="4922838" y="219763"/>
            <a:ext cx="40386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prstClr val="white"/>
                </a:solidFill>
                <a:latin typeface="Calibri" pitchFamily="34" charset="0"/>
              </a:rPr>
              <a:t>التغيرات بين الحالات الصلبة والغازية</a:t>
            </a:r>
          </a:p>
        </p:txBody>
      </p:sp>
      <p:pic>
        <p:nvPicPr>
          <p:cNvPr id="491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19600"/>
            <a:ext cx="2438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470168" y="821712"/>
            <a:ext cx="6441602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عندما تكتسب جسيمات سطح المادة الصلبة طاقة كافية     لتصبح غازاً يمكن أن تتحول من الحالة الصلبة الى الحالة الغازية مباشرة دون المرور بالحالة السائلة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5715000" y="5819775"/>
            <a:ext cx="2286000" cy="83026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16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يستخدم الجليد الجاف كمادة تبريد في عمليات الإسعاف وفي حفظ بعض المواد باردة وجافة</a:t>
            </a:r>
            <a:endParaRPr lang="ar-SA" sz="14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29734" y="2956643"/>
            <a:ext cx="35309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 dirty="0">
                <a:solidFill>
                  <a:srgbClr val="17438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اليود  كلمة يونانية تعني .. ارجواني حيث يتميز لون الغاز الناتج عن تسامي اليود بلون أرجواني أو بنفسجي غامق 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7747000" y="3264094"/>
            <a:ext cx="1371600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dirty="0">
                <a:ln w="10541" cmpd="sng">
                  <a:solidFill>
                    <a:srgbClr val="6EA0B0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62626"/>
                </a:solidFill>
                <a:latin typeface="Arial" charset="0"/>
                <a:cs typeface="Arial" charset="0"/>
              </a:rPr>
              <a:t>مادة اليود</a:t>
            </a:r>
            <a:endParaRPr lang="en-US" sz="2400" dirty="0">
              <a:ln w="10541" cmpd="sng">
                <a:solidFill>
                  <a:srgbClr val="6EA0B0">
                    <a:shade val="88000"/>
                    <a:satMod val="110000"/>
                  </a:srgbClr>
                </a:solidFill>
                <a:prstDash val="solid"/>
              </a:ln>
              <a:solidFill>
                <a:srgbClr val="262626"/>
              </a:solidFill>
              <a:latin typeface="Arial" charset="0"/>
              <a:cs typeface="Arial" charset="0"/>
            </a:endParaRPr>
          </a:p>
        </p:txBody>
      </p:sp>
      <p:cxnSp>
        <p:nvCxnSpPr>
          <p:cNvPr id="16" name="رابط كسهم مستقيم 15"/>
          <p:cNvCxnSpPr>
            <a:cxnSpLocks/>
          </p:cNvCxnSpPr>
          <p:nvPr/>
        </p:nvCxnSpPr>
        <p:spPr>
          <a:xfrm flipH="1">
            <a:off x="4922838" y="3457074"/>
            <a:ext cx="163010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171" name="مربع نص 16"/>
          <p:cNvSpPr txBox="1">
            <a:spLocks noChangeArrowheads="1"/>
          </p:cNvSpPr>
          <p:nvPr/>
        </p:nvSpPr>
        <p:spPr bwMode="auto">
          <a:xfrm>
            <a:off x="5413117" y="3516606"/>
            <a:ext cx="723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تسامي</a:t>
            </a:r>
          </a:p>
        </p:txBody>
      </p:sp>
      <p:sp>
        <p:nvSpPr>
          <p:cNvPr id="49172" name="مربع نص 17"/>
          <p:cNvSpPr txBox="1">
            <a:spLocks noChangeArrowheads="1"/>
          </p:cNvSpPr>
          <p:nvPr/>
        </p:nvSpPr>
        <p:spPr bwMode="auto">
          <a:xfrm>
            <a:off x="5565787" y="3028950"/>
            <a:ext cx="684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حرارة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3724823" y="2145893"/>
            <a:ext cx="5311673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>
              <a:defRPr/>
            </a:pPr>
            <a:r>
              <a:rPr lang="ar-SA" sz="2400" b="1" dirty="0">
                <a:solidFill>
                  <a:prstClr val="black"/>
                </a:solidFill>
              </a:rPr>
              <a:t>التحول من الحالة الصلبة إلى الحالة الغازية دون المرور بالحالة السائلة ..............</a:t>
            </a:r>
          </a:p>
        </p:txBody>
      </p:sp>
      <p:sp>
        <p:nvSpPr>
          <p:cNvPr id="25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8813800" y="5886450"/>
            <a:ext cx="3048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68E18F2F-E57F-4E8A-A7F5-B960D51A3FA7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B8E3BB0-5A34-4C1F-8841-56515495D236}"/>
              </a:ext>
            </a:extLst>
          </p:cNvPr>
          <p:cNvSpPr/>
          <p:nvPr/>
        </p:nvSpPr>
        <p:spPr>
          <a:xfrm>
            <a:off x="5598727" y="2527960"/>
            <a:ext cx="1152128" cy="430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800" b="1" dirty="0">
                <a:solidFill>
                  <a:srgbClr val="003399"/>
                </a:solidFill>
              </a:rPr>
              <a:t>تسامي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61DAF91-8B47-4246-AC6B-9EA8B0739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942" y="2956643"/>
            <a:ext cx="1590924" cy="113985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E02087C-691D-41ED-94FA-4B9E9A023E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23" y="3175096"/>
            <a:ext cx="990601" cy="723199"/>
          </a:xfrm>
          <a:prstGeom prst="rect">
            <a:avLst/>
          </a:prstGeom>
        </p:spPr>
      </p:pic>
      <p:pic>
        <p:nvPicPr>
          <p:cNvPr id="32" name="Picture 4" descr="http://birooo2007.jeeran.com/i/002.gif">
            <a:extLst>
              <a:ext uri="{FF2B5EF4-FFF2-40B4-BE49-F238E27FC236}">
                <a16:creationId xmlns:a16="http://schemas.microsoft.com/office/drawing/2014/main" id="{B9ABC2C5-D398-4790-8A23-B218AA5661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00374"/>
            <a:ext cx="899269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C16E0DDA-A19E-4D1A-A9BD-D13FF123E636}"/>
              </a:ext>
            </a:extLst>
          </p:cNvPr>
          <p:cNvSpPr/>
          <p:nvPr/>
        </p:nvSpPr>
        <p:spPr>
          <a:xfrm>
            <a:off x="8244408" y="6415545"/>
            <a:ext cx="665535" cy="288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71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type.wav"/>
          </p:stSnd>
        </p:sndAc>
      </p:transition>
    </mc:Choice>
    <mc:Fallback xmlns="">
      <p:transition spd="slow">
        <p:fade/>
        <p:sndAc>
          <p:stSnd>
            <p:snd r:embed="rId9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  <p:bldP spid="13" grpId="0" animBg="1"/>
      <p:bldP spid="49171" grpId="0"/>
      <p:bldP spid="49172" grpId="0"/>
      <p:bldP spid="20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حالات المادة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09320"/>
          </a:xfr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5E6415A-DFB5-4522-8A5F-C503BD091E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3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12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03592"/>
      </p:ext>
    </p:extLst>
  </p:cSld>
  <p:clrMapOvr>
    <a:masterClrMapping/>
  </p:clrMapOvr>
  <p:transition spd="slow">
    <p:wheel spokes="1"/>
    <p:sndAc>
      <p:stSnd>
        <p:snd r:embed="rId2" name="explode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962775" y="1719263"/>
            <a:ext cx="1439863" cy="224313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</a:rPr>
              <a:t>صلب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25475" y="1719263"/>
            <a:ext cx="1441450" cy="223202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</a:rPr>
              <a:t>غاز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794125" y="1719263"/>
            <a:ext cx="1439863" cy="223202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</a:rPr>
              <a:t>سائل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50181" name="Picture 6" descr="المــــــادة حـــــــالاتها الســــــت &quot; الصلبــــــــة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43200"/>
            <a:ext cx="12192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3" descr="http://www.khayma.com/mtwan/image3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19400"/>
            <a:ext cx="1295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5" descr="http://www.khayma.com/mtwan/image3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رابط كسهم مستقيم 10"/>
          <p:cNvCxnSpPr/>
          <p:nvPr/>
        </p:nvCxnSpPr>
        <p:spPr>
          <a:xfrm rot="10800000">
            <a:off x="5334000" y="1752600"/>
            <a:ext cx="1439863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5410200" y="3962400"/>
            <a:ext cx="144145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 flipV="1">
            <a:off x="2286000" y="3962400"/>
            <a:ext cx="136842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rot="10800000">
            <a:off x="2286000" y="17526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5410200" y="1219200"/>
            <a:ext cx="136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إنصهار</a:t>
            </a:r>
            <a:endParaRPr lang="en-US" altLang="ar-SA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5410200" y="3429000"/>
            <a:ext cx="136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تجمد</a:t>
            </a:r>
            <a:endParaRPr lang="en-US" altLang="ar-SA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مربع نص 24"/>
          <p:cNvSpPr txBox="1">
            <a:spLocks noChangeArrowheads="1"/>
          </p:cNvSpPr>
          <p:nvPr/>
        </p:nvSpPr>
        <p:spPr bwMode="auto">
          <a:xfrm>
            <a:off x="2209800" y="3429000"/>
            <a:ext cx="136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تكثف</a:t>
            </a:r>
            <a:endParaRPr lang="en-US" altLang="ar-SA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2209800" y="1219200"/>
            <a:ext cx="136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تبخر</a:t>
            </a:r>
            <a:endParaRPr lang="en-US" altLang="ar-SA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92" name="مربع نص 26"/>
          <p:cNvSpPr txBox="1">
            <a:spLocks noChangeArrowheads="1"/>
          </p:cNvSpPr>
          <p:nvPr/>
        </p:nvSpPr>
        <p:spPr bwMode="auto">
          <a:xfrm>
            <a:off x="5562600" y="1752600"/>
            <a:ext cx="1223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حرارة</a:t>
            </a:r>
            <a:endParaRPr lang="en-US" altLang="ar-SA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93" name="مربع نص 27"/>
          <p:cNvSpPr txBox="1">
            <a:spLocks noChangeArrowheads="1"/>
          </p:cNvSpPr>
          <p:nvPr/>
        </p:nvSpPr>
        <p:spPr bwMode="auto">
          <a:xfrm>
            <a:off x="2286000" y="1752600"/>
            <a:ext cx="1223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حرارة</a:t>
            </a:r>
            <a:endParaRPr lang="en-US" altLang="ar-SA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94" name="مربع نص 28"/>
          <p:cNvSpPr txBox="1">
            <a:spLocks noChangeArrowheads="1"/>
          </p:cNvSpPr>
          <p:nvPr/>
        </p:nvSpPr>
        <p:spPr bwMode="auto">
          <a:xfrm>
            <a:off x="2354263" y="3951288"/>
            <a:ext cx="1227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حرارة</a:t>
            </a:r>
            <a:endParaRPr lang="en-US" altLang="ar-SA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95" name="مربع نص 29"/>
          <p:cNvSpPr txBox="1">
            <a:spLocks noChangeArrowheads="1"/>
          </p:cNvSpPr>
          <p:nvPr/>
        </p:nvSpPr>
        <p:spPr bwMode="auto">
          <a:xfrm>
            <a:off x="5486400" y="3962400"/>
            <a:ext cx="1223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حرارة</a:t>
            </a:r>
            <a:endParaRPr lang="en-US" altLang="ar-SA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8813800" y="5886450"/>
            <a:ext cx="3048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D415DDC9-ADD6-4041-B00C-14EBE64F5E57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619CD1-EAC1-4FAC-9B3C-BAB938D06CAC}"/>
              </a:ext>
            </a:extLst>
          </p:cNvPr>
          <p:cNvSpPr txBox="1"/>
          <p:nvPr/>
        </p:nvSpPr>
        <p:spPr>
          <a:xfrm>
            <a:off x="4211960" y="260648"/>
            <a:ext cx="46018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في الشكل التالي وضح تحولات المادة ؟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D2053D38-B7E1-4E0C-B478-60191B70785B}"/>
              </a:ext>
            </a:extLst>
          </p:cNvPr>
          <p:cNvSpPr txBox="1"/>
          <p:nvPr/>
        </p:nvSpPr>
        <p:spPr>
          <a:xfrm>
            <a:off x="-285129" y="5386791"/>
            <a:ext cx="9289032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>
              <a:defRPr/>
            </a:pPr>
            <a:r>
              <a:rPr lang="ar-SA" sz="3200" dirty="0">
                <a:solidFill>
                  <a:schemeClr val="tx1"/>
                </a:solidFill>
              </a:rPr>
              <a:t>عملية التحول من الحالة الصلبة إلى الحالة السائلة تسمى ..............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3E3866D-B6D1-46BC-8756-F94573B1D99C}"/>
              </a:ext>
            </a:extLst>
          </p:cNvPr>
          <p:cNvSpPr txBox="1"/>
          <p:nvPr/>
        </p:nvSpPr>
        <p:spPr>
          <a:xfrm>
            <a:off x="323528" y="6056683"/>
            <a:ext cx="8786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i="0" u="none" strike="noStrike" kern="1200" normalizeH="0" baseline="0" noProof="0" dirty="0"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عملية التحول من الحالة السائلة إلى الحالة الغازية تسمى .....................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DFB9846-7D3C-469D-952B-C8E068299C30}"/>
              </a:ext>
            </a:extLst>
          </p:cNvPr>
          <p:cNvSpPr txBox="1"/>
          <p:nvPr/>
        </p:nvSpPr>
        <p:spPr>
          <a:xfrm>
            <a:off x="2741426" y="4710380"/>
            <a:ext cx="62580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 : اكمل الفراغات التالية بما يناسب: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EAEE511-DE8A-4520-8266-9ADA515CAB6D}"/>
              </a:ext>
            </a:extLst>
          </p:cNvPr>
          <p:cNvSpPr txBox="1"/>
          <p:nvPr/>
        </p:nvSpPr>
        <p:spPr>
          <a:xfrm>
            <a:off x="323528" y="5470946"/>
            <a:ext cx="157972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 انصهار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E256FDC-F360-46CA-B05F-E7AC6FB8ED33}"/>
              </a:ext>
            </a:extLst>
          </p:cNvPr>
          <p:cNvSpPr txBox="1"/>
          <p:nvPr/>
        </p:nvSpPr>
        <p:spPr>
          <a:xfrm>
            <a:off x="399728" y="6063202"/>
            <a:ext cx="216024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تسامي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A84029A9-4D41-4176-AE27-816F3E92F051}"/>
              </a:ext>
            </a:extLst>
          </p:cNvPr>
          <p:cNvSpPr/>
          <p:nvPr/>
        </p:nvSpPr>
        <p:spPr>
          <a:xfrm>
            <a:off x="8244408" y="6415545"/>
            <a:ext cx="665535" cy="288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87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33" grpId="0" animBg="1"/>
      <p:bldP spid="3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40AE8C-7BE7-4FD8-9496-E5DFE3030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" y="6473969"/>
            <a:ext cx="1149037" cy="1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0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3" descr="C:\Users\user\Pictures\صورة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3129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50" descr="C:\Users\user\Pictures\صورة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19050"/>
            <a:ext cx="457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 rot="20927298">
            <a:off x="943559" y="646758"/>
            <a:ext cx="3581400" cy="6514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1- الطاقة الحرارية: مجموع طاقة الجسيمات 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درجة الحرارة: متوسط طاقة الجسيمات .</a:t>
            </a:r>
          </a:p>
        </p:txBody>
      </p:sp>
      <p:sp>
        <p:nvSpPr>
          <p:cNvPr id="6" name="مستطيل 5"/>
          <p:cNvSpPr/>
          <p:nvPr/>
        </p:nvSpPr>
        <p:spPr>
          <a:xfrm rot="20949461">
            <a:off x="328422" y="1665808"/>
            <a:ext cx="3226099" cy="12091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2- عندما تزيد الطاقة الحرارية للجسيمات تزداد طاقتها الحركية وبالتالي تتغلب على قوى التماسك التي تربط بينها (والعكس)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مثل: تحول الجليد </a:t>
            </a:r>
            <a:r>
              <a:rPr lang="ar-SA" b="1" dirty="0" err="1">
                <a:solidFill>
                  <a:prstClr val="black"/>
                </a:solidFill>
              </a:rPr>
              <a:t>الى</a:t>
            </a:r>
            <a:r>
              <a:rPr lang="ar-SA" b="1" dirty="0">
                <a:solidFill>
                  <a:prstClr val="black"/>
                </a:solidFill>
              </a:rPr>
              <a:t> ماء </a:t>
            </a:r>
          </a:p>
        </p:txBody>
      </p:sp>
      <p:sp>
        <p:nvSpPr>
          <p:cNvPr id="7" name="مستطيل 6"/>
          <p:cNvSpPr/>
          <p:nvPr/>
        </p:nvSpPr>
        <p:spPr>
          <a:xfrm rot="20946172">
            <a:off x="1480186" y="2881671"/>
            <a:ext cx="2564062" cy="4795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3- </a:t>
            </a:r>
            <a:r>
              <a:rPr lang="ar-SA" b="1" dirty="0" err="1">
                <a:solidFill>
                  <a:prstClr val="black"/>
                </a:solidFill>
              </a:rPr>
              <a:t>الإنصهار</a:t>
            </a:r>
            <a:r>
              <a:rPr lang="ar-SA" b="1" dirty="0">
                <a:solidFill>
                  <a:prstClr val="black"/>
                </a:solidFill>
              </a:rPr>
              <a:t> والتبخر والتسامي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 rot="20930458">
            <a:off x="197748" y="5091951"/>
            <a:ext cx="4124464" cy="6827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5- انخفاض درجة حرارة الجسم بسبب امتصاص الماء الموجود على الجلد حرارة من الجسم أثناء الخروج   </a:t>
            </a:r>
          </a:p>
        </p:txBody>
      </p:sp>
      <p:sp>
        <p:nvSpPr>
          <p:cNvPr id="9" name="مستطيل 8"/>
          <p:cNvSpPr/>
          <p:nvPr/>
        </p:nvSpPr>
        <p:spPr>
          <a:xfrm rot="20901126">
            <a:off x="320268" y="3647936"/>
            <a:ext cx="3810753" cy="1296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4- الغليان: يحدث سريعاً عندما تتحول جميع الجسيمات من كل أجزاء السائل </a:t>
            </a:r>
            <a:r>
              <a:rPr lang="ar-SA" b="1" dirty="0" err="1">
                <a:solidFill>
                  <a:prstClr val="black"/>
                </a:solidFill>
              </a:rPr>
              <a:t>الى</a:t>
            </a:r>
            <a:r>
              <a:rPr lang="ar-SA" b="1" dirty="0">
                <a:solidFill>
                  <a:prstClr val="black"/>
                </a:solidFill>
              </a:rPr>
              <a:t> الحالة الغازية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- التبخر: يحدث بطيئاً عندما تتحول بعض الجسيمات من سطح السائل </a:t>
            </a:r>
            <a:r>
              <a:rPr lang="ar-SA" b="1" dirty="0" err="1">
                <a:solidFill>
                  <a:prstClr val="black"/>
                </a:solidFill>
              </a:rPr>
              <a:t>الى</a:t>
            </a:r>
            <a:r>
              <a:rPr lang="ar-SA" b="1" dirty="0">
                <a:solidFill>
                  <a:prstClr val="black"/>
                </a:solidFill>
              </a:rPr>
              <a:t> الحالة الغازية </a:t>
            </a:r>
          </a:p>
        </p:txBody>
      </p:sp>
      <p:sp>
        <p:nvSpPr>
          <p:cNvPr id="11" name="مستطيل 10"/>
          <p:cNvSpPr/>
          <p:nvPr/>
        </p:nvSpPr>
        <p:spPr>
          <a:xfrm rot="20927298">
            <a:off x="1723251" y="5853391"/>
            <a:ext cx="2391199" cy="5862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6-لأن الطاقة الممتصة تستخدم لتحطيم قوى التماسك </a:t>
            </a:r>
          </a:p>
        </p:txBody>
      </p:sp>
      <p:sp>
        <p:nvSpPr>
          <p:cNvPr id="14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  <a:solidFill>
            <a:schemeClr val="bg1"/>
          </a:solidFill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8813800" y="5886450"/>
            <a:ext cx="3048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2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71" name="Picture 27" descr="C:\Users\user\Pictures\صورة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82827">
            <a:off x="1143000" y="5110163"/>
            <a:ext cx="2706688" cy="1103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370" name="Picture 26" descr="C:\Users\user\Pictures\صورة5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89965">
            <a:off x="2133600" y="2438400"/>
            <a:ext cx="2640013" cy="20907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369" name="Picture 25" descr="C:\Users\user\Pictures\صورة5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81676">
            <a:off x="4548188" y="4416425"/>
            <a:ext cx="3140075" cy="1944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368" name="Picture 24" descr="C:\Users\user\Pictures\صورة5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71212">
            <a:off x="5553075" y="2046288"/>
            <a:ext cx="3005138" cy="20907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27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/>
          <a:stretch>
            <a:fillRect/>
          </a:stretch>
        </p:blipFill>
        <p:spPr bwMode="auto">
          <a:xfrm>
            <a:off x="0" y="0"/>
            <a:ext cx="9118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sp>
        <p:nvSpPr>
          <p:cNvPr id="24" name="شكل بيضاوي 23"/>
          <p:cNvSpPr/>
          <p:nvPr/>
        </p:nvSpPr>
        <p:spPr>
          <a:xfrm>
            <a:off x="7380312" y="909637"/>
            <a:ext cx="635642" cy="43113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8813800" y="5886450"/>
            <a:ext cx="3048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26F0B56-8268-46EC-8D24-87FA3D181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1649" y="1709188"/>
            <a:ext cx="9144000" cy="502050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A268262-11CB-4E1C-92C6-7B31502F678B}"/>
              </a:ext>
            </a:extLst>
          </p:cNvPr>
          <p:cNvSpPr txBox="1"/>
          <p:nvPr/>
        </p:nvSpPr>
        <p:spPr>
          <a:xfrm>
            <a:off x="4029232" y="2625046"/>
            <a:ext cx="4177986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ماذا تتوقعون أن نتعلم خلال درس هذا اليوم </a:t>
            </a:r>
            <a:r>
              <a:rPr kumimoji="0" lang="ar-SA" sz="2400" b="1" i="0" u="none" strike="noStrike" kern="1200" cap="none" spc="50" normalizeH="0" baseline="0" noProof="0" dirty="0">
                <a:ln w="0"/>
                <a:solidFill>
                  <a:srgbClr val="9F1C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؟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E96D28F-F322-478A-8296-31D881A77BD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253685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78272"/>
      </p:ext>
    </p:extLst>
  </p:cSld>
  <p:clrMapOvr>
    <a:masterClrMapping/>
  </p:clrMapOvr>
  <p:transition spd="slow">
    <p:randomBar dir="vert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60615"/>
            <a:ext cx="6858000" cy="4340135"/>
          </a:xfrm>
          <a:prstGeom prst="rect">
            <a:avLst/>
          </a:prstGeom>
        </p:spPr>
      </p:pic>
      <p:sp>
        <p:nvSpPr>
          <p:cNvPr id="5" name="Shape 450">
            <a:extLst>
              <a:ext uri="{FF2B5EF4-FFF2-40B4-BE49-F238E27FC236}">
                <a16:creationId xmlns:a16="http://schemas.microsoft.com/office/drawing/2014/main" id="{422F0971-B9F9-4B9F-8D36-2CDD4814A26F}"/>
              </a:ext>
            </a:extLst>
          </p:cNvPr>
          <p:cNvSpPr txBox="1">
            <a:spLocks/>
          </p:cNvSpPr>
          <p:nvPr/>
        </p:nvSpPr>
        <p:spPr>
          <a:xfrm>
            <a:off x="395536" y="332656"/>
            <a:ext cx="8423920" cy="11731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68580" tIns="34290" rIns="68580" bIns="34290" rtlCol="0" anchor="b">
            <a:noAutofit/>
          </a:bodyPr>
          <a:lstStyle>
            <a:lvl1pPr algn="r" defTabSz="758951" rtl="0" eaLnBrk="1" latinLnBrk="0" hangingPunct="1">
              <a:spcBef>
                <a:spcPct val="0"/>
              </a:spcBef>
              <a:buNone/>
              <a:defRPr sz="4482" b="1" kern="1200" cap="all" spc="-60" baseline="0">
                <a:solidFill>
                  <a:schemeClr val="tx2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all" spc="-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 Nile"/>
              <a:cs typeface="AL-Mohanad" pitchFamily="2" charset="-78"/>
              <a:sym typeface="Al Nile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7B6477E-814C-401D-87AF-C51ACE7B0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65" y="853198"/>
            <a:ext cx="804303" cy="67447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C9CE245-E69C-4890-BA92-B161D2C7D436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7F7F7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E57FDC4-1565-4248-BC48-AA87063A07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9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E7D3284-4AE6-4BD8-81DA-2434100F3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7" y="842283"/>
            <a:ext cx="804303" cy="67447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E711454-56AC-4C57-BA70-EDD38D69AE18}"/>
              </a:ext>
            </a:extLst>
          </p:cNvPr>
          <p:cNvSpPr txBox="1"/>
          <p:nvPr/>
        </p:nvSpPr>
        <p:spPr>
          <a:xfrm>
            <a:off x="208856" y="372064"/>
            <a:ext cx="879728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all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 Nile"/>
                <a:ea typeface="+mn-ea"/>
                <a:cs typeface="AL-Mohanad" pitchFamily="2" charset="-78"/>
                <a:sym typeface="Al Nile"/>
              </a:rPr>
              <a:t>شاهد المادة العلمية ثم أجب عن الأسئلة التالية                  بالتعاون مع أفراد مجموعتك</a:t>
            </a:r>
          </a:p>
        </p:txBody>
      </p:sp>
    </p:spTree>
    <p:extLst>
      <p:ext uri="{BB962C8B-B14F-4D97-AF65-F5344CB8AC3E}">
        <p14:creationId xmlns:p14="http://schemas.microsoft.com/office/powerpoint/2010/main" val="39836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mera.wav"/>
          </p:stSnd>
        </p:sndAc>
      </p:transition>
    </mc:Choice>
    <mc:Fallback xmlns="">
      <p:transition spd="slow">
        <p:checker/>
        <p:sndAc>
          <p:stSnd>
            <p:snd r:embed="rId5" name="camera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الضغط">
            <a:hlinkClick r:id="" action="ppaction://media"/>
            <a:extLst>
              <a:ext uri="{FF2B5EF4-FFF2-40B4-BE49-F238E27FC236}">
                <a16:creationId xmlns:a16="http://schemas.microsoft.com/office/drawing/2014/main" id="{CFEEBCDE-FC48-4431-98F7-B12DC28031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4788024" y="463215"/>
            <a:ext cx="3960440" cy="5688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>
              <a:solidFill>
                <a:srgbClr val="C00000"/>
              </a:solidFill>
            </a:endParaRPr>
          </a:p>
          <a:p>
            <a:pPr algn="ctr"/>
            <a:endParaRPr lang="ar-SA" sz="3600" b="1" dirty="0">
              <a:solidFill>
                <a:srgbClr val="C00000"/>
              </a:solidFill>
            </a:endParaRPr>
          </a:p>
          <a:p>
            <a:pPr algn="ctr"/>
            <a:endParaRPr lang="ar-SA" sz="3600" b="1" dirty="0">
              <a:solidFill>
                <a:srgbClr val="C00000"/>
              </a:solidFill>
            </a:endParaRPr>
          </a:p>
          <a:p>
            <a:pPr algn="ctr"/>
            <a:r>
              <a:rPr lang="ar-SA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عرف الضغط ؟</a:t>
            </a:r>
          </a:p>
          <a:p>
            <a:pPr algn="ctr"/>
            <a:endParaRPr lang="ar-SA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ماهي العوامل المؤثرة على الضغط </a:t>
            </a:r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ea typeface="Calibri"/>
                <a:cs typeface="Sakkal Majalla" panose="02000000000000000000" pitchFamily="2" charset="-78"/>
              </a:rPr>
              <a:t>؟</a:t>
            </a:r>
          </a:p>
          <a:p>
            <a:pPr algn="ctr"/>
            <a:endParaRPr lang="ar-SA" sz="4000" b="1" dirty="0">
              <a:solidFill>
                <a:srgbClr val="FF0000"/>
              </a:solidFill>
              <a:latin typeface="Sakkal Majalla" panose="02000000000000000000" pitchFamily="2" charset="-78"/>
              <a:ea typeface="Calibri"/>
              <a:cs typeface="Sakkal Majalla" panose="02000000000000000000" pitchFamily="2" charset="-78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SA" sz="4000" b="1" dirty="0">
                <a:solidFill>
                  <a:srgbClr val="00B050"/>
                </a:solidFill>
                <a:latin typeface="Sakkal Majalla" panose="02000000000000000000" pitchFamily="2" charset="-78"/>
                <a:ea typeface="Calibri"/>
                <a:cs typeface="Sakkal Majalla" panose="02000000000000000000" pitchFamily="2" charset="-78"/>
              </a:rPr>
              <a:t>ما هو الضغط الجوي وما علاقته بالارتفاع؟</a:t>
            </a:r>
          </a:p>
          <a:p>
            <a:pPr algn="ctr"/>
            <a:endParaRPr lang="ar-SA" sz="3600" b="1" dirty="0">
              <a:solidFill>
                <a:srgbClr val="C00000"/>
              </a:solidFill>
            </a:endParaRPr>
          </a:p>
          <a:p>
            <a:pPr algn="ctr"/>
            <a:endParaRPr lang="ar-SA" sz="3600" b="1" dirty="0">
              <a:solidFill>
                <a:srgbClr val="C00000"/>
              </a:solidFill>
            </a:endParaRPr>
          </a:p>
          <a:p>
            <a:pPr algn="ctr"/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7696" y="718505"/>
            <a:ext cx="3556161" cy="568863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D3C9F4C-9C23-4AC2-98C0-B3CF16DF610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253685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  <a:cs typeface="Times New Roman" panose="02020603050405020304" pitchFamily="18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5514B05-5141-44B5-B99A-60B324654CC6}"/>
              </a:ext>
            </a:extLst>
          </p:cNvPr>
          <p:cNvSpPr/>
          <p:nvPr/>
        </p:nvSpPr>
        <p:spPr>
          <a:xfrm>
            <a:off x="323528" y="476672"/>
            <a:ext cx="8496944" cy="5688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6702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4000">
        <p15:prstTrans prst="pageCurlDouble" invX="1"/>
        <p:sndAc>
          <p:stSnd>
            <p:snd r:embed="rId2" name="chimes.wav"/>
          </p:stSnd>
        </p:sndAc>
      </p:transition>
    </mc:Choice>
    <mc:Fallback xmlns="">
      <p:transition spd="slow" advTm="304000">
        <p:fade/>
        <p:sndAc>
          <p:stSnd>
            <p:snd r:embed="rId4" name="chimes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5"/>
            <a:tile tx="0" ty="0" sx="100000" sy="100000" flip="none" algn="tl"/>
          </a:blipFill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A85F10A-1706-4649-90A3-418F352698DB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11965"/>
      </p:ext>
    </p:extLst>
  </p:cSld>
  <p:clrMapOvr>
    <a:masterClrMapping/>
  </p:clrMapOvr>
  <p:transition spd="slow" advTm="20000">
    <p:comb/>
    <p:sndAc>
      <p:stSnd>
        <p:snd r:embed="rId3" name="chimes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88" name="Picture 20" descr="http://2.bp.blogspot.com/-Xj7TK2K6_rU/UXc1KS4OFwI/AAAAAAAAACw/ubXEws4YFwI/s1600/lightbulb_ide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480">
            <a:off x="6625281" y="4735029"/>
            <a:ext cx="1254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>
            <a:spLocks noChangeArrowheads="1"/>
          </p:cNvSpPr>
          <p:nvPr/>
        </p:nvSpPr>
        <p:spPr bwMode="auto">
          <a:xfrm>
            <a:off x="1758008" y="5210588"/>
            <a:ext cx="4286200" cy="578882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465723"/>
                </a:solidFill>
                <a:latin typeface="Calibri" pitchFamily="34" charset="0"/>
                <a:cs typeface="Arial" pitchFamily="34" charset="0"/>
              </a:rPr>
              <a:t>السوائل والغازات </a:t>
            </a:r>
          </a:p>
        </p:txBody>
      </p:sp>
      <p:sp>
        <p:nvSpPr>
          <p:cNvPr id="9" name="شكل بيضاوي 8"/>
          <p:cNvSpPr/>
          <p:nvPr/>
        </p:nvSpPr>
        <p:spPr>
          <a:xfrm>
            <a:off x="4191000" y="2667000"/>
            <a:ext cx="152400" cy="152400"/>
          </a:xfrm>
          <a:prstGeom prst="ellipse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877536" y="2928466"/>
            <a:ext cx="5638800" cy="685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FFFF00"/>
                </a:solidFill>
              </a:rPr>
              <a:t>المائع</a:t>
            </a:r>
            <a:r>
              <a:rPr lang="ar-SA" sz="2800" b="1" dirty="0">
                <a:solidFill>
                  <a:prstClr val="white"/>
                </a:solidFill>
              </a:rPr>
              <a:t> </a:t>
            </a:r>
            <a:r>
              <a:rPr lang="ar-SA" sz="2800" b="1" dirty="0">
                <a:solidFill>
                  <a:srgbClr val="D1D1FF"/>
                </a:solidFill>
              </a:rPr>
              <a:t>:</a:t>
            </a:r>
            <a:r>
              <a:rPr lang="ar-SA" sz="2800" b="1" dirty="0">
                <a:solidFill>
                  <a:prstClr val="white"/>
                </a:solidFill>
              </a:rPr>
              <a:t> كل مادة لها خاصية </a:t>
            </a:r>
            <a:r>
              <a:rPr lang="ar-SA" sz="2800" b="1" dirty="0">
                <a:solidFill>
                  <a:srgbClr val="FFFF00"/>
                </a:solidFill>
              </a:rPr>
              <a:t>الجريان</a:t>
            </a:r>
            <a:r>
              <a:rPr lang="ar-SA" sz="2800" b="1" dirty="0">
                <a:solidFill>
                  <a:prstClr val="white"/>
                </a:solidFill>
              </a:rPr>
              <a:t> و </a:t>
            </a:r>
            <a:r>
              <a:rPr lang="ar-SA" sz="2800" b="1" dirty="0">
                <a:solidFill>
                  <a:srgbClr val="FFFF00"/>
                </a:solidFill>
              </a:rPr>
              <a:t>الإنتشار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6" name="شكل بيضاوي 15"/>
          <p:cNvSpPr/>
          <p:nvPr/>
        </p:nvSpPr>
        <p:spPr>
          <a:xfrm>
            <a:off x="7924800" y="3048000"/>
            <a:ext cx="152400" cy="152400"/>
          </a:xfrm>
          <a:prstGeom prst="ellipse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solidFill>
                <a:srgbClr val="FF66FF"/>
              </a:solidFill>
            </a:endParaRPr>
          </a:p>
        </p:txBody>
      </p:sp>
      <p:sp>
        <p:nvSpPr>
          <p:cNvPr id="21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cxnSp>
        <p:nvCxnSpPr>
          <p:cNvPr id="24" name="رابط مستقيم 23"/>
          <p:cNvCxnSpPr/>
          <p:nvPr/>
        </p:nvCxnSpPr>
        <p:spPr>
          <a:xfrm>
            <a:off x="6044208" y="5733256"/>
            <a:ext cx="1066800" cy="15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مستطيل 2"/>
          <p:cNvSpPr/>
          <p:nvPr/>
        </p:nvSpPr>
        <p:spPr>
          <a:xfrm>
            <a:off x="5257800" y="1486424"/>
            <a:ext cx="2388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SA" sz="3600" b="1" dirty="0">
                <a:solidFill>
                  <a:srgbClr val="00B050"/>
                </a:solidFill>
              </a:rPr>
              <a:t>ما هو المائع ؟ 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8813800" y="5886450"/>
            <a:ext cx="3048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5113DB2-BA50-45AE-A9FC-998610101EB3}"/>
              </a:ext>
            </a:extLst>
          </p:cNvPr>
          <p:cNvSpPr/>
          <p:nvPr/>
        </p:nvSpPr>
        <p:spPr>
          <a:xfrm>
            <a:off x="6324600" y="427970"/>
            <a:ext cx="2448272" cy="62068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التهيئة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69590A7-31D0-447E-9068-96EE373A7A6F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AAADC9F-4647-4FBA-AE2A-C2C5D0854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954" y="1091622"/>
            <a:ext cx="1498600" cy="1727778"/>
          </a:xfrm>
          <a:prstGeom prst="rect">
            <a:avLst/>
          </a:prstGeom>
        </p:spPr>
      </p:pic>
      <p:sp>
        <p:nvSpPr>
          <p:cNvPr id="19" name="مستطيل مستدير الزوايا 12">
            <a:extLst>
              <a:ext uri="{FF2B5EF4-FFF2-40B4-BE49-F238E27FC236}">
                <a16:creationId xmlns:a16="http://schemas.microsoft.com/office/drawing/2014/main" id="{B80F0371-64AC-4035-8FF1-74EF08F18464}"/>
              </a:ext>
            </a:extLst>
          </p:cNvPr>
          <p:cNvSpPr/>
          <p:nvPr/>
        </p:nvSpPr>
        <p:spPr>
          <a:xfrm>
            <a:off x="1877536" y="2920075"/>
            <a:ext cx="5638800" cy="685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400" b="1" dirty="0">
                <a:solidFill>
                  <a:srgbClr val="FFFF00"/>
                </a:solidFill>
              </a:rPr>
              <a:t>ما هي المواد التي لها خاصية الجريان و الانتشار ؟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9C4A7FF7-84BF-4594-ADD9-D3412A38EB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4" y="2407477"/>
            <a:ext cx="1301824" cy="172777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C52E232D-0D9D-4C0F-82C6-4E4D7C4250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5081" y="317415"/>
            <a:ext cx="1130935" cy="1130935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F15389B2-60D0-47A6-BDCB-583590663834}"/>
              </a:ext>
            </a:extLst>
          </p:cNvPr>
          <p:cNvSpPr/>
          <p:nvPr/>
        </p:nvSpPr>
        <p:spPr>
          <a:xfrm>
            <a:off x="539552" y="2564904"/>
            <a:ext cx="991716" cy="17277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3285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10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1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0" y="-1"/>
            <a:ext cx="9143999" cy="685800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571999" y="822902"/>
            <a:ext cx="3960440" cy="5688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endParaRPr lang="ar-SA" sz="4000" b="1" dirty="0">
              <a:solidFill>
                <a:prstClr val="black"/>
              </a:solidFill>
            </a:endParaRPr>
          </a:p>
          <a:p>
            <a:pPr lvl="0" algn="ctr"/>
            <a:r>
              <a:rPr lang="ar-SA" sz="4000" b="1" dirty="0">
                <a:solidFill>
                  <a:prstClr val="black"/>
                </a:solidFill>
              </a:rPr>
              <a:t>ما هي المادة؟</a:t>
            </a:r>
          </a:p>
          <a:p>
            <a:pPr lvl="0" algn="ctr"/>
            <a:endParaRPr lang="ar-SA" sz="4000" b="1" dirty="0">
              <a:solidFill>
                <a:prstClr val="black"/>
              </a:solidFill>
            </a:endParaRPr>
          </a:p>
          <a:p>
            <a:pPr lvl="0" algn="ctr"/>
            <a:r>
              <a:rPr lang="ar-SA" sz="4000" b="1" dirty="0">
                <a:solidFill>
                  <a:srgbClr val="FF0000"/>
                </a:solidFill>
              </a:rPr>
              <a:t>ماهي حالات المادة؟</a:t>
            </a:r>
          </a:p>
          <a:p>
            <a:pPr lvl="0" algn="ctr"/>
            <a:endParaRPr lang="ar-SA" sz="4000" b="1" dirty="0">
              <a:solidFill>
                <a:srgbClr val="FF0000"/>
              </a:solidFill>
            </a:endParaRPr>
          </a:p>
          <a:p>
            <a:pPr lvl="0" algn="ctr"/>
            <a:r>
              <a:rPr lang="ar-SA" sz="3600" b="1" dirty="0">
                <a:solidFill>
                  <a:schemeClr val="bg2">
                    <a:lumMod val="50000"/>
                  </a:schemeClr>
                </a:solidFill>
              </a:rPr>
              <a:t>مما تتكون المادة؟</a:t>
            </a:r>
          </a:p>
          <a:p>
            <a:pPr lvl="0" algn="ctr"/>
            <a:endParaRPr lang="ar-SA" sz="3200" b="1" dirty="0">
              <a:solidFill>
                <a:srgbClr val="FF0000"/>
              </a:solidFill>
            </a:endParaRPr>
          </a:p>
          <a:p>
            <a:pPr lvl="0" algn="ctr"/>
            <a:r>
              <a:rPr lang="ar-SA" sz="3200" b="1" dirty="0">
                <a:solidFill>
                  <a:srgbClr val="00B050"/>
                </a:solidFill>
              </a:rPr>
              <a:t>ما الذي يحدد حالة المادة؟</a:t>
            </a:r>
          </a:p>
          <a:p>
            <a:pPr lvl="0" algn="ctr"/>
            <a:endParaRPr lang="ar-SA" sz="3200" b="1" dirty="0">
              <a:solidFill>
                <a:srgbClr val="00B050"/>
              </a:solidFill>
            </a:endParaRPr>
          </a:p>
          <a:p>
            <a:pPr lvl="0" algn="ctr"/>
            <a:r>
              <a:rPr lang="ar-SA" sz="3200" b="1" dirty="0">
                <a:solidFill>
                  <a:srgbClr val="00B050"/>
                </a:solidFill>
              </a:rPr>
              <a:t>قارن بين حالات المادة ؟ </a:t>
            </a:r>
          </a:p>
          <a:p>
            <a:pPr lvl="0" algn="ctr"/>
            <a:endParaRPr lang="ar-SA" sz="3200" b="1" dirty="0">
              <a:solidFill>
                <a:srgbClr val="00B050"/>
              </a:solidFill>
            </a:endParaRPr>
          </a:p>
          <a:p>
            <a:pPr lvl="0" algn="ctr"/>
            <a:endParaRPr lang="ar-SA" sz="3200" b="1" dirty="0">
              <a:solidFill>
                <a:srgbClr val="00B050"/>
              </a:solidFill>
            </a:endParaRPr>
          </a:p>
          <a:p>
            <a:pPr lvl="0" algn="ctr"/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9294" y="593068"/>
            <a:ext cx="2413787" cy="5976664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4BA67AB4-70B9-4310-B92F-05B4E017A03A}"/>
              </a:ext>
            </a:extLst>
          </p:cNvPr>
          <p:cNvSpPr/>
          <p:nvPr/>
        </p:nvSpPr>
        <p:spPr>
          <a:xfrm>
            <a:off x="323528" y="476672"/>
            <a:ext cx="8424936" cy="5976664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85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2000">
        <p15:prstTrans prst="airplane"/>
      </p:transition>
    </mc:Choice>
    <mc:Fallback xmlns="">
      <p:transition spd="slow" advTm="30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C88268-FC9B-4EF1-ADA3-0282E24AE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672" y="169776"/>
            <a:ext cx="266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عنوان 1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6336704"/>
          </a:xfrm>
          <a:noFill/>
        </p:spPr>
        <p:txBody>
          <a:bodyPr/>
          <a:lstStyle/>
          <a:p>
            <a:r>
              <a:rPr lang="ar-SA" b="1" dirty="0" err="1">
                <a:solidFill>
                  <a:srgbClr val="C00000"/>
                </a:solidFill>
              </a:rPr>
              <a:t>ماهو</a:t>
            </a:r>
            <a:r>
              <a:rPr lang="ar-SA" b="1" dirty="0">
                <a:solidFill>
                  <a:srgbClr val="C00000"/>
                </a:solidFill>
              </a:rPr>
              <a:t> الضغط ؟</a:t>
            </a:r>
          </a:p>
          <a:p>
            <a:pPr marL="0" indent="0">
              <a:buNone/>
            </a:pPr>
            <a:r>
              <a:rPr lang="ar-SA" b="1" dirty="0">
                <a:solidFill>
                  <a:schemeClr val="tx2"/>
                </a:solidFill>
              </a:rPr>
              <a:t> الضغط (ض) :  هو </a:t>
            </a:r>
            <a:r>
              <a:rPr lang="ar-SA" b="1" dirty="0">
                <a:solidFill>
                  <a:srgbClr val="FF0000"/>
                </a:solidFill>
              </a:rPr>
              <a:t>القوة(ق) </a:t>
            </a:r>
            <a:r>
              <a:rPr lang="ar-SA" b="1" dirty="0" err="1">
                <a:solidFill>
                  <a:schemeClr val="tx2"/>
                </a:solidFill>
              </a:rPr>
              <a:t>المؤثره</a:t>
            </a:r>
            <a:r>
              <a:rPr lang="ar-SA" b="1" dirty="0">
                <a:solidFill>
                  <a:schemeClr val="tx2"/>
                </a:solidFill>
              </a:rPr>
              <a:t> على وحدة ا</a:t>
            </a:r>
            <a:r>
              <a:rPr lang="ar-SA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لمساحات (س).</a:t>
            </a:r>
          </a:p>
          <a:p>
            <a:r>
              <a:rPr lang="ar-SA" b="1" dirty="0">
                <a:solidFill>
                  <a:srgbClr val="C00000"/>
                </a:solidFill>
              </a:rPr>
              <a:t>من التعريف استنتج العلاقة </a:t>
            </a:r>
            <a:r>
              <a:rPr lang="ar-SA" b="1" dirty="0" err="1">
                <a:solidFill>
                  <a:srgbClr val="C00000"/>
                </a:solidFill>
              </a:rPr>
              <a:t>الرياضيه</a:t>
            </a:r>
            <a:r>
              <a:rPr lang="ar-SA" b="1" dirty="0">
                <a:solidFill>
                  <a:srgbClr val="C00000"/>
                </a:solidFill>
              </a:rPr>
              <a:t> لحساب الضغط ؟</a:t>
            </a:r>
          </a:p>
          <a:p>
            <a:pPr marL="0" indent="0">
              <a:buNone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 ض= </a:t>
            </a:r>
            <a:r>
              <a:rPr lang="ar-SA" b="1" dirty="0">
                <a:solidFill>
                  <a:srgbClr val="FF0000"/>
                </a:solidFill>
              </a:rPr>
              <a:t>ق</a:t>
            </a: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 ÷</a:t>
            </a:r>
            <a:r>
              <a:rPr lang="ar-SA" b="1" dirty="0">
                <a:solidFill>
                  <a:srgbClr val="00B0F0"/>
                </a:solidFill>
              </a:rPr>
              <a:t> س</a:t>
            </a:r>
          </a:p>
          <a:p>
            <a:r>
              <a:rPr lang="ar-SA" b="1" dirty="0">
                <a:solidFill>
                  <a:srgbClr val="C00000"/>
                </a:solidFill>
              </a:rPr>
              <a:t>من العلاقة </a:t>
            </a:r>
            <a:r>
              <a:rPr lang="ar-SA" b="1" dirty="0" err="1">
                <a:solidFill>
                  <a:srgbClr val="C00000"/>
                </a:solidFill>
              </a:rPr>
              <a:t>الرياضيه</a:t>
            </a:r>
            <a:r>
              <a:rPr lang="ar-SA" b="1" dirty="0">
                <a:solidFill>
                  <a:srgbClr val="C00000"/>
                </a:solidFill>
              </a:rPr>
              <a:t> استنتج وحدة قياس الضغط ؟</a:t>
            </a:r>
          </a:p>
          <a:p>
            <a:pPr marL="0" indent="0">
              <a:buNone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 ض = </a:t>
            </a:r>
            <a:r>
              <a:rPr lang="ar-SA" b="1" dirty="0">
                <a:solidFill>
                  <a:srgbClr val="FF0000"/>
                </a:solidFill>
              </a:rPr>
              <a:t>نيوتن</a:t>
            </a: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 ÷ </a:t>
            </a:r>
            <a:r>
              <a:rPr lang="ar-SA" b="1" dirty="0">
                <a:solidFill>
                  <a:srgbClr val="00B0F0"/>
                </a:solidFill>
              </a:rPr>
              <a:t>م2</a:t>
            </a:r>
          </a:p>
          <a:p>
            <a:pPr marL="0" indent="0">
              <a:buNone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 باسكال = </a:t>
            </a:r>
            <a:r>
              <a:rPr lang="ar-SA" b="1" dirty="0">
                <a:solidFill>
                  <a:srgbClr val="FF0000"/>
                </a:solidFill>
              </a:rPr>
              <a:t>ن</a:t>
            </a: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 ÷ </a:t>
            </a:r>
            <a:r>
              <a:rPr lang="ar-SA" b="1" dirty="0">
                <a:solidFill>
                  <a:srgbClr val="00B0F0"/>
                </a:solidFill>
              </a:rPr>
              <a:t>م2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5D0CBE2-11D6-4EA4-95C7-0E07CE38B8D7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4921DAA-73A0-457D-92E9-AB29825A5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2623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type.wav"/>
          </p:stSnd>
        </p:sndAc>
      </p:transition>
    </mc:Choice>
    <mc:Fallback xmlns="">
      <p:transition>
        <p:cut/>
        <p:sndAc>
          <p:stSnd>
            <p:snd r:embed="rId5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89D5FF4-8721-41C2-BC32-6E3420402301}"/>
              </a:ext>
            </a:extLst>
          </p:cNvPr>
          <p:cNvSpPr/>
          <p:nvPr/>
        </p:nvSpPr>
        <p:spPr>
          <a:xfrm>
            <a:off x="8028384" y="6285836"/>
            <a:ext cx="917402" cy="384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8370" name="Picture 19" descr="C:\Users\user\Pictures\صورة4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22098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1" descr="C:\Users\user\Pictures\صورة4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81600"/>
            <a:ext cx="15795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16" descr="C:\Users\user\Pictures\صورة4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9" y="603251"/>
            <a:ext cx="5558293" cy="332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6348027" y="3736796"/>
            <a:ext cx="2365607" cy="1200329"/>
          </a:xfrm>
          <a:prstGeom prst="rect">
            <a:avLst/>
          </a:prstGeom>
          <a:ln w="3175">
            <a:solidFill>
              <a:srgbClr val="385D8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17438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الضغط أكبر لأن المساحة التي أثرت عليها القوة </a:t>
            </a:r>
            <a:r>
              <a:rPr lang="ar-SA" sz="2000" b="1" dirty="0">
                <a:solidFill>
                  <a:srgbClr val="17438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(وزن الجسم) </a:t>
            </a:r>
            <a:r>
              <a:rPr lang="ar-SA" sz="2400" b="1" dirty="0">
                <a:solidFill>
                  <a:srgbClr val="17438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أصغر </a:t>
            </a:r>
          </a:p>
        </p:txBody>
      </p:sp>
      <p:pic>
        <p:nvPicPr>
          <p:cNvPr id="5837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86" y="157163"/>
            <a:ext cx="266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مستدير الزوايا 5"/>
          <p:cNvSpPr/>
          <p:nvPr/>
        </p:nvSpPr>
        <p:spPr>
          <a:xfrm>
            <a:off x="6553200" y="2590800"/>
            <a:ext cx="2057400" cy="685800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58380" name="Picture 4" descr="http://www.wa6n.com/wa6n-smils/wa6n-icons/book2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27317"/>
            <a:ext cx="15065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3" name="Picture 20" descr="C:\Users\user\Pictures\صورة46.png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60148"/>
            <a:ext cx="3246438" cy="4984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1D857CF5-5040-4617-9889-1F2DAF965109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15" name="عنصر نائب للمحتوى 2">
            <a:extLst>
              <a:ext uri="{FF2B5EF4-FFF2-40B4-BE49-F238E27FC236}">
                <a16:creationId xmlns:a16="http://schemas.microsoft.com/office/drawing/2014/main" id="{41F4EB0D-0DA1-408F-B565-73C36B94A41D}"/>
              </a:ext>
            </a:extLst>
          </p:cNvPr>
          <p:cNvSpPr txBox="1">
            <a:spLocks/>
          </p:cNvSpPr>
          <p:nvPr/>
        </p:nvSpPr>
        <p:spPr>
          <a:xfrm>
            <a:off x="668660" y="5200212"/>
            <a:ext cx="5433355" cy="854011"/>
          </a:xfrm>
          <a:prstGeom prst="rect">
            <a:avLst/>
          </a:prstGeom>
          <a:noFill/>
        </p:spPr>
        <p:txBody>
          <a:bodyPr>
            <a:normAutofit fontScale="25000" lnSpcReduction="20000"/>
          </a:bodyPr>
          <a:lstStyle>
            <a:lvl1pPr marL="273050" indent="-273050" algn="r" rtl="1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8C9B"/>
              </a:buClr>
              <a:buSzPct val="6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CDD4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r" rtl="1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r" rtl="1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r" rtl="1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ar-SA" b="1" dirty="0"/>
          </a:p>
          <a:p>
            <a:endParaRPr lang="ar-SA" b="1" dirty="0"/>
          </a:p>
          <a:p>
            <a:r>
              <a:rPr lang="ar-SA" sz="1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إذا زادت </a:t>
            </a:r>
            <a:r>
              <a:rPr lang="ar-SA" sz="1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القوه</a:t>
            </a:r>
            <a:r>
              <a:rPr lang="ar-SA" sz="1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9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</a:t>
            </a:r>
            <a:r>
              <a:rPr lang="ar-SA" sz="1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</a:t>
            </a:r>
            <a:r>
              <a:rPr lang="ar-SA" sz="9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</a:t>
            </a:r>
            <a:r>
              <a:rPr lang="ar-SA" sz="1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الضغط</a:t>
            </a:r>
          </a:p>
          <a:p>
            <a:r>
              <a:rPr lang="ar-SA" sz="1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إذا زادت </a:t>
            </a:r>
            <a:r>
              <a:rPr lang="ar-SA" sz="128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المساحة</a:t>
            </a:r>
            <a:r>
              <a:rPr lang="ar-SA" sz="1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................الضغط</a:t>
            </a:r>
          </a:p>
          <a:p>
            <a:pPr marL="0" indent="0">
              <a:buFont typeface="Wingdings" pitchFamily="2" charset="2"/>
              <a:buNone/>
            </a:pPr>
            <a:endParaRPr lang="ar-SA" sz="2800" dirty="0"/>
          </a:p>
          <a:p>
            <a:endParaRPr lang="en-US" sz="2800" dirty="0"/>
          </a:p>
          <a:p>
            <a:endParaRPr lang="en-US" sz="2800" b="1" dirty="0"/>
          </a:p>
          <a:p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ar-SA" sz="3600" b="1" dirty="0">
              <a:solidFill>
                <a:srgbClr val="00B050"/>
              </a:solidFill>
            </a:endParaRPr>
          </a:p>
          <a:p>
            <a:pPr>
              <a:buFont typeface="Wingdings" pitchFamily="2" charset="2"/>
              <a:buNone/>
            </a:pPr>
            <a:endParaRPr lang="ar-SA" b="1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C020EB2-33F0-489D-AC16-7365D6595BA0}"/>
              </a:ext>
            </a:extLst>
          </p:cNvPr>
          <p:cNvSpPr/>
          <p:nvPr/>
        </p:nvSpPr>
        <p:spPr>
          <a:xfrm>
            <a:off x="2432521" y="5515027"/>
            <a:ext cx="1584176" cy="29244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يزيد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64BFF5B-4C81-4DD4-8233-746452968D2A}"/>
              </a:ext>
            </a:extLst>
          </p:cNvPr>
          <p:cNvSpPr/>
          <p:nvPr/>
        </p:nvSpPr>
        <p:spPr>
          <a:xfrm>
            <a:off x="2432521" y="5958731"/>
            <a:ext cx="1275383" cy="32710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يقل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21879085-297A-41F5-B2E6-16C16934F4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0089" y="6010012"/>
            <a:ext cx="685800" cy="6858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767CEC9-8D71-44B8-954A-A00613F70A43}"/>
              </a:ext>
            </a:extLst>
          </p:cNvPr>
          <p:cNvSpPr txBox="1"/>
          <p:nvPr/>
        </p:nvSpPr>
        <p:spPr>
          <a:xfrm>
            <a:off x="2432521" y="4779357"/>
            <a:ext cx="257152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003399"/>
                </a:solidFill>
              </a:rPr>
              <a:t>القوة والمساحة</a:t>
            </a:r>
          </a:p>
        </p:txBody>
      </p:sp>
    </p:spTree>
    <p:extLst>
      <p:ext uri="{BB962C8B-B14F-4D97-AF65-F5344CB8AC3E}">
        <p14:creationId xmlns:p14="http://schemas.microsoft.com/office/powerpoint/2010/main" val="74360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6" grpId="0" animBg="1"/>
      <p:bldP spid="18" grpId="0" animBg="1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88639"/>
            <a:ext cx="7848872" cy="6480721"/>
          </a:xfrm>
          <a:solidFill>
            <a:schemeClr val="bg1"/>
          </a:solidFill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ar-SA" altLang="ar-SA" dirty="0"/>
              <a:t> </a:t>
            </a:r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r>
              <a:rPr lang="ar-SA" altLang="ar-SA" dirty="0"/>
              <a:t>                      </a:t>
            </a:r>
          </a:p>
          <a:p>
            <a:pPr>
              <a:buFont typeface="Arial" pitchFamily="34" charset="0"/>
              <a:buNone/>
            </a:pPr>
            <a:r>
              <a:rPr lang="ar-SA" altLang="ar-SA" dirty="0"/>
              <a:t>    </a:t>
            </a:r>
            <a:endParaRPr lang="ar-SA" altLang="ar-SA" b="1" dirty="0">
              <a:solidFill>
                <a:srgbClr val="FFC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11560" y="3501008"/>
            <a:ext cx="7596336" cy="31683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A8F9E91F-19EB-4A41-9834-7D0770F86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663" y="3818627"/>
            <a:ext cx="2910031" cy="2850733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7524" y="260648"/>
            <a:ext cx="8568952" cy="6336704"/>
          </a:xfrm>
          <a:noFill/>
        </p:spPr>
        <p:txBody>
          <a:bodyPr>
            <a:normAutofit/>
          </a:bodyPr>
          <a:lstStyle/>
          <a:p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من المثلث استنتج قانون القوه وقانون المساحة ؟ </a:t>
            </a:r>
          </a:p>
          <a:p>
            <a:pPr marL="0" indent="0">
              <a:buNone/>
            </a:pPr>
            <a:r>
              <a:rPr lang="ar-SA" sz="4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ض = </a:t>
            </a:r>
          </a:p>
          <a:p>
            <a:pPr marL="0" indent="0">
              <a:buNone/>
            </a:pPr>
            <a:endParaRPr lang="ar-SA" sz="4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ar-SA" b="1" dirty="0">
                <a:solidFill>
                  <a:srgbClr val="0070C0"/>
                </a:solidFill>
              </a:rPr>
              <a:t>س </a:t>
            </a: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= </a:t>
            </a:r>
            <a:endParaRPr lang="ar-SA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ar-SA" sz="4400" b="1" dirty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ar-SA" b="1" dirty="0">
                <a:solidFill>
                  <a:srgbClr val="FF0000"/>
                </a:solidFill>
              </a:rPr>
              <a:t>ق</a:t>
            </a: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 = ض × </a:t>
            </a:r>
            <a:r>
              <a:rPr lang="ar-SA" b="1" dirty="0">
                <a:solidFill>
                  <a:srgbClr val="0070C0"/>
                </a:solidFill>
              </a:rPr>
              <a:t>س</a:t>
            </a: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BC613522-C4AC-41B7-9A9E-05708F587146}"/>
              </a:ext>
            </a:extLst>
          </p:cNvPr>
          <p:cNvGrpSpPr/>
          <p:nvPr/>
        </p:nvGrpSpPr>
        <p:grpSpPr>
          <a:xfrm>
            <a:off x="928662" y="1464455"/>
            <a:ext cx="3357586" cy="2500330"/>
            <a:chOff x="928662" y="1464455"/>
            <a:chExt cx="3357586" cy="2500330"/>
          </a:xfrm>
        </p:grpSpPr>
        <p:sp>
          <p:nvSpPr>
            <p:cNvPr id="4" name="مثلث متساوي الساقين 3"/>
            <p:cNvSpPr/>
            <p:nvPr/>
          </p:nvSpPr>
          <p:spPr>
            <a:xfrm>
              <a:off x="928662" y="1464455"/>
              <a:ext cx="3357586" cy="2500330"/>
            </a:xfrm>
            <a:prstGeom prst="triangl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prstClr val="white"/>
                  </a:solidFill>
                </a:rPr>
                <a:t>ص</a:t>
              </a:r>
            </a:p>
          </p:txBody>
        </p:sp>
        <p:cxnSp>
          <p:nvCxnSpPr>
            <p:cNvPr id="7" name="رابط مستقيم 6"/>
            <p:cNvCxnSpPr>
              <a:cxnSpLocks/>
            </p:cNvCxnSpPr>
            <p:nvPr/>
          </p:nvCxnSpPr>
          <p:spPr>
            <a:xfrm>
              <a:off x="1547664" y="3039373"/>
              <a:ext cx="213136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رابط مستقيم 9"/>
            <p:cNvCxnSpPr/>
            <p:nvPr/>
          </p:nvCxnSpPr>
          <p:spPr>
            <a:xfrm>
              <a:off x="2607455" y="3037785"/>
              <a:ext cx="41893" cy="927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مربع نص 10"/>
            <p:cNvSpPr txBox="1"/>
            <p:nvPr/>
          </p:nvSpPr>
          <p:spPr>
            <a:xfrm>
              <a:off x="2285984" y="2204864"/>
              <a:ext cx="64294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b="1" dirty="0">
                  <a:solidFill>
                    <a:srgbClr val="FF0000"/>
                  </a:solidFill>
                </a:rPr>
                <a:t>ق</a:t>
              </a:r>
            </a:p>
          </p:txBody>
        </p:sp>
        <p:sp>
          <p:nvSpPr>
            <p:cNvPr id="12" name="مربع نص 11"/>
            <p:cNvSpPr txBox="1"/>
            <p:nvPr/>
          </p:nvSpPr>
          <p:spPr>
            <a:xfrm>
              <a:off x="3113695" y="3116841"/>
              <a:ext cx="565330" cy="80021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>
                  <a:solidFill>
                    <a:prstClr val="black"/>
                  </a:solidFill>
                </a:rPr>
                <a:t>  </a:t>
              </a:r>
              <a:r>
                <a:rPr lang="ar-SA" sz="2800" b="1" dirty="0">
                  <a:solidFill>
                    <a:prstClr val="black"/>
                  </a:solidFill>
                </a:rPr>
                <a:t>ض</a:t>
              </a:r>
              <a:endParaRPr lang="ar-SA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1428728" y="3318310"/>
              <a:ext cx="71438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0070C0"/>
                  </a:solidFill>
                </a:rPr>
                <a:t>س</a:t>
              </a:r>
            </a:p>
          </p:txBody>
        </p:sp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6ABE529D-482A-4846-99C2-21CA609661E0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EFF51027-0EA4-4863-92F6-DB04413F8028}"/>
              </a:ext>
            </a:extLst>
          </p:cNvPr>
          <p:cNvCxnSpPr>
            <a:cxnSpLocks/>
          </p:cNvCxnSpPr>
          <p:nvPr/>
        </p:nvCxnSpPr>
        <p:spPr>
          <a:xfrm flipH="1">
            <a:off x="6441358" y="1916832"/>
            <a:ext cx="13590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C5EB893-FC49-42AC-A503-D7FB739A4B07}"/>
              </a:ext>
            </a:extLst>
          </p:cNvPr>
          <p:cNvSpPr txBox="1"/>
          <p:nvPr/>
        </p:nvSpPr>
        <p:spPr>
          <a:xfrm>
            <a:off x="6441358" y="1205880"/>
            <a:ext cx="13681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ق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0722519-0E23-4BE0-A42B-560748D5E854}"/>
              </a:ext>
            </a:extLst>
          </p:cNvPr>
          <p:cNvSpPr txBox="1"/>
          <p:nvPr/>
        </p:nvSpPr>
        <p:spPr>
          <a:xfrm>
            <a:off x="6687108" y="1924653"/>
            <a:ext cx="7143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70C0"/>
                </a:solidFill>
              </a:rPr>
              <a:t>س</a:t>
            </a:r>
          </a:p>
        </p:txBody>
      </p: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4B7CFF02-DB1A-4904-9B3B-E11245D9B57A}"/>
              </a:ext>
            </a:extLst>
          </p:cNvPr>
          <p:cNvCxnSpPr/>
          <p:nvPr/>
        </p:nvCxnSpPr>
        <p:spPr>
          <a:xfrm flipH="1">
            <a:off x="6588224" y="3318310"/>
            <a:ext cx="136815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3A8ECF6-7030-461B-A7B1-F107F3EDA1A9}"/>
              </a:ext>
            </a:extLst>
          </p:cNvPr>
          <p:cNvSpPr txBox="1"/>
          <p:nvPr/>
        </p:nvSpPr>
        <p:spPr>
          <a:xfrm>
            <a:off x="6858016" y="2599971"/>
            <a:ext cx="64294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</a:rPr>
              <a:t>ق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ECCDDC5-4478-4C67-87E4-8E860F274329}"/>
              </a:ext>
            </a:extLst>
          </p:cNvPr>
          <p:cNvSpPr txBox="1"/>
          <p:nvPr/>
        </p:nvSpPr>
        <p:spPr>
          <a:xfrm>
            <a:off x="7044298" y="3090584"/>
            <a:ext cx="565330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prstClr val="black"/>
                </a:solidFill>
              </a:rPr>
              <a:t>  </a:t>
            </a:r>
            <a:r>
              <a:rPr lang="ar-SA" sz="3200" b="1" dirty="0">
                <a:solidFill>
                  <a:prstClr val="black"/>
                </a:solidFill>
              </a:rPr>
              <a:t>ض</a:t>
            </a:r>
            <a:endParaRPr lang="ar-SA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3360" y="1340768"/>
            <a:ext cx="8616534" cy="631162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SA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أحسب الضغط الناتج عن تأثير قوة مقدارها 5 نيوتن في مساحة مقدارها 2م2 ؟</a:t>
            </a:r>
          </a:p>
          <a:p>
            <a:pPr marL="0" indent="0">
              <a:buNone/>
            </a:pPr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ض </a:t>
            </a:r>
            <a:r>
              <a:rPr lang="ar-SA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</a:t>
            </a:r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ق  </a:t>
            </a:r>
            <a:r>
              <a:rPr lang="ar-SA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  س</a:t>
            </a:r>
          </a:p>
          <a:p>
            <a:pPr marL="0" indent="0">
              <a:buNone/>
            </a:pPr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ض</a:t>
            </a:r>
            <a:r>
              <a:rPr lang="ar-SA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</a:t>
            </a:r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A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÷  2</a:t>
            </a:r>
          </a:p>
          <a:p>
            <a:pPr marL="0" indent="0">
              <a:buNone/>
            </a:pPr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ض</a:t>
            </a:r>
            <a:r>
              <a:rPr lang="ar-SA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</a:t>
            </a:r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2.5 باسكال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3A43F95-EC2A-4AA5-A707-00C57A83013A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E95C6D8-400C-41EE-B7AE-066DDC6C6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62283" t="2168" r="4989" b="89162"/>
          <a:stretch>
            <a:fillRect/>
          </a:stretch>
        </p:blipFill>
        <p:spPr bwMode="auto">
          <a:xfrm>
            <a:off x="4911751" y="400908"/>
            <a:ext cx="3886200" cy="647700"/>
          </a:xfrm>
          <a:prstGeom prst="roundRect">
            <a:avLst>
              <a:gd name="adj" fmla="val 41042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ثلث متساوي الساقين 6">
            <a:extLst>
              <a:ext uri="{FF2B5EF4-FFF2-40B4-BE49-F238E27FC236}">
                <a16:creationId xmlns:a16="http://schemas.microsoft.com/office/drawing/2014/main" id="{42F046E0-6ECA-4C71-871C-1352D2C51D7F}"/>
              </a:ext>
            </a:extLst>
          </p:cNvPr>
          <p:cNvSpPr/>
          <p:nvPr/>
        </p:nvSpPr>
        <p:spPr>
          <a:xfrm>
            <a:off x="611560" y="2178835"/>
            <a:ext cx="3357586" cy="2500330"/>
          </a:xfrm>
          <a:prstGeom prst="triangl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white"/>
                </a:solidFill>
              </a:rPr>
              <a:t>ص</a:t>
            </a: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143156A0-CB0F-444C-A6D5-BE82C6825784}"/>
              </a:ext>
            </a:extLst>
          </p:cNvPr>
          <p:cNvCxnSpPr>
            <a:cxnSpLocks/>
          </p:cNvCxnSpPr>
          <p:nvPr/>
        </p:nvCxnSpPr>
        <p:spPr>
          <a:xfrm>
            <a:off x="1230562" y="3753753"/>
            <a:ext cx="213136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9B721F8B-8FE1-4BFA-ABEC-DC1ED5F01AF5}"/>
              </a:ext>
            </a:extLst>
          </p:cNvPr>
          <p:cNvCxnSpPr/>
          <p:nvPr/>
        </p:nvCxnSpPr>
        <p:spPr>
          <a:xfrm>
            <a:off x="2290353" y="3752165"/>
            <a:ext cx="41893" cy="927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2D5D7B6-25A3-45DA-A0F1-4C78CDF6E084}"/>
              </a:ext>
            </a:extLst>
          </p:cNvPr>
          <p:cNvSpPr txBox="1"/>
          <p:nvPr/>
        </p:nvSpPr>
        <p:spPr>
          <a:xfrm>
            <a:off x="1968882" y="2919244"/>
            <a:ext cx="64294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</a:rPr>
              <a:t> ق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9993308-4A93-4087-91B9-32893B58519B}"/>
              </a:ext>
            </a:extLst>
          </p:cNvPr>
          <p:cNvSpPr txBox="1"/>
          <p:nvPr/>
        </p:nvSpPr>
        <p:spPr>
          <a:xfrm>
            <a:off x="2796593" y="3831221"/>
            <a:ext cx="565330" cy="8002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prstClr val="black"/>
                </a:solidFill>
              </a:rPr>
              <a:t>  </a:t>
            </a:r>
            <a:r>
              <a:rPr lang="ar-SA" sz="2800" b="1" dirty="0">
                <a:solidFill>
                  <a:prstClr val="black"/>
                </a:solidFill>
              </a:rPr>
              <a:t>ض</a:t>
            </a:r>
            <a:endParaRPr lang="ar-SA" b="1" dirty="0">
              <a:solidFill>
                <a:prstClr val="black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86F8D76-DC54-481E-94A4-66CC91433D5B}"/>
              </a:ext>
            </a:extLst>
          </p:cNvPr>
          <p:cNvSpPr txBox="1"/>
          <p:nvPr/>
        </p:nvSpPr>
        <p:spPr>
          <a:xfrm>
            <a:off x="1111626" y="4032690"/>
            <a:ext cx="7143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</a:rPr>
              <a:t>س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8318A68C-DCA4-4074-9C42-86C1DBEF3521}"/>
              </a:ext>
            </a:extLst>
          </p:cNvPr>
          <p:cNvSpPr/>
          <p:nvPr/>
        </p:nvSpPr>
        <p:spPr>
          <a:xfrm>
            <a:off x="467544" y="1988841"/>
            <a:ext cx="3789634" cy="30243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644793D8-9389-4A75-8DDE-ABD43FBA53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5" y="5013177"/>
            <a:ext cx="876457" cy="17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0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3" name="ding.wav"/>
          </p:stSnd>
        </p:sndAc>
      </p:transition>
    </mc:Choice>
    <mc:Fallback xmlns="">
      <p:transition spd="slow">
        <p:fade/>
        <p:sndAc>
          <p:stSnd>
            <p:snd r:embed="rId6" name="d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85728"/>
            <a:ext cx="8640960" cy="6167608"/>
          </a:xfrm>
          <a:solidFill>
            <a:schemeClr val="bg1"/>
          </a:solidFill>
        </p:spPr>
        <p:txBody>
          <a:bodyPr/>
          <a:lstStyle/>
          <a:p>
            <a:r>
              <a:rPr lang="ar-SA" sz="36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أحسب القوه المؤثرة على سطح مساحته 5 م2 وينشأ عنها ضغط مقداره 5 باسكال ؟</a:t>
            </a:r>
          </a:p>
          <a:p>
            <a:pPr marL="0" indent="0">
              <a:buNone/>
            </a:pPr>
            <a:endParaRPr lang="ar-SA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ar-SA" b="1" dirty="0">
                <a:solidFill>
                  <a:srgbClr val="0070C0"/>
                </a:solidFill>
              </a:rPr>
              <a:t>  </a:t>
            </a:r>
            <a:r>
              <a:rPr lang="ar-SA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  =  ض × س</a:t>
            </a:r>
          </a:p>
          <a:p>
            <a:pPr marL="0" indent="0">
              <a:buNone/>
            </a:pPr>
            <a:r>
              <a:rPr lang="ar-SA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ق  =   5  ×  5 </a:t>
            </a:r>
          </a:p>
          <a:p>
            <a:pPr marL="0" indent="0">
              <a:buNone/>
            </a:pPr>
            <a:r>
              <a:rPr lang="ar-SA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ق  =  25  نيوتن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4608F07-50B8-4FF0-A46A-762DEF04F240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3546E18-279E-4CFF-A920-D2EDB7D11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55" y="3849676"/>
            <a:ext cx="2910031" cy="2850733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4210133-A580-4A26-9EEF-443E33B16C14}"/>
              </a:ext>
            </a:extLst>
          </p:cNvPr>
          <p:cNvGrpSpPr/>
          <p:nvPr/>
        </p:nvGrpSpPr>
        <p:grpSpPr>
          <a:xfrm>
            <a:off x="683568" y="1484784"/>
            <a:ext cx="3357586" cy="2500330"/>
            <a:chOff x="928662" y="1464455"/>
            <a:chExt cx="3357586" cy="2500330"/>
          </a:xfrm>
        </p:grpSpPr>
        <p:sp>
          <p:nvSpPr>
            <p:cNvPr id="7" name="مثلث متساوي الساقين 6">
              <a:extLst>
                <a:ext uri="{FF2B5EF4-FFF2-40B4-BE49-F238E27FC236}">
                  <a16:creationId xmlns:a16="http://schemas.microsoft.com/office/drawing/2014/main" id="{5528D1BF-1330-424F-8CBE-873EF8AA8C0F}"/>
                </a:ext>
              </a:extLst>
            </p:cNvPr>
            <p:cNvSpPr/>
            <p:nvPr/>
          </p:nvSpPr>
          <p:spPr>
            <a:xfrm>
              <a:off x="928662" y="1464455"/>
              <a:ext cx="3357586" cy="2500330"/>
            </a:xfrm>
            <a:prstGeom prst="triangl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prstClr val="white"/>
                  </a:solidFill>
                </a:rPr>
                <a:t>ص</a:t>
              </a:r>
            </a:p>
          </p:txBody>
        </p:sp>
        <p:cxnSp>
          <p:nvCxnSpPr>
            <p:cNvPr id="8" name="رابط مستقيم 7">
              <a:extLst>
                <a:ext uri="{FF2B5EF4-FFF2-40B4-BE49-F238E27FC236}">
                  <a16:creationId xmlns:a16="http://schemas.microsoft.com/office/drawing/2014/main" id="{6F269241-2AE5-49A7-9157-C3822E82E2AA}"/>
                </a:ext>
              </a:extLst>
            </p:cNvPr>
            <p:cNvCxnSpPr>
              <a:cxnSpLocks/>
            </p:cNvCxnSpPr>
            <p:nvPr/>
          </p:nvCxnSpPr>
          <p:spPr>
            <a:xfrm>
              <a:off x="1547664" y="3039373"/>
              <a:ext cx="213136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452D8EFE-2464-4BC5-99C3-987D94D10208}"/>
                </a:ext>
              </a:extLst>
            </p:cNvPr>
            <p:cNvCxnSpPr/>
            <p:nvPr/>
          </p:nvCxnSpPr>
          <p:spPr>
            <a:xfrm>
              <a:off x="2607455" y="3037785"/>
              <a:ext cx="41893" cy="927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F1F506C3-F125-4B8A-836F-C50B3CA73D4C}"/>
                </a:ext>
              </a:extLst>
            </p:cNvPr>
            <p:cNvSpPr txBox="1"/>
            <p:nvPr/>
          </p:nvSpPr>
          <p:spPr>
            <a:xfrm>
              <a:off x="2285984" y="2204864"/>
              <a:ext cx="64294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b="1" dirty="0">
                  <a:solidFill>
                    <a:srgbClr val="FF0000"/>
                  </a:solidFill>
                </a:rPr>
                <a:t>ق</a:t>
              </a: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97406AFC-E7AC-4995-80D7-AB1A91695239}"/>
                </a:ext>
              </a:extLst>
            </p:cNvPr>
            <p:cNvSpPr txBox="1"/>
            <p:nvPr/>
          </p:nvSpPr>
          <p:spPr>
            <a:xfrm>
              <a:off x="3113695" y="3116841"/>
              <a:ext cx="565330" cy="80021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>
                  <a:solidFill>
                    <a:prstClr val="black"/>
                  </a:solidFill>
                </a:rPr>
                <a:t>  </a:t>
              </a:r>
              <a:r>
                <a:rPr lang="ar-SA" sz="2800" b="1" dirty="0">
                  <a:solidFill>
                    <a:prstClr val="black"/>
                  </a:solidFill>
                </a:rPr>
                <a:t>ض</a:t>
              </a:r>
              <a:endParaRPr lang="ar-SA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92CD510-B0CA-4FDA-828F-73575DF22516}"/>
                </a:ext>
              </a:extLst>
            </p:cNvPr>
            <p:cNvSpPr txBox="1"/>
            <p:nvPr/>
          </p:nvSpPr>
          <p:spPr>
            <a:xfrm>
              <a:off x="1428728" y="3318310"/>
              <a:ext cx="71438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0070C0"/>
                  </a:solidFill>
                </a:rPr>
                <a:t>س</a:t>
              </a:r>
            </a:p>
          </p:txBody>
        </p:sp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E09B483-C9B6-4F59-8094-38BC50FFD5AA}"/>
              </a:ext>
            </a:extLst>
          </p:cNvPr>
          <p:cNvSpPr/>
          <p:nvPr/>
        </p:nvSpPr>
        <p:spPr>
          <a:xfrm>
            <a:off x="357716" y="1359356"/>
            <a:ext cx="3789634" cy="30243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90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B9BAA21C-25C8-4C51-BA7A-7E3E168D791E}"/>
              </a:ext>
            </a:extLst>
          </p:cNvPr>
          <p:cNvSpPr/>
          <p:nvPr/>
        </p:nvSpPr>
        <p:spPr>
          <a:xfrm>
            <a:off x="8244407" y="6132722"/>
            <a:ext cx="726231" cy="495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117" y="338465"/>
            <a:ext cx="2181225" cy="571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ربع نص 1"/>
          <p:cNvSpPr txBox="1">
            <a:spLocks noChangeArrowheads="1"/>
          </p:cNvSpPr>
          <p:nvPr/>
        </p:nvSpPr>
        <p:spPr bwMode="auto">
          <a:xfrm>
            <a:off x="899591" y="3875788"/>
            <a:ext cx="7344816" cy="23698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>
                <a:solidFill>
                  <a:srgbClr val="002060"/>
                </a:solidFill>
              </a:rPr>
              <a:t>هو ضغط الهواء المحيط بالأرض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>
                <a:solidFill>
                  <a:srgbClr val="002060"/>
                </a:solidFill>
              </a:rPr>
              <a:t> بسبب قوة الجاذبية الأرضية</a:t>
            </a:r>
            <a:endParaRPr lang="ar-SA" sz="1600" b="1" dirty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prstClr val="black"/>
                </a:solidFill>
              </a:rPr>
              <a:t>وقيمة الضغط الجوي هي </a:t>
            </a:r>
            <a:r>
              <a:rPr lang="ar-SA" sz="2800" b="1" dirty="0">
                <a:solidFill>
                  <a:srgbClr val="3B3B3B">
                    <a:lumMod val="75000"/>
                  </a:srgbClr>
                </a:solidFill>
              </a:rPr>
              <a:t>101,3 </a:t>
            </a:r>
            <a:r>
              <a:rPr lang="ar-SA" sz="2800" b="1" dirty="0">
                <a:solidFill>
                  <a:prstClr val="black"/>
                </a:solidFill>
              </a:rPr>
              <a:t>كيلو باسكال </a:t>
            </a:r>
          </a:p>
          <a:p>
            <a:pPr algn="ctr">
              <a:defRPr/>
            </a:pPr>
            <a:r>
              <a:rPr lang="ar-SA" sz="2800" b="1" dirty="0">
                <a:solidFill>
                  <a:prstClr val="black"/>
                </a:solidFill>
              </a:rPr>
              <a:t>عند مستوى سطح البحر</a:t>
            </a:r>
          </a:p>
          <a:p>
            <a:pPr algn="ctr">
              <a:defRPr/>
            </a:pPr>
            <a:r>
              <a:rPr lang="ar-SA" sz="2800" b="1" dirty="0">
                <a:solidFill>
                  <a:srgbClr val="3B3B3B"/>
                </a:solidFill>
                <a:latin typeface="Verdana" pitchFamily="34" charset="0"/>
                <a:ea typeface="AL-Sayf"/>
                <a:cs typeface="AL-Sayf"/>
              </a:rPr>
              <a:t>أي 101300 نيوتن / م2  أو باسكال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330547" y="1181515"/>
            <a:ext cx="8482905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600" b="1" dirty="0">
                <a:solidFill>
                  <a:srgbClr val="002060"/>
                </a:solidFill>
              </a:rPr>
              <a:t>الغلاف الجوي يشمل الغازات والأبخرة التي تحيط بالأرض الكروية الشكل .</a:t>
            </a:r>
          </a:p>
        </p:txBody>
      </p:sp>
      <p:sp>
        <p:nvSpPr>
          <p:cNvPr id="2" name="شكل بيضاوي 1"/>
          <p:cNvSpPr/>
          <p:nvPr/>
        </p:nvSpPr>
        <p:spPr>
          <a:xfrm>
            <a:off x="2267744" y="2516748"/>
            <a:ext cx="6426121" cy="12241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b="1" dirty="0">
                <a:solidFill>
                  <a:srgbClr val="00B050"/>
                </a:solidFill>
              </a:rPr>
              <a:t>ما هو الضغط الجوي 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35CB08F-BC20-419B-AD4D-0245BBE5814A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9827B9D-D040-4542-B405-9B2551106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2852936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  <p:sndAc>
          <p:stSnd>
            <p:snd r:embed="rId2" name="ding.wav"/>
          </p:stSnd>
        </p:sndAc>
      </p:transition>
    </mc:Choice>
    <mc:Fallback xmlns="">
      <p:transition spd="slow">
        <p:fade/>
        <p:sndAc>
          <p:stSnd>
            <p:snd r:embed="rId5" name="d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6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923688" y="4941168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لان الضغط الجوي يقل ويصبح ضغط الهواء داخل الاذن اكبر من الخارج مما يؤدي الى خروج الهواء من الاذن ونشعر بالطنين</a:t>
            </a:r>
            <a:endParaRPr lang="ar-SA" sz="3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6F0FAAC-ACBE-4064-B161-D0AD100A2E47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  <a:cs typeface="Times New Roman" panose="02020603050405020304" pitchFamily="18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F049559-66AF-40B8-A33B-A6AFCF693EC2}"/>
              </a:ext>
            </a:extLst>
          </p:cNvPr>
          <p:cNvSpPr/>
          <p:nvPr/>
        </p:nvSpPr>
        <p:spPr>
          <a:xfrm>
            <a:off x="4355976" y="3211525"/>
            <a:ext cx="936104" cy="577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4294967295"/>
          </p:nvPr>
        </p:nvSpPr>
        <p:spPr>
          <a:xfrm>
            <a:off x="374423" y="260647"/>
            <a:ext cx="8423920" cy="633670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SA" b="1" dirty="0">
                <a:solidFill>
                  <a:srgbClr val="C00000"/>
                </a:solidFill>
              </a:rPr>
              <a:t>علل لما يلي :</a:t>
            </a:r>
          </a:p>
          <a:p>
            <a:pPr marL="0" indent="0">
              <a:buNone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ar-SA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الضغط الجوي كبير ومع ذلك لا نشعر به ؟</a:t>
            </a:r>
          </a:p>
          <a:p>
            <a:pPr marL="0" indent="0">
              <a:buNone/>
            </a:pPr>
            <a:r>
              <a:rPr lang="ar-SA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لان الضغط الناتج عن السوائل داخل الجسم يعادل الضغط الجوي الواقع عليه فيتوازن الضغط </a:t>
            </a:r>
            <a:r>
              <a:rPr lang="ar-SA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marL="0" indent="0">
              <a:buNone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كلما زاد الارتفاع عن سطح البحر قل الضغط الجوي ؟</a:t>
            </a:r>
          </a:p>
          <a:p>
            <a:pPr marL="0" indent="0">
              <a:buNone/>
            </a:pPr>
            <a:r>
              <a:rPr lang="ar-SA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بسبب وجود جسيمات أقل من الهواء فيقل عدد التصادمات ويقل الضغط</a:t>
            </a:r>
          </a:p>
          <a:p>
            <a:pPr marL="0" indent="0">
              <a:buNone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نشعر بطنين في الاذن عندما نصعد طائرة او نتسلق جبلا ؟</a:t>
            </a:r>
          </a:p>
          <a:p>
            <a:endParaRPr lang="ar-SA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ED83E53-B242-4E97-AD22-AB6321D22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6889" l="889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" y="4598242"/>
            <a:ext cx="1587079" cy="214312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C5250AF6-5418-44F5-BDE8-BFF523D34BA3}"/>
              </a:ext>
            </a:extLst>
          </p:cNvPr>
          <p:cNvSpPr/>
          <p:nvPr/>
        </p:nvSpPr>
        <p:spPr>
          <a:xfrm>
            <a:off x="242194" y="279917"/>
            <a:ext cx="8688377" cy="640943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AF0EFD3-B781-41B9-9009-70AABAC90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26" y="4669228"/>
            <a:ext cx="3335850" cy="1968862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D12002F-1C3D-4AE3-BC76-8C2131D7D5D4}"/>
              </a:ext>
            </a:extLst>
          </p:cNvPr>
          <p:cNvSpPr/>
          <p:nvPr/>
        </p:nvSpPr>
        <p:spPr>
          <a:xfrm>
            <a:off x="456509" y="353056"/>
            <a:ext cx="8259745" cy="1323439"/>
          </a:xfrm>
          <a:prstGeom prst="rect">
            <a:avLst/>
          </a:prstGeom>
          <a:solidFill>
            <a:srgbClr val="EEECE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457200"/>
            <a:r>
              <a:rPr lang="ar-SA" sz="4000" b="1" dirty="0">
                <a:solidFill>
                  <a:srgbClr val="000000"/>
                </a:solidFill>
                <a:latin typeface="Arial"/>
              </a:rPr>
              <a:t>ابحث عن الإجابة في الكتاب المدرسي بالتعاون مع أفراد مجموعتك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44DF3F3-C182-4C4B-AD16-FE67E93812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38136"/>
            <a:ext cx="762465" cy="665909"/>
          </a:xfrm>
          <a:prstGeom prst="rect">
            <a:avLst/>
          </a:prstGeom>
        </p:spPr>
      </p:pic>
      <p:pic>
        <p:nvPicPr>
          <p:cNvPr id="14" name="صورة 13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CF51D895-B6B7-44C4-A299-5FC95BB854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36" y="4669227"/>
            <a:ext cx="3146876" cy="207213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F49B938-04C6-4778-9F54-AFEB105165E3}"/>
              </a:ext>
            </a:extLst>
          </p:cNvPr>
          <p:cNvSpPr txBox="1"/>
          <p:nvPr/>
        </p:nvSpPr>
        <p:spPr>
          <a:xfrm>
            <a:off x="57400" y="2053680"/>
            <a:ext cx="86883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علل لما يلي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الضغط الجوي كبير ومع ذلك لا نشعر به 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كلما زاد الارتفاع عن سطح البحر قل الضغط الجوي 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نشعر بطنين في الاذن عندما نصعد طائرة او نتسلق جبلا ؟</a:t>
            </a:r>
          </a:p>
        </p:txBody>
      </p:sp>
    </p:spTree>
    <p:extLst>
      <p:ext uri="{BB962C8B-B14F-4D97-AF65-F5344CB8AC3E}">
        <p14:creationId xmlns:p14="http://schemas.microsoft.com/office/powerpoint/2010/main" val="793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uiExpand="1" build="p"/>
      <p:bldP spid="9" grpId="0" animBg="1"/>
      <p:bldP spid="12" grpId="0" animBg="1"/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59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5"/>
            <a:tile tx="0" ty="0" sx="100000" sy="100000" flip="none" algn="tl"/>
          </a:blipFill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A85F10A-1706-4649-90A3-418F352698DB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19884"/>
      </p:ext>
    </p:extLst>
  </p:cSld>
  <p:clrMapOvr>
    <a:masterClrMapping/>
  </p:clrMapOvr>
  <p:transition spd="slow" advTm="20000">
    <p:comb/>
    <p:sndAc>
      <p:stSnd>
        <p:snd r:embed="rId3" name="chimes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6" descr="C:\Users\user\Pictures\صورة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0"/>
            <a:ext cx="3976688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138336" y="5634739"/>
            <a:ext cx="4114800" cy="1066800"/>
          </a:xfrm>
          <a:prstGeom prst="rect">
            <a:avLst/>
          </a:prstGeom>
          <a:noFill/>
          <a:ln>
            <a:solidFill>
              <a:srgbClr val="F1EC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002060"/>
                </a:solidFill>
              </a:rPr>
              <a:t>نقوم بعمل فتحتين في العلبة بحيث يضغط الهواء جوي على سطح السائل من الفتحة الأولى فيندفع السائل من الفتحة الثانية وينسكب بسهولة</a:t>
            </a:r>
          </a:p>
        </p:txBody>
      </p:sp>
      <p:pic>
        <p:nvPicPr>
          <p:cNvPr id="65540" name="Picture 2" descr="http://www.lakii.com/img/g2/Nov08/9MnLeC11240605.gif"/>
          <p:cNvPicPr>
            <a:picLocks noChangeAspect="1" noChangeArrowheads="1"/>
          </p:cNvPicPr>
          <p:nvPr/>
        </p:nvPicPr>
        <p:blipFill>
          <a:blip r:embed="rId4"/>
          <a:srcRect t="37778"/>
          <a:stretch>
            <a:fillRect/>
          </a:stretch>
        </p:blipFill>
        <p:spPr bwMode="auto">
          <a:xfrm>
            <a:off x="227806" y="3071446"/>
            <a:ext cx="2946447" cy="2309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مستطيل 10"/>
          <p:cNvSpPr/>
          <p:nvPr/>
        </p:nvSpPr>
        <p:spPr>
          <a:xfrm>
            <a:off x="3420316" y="4923750"/>
            <a:ext cx="55626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C3416"/>
                </a:solidFill>
              </a:rPr>
              <a:t>* التفكير الناقد : </a:t>
            </a:r>
            <a:r>
              <a:rPr lang="ar-SA" sz="2000" b="1" dirty="0">
                <a:solidFill>
                  <a:srgbClr val="0070C0"/>
                </a:solidFill>
              </a:rPr>
              <a:t>ماذا نفعل حتى نسهّل </a:t>
            </a:r>
            <a:r>
              <a:rPr lang="ar-SA" sz="2000" b="1" dirty="0" err="1">
                <a:solidFill>
                  <a:srgbClr val="0070C0"/>
                </a:solidFill>
              </a:rPr>
              <a:t>إنسكاب</a:t>
            </a:r>
            <a:r>
              <a:rPr lang="ar-SA" sz="2000" b="1" dirty="0">
                <a:solidFill>
                  <a:srgbClr val="0070C0"/>
                </a:solidFill>
              </a:rPr>
              <a:t> الحليب من العلبة ؟ </a:t>
            </a:r>
          </a:p>
        </p:txBody>
      </p:sp>
      <p:sp>
        <p:nvSpPr>
          <p:cNvPr id="65544" name="مستطيل 13"/>
          <p:cNvSpPr>
            <a:spLocks noChangeArrowheads="1"/>
          </p:cNvSpPr>
          <p:nvPr/>
        </p:nvSpPr>
        <p:spPr bwMode="auto">
          <a:xfrm>
            <a:off x="996843" y="376115"/>
            <a:ext cx="7790336" cy="23433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7434"/>
                </a:solidFill>
                <a:latin typeface="Arial" pitchFamily="34" charset="0"/>
                <a:ea typeface="AL-Sayf"/>
                <a:cs typeface="AL-Sayf"/>
              </a:rPr>
              <a:t>* أكمل الفراغات التالية :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1- العوامل التي يعتمد عليها الضغط : </a:t>
            </a:r>
            <a:r>
              <a:rPr lang="ar-SA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.................</a:t>
            </a:r>
            <a:r>
              <a:rPr lang="ar-SA" sz="2400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 و </a:t>
            </a:r>
            <a:r>
              <a:rPr lang="ar-SA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.....................</a:t>
            </a:r>
            <a:endParaRPr lang="ar-SA" sz="2400" b="1" dirty="0">
              <a:solidFill>
                <a:srgbClr val="C00000"/>
              </a:solidFill>
              <a:latin typeface="Arial" pitchFamily="34" charset="0"/>
              <a:ea typeface="AL-Sayf"/>
              <a:cs typeface="AL-Sayf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2- الضغط الجوّي هو </a:t>
            </a:r>
            <a:r>
              <a:rPr lang="ar-SA" sz="2000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......................</a:t>
            </a:r>
            <a:r>
              <a:rPr lang="ar-SA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 </a:t>
            </a:r>
            <a:r>
              <a:rPr lang="ar-SA" sz="2400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بسبب</a:t>
            </a:r>
            <a:r>
              <a:rPr lang="ar-SA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SA" b="1" dirty="0">
                <a:solidFill>
                  <a:srgbClr val="CC3416"/>
                </a:solidFill>
                <a:latin typeface="Arial" pitchFamily="34" charset="0"/>
                <a:cs typeface="Arial" pitchFamily="34" charset="0"/>
              </a:rPr>
              <a:t>...................................</a:t>
            </a:r>
            <a:endParaRPr lang="ar-SA" sz="2400" b="1" dirty="0">
              <a:solidFill>
                <a:srgbClr val="CC3416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3- يقل الضغط الجوي كلما </a:t>
            </a:r>
            <a:r>
              <a:rPr lang="ar-SA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.................</a:t>
            </a:r>
            <a:r>
              <a:rPr lang="ar-SA" sz="2400" b="1" dirty="0">
                <a:solidFill>
                  <a:srgbClr val="000000"/>
                </a:solidFill>
                <a:latin typeface="Arial" pitchFamily="34" charset="0"/>
                <a:ea typeface="AL-Sayf"/>
                <a:cs typeface="AL-Sayf"/>
              </a:rPr>
              <a:t> </a:t>
            </a:r>
            <a:r>
              <a:rPr lang="ar-SA" sz="2400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الارتفاع عن سطح الأرض </a:t>
            </a:r>
            <a:endParaRPr lang="ar-SA" sz="2400" b="1" dirty="0">
              <a:solidFill>
                <a:srgbClr val="CC3416"/>
              </a:solidFill>
              <a:latin typeface="Arial" pitchFamily="34" charset="0"/>
              <a:ea typeface="AL-Sayf"/>
              <a:cs typeface="AL-Sayf"/>
            </a:endParaRPr>
          </a:p>
        </p:txBody>
      </p:sp>
      <p:sp>
        <p:nvSpPr>
          <p:cNvPr id="65545" name="مستطيل 20"/>
          <p:cNvSpPr>
            <a:spLocks noChangeArrowheads="1"/>
          </p:cNvSpPr>
          <p:nvPr/>
        </p:nvSpPr>
        <p:spPr bwMode="auto">
          <a:xfrm>
            <a:off x="3851920" y="1094641"/>
            <a:ext cx="115212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dirty="0">
                <a:solidFill>
                  <a:srgbClr val="0033CC"/>
                </a:solidFill>
                <a:latin typeface="Arial" pitchFamily="34" charset="0"/>
                <a:ea typeface="AL-Sayf"/>
                <a:cs typeface="AL-Sayf"/>
              </a:rPr>
              <a:t>القوة </a:t>
            </a:r>
            <a:endParaRPr lang="ar-SA" altLang="ar-SA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46" name="مستطيل 21"/>
          <p:cNvSpPr>
            <a:spLocks noChangeArrowheads="1"/>
          </p:cNvSpPr>
          <p:nvPr/>
        </p:nvSpPr>
        <p:spPr bwMode="auto">
          <a:xfrm>
            <a:off x="2195736" y="1112287"/>
            <a:ext cx="138566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dirty="0">
                <a:solidFill>
                  <a:srgbClr val="0033CC"/>
                </a:solidFill>
                <a:latin typeface="Arial" pitchFamily="34" charset="0"/>
                <a:ea typeface="AL-Sayf"/>
                <a:cs typeface="AL-Sayf"/>
              </a:rPr>
              <a:t>المساحة</a:t>
            </a:r>
            <a:endParaRPr lang="ar-SA" altLang="ar-SA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47" name="مستطيل 22"/>
          <p:cNvSpPr>
            <a:spLocks noChangeArrowheads="1"/>
          </p:cNvSpPr>
          <p:nvPr/>
        </p:nvSpPr>
        <p:spPr bwMode="auto">
          <a:xfrm>
            <a:off x="4944532" y="1731232"/>
            <a:ext cx="149967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dirty="0">
                <a:solidFill>
                  <a:srgbClr val="0000FF"/>
                </a:solidFill>
                <a:latin typeface="Arial" pitchFamily="34" charset="0"/>
                <a:ea typeface="AL-Sayf"/>
                <a:cs typeface="AL-Sayf"/>
              </a:rPr>
              <a:t>ضغط الهواء</a:t>
            </a:r>
            <a:endParaRPr lang="ar-SA" altLang="ar-SA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48" name="مستطيل 23"/>
          <p:cNvSpPr>
            <a:spLocks noChangeArrowheads="1"/>
          </p:cNvSpPr>
          <p:nvPr/>
        </p:nvSpPr>
        <p:spPr bwMode="auto">
          <a:xfrm>
            <a:off x="1835696" y="1715905"/>
            <a:ext cx="226998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قوة الجاذبية الأرضية</a:t>
            </a:r>
            <a:endParaRPr lang="ar-SA" altLang="ar-SA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49" name="مستطيل 24"/>
          <p:cNvSpPr>
            <a:spLocks noChangeArrowheads="1"/>
          </p:cNvSpPr>
          <p:nvPr/>
        </p:nvSpPr>
        <p:spPr bwMode="auto">
          <a:xfrm>
            <a:off x="4944532" y="2283741"/>
            <a:ext cx="947817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زاد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4572000" y="4114800"/>
            <a:ext cx="1295400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62479" name="مربع نص 15"/>
          <p:cNvSpPr txBox="1">
            <a:spLocks noChangeArrowheads="1"/>
          </p:cNvSpPr>
          <p:nvPr/>
        </p:nvSpPr>
        <p:spPr bwMode="auto">
          <a:xfrm>
            <a:off x="8221663" y="3124200"/>
            <a:ext cx="344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32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</a:t>
            </a:r>
          </a:p>
        </p:txBody>
      </p:sp>
      <p:sp>
        <p:nvSpPr>
          <p:cNvPr id="18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>
                <a:solidFill>
                  <a:prstClr val="black">
                    <a:lumMod val="65000"/>
                    <a:lumOff val="35000"/>
                  </a:prstClr>
                </a:solidFill>
              </a:rPr>
              <a:t>أ.هيا العمري 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8784987" y="5935662"/>
            <a:ext cx="273496" cy="92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05D8334-0CB0-4963-853F-628DA104702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204664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695F1A0-D001-421F-A298-45E2398E1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16" y="5669200"/>
            <a:ext cx="954532" cy="107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89412"/>
      </p:ext>
    </p:extLst>
  </p:cSld>
  <p:clrMapOvr>
    <a:masterClrMapping/>
  </p:clrMapOvr>
  <p:transition spd="slow">
    <p:wipe dir="r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5545" grpId="0" animBg="1"/>
      <p:bldP spid="65546" grpId="0" animBg="1"/>
      <p:bldP spid="65547" grpId="0" animBg="1"/>
      <p:bldP spid="65548" grpId="0" animBg="1"/>
      <p:bldP spid="65549" grpId="0" animBg="1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067946" y="1106742"/>
            <a:ext cx="4788335" cy="4733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40AE8C-7BE7-4FD8-9496-E5DFE3030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" y="6473969"/>
            <a:ext cx="1149037" cy="1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4633410" y="1485471"/>
            <a:ext cx="4162384" cy="482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>
              <a:solidFill>
                <a:prstClr val="black"/>
              </a:solidFill>
            </a:endParaRPr>
          </a:p>
          <a:p>
            <a:pPr algn="ctr"/>
            <a:endParaRPr lang="ar-SA" sz="3600" b="1" dirty="0">
              <a:solidFill>
                <a:prstClr val="black"/>
              </a:solidFill>
            </a:endParaRPr>
          </a:p>
          <a:p>
            <a:pPr algn="ctr"/>
            <a:endParaRPr lang="ar-SA" sz="3600" b="1" dirty="0">
              <a:solidFill>
                <a:prstClr val="black"/>
              </a:solidFill>
            </a:endParaRPr>
          </a:p>
          <a:p>
            <a:pPr algn="ctr"/>
            <a:endParaRPr lang="ar-SA" sz="3200" b="1" dirty="0">
              <a:solidFill>
                <a:prstClr val="black"/>
              </a:solidFill>
            </a:endParaRPr>
          </a:p>
          <a:p>
            <a:pPr algn="ctr"/>
            <a:endParaRPr lang="ar-SA" sz="3200" b="1" dirty="0">
              <a:solidFill>
                <a:prstClr val="black"/>
              </a:solidFill>
            </a:endParaRPr>
          </a:p>
          <a:p>
            <a:pPr algn="ctr"/>
            <a:r>
              <a:rPr lang="ar-SA" sz="3200" b="1" dirty="0">
                <a:solidFill>
                  <a:prstClr val="black"/>
                </a:solidFill>
              </a:rPr>
              <a:t>ما هي العوامل المؤثرة في ضغط الهواء المحصور؟</a:t>
            </a:r>
          </a:p>
          <a:p>
            <a:pPr algn="ctr"/>
            <a:endParaRPr lang="ar-SA" sz="3200" b="1" dirty="0">
              <a:solidFill>
                <a:prstClr val="black"/>
              </a:solidFill>
            </a:endParaRPr>
          </a:p>
          <a:p>
            <a:pPr algn="ctr"/>
            <a:r>
              <a:rPr lang="ar-SA" sz="3200" b="1" dirty="0">
                <a:solidFill>
                  <a:srgbClr val="FF0000"/>
                </a:solidFill>
              </a:rPr>
              <a:t>متى يطفو الجسم ومتى ينغمر؟</a:t>
            </a:r>
          </a:p>
          <a:p>
            <a:pPr algn="ctr"/>
            <a:endParaRPr lang="ar-SA" sz="3200" b="1" dirty="0">
              <a:solidFill>
                <a:srgbClr val="FF0000"/>
              </a:solidFill>
            </a:endParaRPr>
          </a:p>
          <a:p>
            <a:pPr algn="ctr"/>
            <a:r>
              <a:rPr lang="ar-SA" sz="3600" b="1" dirty="0">
                <a:solidFill>
                  <a:srgbClr val="F79646">
                    <a:lumMod val="75000"/>
                  </a:srgbClr>
                </a:solidFill>
              </a:rPr>
              <a:t>اذكر نص مبدأ ارخميدس؟</a:t>
            </a:r>
          </a:p>
          <a:p>
            <a:pPr algn="ctr"/>
            <a:endParaRPr lang="ar-SA" sz="3200" b="1" dirty="0">
              <a:solidFill>
                <a:srgbClr val="FF0000"/>
              </a:solidFill>
            </a:endParaRPr>
          </a:p>
          <a:p>
            <a:pPr algn="ctr"/>
            <a:r>
              <a:rPr lang="ar-SA" sz="3200" b="1" dirty="0">
                <a:solidFill>
                  <a:srgbClr val="00B050"/>
                </a:solidFill>
              </a:rPr>
              <a:t>ما هي الكثافة؟</a:t>
            </a:r>
          </a:p>
          <a:p>
            <a:pPr algn="ctr"/>
            <a:endParaRPr lang="ar-SA" sz="3200" b="1" dirty="0">
              <a:solidFill>
                <a:srgbClr val="00B050"/>
              </a:solidFill>
            </a:endParaRPr>
          </a:p>
          <a:p>
            <a:pPr algn="ctr"/>
            <a:r>
              <a:rPr lang="ar-SA" sz="3200" b="1" dirty="0">
                <a:solidFill>
                  <a:srgbClr val="002060"/>
                </a:solidFill>
              </a:rPr>
              <a:t>اذكر نص مبدأ باسكال؟</a:t>
            </a:r>
          </a:p>
          <a:p>
            <a:pPr algn="ctr"/>
            <a:endParaRPr lang="ar-SA" sz="2400" b="1" dirty="0">
              <a:solidFill>
                <a:srgbClr val="002060"/>
              </a:solidFill>
            </a:endParaRPr>
          </a:p>
          <a:p>
            <a:pPr algn="ctr"/>
            <a:endParaRPr lang="ar-SA" sz="2400" b="1" dirty="0">
              <a:solidFill>
                <a:srgbClr val="002060"/>
              </a:solidFill>
            </a:endParaRPr>
          </a:p>
          <a:p>
            <a:pPr algn="ctr"/>
            <a:r>
              <a:rPr lang="ar-SA" sz="2400" b="1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ar-SA" sz="3200" b="1" dirty="0">
              <a:solidFill>
                <a:srgbClr val="00B050"/>
              </a:solidFill>
            </a:endParaRPr>
          </a:p>
          <a:p>
            <a:pPr algn="ctr"/>
            <a:endParaRPr lang="ar-SA" sz="3200" b="1" dirty="0">
              <a:solidFill>
                <a:srgbClr val="00B050"/>
              </a:solidFill>
            </a:endParaRPr>
          </a:p>
          <a:p>
            <a:pPr algn="ctr"/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91B95A8-CB7D-451A-8235-F2EA44FB00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101A808-1CD8-48A7-B374-00D861A78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290" y="440291"/>
            <a:ext cx="2912566" cy="314096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BE01E66-ED64-4FFF-8D0F-8833D91A4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96952"/>
            <a:ext cx="3312368" cy="35459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828B585F-A9DF-413C-BE02-CD6F3859AB71}"/>
              </a:ext>
            </a:extLst>
          </p:cNvPr>
          <p:cNvSpPr/>
          <p:nvPr/>
        </p:nvSpPr>
        <p:spPr>
          <a:xfrm>
            <a:off x="3923928" y="191512"/>
            <a:ext cx="5054789" cy="8194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ابحث عن إجابة الأسئلة التالية : </a:t>
            </a:r>
          </a:p>
        </p:txBody>
      </p:sp>
      <p:pic>
        <p:nvPicPr>
          <p:cNvPr id="25" name="t_video6048886606583039836 (1).mp4">
            <a:hlinkClick r:id="" action="ppaction://media"/>
            <a:extLst>
              <a:ext uri="{FF2B5EF4-FFF2-40B4-BE49-F238E27FC236}">
                <a16:creationId xmlns:a16="http://schemas.microsoft.com/office/drawing/2014/main" id="{2B46AC48-E647-4811-9420-DE8E9EC9A5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7290" y="1628800"/>
            <a:ext cx="1260546" cy="51279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2FE7909-2678-4979-AE8E-05F0FB9187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170" y="5859612"/>
            <a:ext cx="998388" cy="99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1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6000">
        <p14:ripple/>
        <p:sndAc>
          <p:stSnd>
            <p:snd r:embed="rId4" name="chimes.wav"/>
          </p:stSnd>
        </p:sndAc>
      </p:transition>
    </mc:Choice>
    <mc:Fallback xmlns="">
      <p:transition advTm="306000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4"/>
            <a:tile tx="0" ty="0" sx="100000" sy="100000" flip="none" algn="tl"/>
          </a:blipFill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A85F10A-1706-4649-90A3-418F352698DB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12445"/>
      </p:ext>
    </p:extLst>
  </p:cSld>
  <p:clrMapOvr>
    <a:masterClrMapping/>
  </p:clrMapOvr>
  <p:transition spd="slow" advTm="20000">
    <p:comb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15" descr="C:\Users\user\Pictures\صورة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0" y="1087027"/>
            <a:ext cx="844802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16" descr="C:\Users\user\Pictures\صورة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852"/>
            <a:ext cx="26987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1105191" y="2520903"/>
            <a:ext cx="6769981" cy="1828800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ar-SA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الهواء المحصور</a:t>
            </a:r>
            <a:r>
              <a:rPr lang="ar-SA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هو الهواء الموجود داخل إناء محكم الاغلاق</a:t>
            </a:r>
            <a:r>
              <a:rPr lang="ar-SA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ar-SA" sz="44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مثل</a:t>
            </a:r>
            <a:r>
              <a:rPr lang="ar-SA" sz="4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ar-SA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بالون</a:t>
            </a:r>
            <a:r>
              <a:rPr lang="ar-SA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أو </a:t>
            </a:r>
            <a:r>
              <a:rPr lang="ar-SA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زجاجة </a:t>
            </a:r>
            <a:r>
              <a:rPr lang="ar-SA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مغلقة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20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45" descr="Dewar_Flas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1075" y="4083356"/>
            <a:ext cx="2088232" cy="176939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4" descr="بالو1ن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4005064"/>
            <a:ext cx="2296616" cy="218823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مستدير الزوايا 2"/>
          <p:cNvSpPr/>
          <p:nvPr/>
        </p:nvSpPr>
        <p:spPr>
          <a:xfrm>
            <a:off x="467544" y="2492896"/>
            <a:ext cx="8251006" cy="3713615"/>
          </a:xfrm>
          <a:prstGeom prst="round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CACFFFC-78D1-4595-81EF-4BEC116F14C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6873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/>
          <p:cNvSpPr>
            <a:spLocks noChangeArrowheads="1"/>
          </p:cNvSpPr>
          <p:nvPr/>
        </p:nvSpPr>
        <p:spPr bwMode="auto">
          <a:xfrm>
            <a:off x="2438400" y="228600"/>
            <a:ext cx="4572000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ar-SA" sz="2400" b="1" cap="all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العوامل المؤثرة في ضغط الهواء المحصور</a:t>
            </a:r>
            <a:endParaRPr lang="en-US" sz="2400" b="1" cap="all" dirty="0">
              <a:ln w="9000" cmpd="sng">
                <a:noFill/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676400" y="2590800"/>
            <a:ext cx="1943100" cy="3095625"/>
          </a:xfrm>
          <a:prstGeom prst="can">
            <a:avLst>
              <a:gd name="adj" fmla="val 31088"/>
            </a:avLst>
          </a:prstGeom>
          <a:gradFill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0" scaled="1"/>
          </a:gradFill>
          <a:ln w="635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18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381317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4244975"/>
            <a:ext cx="287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965700"/>
            <a:ext cx="287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3525838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6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381317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7"/>
          <p:cNvSpPr>
            <a:spLocks noChangeArrowheads="1"/>
          </p:cNvSpPr>
          <p:nvPr/>
        </p:nvSpPr>
        <p:spPr bwMode="auto">
          <a:xfrm>
            <a:off x="1676400" y="2589213"/>
            <a:ext cx="1943100" cy="687387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508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2" name="Picture 28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5110163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0"/>
          <p:cNvSpPr txBox="1">
            <a:spLocks noChangeArrowheads="1"/>
          </p:cNvSpPr>
          <p:nvPr/>
        </p:nvSpPr>
        <p:spPr>
          <a:xfrm>
            <a:off x="228600" y="838200"/>
            <a:ext cx="2971800" cy="1524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274320" indent="-274320" algn="ctr">
              <a:spcBef>
                <a:spcPts val="600"/>
              </a:spcBef>
              <a:buClr>
                <a:srgbClr val="6EA0B0"/>
              </a:buClr>
              <a:buSzPct val="70000"/>
              <a:defRPr/>
            </a:pPr>
            <a:r>
              <a:rPr lang="ar-S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1- حجم الاناء </a:t>
            </a:r>
          </a:p>
          <a:p>
            <a:pPr marL="274320" indent="-274320" algn="ctr">
              <a:spcBef>
                <a:spcPts val="600"/>
              </a:spcBef>
              <a:buClr>
                <a:srgbClr val="6EA0B0"/>
              </a:buClr>
              <a:buSzPct val="70000"/>
              <a:defRPr/>
            </a:pPr>
            <a:r>
              <a:rPr lang="ar-S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 نقص حجم الاناء كلما زاد ضغط الغاز المحصور</a:t>
            </a:r>
          </a:p>
          <a:p>
            <a:pPr marL="274320" indent="-274320" algn="ctr">
              <a:lnSpc>
                <a:spcPct val="90000"/>
              </a:lnSpc>
              <a:spcBef>
                <a:spcPts val="600"/>
              </a:spcBef>
              <a:buClr>
                <a:srgbClr val="6EA0B0"/>
              </a:buClr>
              <a:buSzPct val="70000"/>
              <a:defRPr/>
            </a:pPr>
            <a:r>
              <a:rPr lang="ar-SA" b="1" dirty="0">
                <a:solidFill>
                  <a:srgbClr val="0000FF"/>
                </a:solidFill>
              </a:rPr>
              <a:t>عند ثبوت درجة الحرارة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4" name="Picture 31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525462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9" name="Text Box 34"/>
          <p:cNvSpPr txBox="1">
            <a:spLocks noChangeArrowheads="1"/>
          </p:cNvSpPr>
          <p:nvPr/>
        </p:nvSpPr>
        <p:spPr bwMode="auto">
          <a:xfrm>
            <a:off x="0" y="3810000"/>
            <a:ext cx="1600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>
                <a:solidFill>
                  <a:srgbClr val="0033CC"/>
                </a:solidFill>
                <a:latin typeface="Calibri" pitchFamily="34" charset="0"/>
                <a:cs typeface="Arial" pitchFamily="34" charset="0"/>
              </a:rPr>
              <a:t>عندما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>
                <a:solidFill>
                  <a:srgbClr val="0033CC"/>
                </a:solidFill>
                <a:latin typeface="Calibri" pitchFamily="34" charset="0"/>
                <a:cs typeface="Arial" pitchFamily="34" charset="0"/>
              </a:rPr>
              <a:t>يقل الحجم</a:t>
            </a:r>
            <a:endParaRPr lang="en-US" altLang="ar-SA" sz="2800" b="1" dirty="0">
              <a:solidFill>
                <a:srgbClr val="0033CC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5638800" y="838200"/>
            <a:ext cx="2971800" cy="1524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274320" indent="-274320" algn="ctr">
              <a:spcBef>
                <a:spcPts val="600"/>
              </a:spcBef>
              <a:buClr>
                <a:srgbClr val="6EA0B0"/>
              </a:buClr>
              <a:buSzPct val="70000"/>
              <a:defRPr/>
            </a:pPr>
            <a:r>
              <a:rPr lang="ar-S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درجة الحرارة</a:t>
            </a:r>
          </a:p>
          <a:p>
            <a:pPr marL="274320" indent="-274320" algn="ctr">
              <a:spcBef>
                <a:spcPts val="600"/>
              </a:spcBef>
              <a:buClr>
                <a:srgbClr val="6EA0B0"/>
              </a:buClr>
              <a:buSzPct val="70000"/>
              <a:defRPr/>
            </a:pPr>
            <a:r>
              <a:rPr lang="ar-SA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 زادت درجة الحرارة كلما زاد ضغط الغاز المحصور  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>
              <a:spcBef>
                <a:spcPts val="600"/>
              </a:spcBef>
              <a:buClr>
                <a:srgbClr val="6EA0B0"/>
              </a:buClr>
              <a:buSzPct val="70000"/>
              <a:defRPr/>
            </a:pPr>
            <a:r>
              <a:rPr lang="ar-SA" b="1" dirty="0">
                <a:solidFill>
                  <a:srgbClr val="0000FF"/>
                </a:solidFill>
              </a:rPr>
              <a:t>عند ثبوت الحجم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3" name="AutoShape 16"/>
          <p:cNvSpPr>
            <a:spLocks noChangeArrowheads="1"/>
          </p:cNvSpPr>
          <p:nvPr/>
        </p:nvSpPr>
        <p:spPr bwMode="auto">
          <a:xfrm>
            <a:off x="5257800" y="2514600"/>
            <a:ext cx="1943100" cy="2946400"/>
          </a:xfrm>
          <a:prstGeom prst="can">
            <a:avLst>
              <a:gd name="adj" fmla="val 31088"/>
            </a:avLst>
          </a:prstGeom>
          <a:gradFill rotWithShape="1">
            <a:gsLst>
              <a:gs pos="0">
                <a:srgbClr val="FF8585"/>
              </a:gs>
              <a:gs pos="50000">
                <a:schemeClr val="bg1"/>
              </a:gs>
              <a:gs pos="100000">
                <a:srgbClr val="FF8585"/>
              </a:gs>
            </a:gsLst>
            <a:lin ang="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5552" name="Oval 17"/>
          <p:cNvSpPr>
            <a:spLocks noChangeArrowheads="1"/>
          </p:cNvSpPr>
          <p:nvPr/>
        </p:nvSpPr>
        <p:spPr bwMode="auto">
          <a:xfrm>
            <a:off x="5257800" y="2516188"/>
            <a:ext cx="1943100" cy="649287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5" name="Picture 18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3306763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9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3451225"/>
            <a:ext cx="287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0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39544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1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3811588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41703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47752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453072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5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42418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6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460375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7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3306763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8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4243388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9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50800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7315200" y="3810000"/>
            <a:ext cx="15772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عند رفع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درجة الحرارة</a:t>
            </a:r>
            <a:endParaRPr lang="en-US" altLang="ar-SA" sz="2800" b="1" dirty="0">
              <a:solidFill>
                <a:srgbClr val="FF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3352800" y="2971800"/>
            <a:ext cx="2209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جزيئات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الهواء المحصورة</a:t>
            </a:r>
            <a:endParaRPr lang="en-US" altLang="ar-SA" sz="1600" b="1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5567" name="AutoShape 37"/>
          <p:cNvSpPr>
            <a:spLocks noChangeArrowheads="1"/>
          </p:cNvSpPr>
          <p:nvPr/>
        </p:nvSpPr>
        <p:spPr bwMode="auto">
          <a:xfrm>
            <a:off x="5738813" y="6223000"/>
            <a:ext cx="1008062" cy="288925"/>
          </a:xfrm>
          <a:prstGeom prst="can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5568" name="AutoShape 36"/>
          <p:cNvSpPr>
            <a:spLocks noChangeArrowheads="1"/>
          </p:cNvSpPr>
          <p:nvPr/>
        </p:nvSpPr>
        <p:spPr bwMode="auto">
          <a:xfrm>
            <a:off x="6049963" y="6042025"/>
            <a:ext cx="298450" cy="333375"/>
          </a:xfrm>
          <a:prstGeom prst="can">
            <a:avLst>
              <a:gd name="adj" fmla="val 3757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5569" name="Line 38"/>
          <p:cNvSpPr>
            <a:spLocks noChangeShapeType="1"/>
          </p:cNvSpPr>
          <p:nvPr/>
        </p:nvSpPr>
        <p:spPr bwMode="auto">
          <a:xfrm>
            <a:off x="6553200" y="5410200"/>
            <a:ext cx="304800" cy="990600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70" name="Line 39"/>
          <p:cNvSpPr>
            <a:spLocks noChangeShapeType="1"/>
          </p:cNvSpPr>
          <p:nvPr/>
        </p:nvSpPr>
        <p:spPr bwMode="auto">
          <a:xfrm flipH="1">
            <a:off x="5562600" y="5410200"/>
            <a:ext cx="255588" cy="990600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4" name="Picture 18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19600"/>
            <a:ext cx="287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8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4491038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6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81600"/>
            <a:ext cx="287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6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25" y="4795838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6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4414838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6" name="Picture 2" descr="http://images.clipshrine.com/getimg/PngThumb-Fire-Icon-1517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486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سهم منحني 71"/>
          <p:cNvSpPr/>
          <p:nvPr/>
        </p:nvSpPr>
        <p:spPr>
          <a:xfrm rot="5400000">
            <a:off x="6972300" y="419100"/>
            <a:ext cx="457200" cy="381000"/>
          </a:xfrm>
          <a:prstGeom prst="bentArrow">
            <a:avLst>
              <a:gd name="adj1" fmla="val 14091"/>
              <a:gd name="adj2" fmla="val 25000"/>
              <a:gd name="adj3" fmla="val 25000"/>
              <a:gd name="adj4" fmla="val 437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</a:endParaRPr>
          </a:p>
        </p:txBody>
      </p:sp>
      <p:sp>
        <p:nvSpPr>
          <p:cNvPr id="74" name="سهم منحني 73"/>
          <p:cNvSpPr/>
          <p:nvPr/>
        </p:nvSpPr>
        <p:spPr>
          <a:xfrm rot="5400000" flipV="1">
            <a:off x="2019300" y="419100"/>
            <a:ext cx="457200" cy="381000"/>
          </a:xfrm>
          <a:prstGeom prst="bentArrow">
            <a:avLst>
              <a:gd name="adj1" fmla="val 14091"/>
              <a:gd name="adj2" fmla="val 25000"/>
              <a:gd name="adj3" fmla="val 25000"/>
              <a:gd name="adj4" fmla="val 437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</a:endParaRP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361F1499-8CCB-4BA5-B7DE-C280E10F266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72825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explode.wav"/>
          </p:stSnd>
        </p:sndAc>
      </p:transition>
    </mc:Choice>
    <mc:Fallback xmlns="">
      <p:transition spd="slow">
        <p:split orient="vert"/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16783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036E-7 L 1.66667E-6 0.06314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1597 0.13681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6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4311E-6 L -2.77778E-6 0.07354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00017 0.08403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4.07407E-6 C 0.00104 0.05324 0.00139 0.03496 0.0033 0.06482 C 0.00347 0.05834 0.00364 0.05186 0.00399 0.04537 C 0.00469 0.03635 0.01267 0.03264 0.01545 0.025 C 0.01649 0.02199 0.01684 0.01667 0.0184 0.01389 C 0.01927 0.01204 0.02049 0.01019 0.02135 0.00834 C 0.02205 0.00741 0.02292 0.00556 0.02292 0.00579 C 0.02309 0.0044 0.02378 0.00301 0.02378 0.00186 C 0.02378 -0.01689 0.02309 -0.01134 0.01007 -0.01018 C 0.00434 -0.00787 0.00712 -0.00879 0.00174 -0.0074 C -0.00156 -0.00463 -0.00399 0.00811 0.00035 -4.07407E-6 Z " pathEditMode="relative" rAng="0" ptsTypes="fffffffffff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" y="24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158 C -0.0092 -0.01134 -0.01858 -0.01181 -0.02778 -0.01065 C -0.02917 -0.01042 -0.025 -0.00949 -0.02361 -0.0088 C -0.02136 -0.00787 -0.01667 -0.00602 -0.01667 -0.00579 C -0.01389 -0.00046 -0.01268 0.00602 -0.00834 0.00972 C -0.00643 0.01366 -0.00539 0.01713 -0.00348 0.02083 C -0.00261 0.02986 -0.00417 0.03148 0.00277 0.03009 C 0.00781 0.02569 0.01111 0.02222 0.01458 0.01528 C 0.01545 0.01342 0.01875 0.01157 0.01875 0.0118 C 0.01979 0.00741 0.02257 0.0044 0.02361 0.00046 C 0.02621 -0.00995 0.0283 -0.01366 0.03611 -0.01713 C 0.03021 -0.01968 0.03333 -0.01875 0.02639 -0.01991 C 0.02604 -0.01991 0.01163 -0.02083 0.00764 -0.01713 C 0.00555 -0.01528 0.00382 -0.01273 0.00139 -0.01158 C -0.00104 -0.01042 -0.00122 -0.00995 3.33333E-6 -0.01158 Z " pathEditMode="relative" rAng="0" ptsTypes="fffffffffffffff">
                                      <p:cBhvr>
                                        <p:cTn id="3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7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6921 C -0.00694 0.06945 -0.00972 0.06898 -0.01215 0.07014 C -0.01424 0.07083 -0.01562 0.07384 -0.01736 0.07477 C -0.01215 0.10301 0.01632 0.08056 0.03177 0.07755 C 0.02639 0.0632 0.01597 0.06528 0.00764 0.06458 C 0.00469 0.06482 0.00174 0.06505 -0.00121 0.06551 C -0.00226 0.06574 -0.00434 0.06713 -0.00434 0.06921 Z " pathEditMode="relative" rAng="0" ptsTypes="fffffff">
                                      <p:cBhvr>
                                        <p:cTn id="3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14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7361 C 0.00694 0.07268 0.01389 0.07245 0.02049 0.075 C 0.01458 0.07615 0.00885 0.07685 0.00295 0.07754 C 0.00069 0.07847 -0.00052 0.07963 -0.00226 0.08171 C -0.00295 0.08449 -0.00365 0.08564 -0.00573 0.08726 C -0.0092 0.09328 -0.01996 0.10324 -0.02604 0.10578 C -0.02708 0.10208 -0.02726 0.09768 -0.02483 0.09467 C -0.02361 0.09328 -0.01962 0.09189 -0.01962 0.09213 C -0.01806 0.08935 -0.01615 0.08634 -0.01389 0.08449 C -0.01198 0.078 -0.0066 0.07777 -0.00451 0.07291 " pathEditMode="relative" rAng="0" ptsTypes="fffffffffA">
                                      <p:cBhvr>
                                        <p:cTn id="3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6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9444 C -0.00035 0.09467 -0.00087 0.09514 -0.00104 0.0956 C -0.00122 0.09606 -0.00139 0.09722 -0.00174 0.09768 C -0.00261 0.09861 -0.00417 0.10023 -0.00417 0.10046 C -0.00504 0.10231 -0.00747 0.10486 -0.00747 0.10509 C -0.00972 0.11088 -0.01285 0.11481 -0.01528 0.12037 C -0.01597 0.12176 -0.0165 0.12292 -0.01702 0.1243 C -0.01736 0.12546 -0.01771 0.12847 -0.01771 0.1287 C -0.01459 0.13032 -0.01806 0.12824 -0.01146 0.12986 C -0.01007 0.13009 -0.0092 0.13241 -0.00781 0.13241 C -0.00417 0.1331 0.0033 0.13379 0.0033 0.13403 C 0.00469 0.13449 0.0059 0.13518 0.00729 0.13565 C 0.01284 0.13449 0.00833 0.1368 0.01094 0.1331 C 0.01163 0.13194 0.0125 0.13125 0.01319 0.13055 C 0.01371 0.12986 0.01441 0.12917 0.01441 0.1294 C 0.01528 0.12685 0.01562 0.12523 0.01406 0.12292 C 0.01337 0.12199 0.01163 0.12037 0.01163 0.1206 C 0.01076 0.11805 0.00989 0.11643 0.0085 0.11504 C 0.00781 0.11296 0.00729 0.11111 0.00642 0.10903 C 0.00555 0.10231 0.00434 0.09606 0.00017 0.09444 Z " pathEditMode="relative" rAng="0" ptsTypes="ffffffffffffffffffff"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1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1169 C 0.00886 0.11759 0.01007 0.11782 0.01424 0.11968 C 0.02032 0.11829 0.02552 0.12037 0.03143 0.12245 C 0.03004 0.12639 0.02865 0.12546 0.02726 0.12801 C 0.02327 0.13426 0.01997 0.13866 0.01563 0.1419 C -0.00139 0.14097 0.00348 0.14375 -0.00503 0.13727 C -0.00816 0.13773 -0.01111 0.14051 -0.01267 0.13449 C -0.0118 0.12407 -0.00729 0.12431 -0.00295 0.12338 C -0.00087 0.11644 -2.77778E-6 0.11574 0.00365 0.1169 Z " pathEditMode="relative" rAng="0" ptsTypes="fffffffff">
                                      <p:cBhvr>
                                        <p:cTn id="4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13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C -0.01372 0.00208 -0.02587 0.00833 -0.03958 0.01019 C -0.04427 0.01227 -0.04375 0.0044 -0.04028 0.0037 C -0.03681 0.00301 -0.03333 0.00301 -0.02986 0.00278 C -0.02465 0.00046 -0.01927 -0.00092 -0.01389 -0.00278 C -0.00538 -0.00255 0.0033 -0.00255 0.0118 -0.00185 C 0.0125 -0.00185 0.01042 -0.00092 0.00972 -0.00092 C 0.00434 -0.00069 -0.00087 -0.00092 -0.00625 -0.00092 " pathEditMode="relative" ptsTypes="fffffffA">
                                      <p:cBhvr>
                                        <p:cTn id="4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00" decel="100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4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4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4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4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8.88889E-6 C -0.00295 -0.00394 -0.00729 -0.01204 -0.01146 -0.01389 C -0.01215 -0.01528 -0.01267 -0.0169 -0.01354 -0.01806 C -0.01441 -0.01922 -0.0158 -0.01945 -0.01666 -0.02084 C -0.01736 -0.022 -0.01701 -0.02408 -0.01771 -0.02501 C -0.01944 -0.02732 -0.02396 -0.03056 -0.02396 -0.03056 C -0.0243 -0.03195 -0.02569 -0.03565 -0.025 -0.03473 C -0.02101 -0.0294 -0.01892 -0.02061 -0.01666 -0.01389 C -0.01302 -0.00301 -0.01701 -0.00788 -0.01146 -0.00278 C -0.01076 -0.00139 -0.01024 0.00023 -0.00937 0.00138 C -0.00746 0.00347 -0.00312 0.00694 -0.00312 0.00694 C 0.00278 0.01898 -0.00503 0.00487 0.00209 0.01249 C 0.00313 0.01365 0.0033 0.0155 0.00417 0.01666 C 0.00608 0.01874 0.01042 0.02222 0.01042 0.02222 C 0.01111 0.02361 0.01163 0.02523 0.0125 0.02638 C 0.01337 0.02754 0.01476 0.02777 0.01563 0.02916 C 0.02066 0.03773 0.01059 0.02939 0.02084 0.03611 C 0.02813 0.02962 0.0283 0.01643 0.03438 0.00833 C 0.03681 -0.00139 0.03854 0.00092 0.03334 -0.00139 C 0.02361 -0.00047 0.01476 0.00115 0.00521 0.00277 C 0.00122 0.00624 -0.00312 0.0081 -0.00729 0.01111 C -0.01805 0.01898 -0.00955 0.01481 -0.01666 0.01805 C -0.02587 0.03032 -0.01458 0.01481 -0.02187 0.02638 C -0.02274 0.028 -0.02639 0.03032 -0.025 0.03055 C -0.01979 0.03171 -0.01458 0.02962 -0.00937 0.02916 C -0.00625 0.02291 -0.00382 0.01759 -4.16667E-6 0.01249 C 0.00209 0.00416 0.00521 0.00694 -4.16667E-6 -8.88889E-6 Z " pathEditMode="relative" ptsTypes="fffffffffffffffffffffffffff">
                                      <p:cBhvr>
                                        <p:cTn id="8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C -0.00243 -0.02963 -0.00139 -0.01667 -0.00313 -0.03889 C -0.00278 -0.02917 -0.00261 -0.01945 -0.00208 -0.00972 C -0.00122 0.00347 0.02535 0.00393 0.02917 0.00417 C 0.0191 0.01319 0.0026 0.01042 -0.00833 0.01111 C -0.0125 0.01296 -0.01667 0.01342 -0.02083 0.01528 C -0.02257 0.01481 -0.02552 0.0162 -0.02604 0.01389 C -0.02639 0.01227 -0.01806 0.00972 -0.01771 0.00972 C -0.01111 0.00787 -0.00556 0.00486 2.5E-6 1.48148E-6 Z " pathEditMode="relative" ptsTypes="fffffffff">
                                      <p:cBhvr>
                                        <p:cTn id="8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77778E-6 C 0.00122 -0.00811 0.00191 -0.01482 0.0073 -0.01945 C 0.00868 -0.02223 0.01476 -0.03149 0.0073 -0.02501 C 0.00521 -0.02084 0.00313 -0.01667 0.00105 -0.01251 C -0.00069 -0.00903 -0.00139 -0.00348 -0.00312 -7.77778E-6 C -0.00538 0.00439 -0.00816 0.0081 -0.01041 0.01249 C -0.01267 0.01712 -0.01319 0.02036 -0.01666 0.0236 C -0.01892 0.0324 -0.02378 0.03958 -0.02604 0.0486 C -0.02569 0.04999 -0.02604 0.05277 -0.025 0.05277 C -0.02361 0.05277 -0.02257 0.04583 -0.02083 0.04305 C -0.0184 0.03911 -0.01406 0.03495 -0.01041 0.03333 C -0.00694 0.02661 -0.00625 0.02615 8.33333E-7 0.02777 C 0.00035 0.03055 0.00018 0.03356 0.00105 0.0361 C 0.00157 0.03749 0.00452 0.0405 0.00417 0.03888 C 0.00295 0.0324 0.00035 0.03078 -0.00312 0.02777 C -0.00607 0.02175 -0.00937 0.01897 -0.0125 0.01249 C -0.01406 0.00948 -0.01701 0.00833 -0.01875 0.00555 C -0.01961 0.00416 -0.01996 0.00254 -0.02083 0.00138 C -0.0217 0.00022 -0.02395 0.00022 -0.02395 -0.0014 C -0.02395 -0.00278 -0.02187 -0.00047 -0.02083 -7.77778E-6 C -0.0184 0.00972 -0.02083 0.0074 -0.01562 0.00972 C -0.01389 0.01203 -0.01215 0.01435 -0.01041 0.01666 " pathEditMode="relative" ptsTypes="fffffffffffffffffffffA">
                                      <p:cBhvr>
                                        <p:cTn id="90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C 0.00451 -0.00047 0.00937 0.00092 0.01354 -0.00139 C 0.0151 -0.00232 0.01337 -0.00649 0.01458 -0.00834 C 0.01562 -0.00996 0.02448 -0.01204 0.02604 -0.0125 C 0.0309 -0.01042 0.02882 -0.00741 0.03229 -0.00278 C 0.03594 0.00208 0.04236 0.00162 0.04687 0.00555 C 0.03611 0.00763 0.04167 0.0074 0.03437 0.01388 C 0.02604 0.03032 0.00191 0.0199 -0.01146 0.01388 C -0.01649 0.0037 -0.00868 0.00856 -0.00417 0.00555 C -0.00243 0.00439 -0.00139 0.00185 4.72222E-6 4.44444E-6 Z " pathEditMode="relative" ptsTypes="ffffffffff">
                                      <p:cBhvr>
                                        <p:cTn id="9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6.2963E-6 C -0.00034 -0.01204 0.00035 -0.02431 -0.00104 -0.03612 C -0.00121 -0.03751 -0.00416 -0.03612 -0.00416 -0.03473 C -0.00607 0.05092 -0.01059 0.03124 -0.00208 0.06527 C 0.00226 0.04791 -0.00104 0.06249 -0.00104 0.01944 " pathEditMode="relative" ptsTypes="ffffA">
                                      <p:cBhvr>
                                        <p:cTn id="94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C 0.01076 0.00231 0.02031 0.00255 0.03125 0.00139 C 0.0125 -0.00694 -0.01563 -0.00046 -0.03021 -4.44444E-6 C -0.03108 0.00069 -0.03733 0.00486 -0.03021 0.00417 C -0.02014 0.00324 -0.01007 0.00139 2.22222E-6 -4.44444E-6 Z " pathEditMode="relative" ptsTypes="fffff">
                                      <p:cBhvr>
                                        <p:cTn id="9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2.59259E-6 C -0.01302 -0.00347 -0.02499 -0.00347 -0.03854 -0.00416 C -0.0269 -0.00926 -0.01406 -0.00578 -0.00208 -0.00972 C 0.00938 -0.00926 0.02084 -0.00995 0.0323 -0.00833 C 0.03351 -0.0081 0.03039 -0.00625 0.02917 -0.00555 C 0.02709 -0.00439 0.02501 -0.0037 0.02292 -0.00277 C 0.01355 0.00139 0.02084 -0.00139 7.5E-6 -2.59259E-6 Z " pathEditMode="relative" ptsTypes="fffffff">
                                      <p:cBhvr>
                                        <p:cTn id="9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-0.00295 -0.0507 -0.00712 -0.08264 -0.01181 -0.08264 C -0.01667 -0.08264 -0.02083 -0.0507 -0.02361 2.22222E-6 C -0.02083 0.05069 -0.01667 0.08264 -0.01181 0.08264 C -0.00712 0.08264 -0.00295 0.05069 1.66667E-6 2.22222E-6 Z " pathEditMode="relative" rAng="0" ptsTypes="fffff">
                                      <p:cBhvr>
                                        <p:cTn id="10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C 0.00608 -0.00278 0.01372 3.7037E-7 0.01979 0.00278 C 0.02361 0.00787 0.02535 0.01412 0.02708 0.02083 C 0.02118 0.03287 0.02899 0.01875 0.02188 0.02639 C 0.02083 0.02755 0.02066 0.0294 0.01979 0.03056 C 0.01892 0.03171 0.01771 0.03241 0.01667 0.03333 C 0.01285 0.04097 0.01684 0.03495 0.01146 0.03889 C 0.0092 0.04051 0.00521 0.04445 0.00521 0.04445 C 0.00139 0.05208 0.00538 0.04607 -2.5E-6 0.05 C -0.00226 0.05162 -0.00625 0.05556 -0.00625 0.05556 C -0.01406 0.05417 -0.0184 0.05185 -0.02187 0.04167 C -0.02274 0.03889 -0.0224 0.03542 -0.02396 0.03333 C -0.02604 0.03056 -0.03021 0.025 -0.03021 0.025 C -0.03507 0.00579 -0.03542 0.0257 -0.03229 -0.01667 C -0.03212 -0.01991 -0.02969 -0.03032 -0.02708 -0.03333 C -0.02517 -0.03542 -0.02083 -0.03889 -0.02083 -0.03889 C -0.01875 -0.03842 -0.01632 -0.03912 -0.01458 -0.0375 C -0.01007 -0.03333 -0.01007 -0.02477 -0.00729 -0.01944 C -0.00573 -0.0162 -0.0033 -0.01458 -0.00104 -0.0125 C 0.00069 -0.00579 -2.5E-6 -0.00972 -2.5E-6 3.7037E-7 Z " pathEditMode="relative" ptsTypes="ffffffffffffffffffff">
                                      <p:cBhvr>
                                        <p:cTn id="10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6.66667E-6 C 0.00869 0.00092 0.01494 0.00277 0.02292 0.00555 C 0.00782 0.01226 -0.00798 0.00925 -0.02395 0.00972 C -0.03923 0.00902 -0.04687 0.01342 -0.05728 0.00416 C -0.06163 -0.01297 -0.01666 -0.0014 -0.01666 -0.0014 " pathEditMode="relative" ptsTypes="ffffA">
                                      <p:cBhvr>
                                        <p:cTn id="10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-0.02106 C 0.04809 -0.01342 0.05573 -0.0037 0.06441 0.00394 C 0.06701 0.01413 0.06858 0.01297 0.06233 0.01088 C 0.05434 0.00371 0.04948 0.00093 0.04045 -0.003 C 0.02795 -0.00138 0.0309 -0.00046 0.0217 0.00255 C 0.01684 0.00695 0.01111 0.00996 0.00608 0.01366 C 0.00122 0.01713 -0.00295 0.02223 -0.00746 0.02616 C -0.01163 0.00926 -0.00226 0.00139 0.00712 -0.00578 C 0.01076 -0.00856 0.01649 -0.01689 0.01649 -0.01689 C 0.01719 -0.02546 0.01615 -0.03425 0.0217 -0.03912 C 0.02899 -0.0368 0.02569 -0.03611 0.02899 -0.02939 C 0.02986 -0.02777 0.03212 -0.02523 0.03212 -0.02523 " pathEditMode="relative" ptsTypes="fffffffffffA">
                                      <p:cBhvr>
                                        <p:cTn id="106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1.11111E-6 C 0.00226 -0.00926 0.00539 -0.01389 0.01146 -0.01944 C 0.01806 -0.03264 0.02622 -0.0331 0.03751 -0.03472 C 0.04393 -0.0375 0.04462 -0.03958 0.05001 -0.04444 C 0.0474 -0.05486 0.05122 -0.04236 0.04584 -0.05139 C 0.04532 -0.05231 0.04376 -0.06064 0.04376 -0.06111 C 0.0441 -0.07176 0.0441 -0.0824 0.0448 -0.09305 C 0.04566 -0.10671 0.0606 -0.11273 0.06667 -0.12083 C 0.06858 -0.12847 0.06945 -0.13611 0.07292 -0.14305 C 0.07257 -0.14444 0.07292 -0.14676 0.07188 -0.14722 C 0.06685 -0.14884 0.05921 -0.14259 0.05521 -0.13889 C 0.04792 -0.1243 0.04445 -0.12615 0.03126 -0.12361 C 0.02674 -0.11967 0.02466 -0.11551 0.02084 -0.11111 C 0.01893 -0.10879 0.01667 -0.1074 0.01459 -0.10555 C 0.01112 -0.10254 0.00452 -0.08634 0.00313 -0.08055 C 0.00261 -0.06296 0.00417 -0.0449 0.00105 -0.02777 C -0.00069 -0.01805 -0.00902 -0.01227 -0.01145 -0.00277 C -0.01111 -0.00046 -0.0118 0.00278 -0.01041 0.00417 C -0.00902 0.00556 -0.00694 0.00348 -0.0052 0.00278 C -0.00312 0.00209 0.00105 -1.11111E-6 0.00105 -1.11111E-6 C 0.00626 -0.01041 -0.00034 0.00232 0.00626 -0.00833 C 0.00712 -0.00972 0.00834 -0.0125 0.00834 -0.0125 " pathEditMode="relative" ptsTypes="fffffffffffffffffffffA">
                                      <p:cBhvr>
                                        <p:cTn id="10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800" decel="1000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800" decel="100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800" decel="100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4311E-6 L -2.77778E-6 0.07354 " pathEditMode="relative" rAng="0" ptsTypes="AA">
                                      <p:cBhvr>
                                        <p:cTn id="129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7361 C 0.00694 0.07268 0.01389 0.07245 0.02049 0.075 C 0.01458 0.07615 0.00885 0.07685 0.00295 0.07754 C 0.00069 0.07847 -0.00052 0.07963 -0.00226 0.08171 C -0.00295 0.08449 -0.00365 0.08564 -0.00573 0.08726 C -0.0092 0.09328 -0.01996 0.10324 -0.02604 0.10578 C -0.02708 0.10208 -0.02726 0.09768 -0.02483 0.09467 C -0.02361 0.09328 -0.01962 0.09189 -0.01962 0.09213 C -0.01806 0.08935 -0.01615 0.08634 -0.01389 0.08449 C -0.01198 0.078 -0.0066 0.07777 -0.00451 0.07291 " pathEditMode="relative" rAng="0" ptsTypes="fffffffffA">
                                      <p:cBhvr>
                                        <p:cTn id="131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60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4311E-6 L -2.77778E-6 0.07354 " pathEditMode="relative" rAng="0" ptsTypes="AA">
                                      <p:cBhvr>
                                        <p:cTn id="133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7361 C 0.00694 0.07268 0.01389 0.07245 0.02049 0.075 C 0.01458 0.07615 0.00885 0.07685 0.00295 0.07754 C 0.00069 0.07847 -0.00052 0.07963 -0.00226 0.08171 C -0.00295 0.08449 -0.00365 0.08564 -0.00573 0.08726 C -0.0092 0.09328 -0.01996 0.10324 -0.02604 0.10578 C -0.02708 0.10208 -0.02726 0.09768 -0.02483 0.09467 C -0.02361 0.09328 -0.01962 0.09189 -0.01962 0.09213 C -0.01806 0.08935 -0.01615 0.08634 -0.01389 0.08449 C -0.01198 0.078 -0.0066 0.07777 -0.00451 0.07291 " pathEditMode="relative" rAng="0" ptsTypes="fffffffffA">
                                      <p:cBhvr>
                                        <p:cTn id="135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60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16 -0.03149 L -0.03698 0.05254 " pathEditMode="relative" rAng="0" ptsTypes="AA">
                                      <p:cBhvr>
                                        <p:cTn id="137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9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-0.00052 0.00023 -0.00104 0.00069 -0.00122 0.00116 C -0.00139 0.00162 -0.00156 0.00278 -0.00191 0.00324 C -0.00278 0.00417 -0.00434 0.00579 -0.00434 0.00602 C -0.00521 0.00787 -0.00764 0.01042 -0.00764 0.01065 C -0.0099 0.01643 -0.01302 0.02037 -0.01545 0.02592 C -0.01615 0.02731 -0.01667 0.02847 -0.01719 0.02986 C -0.01754 0.03102 -0.01788 0.03403 -0.01788 0.03426 C -0.01476 0.03588 -0.01823 0.0338 -0.01163 0.03542 C -0.01024 0.03565 -0.00938 0.03796 -0.00799 0.03796 C -0.00434 0.03866 0.00312 0.03935 0.00312 0.03958 C 0.00451 0.04005 0.00573 0.04074 0.00712 0.0412 C 0.01267 0.04005 0.00816 0.04236 0.01076 0.03866 C 0.01146 0.0375 0.01233 0.0368 0.01302 0.03611 C 0.01354 0.03542 0.01424 0.03472 0.01424 0.03495 C 0.0151 0.03241 0.01545 0.03079 0.01389 0.02847 C 0.01319 0.02755 0.01146 0.02592 0.01146 0.02616 C 0.01059 0.02361 0.00972 0.02199 0.00833 0.0206 C 0.00764 0.01852 0.00712 0.01667 0.00625 0.01458 C 0.00538 0.00787 0.00417 0.00162 8.33333E-7 1.11111E-6 Z " pathEditMode="relative" rAng="0" ptsTypes="ffffffffffffffffffff">
                                      <p:cBhvr>
                                        <p:cTn id="139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106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00017 0.084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0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14 0.02477 C -0.04566 0.025 -0.04618 0.02547 -0.04636 0.02593 C -0.04653 0.02639 -0.0467 0.02755 -0.04705 0.02801 C -0.04792 0.02894 -0.04948 0.03056 -0.04948 0.03079 C -0.05035 0.03264 -0.05278 0.03519 -0.05278 0.03542 C -0.05504 0.04121 -0.05816 0.04514 -0.06059 0.0507 C -0.06129 0.05209 -0.06181 0.05324 -0.06233 0.05463 C -0.06268 0.05579 -0.06302 0.0588 -0.06302 0.05903 C -0.0599 0.06065 -0.06337 0.05857 -0.05677 0.06019 C -0.05538 0.06042 -0.05452 0.06273 -0.05313 0.06273 C -0.04948 0.06343 -0.04202 0.06412 -0.04202 0.06435 C -0.04063 0.06482 -0.03941 0.06551 -0.03802 0.06597 C -0.03247 0.06482 -0.03698 0.06713 -0.03438 0.06343 C -0.03368 0.06227 -0.03281 0.06158 -0.03212 0.06088 C -0.0316 0.06019 -0.0309 0.05949 -0.0309 0.05972 C -0.03004 0.05718 -0.02969 0.05556 -0.03125 0.05324 C -0.03195 0.05232 -0.03368 0.0507 -0.03368 0.05093 C -0.03455 0.04838 -0.03542 0.04676 -0.03681 0.04537 C -0.0375 0.04329 -0.03802 0.04144 -0.03889 0.03935 C -0.03976 0.03264 -0.04097 0.02639 -0.04514 0.02477 Z " pathEditMode="relative" rAng="0" ptsTypes="ffffffffffffffffffff">
                                      <p:cBhvr>
                                        <p:cTn id="143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106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00017 0.08403 " pathEditMode="relative" rAng="0" ptsTypes="AA">
                                      <p:cBhvr>
                                        <p:cTn id="145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0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9444 C -0.00035 0.09467 -0.00087 0.09514 -0.00104 0.0956 C -0.00122 0.09606 -0.00139 0.09722 -0.00174 0.09768 C -0.00261 0.09861 -0.00417 0.10023 -0.00417 0.10046 C -0.00504 0.10231 -0.00747 0.10486 -0.00747 0.10509 C -0.00972 0.11088 -0.01285 0.11481 -0.01528 0.12037 C -0.01597 0.12176 -0.0165 0.12292 -0.01702 0.1243 C -0.01736 0.12546 -0.01771 0.12847 -0.01771 0.1287 C -0.01459 0.13032 -0.01806 0.12824 -0.01146 0.12986 C -0.01007 0.13009 -0.0092 0.13241 -0.00781 0.13241 C -0.00417 0.1331 0.0033 0.13379 0.0033 0.13403 C 0.00469 0.13449 0.0059 0.13518 0.00729 0.13565 C 0.01284 0.13449 0.00833 0.1368 0.01094 0.1331 C 0.01163 0.13194 0.0125 0.13125 0.01319 0.13055 C 0.01371 0.12986 0.01441 0.12917 0.01441 0.1294 C 0.01528 0.12685 0.01562 0.12523 0.01406 0.12292 C 0.01337 0.12199 0.01163 0.12037 0.01163 0.1206 C 0.01076 0.11805 0.00989 0.11643 0.0085 0.11504 C 0.00781 0.11296 0.00729 0.11111 0.00642 0.10903 C 0.00555 0.10231 0.00434 0.09606 0.00017 0.09444 Z " pathEditMode="relative" rAng="0" ptsTypes="ffffffffffffffffffff">
                                      <p:cBhvr>
                                        <p:cTn id="147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uiExpand="1" build="p" animBg="1"/>
      <p:bldP spid="65549" grpId="0"/>
      <p:bldP spid="32" grpId="0" uiExpand="1" build="p" animBg="1"/>
      <p:bldP spid="47" grpId="0" animBg="1"/>
      <p:bldP spid="4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4" descr="C:\Users\user\Pictures\صورة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80" y="3427603"/>
            <a:ext cx="25908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15" descr="C:\Users\user\Pictures\صورة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2" y="4034359"/>
            <a:ext cx="3384376" cy="185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ربع نص 11"/>
          <p:cNvSpPr txBox="1"/>
          <p:nvPr/>
        </p:nvSpPr>
        <p:spPr>
          <a:xfrm>
            <a:off x="609600" y="6112302"/>
            <a:ext cx="2234208" cy="52322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prstClr val="white"/>
                </a:solidFill>
              </a:rPr>
              <a:t>  سينفجـر الإناء</a:t>
            </a:r>
          </a:p>
        </p:txBody>
      </p:sp>
      <p:pic>
        <p:nvPicPr>
          <p:cNvPr id="64521" name="Picture 10" descr="http://www.lahyan.net/vb/uploaded/806/13216384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560" y="4096106"/>
            <a:ext cx="519492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C:\Users\user\Pictures\صورة2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71" y="194461"/>
            <a:ext cx="3312439" cy="4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C:\Users\user\Pictures\صورة3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30" y="815899"/>
            <a:ext cx="8846639" cy="221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رابط كسهم مستقيم 13"/>
          <p:cNvCxnSpPr/>
          <p:nvPr/>
        </p:nvCxnSpPr>
        <p:spPr>
          <a:xfrm>
            <a:off x="189856" y="3024079"/>
            <a:ext cx="6398367" cy="1588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مربع نص 28"/>
          <p:cNvSpPr txBox="1">
            <a:spLocks noChangeArrowheads="1"/>
          </p:cNvSpPr>
          <p:nvPr/>
        </p:nvSpPr>
        <p:spPr bwMode="auto">
          <a:xfrm>
            <a:off x="1726704" y="3141730"/>
            <a:ext cx="2514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يزداد الضغط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79945E8-0577-44B5-8DD7-941BC6E094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61CE9BD-104A-4F49-A3F0-4E0B4C86CA7B}"/>
              </a:ext>
            </a:extLst>
          </p:cNvPr>
          <p:cNvSpPr/>
          <p:nvPr/>
        </p:nvSpPr>
        <p:spPr>
          <a:xfrm>
            <a:off x="3711744" y="4072837"/>
            <a:ext cx="5180736" cy="2602148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3E8CA43-EF2E-4283-B440-D132E9FCA342}"/>
              </a:ext>
            </a:extLst>
          </p:cNvPr>
          <p:cNvSpPr/>
          <p:nvPr/>
        </p:nvSpPr>
        <p:spPr>
          <a:xfrm>
            <a:off x="6275362" y="3465597"/>
            <a:ext cx="2590800" cy="427250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27951BE-5AEB-404C-85E7-EB982A1B017D}"/>
              </a:ext>
            </a:extLst>
          </p:cNvPr>
          <p:cNvSpPr/>
          <p:nvPr/>
        </p:nvSpPr>
        <p:spPr>
          <a:xfrm>
            <a:off x="189856" y="4096106"/>
            <a:ext cx="3270368" cy="1793718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0BDC968-6438-4182-92AB-E1B18ECDF593}"/>
              </a:ext>
            </a:extLst>
          </p:cNvPr>
          <p:cNvSpPr/>
          <p:nvPr/>
        </p:nvSpPr>
        <p:spPr>
          <a:xfrm>
            <a:off x="5624714" y="193319"/>
            <a:ext cx="3394396" cy="429261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8493CB1-59D9-465F-872C-BE985EC476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030" y="3030150"/>
            <a:ext cx="904586" cy="9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9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type.wav"/>
          </p:stSnd>
        </p:sndAc>
      </p:transition>
    </mc:Choice>
    <mc:Fallback xmlns="">
      <p:transition spd="slow">
        <p:fade/>
        <p:sndAc>
          <p:stSnd>
            <p:snd r:embed="rId9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1" descr="C:\Users\user\Pictures\صورة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062" y="161035"/>
            <a:ext cx="2236788" cy="573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22" descr="C:\Users\user\Pictures\صورة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545137"/>
            <a:ext cx="294049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0" descr="C:\Users\user\Pictures\صورة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3800"/>
            <a:ext cx="314166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15" descr="http://thumbs.dreamstime.com/x/boy-thinking-27086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990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0" y="1128641"/>
            <a:ext cx="4101967" cy="206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6" r="853"/>
          <a:stretch>
            <a:fillRect/>
          </a:stretch>
        </p:blipFill>
        <p:spPr bwMode="auto">
          <a:xfrm>
            <a:off x="191329" y="3429000"/>
            <a:ext cx="2908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وسيلة شرح مستطيلة 17"/>
          <p:cNvSpPr/>
          <p:nvPr/>
        </p:nvSpPr>
        <p:spPr>
          <a:xfrm>
            <a:off x="4818504" y="915281"/>
            <a:ext cx="3692589" cy="914400"/>
          </a:xfrm>
          <a:prstGeom prst="wedgeRectCallout">
            <a:avLst>
              <a:gd name="adj1" fmla="val 50129"/>
              <a:gd name="adj2" fmla="val 66602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FF0000"/>
                </a:solidFill>
              </a:rPr>
              <a:t>ماذا يحدث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rgbClr val="00B050"/>
                </a:solidFill>
              </a:rPr>
              <a:t>إذا كانت قوة الدفع المؤثرة في جسم داخل مائع مساوية وزن الجسم ؟ </a:t>
            </a:r>
          </a:p>
        </p:txBody>
      </p:sp>
      <p:sp>
        <p:nvSpPr>
          <p:cNvPr id="24" name="مستطيل 23"/>
          <p:cNvSpPr/>
          <p:nvPr/>
        </p:nvSpPr>
        <p:spPr>
          <a:xfrm>
            <a:off x="194912" y="164949"/>
            <a:ext cx="4108866" cy="974271"/>
          </a:xfrm>
          <a:prstGeom prst="rect">
            <a:avLst/>
          </a:prstGeom>
          <a:solidFill>
            <a:srgbClr val="7A8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FFFF00"/>
                </a:solidFill>
              </a:rPr>
              <a:t>قوة الدفع : </a:t>
            </a:r>
            <a:r>
              <a:rPr lang="ar-SA" sz="2000" b="1" dirty="0">
                <a:solidFill>
                  <a:prstClr val="white"/>
                </a:solidFill>
              </a:rPr>
              <a:t>هي قوة دفع المائع للأجسام الى الأعلى لذلك يشعر الانسان أنه أخف وزنا عندما يكون في الماء .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6629400" y="3657600"/>
            <a:ext cx="1981200" cy="9239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سيبقى الجسم عائماً يطفو في المائع ، فلا يرتفع </a:t>
            </a:r>
            <a:r>
              <a:rPr lang="ar-SA" dirty="0" err="1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الى</a:t>
            </a:r>
            <a:r>
              <a:rPr lang="ar-SA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أعلى ولا يسقط </a:t>
            </a:r>
            <a:r>
              <a:rPr lang="ar-SA" dirty="0" err="1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الى</a:t>
            </a:r>
            <a:r>
              <a:rPr lang="ar-SA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أسفل</a:t>
            </a:r>
          </a:p>
        </p:txBody>
      </p:sp>
      <p:cxnSp>
        <p:nvCxnSpPr>
          <p:cNvPr id="28" name="رابط كسهم مستقيم 27"/>
          <p:cNvCxnSpPr/>
          <p:nvPr/>
        </p:nvCxnSpPr>
        <p:spPr>
          <a:xfrm rot="5400000">
            <a:off x="7696201" y="2795847"/>
            <a:ext cx="1676400" cy="31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وسيلة شرح مستطيلة 33"/>
          <p:cNvSpPr/>
          <p:nvPr/>
        </p:nvSpPr>
        <p:spPr>
          <a:xfrm>
            <a:off x="6705600" y="4648200"/>
            <a:ext cx="1981200" cy="381000"/>
          </a:xfrm>
          <a:prstGeom prst="wedgeRectCallout">
            <a:avLst>
              <a:gd name="adj1" fmla="val 28370"/>
              <a:gd name="adj2" fmla="val 14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FF0000"/>
                </a:solidFill>
              </a:rPr>
              <a:t>متى </a:t>
            </a:r>
            <a:r>
              <a:rPr lang="ar-SA" sz="2000" b="1" dirty="0" err="1">
                <a:solidFill>
                  <a:srgbClr val="FF0000"/>
                </a:solidFill>
              </a:rPr>
              <a:t>ينغمر</a:t>
            </a:r>
            <a:r>
              <a:rPr lang="ar-SA" sz="2000" b="1" dirty="0">
                <a:solidFill>
                  <a:srgbClr val="FF0000"/>
                </a:solidFill>
              </a:rPr>
              <a:t> الجسم ؟</a:t>
            </a:r>
          </a:p>
        </p:txBody>
      </p:sp>
      <p:sp>
        <p:nvSpPr>
          <p:cNvPr id="40" name="مستطيل 39"/>
          <p:cNvSpPr/>
          <p:nvPr/>
        </p:nvSpPr>
        <p:spPr>
          <a:xfrm>
            <a:off x="3505200" y="6019800"/>
            <a:ext cx="38100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 err="1">
                <a:solidFill>
                  <a:srgbClr val="002060"/>
                </a:solidFill>
              </a:rPr>
              <a:t>ينغمر</a:t>
            </a:r>
            <a:r>
              <a:rPr lang="ar-SA" sz="2000" b="1" dirty="0">
                <a:solidFill>
                  <a:srgbClr val="002060"/>
                </a:solidFill>
              </a:rPr>
              <a:t> الجسم إذا كانت قوة الدفع أقل من وزنه</a:t>
            </a:r>
          </a:p>
        </p:txBody>
      </p:sp>
      <p:sp>
        <p:nvSpPr>
          <p:cNvPr id="20" name="عنصر نائب للتذييل 15"/>
          <p:cNvSpPr>
            <a:spLocks noGrp="1"/>
          </p:cNvSpPr>
          <p:nvPr>
            <p:ph type="ftr" sz="quarter" idx="4294967295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sz="1400" b="1">
                <a:solidFill>
                  <a:prstClr val="black">
                    <a:lumMod val="65000"/>
                    <a:lumOff val="35000"/>
                  </a:prstClr>
                </a:solidFill>
              </a:rPr>
              <a:t>أ.هيا العمري 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8686800" y="5881688"/>
            <a:ext cx="349696" cy="97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AA94E84-3A1B-4E08-8BEA-2220741E1C0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E6D575E-4FF7-44A8-BAB4-60EB6F0B02F4}"/>
              </a:ext>
            </a:extLst>
          </p:cNvPr>
          <p:cNvSpPr/>
          <p:nvPr/>
        </p:nvSpPr>
        <p:spPr>
          <a:xfrm>
            <a:off x="107503" y="164949"/>
            <a:ext cx="4196275" cy="3030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/>
          <p:cNvSpPr txBox="1"/>
          <p:nvPr/>
        </p:nvSpPr>
        <p:spPr>
          <a:xfrm>
            <a:off x="1255544" y="372416"/>
            <a:ext cx="262879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ما هي قوة الدفع ؟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2CB304D-617A-4888-91E5-6CD4AA289F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917505"/>
            <a:ext cx="1315584" cy="192684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36" y="2049628"/>
            <a:ext cx="3168352" cy="14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82193"/>
      </p:ext>
    </p:extLst>
  </p:cSld>
  <p:clrMapOvr>
    <a:masterClrMapping/>
  </p:clrMapOvr>
  <p:transition spd="slow">
    <p:wipe dir="r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5" grpId="0" animBg="1"/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6" descr="سسءؤ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762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عنصر نائب للنص 18"/>
          <p:cNvSpPr>
            <a:spLocks noGrp="1"/>
          </p:cNvSpPr>
          <p:nvPr>
            <p:ph type="body" sz="quarter" idx="1"/>
          </p:nvPr>
        </p:nvSpPr>
        <p:spPr>
          <a:xfrm>
            <a:off x="457200" y="1570038"/>
            <a:ext cx="3657600" cy="868362"/>
          </a:xfrm>
        </p:spPr>
        <p:txBody>
          <a:bodyPr/>
          <a:lstStyle/>
          <a:p>
            <a:pPr eaLnBrk="1" hangingPunct="1"/>
            <a:endParaRPr lang="ar-SA" altLang="ar-SA"/>
          </a:p>
        </p:txBody>
      </p:sp>
      <p:sp>
        <p:nvSpPr>
          <p:cNvPr id="67588" name="عنصر نائب للنص 20"/>
          <p:cNvSpPr>
            <a:spLocks noGrp="1"/>
          </p:cNvSpPr>
          <p:nvPr>
            <p:ph type="body" sz="quarter" idx="3"/>
          </p:nvPr>
        </p:nvSpPr>
        <p:spPr>
          <a:xfrm>
            <a:off x="4343400" y="1570038"/>
            <a:ext cx="3657600" cy="868362"/>
          </a:xfrm>
        </p:spPr>
        <p:txBody>
          <a:bodyPr/>
          <a:lstStyle/>
          <a:p>
            <a:pPr eaLnBrk="1" hangingPunct="1"/>
            <a:endParaRPr lang="ar-SA" altLang="ar-SA"/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 flipH="1">
            <a:off x="4206081" y="1295400"/>
            <a:ext cx="46038" cy="51816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</a:endParaRPr>
          </a:p>
        </p:txBody>
      </p:sp>
      <p:sp>
        <p:nvSpPr>
          <p:cNvPr id="27667" name="AutoShape 19"/>
          <p:cNvSpPr>
            <a:spLocks noChangeArrowheads="1"/>
          </p:cNvSpPr>
          <p:nvPr/>
        </p:nvSpPr>
        <p:spPr bwMode="auto">
          <a:xfrm>
            <a:off x="4419600" y="1676400"/>
            <a:ext cx="3457575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>
                <a:solidFill>
                  <a:prstClr val="black"/>
                </a:solidFill>
                <a:latin typeface="Calibri" pitchFamily="34" charset="0"/>
              </a:rPr>
              <a:t>اذا كان وزن الجسم </a:t>
            </a:r>
            <a:r>
              <a:rPr lang="ar-SA" sz="2400" b="1">
                <a:solidFill>
                  <a:srgbClr val="C00000"/>
                </a:solidFill>
                <a:latin typeface="Calibri" pitchFamily="34" charset="0"/>
              </a:rPr>
              <a:t>مساوي </a:t>
            </a:r>
            <a:r>
              <a:rPr lang="ar-SA" sz="2000" b="1">
                <a:solidFill>
                  <a:prstClr val="black"/>
                </a:solidFill>
                <a:latin typeface="Calibri" pitchFamily="34" charset="0"/>
              </a:rPr>
              <a:t>لقوة الدفع</a:t>
            </a:r>
            <a:endParaRPr lang="en-US" sz="20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7668" name="AutoShape 20"/>
          <p:cNvSpPr>
            <a:spLocks noChangeArrowheads="1"/>
          </p:cNvSpPr>
          <p:nvPr/>
        </p:nvSpPr>
        <p:spPr bwMode="auto">
          <a:xfrm>
            <a:off x="533400" y="1676400"/>
            <a:ext cx="3457575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>
                <a:solidFill>
                  <a:prstClr val="black"/>
                </a:solidFill>
                <a:latin typeface="Calibri" pitchFamily="34" charset="0"/>
              </a:rPr>
              <a:t>اذا كان وزن الجسم </a:t>
            </a:r>
            <a:r>
              <a:rPr lang="ar-SA" sz="2000" b="1">
                <a:solidFill>
                  <a:srgbClr val="C00000"/>
                </a:solidFill>
                <a:latin typeface="Calibri" pitchFamily="34" charset="0"/>
              </a:rPr>
              <a:t>أ</a:t>
            </a:r>
            <a:r>
              <a:rPr lang="ar-SA" sz="2400" b="1">
                <a:solidFill>
                  <a:srgbClr val="C00000"/>
                </a:solidFill>
                <a:latin typeface="Calibri" pitchFamily="34" charset="0"/>
              </a:rPr>
              <a:t>كبر </a:t>
            </a:r>
            <a:r>
              <a:rPr lang="ar-SA" sz="2000" b="1">
                <a:solidFill>
                  <a:prstClr val="black"/>
                </a:solidFill>
                <a:latin typeface="Calibri" pitchFamily="34" charset="0"/>
              </a:rPr>
              <a:t>من قوة الدفع</a:t>
            </a:r>
            <a:endParaRPr lang="en-US" sz="2000" b="1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7669" name="Picture 21" descr="2308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"/>
            <a:ext cx="1828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3429000" y="762000"/>
            <a:ext cx="1655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3200" b="1">
                <a:solidFill>
                  <a:srgbClr val="005A9E"/>
                </a:solidFill>
                <a:latin typeface="Calibri" pitchFamily="34" charset="0"/>
                <a:cs typeface="Arial" pitchFamily="34" charset="0"/>
              </a:rPr>
              <a:t>مقارنة</a:t>
            </a:r>
            <a:endParaRPr lang="en-US" altLang="ar-SA" sz="3200" b="1">
              <a:solidFill>
                <a:srgbClr val="005A9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71" name="AutoShape 23"/>
          <p:cNvSpPr>
            <a:spLocks noChangeArrowheads="1"/>
          </p:cNvSpPr>
          <p:nvPr/>
        </p:nvSpPr>
        <p:spPr bwMode="auto">
          <a:xfrm>
            <a:off x="5791200" y="2743200"/>
            <a:ext cx="792163" cy="6477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72" name="AutoShape 24"/>
          <p:cNvSpPr>
            <a:spLocks noChangeArrowheads="1"/>
          </p:cNvSpPr>
          <p:nvPr/>
        </p:nvSpPr>
        <p:spPr bwMode="auto">
          <a:xfrm>
            <a:off x="1828800" y="2743200"/>
            <a:ext cx="792163" cy="6477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4876800" y="4419600"/>
            <a:ext cx="2463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يطفو الجسم على الماء</a:t>
            </a:r>
            <a:r>
              <a:rPr lang="ar-SA" altLang="ar-SA" sz="20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 </a:t>
            </a:r>
            <a:endParaRPr lang="en-US" altLang="ar-SA" sz="2000" b="1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1295400" y="5867400"/>
            <a:ext cx="2393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ينغمر الجسم في الماء</a:t>
            </a:r>
            <a:endParaRPr lang="en-US" altLang="ar-SA" b="1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F6786E-BDD3-4053-A200-0C7617D0588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846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6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66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2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82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0" dur="2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33333 L -0.00382 0.2256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76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936E-6 L -0.00156 0.4301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15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76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7" grpId="0" animBg="1"/>
      <p:bldP spid="27668" grpId="0" animBg="1"/>
      <p:bldP spid="27670" grpId="0"/>
      <p:bldP spid="27671" grpId="0" animBg="1"/>
      <p:bldP spid="27671" grpId="1" animBg="1"/>
      <p:bldP spid="27671" grpId="2" animBg="1"/>
      <p:bldP spid="27672" grpId="0" animBg="1"/>
      <p:bldP spid="27672" grpId="1" animBg="1"/>
      <p:bldP spid="27673" grpId="0"/>
      <p:bldP spid="27673" grpId="1"/>
      <p:bldP spid="27674" grpId="0"/>
      <p:bldP spid="27674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 idx="4294967295"/>
          </p:nvPr>
        </p:nvSpPr>
        <p:spPr>
          <a:xfrm>
            <a:off x="5251163" y="150967"/>
            <a:ext cx="3708797" cy="632804"/>
          </a:xfrm>
          <a:prstGeom prst="rect">
            <a:avLst/>
          </a:prstGeom>
          <a:solidFill>
            <a:srgbClr val="025EA8"/>
          </a:solidFill>
        </p:spPr>
        <p:txBody>
          <a:bodyPr>
            <a:noAutofit/>
          </a:bodyPr>
          <a:lstStyle>
            <a:lvl1pPr algn="r" defTabSz="758951" rtl="0">
              <a:defRPr sz="4482" b="1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استراتجية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أشاهد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و</a:t>
            </a:r>
            <a:r>
              <a:rPr lang="ar-KW" sz="2700" dirty="0">
                <a:solidFill>
                  <a:schemeClr val="bg1"/>
                </a:solidFill>
                <a:cs typeface="AL-Mohanad" pitchFamily="2" charset="-78"/>
              </a:rPr>
              <a:t>أستنتج 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</a:p>
        </p:txBody>
      </p:sp>
      <p:pic>
        <p:nvPicPr>
          <p:cNvPr id="452" name="1B451300-0B00-487D-B74C-7814CD14A5E6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77" y="1698172"/>
            <a:ext cx="5630092" cy="412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02DA8-77A3-425D-97EF-F604DD06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163" y="260447"/>
            <a:ext cx="827685" cy="41384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F48401C-842B-42DA-8585-BF00D0BD68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3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 invX="1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8" descr="C:\Users\user\Pictures\صورة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"/>
          <a:stretch>
            <a:fillRect/>
          </a:stretch>
        </p:blipFill>
        <p:spPr bwMode="auto">
          <a:xfrm>
            <a:off x="266700" y="199950"/>
            <a:ext cx="8610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3750558" y="1142816"/>
            <a:ext cx="1832554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7200" b="1" dirty="0">
                <a:ln w="11430">
                  <a:solidFill>
                    <a:srgbClr val="001F82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المادة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321941" y="3835493"/>
            <a:ext cx="6857235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تتكون المادة من جزيئات والجزيئات تتكون من ذرات في حالة حركة مستمرة </a:t>
            </a: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683568" y="2399824"/>
            <a:ext cx="5688633" cy="654479"/>
          </a:xfrm>
          <a:prstGeom prst="roundRect">
            <a:avLst>
              <a:gd name="adj" fmla="val 1075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هي كل ما يشغل حيز من الفضاء وله كتلة.</a:t>
            </a:r>
          </a:p>
        </p:txBody>
      </p:sp>
      <p:sp>
        <p:nvSpPr>
          <p:cNvPr id="3" name="شكل بيضاوي 2"/>
          <p:cNvSpPr/>
          <p:nvPr/>
        </p:nvSpPr>
        <p:spPr>
          <a:xfrm>
            <a:off x="4886750" y="4449100"/>
            <a:ext cx="4163972" cy="965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>
                <a:solidFill>
                  <a:srgbClr val="FF0000"/>
                </a:solidFill>
              </a:rPr>
              <a:t>ما هي حالات المادة ؟</a:t>
            </a:r>
          </a:p>
        </p:txBody>
      </p:sp>
      <p:sp>
        <p:nvSpPr>
          <p:cNvPr id="18" name="شكل بيضاوي 17"/>
          <p:cNvSpPr/>
          <p:nvPr/>
        </p:nvSpPr>
        <p:spPr>
          <a:xfrm>
            <a:off x="5233040" y="2983060"/>
            <a:ext cx="3744416" cy="965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>
                <a:solidFill>
                  <a:srgbClr val="FF0000"/>
                </a:solidFill>
              </a:rPr>
              <a:t>مما تتكون المادة ؟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750196" y="5403207"/>
            <a:ext cx="6705124" cy="829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1- صلبة     2- سائلة      3- غازية     4- بلازما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F61A1BE-9AE8-4F3D-8BF7-E29EF5B30DE3}"/>
              </a:ext>
            </a:extLst>
          </p:cNvPr>
          <p:cNvSpPr/>
          <p:nvPr/>
        </p:nvSpPr>
        <p:spPr>
          <a:xfrm>
            <a:off x="166303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11B53225-8DE4-4198-AF04-348743DF2CD7}"/>
              </a:ext>
            </a:extLst>
          </p:cNvPr>
          <p:cNvSpPr/>
          <p:nvPr/>
        </p:nvSpPr>
        <p:spPr>
          <a:xfrm>
            <a:off x="5583112" y="2023615"/>
            <a:ext cx="3744416" cy="965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>
                <a:solidFill>
                  <a:srgbClr val="FF0000"/>
                </a:solidFill>
              </a:rPr>
              <a:t>ما المادة ؟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7A7DB1F-6113-4D1E-A1D8-E9F8A76D86DB}"/>
              </a:ext>
            </a:extLst>
          </p:cNvPr>
          <p:cNvSpPr/>
          <p:nvPr/>
        </p:nvSpPr>
        <p:spPr>
          <a:xfrm>
            <a:off x="7668344" y="6233184"/>
            <a:ext cx="936104" cy="42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8533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8" grpId="0"/>
      <p:bldP spid="8" grpId="0" animBg="1"/>
      <p:bldP spid="1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تطبيقات على مبدأ ارخميدس">
            <a:hlinkClick r:id="" action="ppaction://media"/>
            <a:extLst>
              <a:ext uri="{FF2B5EF4-FFF2-40B4-BE49-F238E27FC236}">
                <a16:creationId xmlns:a16="http://schemas.microsoft.com/office/drawing/2014/main" id="{711B7E73-C0AA-452E-A96A-5588D4761F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75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1943100" cy="5699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20" descr="تعغتا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752600"/>
            <a:ext cx="352425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1905000" y="1447800"/>
            <a:ext cx="3048000" cy="708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000" b="1" dirty="0">
                <a:solidFill>
                  <a:prstClr val="black"/>
                </a:solidFill>
              </a:rPr>
              <a:t>عند وضع جسم في </a:t>
            </a:r>
            <a:r>
              <a:rPr lang="ar-SA" sz="2000" b="1" dirty="0" err="1">
                <a:solidFill>
                  <a:prstClr val="black"/>
                </a:solidFill>
              </a:rPr>
              <a:t>اناء</a:t>
            </a:r>
            <a:r>
              <a:rPr lang="ar-SA" sz="2000" b="1" dirty="0">
                <a:solidFill>
                  <a:prstClr val="black"/>
                </a:solidFill>
              </a:rPr>
              <a:t> مملوء </a:t>
            </a:r>
            <a:r>
              <a:rPr lang="ar-SA" sz="2000" b="1" dirty="0" err="1">
                <a:solidFill>
                  <a:prstClr val="black"/>
                </a:solidFill>
              </a:rPr>
              <a:t>الى</a:t>
            </a:r>
            <a:r>
              <a:rPr lang="ar-SA" sz="2000" b="1" dirty="0">
                <a:solidFill>
                  <a:prstClr val="black"/>
                </a:solidFill>
              </a:rPr>
              <a:t> حافته بالماء سينسكب بعض الماء 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9717" name="AutoShape 21"/>
          <p:cNvSpPr>
            <a:spLocks noChangeArrowheads="1"/>
          </p:cNvSpPr>
          <p:nvPr/>
        </p:nvSpPr>
        <p:spPr bwMode="auto">
          <a:xfrm>
            <a:off x="5486400" y="2438400"/>
            <a:ext cx="574675" cy="504825"/>
          </a:xfrm>
          <a:prstGeom prst="cube">
            <a:avLst>
              <a:gd name="adj" fmla="val 25000"/>
            </a:avLst>
          </a:prstGeom>
          <a:solidFill>
            <a:srgbClr val="00D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9721" name="Freeform 25"/>
          <p:cNvSpPr>
            <a:spLocks/>
          </p:cNvSpPr>
          <p:nvPr/>
        </p:nvSpPr>
        <p:spPr bwMode="auto">
          <a:xfrm>
            <a:off x="4710113" y="2667000"/>
            <a:ext cx="90487" cy="990600"/>
          </a:xfrm>
          <a:custGeom>
            <a:avLst/>
            <a:gdLst>
              <a:gd name="T0" fmla="*/ 2147483647 w 104"/>
              <a:gd name="T1" fmla="*/ 0 h 648"/>
              <a:gd name="T2" fmla="*/ 2147483647 w 104"/>
              <a:gd name="T3" fmla="*/ 2147483647 h 648"/>
              <a:gd name="T4" fmla="*/ 2147483647 w 104"/>
              <a:gd name="T5" fmla="*/ 2147483647 h 648"/>
              <a:gd name="T6" fmla="*/ 2147483647 w 104"/>
              <a:gd name="T7" fmla="*/ 2147483647 h 648"/>
              <a:gd name="T8" fmla="*/ 0 w 104"/>
              <a:gd name="T9" fmla="*/ 2147483647 h 6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"/>
              <a:gd name="T16" fmla="*/ 0 h 648"/>
              <a:gd name="T17" fmla="*/ 104 w 104"/>
              <a:gd name="T18" fmla="*/ 648 h 6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" h="648">
                <a:moveTo>
                  <a:pt x="104" y="0"/>
                </a:moveTo>
                <a:cubicBezTo>
                  <a:pt x="86" y="53"/>
                  <a:pt x="74" y="107"/>
                  <a:pt x="56" y="160"/>
                </a:cubicBezTo>
                <a:cubicBezTo>
                  <a:pt x="48" y="184"/>
                  <a:pt x="40" y="208"/>
                  <a:pt x="32" y="232"/>
                </a:cubicBezTo>
                <a:cubicBezTo>
                  <a:pt x="29" y="240"/>
                  <a:pt x="24" y="256"/>
                  <a:pt x="24" y="256"/>
                </a:cubicBezTo>
                <a:cubicBezTo>
                  <a:pt x="5" y="388"/>
                  <a:pt x="0" y="515"/>
                  <a:pt x="0" y="648"/>
                </a:cubicBezTo>
              </a:path>
            </a:pathLst>
          </a:custGeom>
          <a:noFill/>
          <a:ln w="635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4267200" y="3505200"/>
            <a:ext cx="533400" cy="228600"/>
          </a:xfrm>
          <a:prstGeom prst="roundRect">
            <a:avLst>
              <a:gd name="adj" fmla="val 0"/>
            </a:avLst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6CC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9725" name="Picture 29" descr="ةوة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4561" y="3909407"/>
            <a:ext cx="2402378" cy="1945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27" name="Picture 31" descr="رلالالا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13464"/>
            <a:ext cx="762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8" name="AutoShape 32"/>
          <p:cNvSpPr>
            <a:spLocks noChangeArrowheads="1"/>
          </p:cNvSpPr>
          <p:nvPr/>
        </p:nvSpPr>
        <p:spPr bwMode="auto">
          <a:xfrm>
            <a:off x="1981200" y="5867400"/>
            <a:ext cx="5638800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قوة الدفع = وزن السائل المزاح</a:t>
            </a:r>
            <a:endParaRPr lang="en-US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2895600" y="4648200"/>
            <a:ext cx="3810000" cy="708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000" b="1" dirty="0">
                <a:solidFill>
                  <a:prstClr val="black"/>
                </a:solidFill>
              </a:rPr>
              <a:t> عند وزن الماء المنسكب ( المزاح) سنحصل على مقدار قوة الدفع المؤثرة في الجسم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3200400" y="1066800"/>
            <a:ext cx="457200" cy="381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2" name="شكل بيضاوي 21"/>
          <p:cNvSpPr/>
          <p:nvPr/>
        </p:nvSpPr>
        <p:spPr>
          <a:xfrm>
            <a:off x="4572000" y="4267200"/>
            <a:ext cx="457200" cy="381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0B1490D-EB30-40CD-8512-419F66FA40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550E0EC-6ABA-4E43-8251-98E63DEC5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3372" y="3857799"/>
            <a:ext cx="1783301" cy="289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910"/>
      </p:ext>
    </p:extLst>
  </p:cSld>
  <p:clrMapOvr>
    <a:masterClrMapping/>
  </p:clrMapOvr>
  <p:transition spd="slow">
    <p:pull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00017 0.110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5" grpId="0" animBg="1"/>
      <p:bldP spid="29717" grpId="0" animBg="1"/>
      <p:bldP spid="29717" grpId="1" animBg="1"/>
      <p:bldP spid="29721" grpId="0" animBg="1"/>
      <p:bldP spid="29721" grpId="1" animBg="1"/>
      <p:bldP spid="29721" grpId="2" animBg="1"/>
      <p:bldP spid="29728" grpId="0" animBg="1"/>
      <p:bldP spid="1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9" descr="C:\Users\user\Pictures\صورة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52800"/>
            <a:ext cx="283527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6" descr="http://math2033.uark.edu/wiki/images/3/32/Ar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8288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مستدير الزوايا 8"/>
          <p:cNvSpPr/>
          <p:nvPr/>
        </p:nvSpPr>
        <p:spPr>
          <a:xfrm>
            <a:off x="2976631" y="1268760"/>
            <a:ext cx="5488632" cy="10556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ar-SA" sz="28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أن قوة الدفع المؤثرة في جسم داخل مائع تساوي وزن المائع الذي يزيحه هذا الجسم</a:t>
            </a:r>
            <a:endParaRPr lang="en-US" sz="2800" b="1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86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5137" y="3429000"/>
            <a:ext cx="3180926" cy="21050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1697613" y="5715000"/>
            <a:ext cx="516038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prstClr val="black"/>
                </a:solidFill>
              </a:rPr>
              <a:t>وزن المائع المزاح = قوة الدفع المؤثرة على الجسم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2819400" y="4800600"/>
            <a:ext cx="2133600" cy="6858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22" name="سهم إلى اليمين 21"/>
          <p:cNvSpPr/>
          <p:nvPr/>
        </p:nvSpPr>
        <p:spPr>
          <a:xfrm flipH="1" flipV="1">
            <a:off x="2438400" y="5181600"/>
            <a:ext cx="762000" cy="228600"/>
          </a:xfrm>
          <a:prstGeom prst="rightArrow">
            <a:avLst>
              <a:gd name="adj1" fmla="val 1791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2057400" y="4692123"/>
            <a:ext cx="3048000" cy="840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4" name="رابط كسهم مستقيم 3"/>
          <p:cNvCxnSpPr/>
          <p:nvPr/>
        </p:nvCxnSpPr>
        <p:spPr>
          <a:xfrm flipV="1">
            <a:off x="7574483" y="4800600"/>
            <a:ext cx="0" cy="5110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مستطيل 7"/>
          <p:cNvSpPr/>
          <p:nvPr/>
        </p:nvSpPr>
        <p:spPr>
          <a:xfrm>
            <a:off x="7740352" y="5056102"/>
            <a:ext cx="565448" cy="430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ق الدفع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5324903" y="4385382"/>
            <a:ext cx="792088" cy="61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المائع المزاح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4788024" y="88905"/>
            <a:ext cx="4292639" cy="6317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ينص مبدأ أرخميدس على :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13C523D-6CB3-4FF6-B566-C762E6FB1B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34175072"/>
      </p:ext>
    </p:extLst>
  </p:cSld>
  <p:clrMapOvr>
    <a:masterClrMapping/>
  </p:clrMapOvr>
  <p:transition spd="slow">
    <p:cover dir="r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6" name="Picture 18" descr="وتن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857" y="1142967"/>
            <a:ext cx="2895600" cy="20161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43" name="Picture 15" descr="C:\Users\user\Pictures\صورة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132" y="5016339"/>
            <a:ext cx="719931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16" descr="C:\Users\user\Pictures\صورة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246030"/>
            <a:ext cx="583406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3314700" y="1185195"/>
            <a:ext cx="5257800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الكثافة</a:t>
            </a:r>
            <a:r>
              <a:rPr lang="ar-S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ar-SA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هي مقدار كتلة الجسم مقسوماً على حجمه</a:t>
            </a:r>
          </a:p>
        </p:txBody>
      </p:sp>
      <p:pic>
        <p:nvPicPr>
          <p:cNvPr id="70663" name="Picture 23" descr="scr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971800"/>
            <a:ext cx="9556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2" descr="Ø®Ù„ÙÙŠØ§Øª ÙƒØ±Ø© Ù‚Ø¯Ù…, ØªØµØ§Ù…ÙŠÙ… ÙÙˆØªÙˆØ´ÙˆØ¨, ÙƒØ±Ø© Ù‚Ø¯Ù…, ÙƒØ±Ø© Ù‚Ø¯Ù… Ù„Ù„ØªØµÙ…ÙŠÙ…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1295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2" descr="http://topchefcooks.files.wordpress.com/2011/05/12__cedar_grilling_plank_6-packna5detail.jpg?w=461&amp;h=3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76400"/>
            <a:ext cx="19050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1752600" y="3200399"/>
            <a:ext cx="3733800" cy="1495425"/>
          </a:xfrm>
          <a:prstGeom prst="cloudCallout">
            <a:avLst>
              <a:gd name="adj1" fmla="val -76923"/>
              <a:gd name="adj2" fmla="val 30464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ar-SA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هذه الأجسام تطفو </a:t>
            </a:r>
          </a:p>
          <a:p>
            <a:pPr algn="ctr">
              <a:defRPr/>
            </a:pPr>
            <a:r>
              <a:rPr lang="ar-SA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 تنغمر؟</a:t>
            </a:r>
            <a:endParaRPr lang="en-US" sz="28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0667" name="Picture 25" descr="http://www.alamanapack.com/files/images/products/tableware/foam-plates/tf0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52800"/>
            <a:ext cx="2286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18" descr="j025234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00400"/>
            <a:ext cx="95091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17" descr="C:\Users\user\Pictures\صورة20.png"/>
          <p:cNvPicPr>
            <a:picLocks noChangeAspect="1" noChangeArrowheads="1"/>
          </p:cNvPicPr>
          <p:nvPr/>
        </p:nvPicPr>
        <p:blipFill>
          <a:blip r:embed="rId11">
            <a:biLevel thresh="25000"/>
          </a:blip>
          <a:srcRect/>
          <a:stretch>
            <a:fillRect/>
          </a:stretch>
        </p:blipFill>
        <p:spPr bwMode="auto">
          <a:xfrm>
            <a:off x="710586" y="1997074"/>
            <a:ext cx="2228850" cy="974725"/>
          </a:xfrm>
          <a:prstGeom prst="roundRect">
            <a:avLst>
              <a:gd name="adj" fmla="val 23182"/>
            </a:avLst>
          </a:prstGeom>
          <a:noFill/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41B1D16A-F281-4680-9E61-728836B3B25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FCDAABF-8B43-4B20-ABAA-E63E118769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52" y="3359116"/>
            <a:ext cx="1355580" cy="312724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8CA5631-BC7A-401D-875B-DDB0B16B5A4D}"/>
              </a:ext>
            </a:extLst>
          </p:cNvPr>
          <p:cNvSpPr/>
          <p:nvPr/>
        </p:nvSpPr>
        <p:spPr>
          <a:xfrm>
            <a:off x="2555776" y="476672"/>
            <a:ext cx="4680520" cy="540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199D00"/>
                </a:solidFill>
              </a:rPr>
              <a:t>ماهي الكثافة ؟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97F60A4-4E69-4903-97C5-E58D974FC4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8157" y="360785"/>
            <a:ext cx="626868" cy="62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9" grpId="0" animBg="1" autoUpdateAnimBg="0"/>
      <p:bldP spid="22" grpId="0" animBg="1"/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9"/>
          <p:cNvSpPr>
            <a:spLocks noChangeArrowheads="1"/>
          </p:cNvSpPr>
          <p:nvPr/>
        </p:nvSpPr>
        <p:spPr bwMode="auto">
          <a:xfrm>
            <a:off x="3200400" y="0"/>
            <a:ext cx="2743200" cy="617538"/>
          </a:xfrm>
          <a:prstGeom prst="roundRect">
            <a:avLst>
              <a:gd name="adj" fmla="val 4391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طبقا لقانون الكثافة</a:t>
            </a:r>
            <a:endParaRPr lang="en-US" altLang="ar-SA" b="1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71683" name="Picture 16" descr="سسءؤ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Line 17"/>
          <p:cNvSpPr>
            <a:spLocks noChangeShapeType="1"/>
          </p:cNvSpPr>
          <p:nvPr/>
        </p:nvSpPr>
        <p:spPr bwMode="auto">
          <a:xfrm>
            <a:off x="3017838" y="2057400"/>
            <a:ext cx="46037" cy="48006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</a:endParaRPr>
          </a:p>
        </p:txBody>
      </p:sp>
      <p:sp>
        <p:nvSpPr>
          <p:cNvPr id="81926" name="Line 18"/>
          <p:cNvSpPr>
            <a:spLocks noChangeShapeType="1"/>
          </p:cNvSpPr>
          <p:nvPr/>
        </p:nvSpPr>
        <p:spPr bwMode="auto">
          <a:xfrm flipH="1">
            <a:off x="6019800" y="2057400"/>
            <a:ext cx="46038" cy="48006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</a:endParaRPr>
          </a:p>
        </p:txBody>
      </p:sp>
      <p:sp>
        <p:nvSpPr>
          <p:cNvPr id="33811" name="AutoShape 19"/>
          <p:cNvSpPr>
            <a:spLocks noChangeArrowheads="1"/>
          </p:cNvSpPr>
          <p:nvPr/>
        </p:nvSpPr>
        <p:spPr bwMode="auto">
          <a:xfrm>
            <a:off x="6400800" y="838200"/>
            <a:ext cx="2305050" cy="995363"/>
          </a:xfrm>
          <a:prstGeom prst="bevel">
            <a:avLst>
              <a:gd name="adj" fmla="val 8933"/>
            </a:avLst>
          </a:prstGeom>
          <a:ln w="19050"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ar-SA" sz="2400" b="1" dirty="0">
                <a:solidFill>
                  <a:srgbClr val="385B66"/>
                </a:solidFill>
              </a:rPr>
              <a:t>متى </a:t>
            </a:r>
            <a:r>
              <a:rPr lang="ar-SA" sz="2400" b="1" dirty="0" err="1">
                <a:solidFill>
                  <a:srgbClr val="385B66"/>
                </a:solidFill>
              </a:rPr>
              <a:t>ينغمر</a:t>
            </a:r>
            <a:r>
              <a:rPr lang="ar-SA" sz="2400" b="1" dirty="0">
                <a:solidFill>
                  <a:srgbClr val="385B66"/>
                </a:solidFill>
              </a:rPr>
              <a:t> الجسم</a:t>
            </a:r>
          </a:p>
          <a:p>
            <a:pPr algn="ctr">
              <a:defRPr/>
            </a:pPr>
            <a:r>
              <a:rPr lang="ar-SA" sz="2400" b="1" dirty="0">
                <a:solidFill>
                  <a:srgbClr val="385B66"/>
                </a:solidFill>
              </a:rPr>
              <a:t> في السائل؟</a:t>
            </a:r>
            <a:endParaRPr lang="en-US" sz="2400" b="1" dirty="0">
              <a:solidFill>
                <a:srgbClr val="385B66"/>
              </a:solidFill>
            </a:endParaRPr>
          </a:p>
        </p:txBody>
      </p:sp>
      <p:sp>
        <p:nvSpPr>
          <p:cNvPr id="33812" name="AutoShape 20"/>
          <p:cNvSpPr>
            <a:spLocks noChangeArrowheads="1"/>
          </p:cNvSpPr>
          <p:nvPr/>
        </p:nvSpPr>
        <p:spPr bwMode="auto">
          <a:xfrm>
            <a:off x="3352800" y="838200"/>
            <a:ext cx="2305050" cy="995363"/>
          </a:xfrm>
          <a:prstGeom prst="bevel">
            <a:avLst>
              <a:gd name="adj" fmla="val 7744"/>
            </a:avLst>
          </a:prstGeom>
          <a:ln w="19050"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ar-SA" sz="2400" b="1" dirty="0">
                <a:solidFill>
                  <a:srgbClr val="385B66"/>
                </a:solidFill>
              </a:rPr>
              <a:t>متى يكون الجسم</a:t>
            </a:r>
          </a:p>
          <a:p>
            <a:pPr algn="ctr">
              <a:defRPr/>
            </a:pPr>
            <a:r>
              <a:rPr lang="ar-SA" sz="2400" b="1" dirty="0">
                <a:solidFill>
                  <a:srgbClr val="385B66"/>
                </a:solidFill>
              </a:rPr>
              <a:t>معلقا في السائل؟</a:t>
            </a:r>
            <a:endParaRPr lang="en-US" sz="2400" b="1" dirty="0">
              <a:solidFill>
                <a:srgbClr val="385B66"/>
              </a:solidFill>
            </a:endParaRPr>
          </a:p>
        </p:txBody>
      </p:sp>
      <p:sp>
        <p:nvSpPr>
          <p:cNvPr id="33813" name="AutoShape 21"/>
          <p:cNvSpPr>
            <a:spLocks noChangeArrowheads="1"/>
          </p:cNvSpPr>
          <p:nvPr/>
        </p:nvSpPr>
        <p:spPr bwMode="auto">
          <a:xfrm>
            <a:off x="304800" y="762000"/>
            <a:ext cx="2305050" cy="1071563"/>
          </a:xfrm>
          <a:prstGeom prst="bevel">
            <a:avLst>
              <a:gd name="adj" fmla="val 8933"/>
            </a:avLst>
          </a:prstGeom>
          <a:ln w="19050"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ar-SA" sz="2400" b="1" dirty="0">
                <a:solidFill>
                  <a:srgbClr val="385B66"/>
                </a:solidFill>
              </a:rPr>
              <a:t>متى يطفو الجسم </a:t>
            </a:r>
          </a:p>
          <a:p>
            <a:pPr algn="ctr">
              <a:defRPr/>
            </a:pPr>
            <a:r>
              <a:rPr lang="ar-SA" sz="2400" b="1" dirty="0">
                <a:solidFill>
                  <a:srgbClr val="385B66"/>
                </a:solidFill>
              </a:rPr>
              <a:t>على سطح السائل؟</a:t>
            </a:r>
            <a:endParaRPr lang="en-US" sz="2400" b="1" dirty="0">
              <a:solidFill>
                <a:srgbClr val="385B66"/>
              </a:solidFill>
            </a:endParaRPr>
          </a:p>
        </p:txBody>
      </p:sp>
      <p:sp>
        <p:nvSpPr>
          <p:cNvPr id="33814" name="AutoShape 22"/>
          <p:cNvSpPr>
            <a:spLocks noChangeArrowheads="1"/>
          </p:cNvSpPr>
          <p:nvPr/>
        </p:nvSpPr>
        <p:spPr bwMode="auto">
          <a:xfrm>
            <a:off x="7010400" y="6248400"/>
            <a:ext cx="1079500" cy="431800"/>
          </a:xfrm>
          <a:prstGeom prst="can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815" name="AutoShape 23"/>
          <p:cNvSpPr>
            <a:spLocks noChangeArrowheads="1"/>
          </p:cNvSpPr>
          <p:nvPr/>
        </p:nvSpPr>
        <p:spPr bwMode="auto">
          <a:xfrm>
            <a:off x="3962400" y="4648200"/>
            <a:ext cx="1079500" cy="431800"/>
          </a:xfrm>
          <a:prstGeom prst="can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816" name="AutoShape 24"/>
          <p:cNvSpPr>
            <a:spLocks noChangeArrowheads="1"/>
          </p:cNvSpPr>
          <p:nvPr/>
        </p:nvSpPr>
        <p:spPr bwMode="auto">
          <a:xfrm>
            <a:off x="838200" y="4343400"/>
            <a:ext cx="1079500" cy="431800"/>
          </a:xfrm>
          <a:prstGeom prst="can">
            <a:avLst>
              <a:gd name="adj" fmla="val 50000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817" name="Text Box 25"/>
          <p:cNvSpPr txBox="1">
            <a:spLocks noChangeArrowheads="1"/>
          </p:cNvSpPr>
          <p:nvPr/>
        </p:nvSpPr>
        <p:spPr bwMode="auto">
          <a:xfrm>
            <a:off x="6019800" y="2895600"/>
            <a:ext cx="3124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8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اذا كانت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8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كثافة الجسم </a:t>
            </a:r>
            <a:r>
              <a:rPr lang="ar-SA" altLang="ar-SA" b="1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أكبرمن </a:t>
            </a:r>
            <a:r>
              <a:rPr lang="ar-SA" altLang="ar-SA" sz="18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كثافة السائل</a:t>
            </a:r>
            <a:endParaRPr lang="en-US" altLang="ar-SA" sz="1800" b="1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3200400" y="2819400"/>
            <a:ext cx="2536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8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اذا كانت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8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كثافة الجسم </a:t>
            </a:r>
            <a:r>
              <a:rPr lang="ar-SA" altLang="ar-SA" b="1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= </a:t>
            </a:r>
            <a:r>
              <a:rPr lang="ar-SA" altLang="ar-SA" sz="18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كثافة السائل</a:t>
            </a:r>
            <a:endParaRPr lang="en-US" altLang="ar-SA" sz="1800" b="1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819" name="Text Box 27"/>
          <p:cNvSpPr txBox="1">
            <a:spLocks noChangeArrowheads="1"/>
          </p:cNvSpPr>
          <p:nvPr/>
        </p:nvSpPr>
        <p:spPr bwMode="auto">
          <a:xfrm>
            <a:off x="0" y="2819400"/>
            <a:ext cx="2819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8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اذا كانت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8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كثافة الجسم </a:t>
            </a:r>
            <a:r>
              <a:rPr lang="ar-SA" altLang="ar-SA" b="1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أقل من </a:t>
            </a:r>
            <a:r>
              <a:rPr lang="ar-SA" altLang="ar-SA" sz="18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كثافة السائل</a:t>
            </a:r>
            <a:endParaRPr lang="en-US" altLang="ar-SA" sz="1800" b="1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01D65E9-623D-4403-A4B3-D162EFB1C4D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5120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85" decel="1000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85" decel="100000"/>
                                        <p:tgtEl>
                                          <p:spTgt spid="338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385" fill="hold"/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385" fill="hold"/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38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85" decel="1000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385" decel="100000"/>
                                        <p:tgtEl>
                                          <p:spTgt spid="338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385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385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38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85" decel="1000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85" decel="100000"/>
                                        <p:tgtEl>
                                          <p:spTgt spid="33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385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385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38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1" grpId="0" animBg="1"/>
      <p:bldP spid="33812" grpId="0" animBg="1"/>
      <p:bldP spid="33813" grpId="0" animBg="1"/>
      <p:bldP spid="33814" grpId="0" animBg="1"/>
      <p:bldP spid="33815" grpId="0" animBg="1"/>
      <p:bldP spid="33816" grpId="0" animBg="1"/>
      <p:bldP spid="33817" grpId="0"/>
      <p:bldP spid="33817" grpId="1"/>
      <p:bldP spid="33818" grpId="0"/>
      <p:bldP spid="33818" grpId="1"/>
      <p:bldP spid="33819" grpId="0"/>
      <p:bldP spid="33819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5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A8F9E91F-19EB-4A41-9834-7D0770F86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663" y="3818627"/>
            <a:ext cx="2910031" cy="2850733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7524" y="260648"/>
            <a:ext cx="8568952" cy="6336704"/>
          </a:xfrm>
          <a:noFill/>
        </p:spPr>
        <p:txBody>
          <a:bodyPr>
            <a:normAutofit/>
          </a:bodyPr>
          <a:lstStyle/>
          <a:p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من المثلث استنتج قانون الحجم وقانون الكتلة ؟ </a:t>
            </a:r>
          </a:p>
          <a:p>
            <a:pPr marL="0" indent="0">
              <a:buNone/>
            </a:pPr>
            <a:r>
              <a:rPr lang="ar-SA" sz="4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ث = </a:t>
            </a:r>
          </a:p>
          <a:p>
            <a:pPr marL="0" indent="0">
              <a:buNone/>
            </a:pPr>
            <a:endParaRPr lang="ar-SA" sz="4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ar-SA" b="1" dirty="0">
                <a:solidFill>
                  <a:srgbClr val="0070C0"/>
                </a:solidFill>
              </a:rPr>
              <a:t>ح </a:t>
            </a: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= </a:t>
            </a:r>
            <a:endParaRPr lang="ar-SA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ar-SA" sz="4400" b="1" dirty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ar-SA" b="1" dirty="0">
                <a:solidFill>
                  <a:srgbClr val="FF0000"/>
                </a:solidFill>
              </a:rPr>
              <a:t>ك</a:t>
            </a: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 = ث × </a:t>
            </a:r>
            <a:r>
              <a:rPr lang="ar-SA" b="1" dirty="0">
                <a:solidFill>
                  <a:srgbClr val="0070C0"/>
                </a:solidFill>
              </a:rPr>
              <a:t>ح</a:t>
            </a: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BC613522-C4AC-41B7-9A9E-05708F587146}"/>
              </a:ext>
            </a:extLst>
          </p:cNvPr>
          <p:cNvGrpSpPr/>
          <p:nvPr/>
        </p:nvGrpSpPr>
        <p:grpSpPr>
          <a:xfrm>
            <a:off x="928662" y="1464455"/>
            <a:ext cx="3357586" cy="2500330"/>
            <a:chOff x="928662" y="1464455"/>
            <a:chExt cx="3357586" cy="2500330"/>
          </a:xfrm>
        </p:grpSpPr>
        <p:sp>
          <p:nvSpPr>
            <p:cNvPr id="4" name="مثلث متساوي الساقين 3"/>
            <p:cNvSpPr/>
            <p:nvPr/>
          </p:nvSpPr>
          <p:spPr>
            <a:xfrm>
              <a:off x="928662" y="1464455"/>
              <a:ext cx="3357586" cy="2500330"/>
            </a:xfrm>
            <a:prstGeom prst="triangl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ص</a:t>
              </a:r>
            </a:p>
          </p:txBody>
        </p:sp>
        <p:cxnSp>
          <p:nvCxnSpPr>
            <p:cNvPr id="7" name="رابط مستقيم 6"/>
            <p:cNvCxnSpPr>
              <a:cxnSpLocks/>
            </p:cNvCxnSpPr>
            <p:nvPr/>
          </p:nvCxnSpPr>
          <p:spPr>
            <a:xfrm>
              <a:off x="1547664" y="3039373"/>
              <a:ext cx="213136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رابط مستقيم 9"/>
            <p:cNvCxnSpPr/>
            <p:nvPr/>
          </p:nvCxnSpPr>
          <p:spPr>
            <a:xfrm>
              <a:off x="2607455" y="3037785"/>
              <a:ext cx="41893" cy="927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مربع نص 10"/>
            <p:cNvSpPr txBox="1"/>
            <p:nvPr/>
          </p:nvSpPr>
          <p:spPr>
            <a:xfrm>
              <a:off x="2285984" y="2204864"/>
              <a:ext cx="64294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3600" b="1" dirty="0">
                  <a:solidFill>
                    <a:srgbClr val="FF0000"/>
                  </a:solidFill>
                  <a:latin typeface="Calibri"/>
                  <a:cs typeface="Arial" panose="020B0604020202020204" pitchFamily="34" charset="0"/>
                </a:rPr>
                <a:t> ك</a:t>
              </a:r>
              <a:endPara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مربع نص 11"/>
            <p:cNvSpPr txBox="1"/>
            <p:nvPr/>
          </p:nvSpPr>
          <p:spPr>
            <a:xfrm>
              <a:off x="3018927" y="3167293"/>
              <a:ext cx="56533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ث</a:t>
              </a:r>
              <a:endPara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1509657" y="3167390"/>
              <a:ext cx="71438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ح</a:t>
              </a:r>
            </a:p>
          </p:txBody>
        </p:sp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6ABE529D-482A-4846-99C2-21CA609661E0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EFF51027-0EA4-4863-92F6-DB04413F8028}"/>
              </a:ext>
            </a:extLst>
          </p:cNvPr>
          <p:cNvCxnSpPr>
            <a:cxnSpLocks/>
          </p:cNvCxnSpPr>
          <p:nvPr/>
        </p:nvCxnSpPr>
        <p:spPr>
          <a:xfrm flipH="1">
            <a:off x="6441358" y="1916832"/>
            <a:ext cx="13590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C5EB893-FC49-42AC-A503-D7FB739A4B07}"/>
              </a:ext>
            </a:extLst>
          </p:cNvPr>
          <p:cNvSpPr txBox="1"/>
          <p:nvPr/>
        </p:nvSpPr>
        <p:spPr>
          <a:xfrm>
            <a:off x="6431889" y="1408419"/>
            <a:ext cx="13681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ك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0722519-0E23-4BE0-A42B-560748D5E854}"/>
              </a:ext>
            </a:extLst>
          </p:cNvPr>
          <p:cNvSpPr txBox="1"/>
          <p:nvPr/>
        </p:nvSpPr>
        <p:spPr>
          <a:xfrm>
            <a:off x="6634211" y="1803108"/>
            <a:ext cx="7143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</a:t>
            </a:r>
          </a:p>
        </p:txBody>
      </p: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4B7CFF02-DB1A-4904-9B3B-E11245D9B57A}"/>
              </a:ext>
            </a:extLst>
          </p:cNvPr>
          <p:cNvCxnSpPr/>
          <p:nvPr/>
        </p:nvCxnSpPr>
        <p:spPr>
          <a:xfrm flipH="1">
            <a:off x="6588224" y="3318310"/>
            <a:ext cx="136815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3A8ECF6-7030-461B-A7B1-F107F3EDA1A9}"/>
              </a:ext>
            </a:extLst>
          </p:cNvPr>
          <p:cNvSpPr txBox="1"/>
          <p:nvPr/>
        </p:nvSpPr>
        <p:spPr>
          <a:xfrm>
            <a:off x="6991401" y="2782572"/>
            <a:ext cx="64294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ك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ECCDDC5-4478-4C67-87E4-8E860F274329}"/>
              </a:ext>
            </a:extLst>
          </p:cNvPr>
          <p:cNvSpPr txBox="1"/>
          <p:nvPr/>
        </p:nvSpPr>
        <p:spPr>
          <a:xfrm>
            <a:off x="6979579" y="2982627"/>
            <a:ext cx="565330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ث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wind.wav"/>
          </p:stSnd>
        </p:sndAc>
      </p:transition>
    </mc:Choice>
    <mc:Fallback xmlns="">
      <p:transition spd="slow">
        <p:blinds dir="vert"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2279C22-D6F6-47C6-99B2-F8B2EDDBA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0" y="2924944"/>
            <a:ext cx="1738104" cy="4114800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480720"/>
          </a:xfrm>
          <a:noFill/>
        </p:spPr>
        <p:txBody>
          <a:bodyPr/>
          <a:lstStyle/>
          <a:p>
            <a:pPr marL="0" indent="0">
              <a:buNone/>
            </a:pPr>
            <a:r>
              <a:rPr lang="ar-SA" sz="4000" b="1" dirty="0">
                <a:solidFill>
                  <a:srgbClr val="FF0000"/>
                </a:solidFill>
              </a:rPr>
              <a:t>  ماهي وحدة قياس ما يلي :</a:t>
            </a:r>
          </a:p>
          <a:p>
            <a:pPr marL="0" indent="0">
              <a:buNone/>
            </a:pPr>
            <a:r>
              <a:rPr lang="ar-SA" sz="3600" b="1" dirty="0"/>
              <a:t>  - الكتلة                .................</a:t>
            </a:r>
          </a:p>
          <a:p>
            <a:pPr marL="0" indent="0">
              <a:buNone/>
            </a:pPr>
            <a:r>
              <a:rPr lang="ar-SA" sz="3600" b="1" dirty="0"/>
              <a:t>  - الحجم               .................</a:t>
            </a:r>
          </a:p>
          <a:p>
            <a:pPr marL="0" indent="0">
              <a:buNone/>
            </a:pPr>
            <a:r>
              <a:rPr lang="ar-SA" sz="3600" b="1" dirty="0"/>
              <a:t>  - الكثافة              .................. </a:t>
            </a:r>
          </a:p>
        </p:txBody>
      </p:sp>
      <p:cxnSp>
        <p:nvCxnSpPr>
          <p:cNvPr id="5" name="رابط كسهم مستقيم 4"/>
          <p:cNvCxnSpPr/>
          <p:nvPr/>
        </p:nvCxnSpPr>
        <p:spPr>
          <a:xfrm flipH="1">
            <a:off x="6005799" y="1226038"/>
            <a:ext cx="12961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/>
          <p:cNvSpPr txBox="1"/>
          <p:nvPr/>
        </p:nvSpPr>
        <p:spPr>
          <a:xfrm>
            <a:off x="3347865" y="2231062"/>
            <a:ext cx="252027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جم / سم3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رابط كسهم مستقيم 9"/>
          <p:cNvCxnSpPr/>
          <p:nvPr/>
        </p:nvCxnSpPr>
        <p:spPr>
          <a:xfrm flipH="1">
            <a:off x="6005799" y="1938612"/>
            <a:ext cx="12961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H="1">
            <a:off x="6005799" y="2564904"/>
            <a:ext cx="12961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11"/>
          <p:cNvSpPr txBox="1"/>
          <p:nvPr/>
        </p:nvSpPr>
        <p:spPr>
          <a:xfrm>
            <a:off x="3347865" y="1519623"/>
            <a:ext cx="252027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سم  أو   م3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3347865" y="870224"/>
            <a:ext cx="23042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جم   أو  كجم</a:t>
            </a:r>
          </a:p>
        </p:txBody>
      </p:sp>
      <p:sp>
        <p:nvSpPr>
          <p:cNvPr id="15" name="وسيلة شرح خطية 1 14"/>
          <p:cNvSpPr/>
          <p:nvPr/>
        </p:nvSpPr>
        <p:spPr>
          <a:xfrm>
            <a:off x="2771800" y="3662714"/>
            <a:ext cx="5760640" cy="2340260"/>
          </a:xfrm>
          <a:prstGeom prst="borderCallout1">
            <a:avLst>
              <a:gd name="adj1" fmla="val 18750"/>
              <a:gd name="adj2" fmla="val -1984"/>
              <a:gd name="adj3" fmla="val 16121"/>
              <a:gd name="adj4" fmla="val -17698"/>
            </a:avLst>
          </a:prstGeom>
          <a:solidFill>
            <a:schemeClr val="bg1"/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كثافة الماء 1 جم /سم3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أي جسم كثافته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اقل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من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كثافة الماء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فإنه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يطفو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أي جسم كثافته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أعلى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من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كثافة الماء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فإنه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ينغمر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39AB7BA-5AE7-48D1-87E8-D40D47D500B5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7CDC26F-2982-4453-ABC9-3E1BEA40ECAC}"/>
              </a:ext>
            </a:extLst>
          </p:cNvPr>
          <p:cNvSpPr/>
          <p:nvPr/>
        </p:nvSpPr>
        <p:spPr>
          <a:xfrm>
            <a:off x="2771800" y="3662714"/>
            <a:ext cx="5760640" cy="2325057"/>
          </a:xfrm>
          <a:prstGeom prst="rect">
            <a:avLst/>
          </a:prstGeom>
          <a:ln>
            <a:solidFill>
              <a:srgbClr val="6A86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متى يطفو الجسم ومتى ينغمر ؟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2F63C9F-A44C-486C-8B89-55DF3682C68E}"/>
              </a:ext>
            </a:extLst>
          </p:cNvPr>
          <p:cNvSpPr/>
          <p:nvPr/>
        </p:nvSpPr>
        <p:spPr>
          <a:xfrm>
            <a:off x="226934" y="183467"/>
            <a:ext cx="8690131" cy="648589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180987F-8E82-44E9-89D1-D80B1C15F9F8}"/>
              </a:ext>
            </a:extLst>
          </p:cNvPr>
          <p:cNvSpPr/>
          <p:nvPr/>
        </p:nvSpPr>
        <p:spPr>
          <a:xfrm>
            <a:off x="478131" y="332769"/>
            <a:ext cx="8259745" cy="707886"/>
          </a:xfrm>
          <a:prstGeom prst="rect">
            <a:avLst/>
          </a:prstGeom>
          <a:solidFill>
            <a:srgbClr val="EEECE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أفراد مجموعتك أجب عن الأسئلة التالية</a:t>
            </a:r>
            <a:r>
              <a:rPr kumimoji="0" lang="ar-SA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صورة 18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9C3340C0-4321-4947-A240-301186D3DC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31" y="2492899"/>
            <a:ext cx="4752528" cy="37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  <p:sndAc>
          <p:stSnd>
            <p:snd r:embed="rId2" name="type.wav"/>
          </p:stSnd>
        </p:sndAc>
      </p:transition>
    </mc:Choice>
    <mc:Fallback xmlns="">
      <p:transition spd="slow">
        <p:fade/>
        <p:sndAc>
          <p:stSnd>
            <p:snd r:embed="rId5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5" grpId="0" animBg="1"/>
      <p:bldP spid="7" grpId="0" animBg="1"/>
      <p:bldP spid="16" grpId="0" animBg="1"/>
      <p:bldP spid="1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7" descr="C:\Users\user\Pictures\صورة1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9003" r="1963" b="31465"/>
          <a:stretch/>
        </p:blipFill>
        <p:spPr bwMode="auto">
          <a:xfrm>
            <a:off x="395536" y="1268389"/>
            <a:ext cx="842493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:\Users\user\Pictures\صورة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t="16579" r="29259" b="70158"/>
          <a:stretch>
            <a:fillRect/>
          </a:stretch>
        </p:blipFill>
        <p:spPr bwMode="auto">
          <a:xfrm>
            <a:off x="1466056" y="4322017"/>
            <a:ext cx="495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:\Users\user\Pictures\صورة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4" t="18790" r="29259" b="75685"/>
          <a:stretch>
            <a:fillRect/>
          </a:stretch>
        </p:blipFill>
        <p:spPr bwMode="auto">
          <a:xfrm>
            <a:off x="4909828" y="3766753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C:\Users\user\Pictures\صورة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t="16579" r="63319" b="65738"/>
          <a:stretch>
            <a:fillRect/>
          </a:stretch>
        </p:blipFill>
        <p:spPr bwMode="auto">
          <a:xfrm>
            <a:off x="3236404" y="2642803"/>
            <a:ext cx="2743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53D9E7B-3FC7-47FF-B273-52FDD1CAE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62283" t="2168" r="4989" b="89162"/>
          <a:stretch>
            <a:fillRect/>
          </a:stretch>
        </p:blipFill>
        <p:spPr bwMode="auto">
          <a:xfrm>
            <a:off x="4946426" y="334939"/>
            <a:ext cx="3886200" cy="647700"/>
          </a:xfrm>
          <a:prstGeom prst="roundRect">
            <a:avLst>
              <a:gd name="adj" fmla="val 41042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EA2172D-73D2-4DE3-B1FD-8ACBB418DE68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  <a:cs typeface="Arial" panose="020B0604020202020204" pitchFamily="34" charset="0"/>
            </a:endParaRPr>
          </a:p>
        </p:txBody>
      </p:sp>
      <p:sp>
        <p:nvSpPr>
          <p:cNvPr id="11" name="مثلث متساوي الساقين 10">
            <a:extLst>
              <a:ext uri="{FF2B5EF4-FFF2-40B4-BE49-F238E27FC236}">
                <a16:creationId xmlns:a16="http://schemas.microsoft.com/office/drawing/2014/main" id="{5808DED5-EB18-499C-8625-B20E547CD4D6}"/>
              </a:ext>
            </a:extLst>
          </p:cNvPr>
          <p:cNvSpPr/>
          <p:nvPr/>
        </p:nvSpPr>
        <p:spPr>
          <a:xfrm>
            <a:off x="497427" y="5016929"/>
            <a:ext cx="1482983" cy="1464781"/>
          </a:xfrm>
          <a:prstGeom prst="triangle">
            <a:avLst>
              <a:gd name="adj" fmla="val 50903"/>
            </a:avLst>
          </a:prstGeom>
          <a:solidFill>
            <a:srgbClr val="FFFCDB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ص</a:t>
            </a:r>
          </a:p>
        </p:txBody>
      </p: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EFDE89B4-DB70-43A3-B83F-2516F22CF7B7}"/>
              </a:ext>
            </a:extLst>
          </p:cNvPr>
          <p:cNvCxnSpPr>
            <a:cxnSpLocks/>
          </p:cNvCxnSpPr>
          <p:nvPr/>
        </p:nvCxnSpPr>
        <p:spPr>
          <a:xfrm>
            <a:off x="772471" y="5949280"/>
            <a:ext cx="919209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A8AA9B9F-7806-4546-964F-2460F158CE05}"/>
              </a:ext>
            </a:extLst>
          </p:cNvPr>
          <p:cNvCxnSpPr>
            <a:cxnSpLocks/>
            <a:endCxn id="11" idx="3"/>
          </p:cNvCxnSpPr>
          <p:nvPr/>
        </p:nvCxnSpPr>
        <p:spPr>
          <a:xfrm>
            <a:off x="1238918" y="5949280"/>
            <a:ext cx="13392" cy="53243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58A6112-807D-4F70-9FF7-718E6E57A444}"/>
              </a:ext>
            </a:extLst>
          </p:cNvPr>
          <p:cNvSpPr txBox="1"/>
          <p:nvPr/>
        </p:nvSpPr>
        <p:spPr>
          <a:xfrm>
            <a:off x="1036820" y="5465191"/>
            <a:ext cx="4041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Arial" panose="020B0604020202020204" pitchFamily="34" charset="0"/>
              </a:rPr>
              <a:t>ك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0D6730F-89BA-4178-8EAF-7EEA709547A1}"/>
              </a:ext>
            </a:extLst>
          </p:cNvPr>
          <p:cNvSpPr txBox="1"/>
          <p:nvPr/>
        </p:nvSpPr>
        <p:spPr>
          <a:xfrm>
            <a:off x="1118588" y="5984663"/>
            <a:ext cx="6949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 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ث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A3D2E31-9CE9-49F9-840C-5ED85A656A47}"/>
              </a:ext>
            </a:extLst>
          </p:cNvPr>
          <p:cNvSpPr txBox="1"/>
          <p:nvPr/>
        </p:nvSpPr>
        <p:spPr>
          <a:xfrm>
            <a:off x="914072" y="5979139"/>
            <a:ext cx="255786" cy="370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Arial" panose="020B0604020202020204" pitchFamily="34" charset="0"/>
              </a:rPr>
              <a:t>ح</a:t>
            </a:r>
          </a:p>
        </p:txBody>
      </p:sp>
    </p:spTree>
    <p:extLst>
      <p:ext uri="{BB962C8B-B14F-4D97-AF65-F5344CB8AC3E}">
        <p14:creationId xmlns:p14="http://schemas.microsoft.com/office/powerpoint/2010/main" val="3081327632"/>
      </p:ext>
    </p:extLst>
  </p:cSld>
  <p:clrMapOvr>
    <a:masterClrMapping/>
  </p:clrMapOvr>
  <p:transition spd="slow">
    <p:wipe dir="r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3361" y="273188"/>
            <a:ext cx="8616534" cy="631162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SA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SA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احسب كثافة جسم ينغمر في الماء اذا علمت أن كتلته 16 جم وحجمه 4سم3؟ وهل يطفو أو ينغمر في الماء</a:t>
            </a:r>
            <a:endParaRPr lang="ar-SA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endParaRPr lang="ar-SA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ث </a:t>
            </a:r>
            <a:r>
              <a:rPr lang="ar-SA" sz="44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</a:t>
            </a:r>
            <a:r>
              <a:rPr lang="ar-SA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ك  </a:t>
            </a:r>
            <a:r>
              <a:rPr lang="ar-SA" sz="44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  ح</a:t>
            </a:r>
          </a:p>
          <a:p>
            <a:pPr marL="0" indent="0">
              <a:buNone/>
            </a:pPr>
            <a:r>
              <a:rPr lang="ar-SA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ث</a:t>
            </a:r>
            <a:r>
              <a:rPr lang="ar-SA" sz="44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</a:t>
            </a:r>
            <a:r>
              <a:rPr lang="ar-SA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16</a:t>
            </a:r>
            <a:r>
              <a:rPr lang="ar-SA" sz="44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÷  4</a:t>
            </a:r>
          </a:p>
          <a:p>
            <a:pPr marL="0" indent="0">
              <a:buNone/>
            </a:pPr>
            <a:r>
              <a:rPr lang="ar-SA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ث</a:t>
            </a:r>
            <a:r>
              <a:rPr lang="ar-SA" sz="44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</a:t>
            </a:r>
            <a:r>
              <a:rPr lang="ar-SA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4 جم /سم3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103FCD44-9E15-4DB2-BD61-CFDAB0A614CC}"/>
              </a:ext>
            </a:extLst>
          </p:cNvPr>
          <p:cNvGrpSpPr/>
          <p:nvPr/>
        </p:nvGrpSpPr>
        <p:grpSpPr>
          <a:xfrm>
            <a:off x="645825" y="1600273"/>
            <a:ext cx="3357586" cy="2500330"/>
            <a:chOff x="611560" y="2178835"/>
            <a:chExt cx="3357586" cy="2500330"/>
          </a:xfrm>
        </p:grpSpPr>
        <p:sp>
          <p:nvSpPr>
            <p:cNvPr id="7" name="مثلث متساوي الساقين 6">
              <a:extLst>
                <a:ext uri="{FF2B5EF4-FFF2-40B4-BE49-F238E27FC236}">
                  <a16:creationId xmlns:a16="http://schemas.microsoft.com/office/drawing/2014/main" id="{42F046E0-6ECA-4C71-871C-1352D2C51D7F}"/>
                </a:ext>
              </a:extLst>
            </p:cNvPr>
            <p:cNvSpPr/>
            <p:nvPr/>
          </p:nvSpPr>
          <p:spPr>
            <a:xfrm>
              <a:off x="611560" y="2178835"/>
              <a:ext cx="3357586" cy="2500330"/>
            </a:xfrm>
            <a:prstGeom prst="triangl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ص</a:t>
              </a:r>
            </a:p>
          </p:txBody>
        </p:sp>
        <p:cxnSp>
          <p:nvCxnSpPr>
            <p:cNvPr id="8" name="رابط مستقيم 7">
              <a:extLst>
                <a:ext uri="{FF2B5EF4-FFF2-40B4-BE49-F238E27FC236}">
                  <a16:creationId xmlns:a16="http://schemas.microsoft.com/office/drawing/2014/main" id="{143156A0-CB0F-444C-A6D5-BE82C6825784}"/>
                </a:ext>
              </a:extLst>
            </p:cNvPr>
            <p:cNvCxnSpPr>
              <a:cxnSpLocks/>
            </p:cNvCxnSpPr>
            <p:nvPr/>
          </p:nvCxnSpPr>
          <p:spPr>
            <a:xfrm>
              <a:off x="1230562" y="3753753"/>
              <a:ext cx="213136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9B721F8B-8FE1-4BFA-ABEC-DC1ED5F01AF5}"/>
                </a:ext>
              </a:extLst>
            </p:cNvPr>
            <p:cNvCxnSpPr/>
            <p:nvPr/>
          </p:nvCxnSpPr>
          <p:spPr>
            <a:xfrm>
              <a:off x="2290353" y="3752165"/>
              <a:ext cx="41893" cy="927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F2D5D7B6-25A3-45DA-A0F1-4C78CDF6E084}"/>
                </a:ext>
              </a:extLst>
            </p:cNvPr>
            <p:cNvSpPr txBox="1"/>
            <p:nvPr/>
          </p:nvSpPr>
          <p:spPr>
            <a:xfrm>
              <a:off x="1968882" y="2919244"/>
              <a:ext cx="64294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ك</a:t>
              </a: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79993308-4A93-4087-91B9-32893B58519B}"/>
                </a:ext>
              </a:extLst>
            </p:cNvPr>
            <p:cNvSpPr txBox="1"/>
            <p:nvPr/>
          </p:nvSpPr>
          <p:spPr>
            <a:xfrm>
              <a:off x="2770446" y="3980374"/>
              <a:ext cx="56533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ث</a:t>
              </a:r>
              <a:endPara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286F8D76-DC54-481E-94A4-66CC91433D5B}"/>
                </a:ext>
              </a:extLst>
            </p:cNvPr>
            <p:cNvSpPr txBox="1"/>
            <p:nvPr/>
          </p:nvSpPr>
          <p:spPr>
            <a:xfrm>
              <a:off x="1534017" y="3940428"/>
              <a:ext cx="35586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ح</a:t>
              </a: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8318A68C-DCA4-4074-9C42-86C1DBEF3521}"/>
              </a:ext>
            </a:extLst>
          </p:cNvPr>
          <p:cNvSpPr/>
          <p:nvPr/>
        </p:nvSpPr>
        <p:spPr>
          <a:xfrm>
            <a:off x="429801" y="1511909"/>
            <a:ext cx="3789634" cy="30243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644793D8-9389-4A75-8DDE-ABD43FBA53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5" y="5013177"/>
            <a:ext cx="876457" cy="1770618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5307589-44FC-441A-A78A-24320FF14DAC}"/>
              </a:ext>
            </a:extLst>
          </p:cNvPr>
          <p:cNvSpPr txBox="1"/>
          <p:nvPr/>
        </p:nvSpPr>
        <p:spPr>
          <a:xfrm>
            <a:off x="1462328" y="5166158"/>
            <a:ext cx="740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كثافة الجسم اكبر من كثافة الماء وبالتالي ينغمر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719E355-641A-4AEF-B2BC-79C4DAC302B5}"/>
              </a:ext>
            </a:extLst>
          </p:cNvPr>
          <p:cNvSpPr/>
          <p:nvPr/>
        </p:nvSpPr>
        <p:spPr>
          <a:xfrm>
            <a:off x="354105" y="5013177"/>
            <a:ext cx="918351" cy="17281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3A43F95-EC2A-4AA5-A707-00C57A83013A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79B1118-4D61-4A7D-9A86-C5BC053622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2211" y="4970750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8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ding.wav"/>
          </p:stSnd>
        </p:sndAc>
      </p:transition>
    </mc:Choice>
    <mc:Fallback xmlns="">
      <p:transition spd="slow">
        <p:split orient="vert"/>
        <p:sndAc>
          <p:stSnd>
            <p:snd r:embed="rId7" name="d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animBg="1"/>
      <p:bldP spid="15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/>
          <p:cNvSpPr txBox="1"/>
          <p:nvPr/>
        </p:nvSpPr>
        <p:spPr>
          <a:xfrm>
            <a:off x="6218365" y="165930"/>
            <a:ext cx="2514600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حالات المادة</a:t>
            </a:r>
            <a:endParaRPr lang="ar-SA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5406375" y="4059359"/>
            <a:ext cx="2565176" cy="381000"/>
          </a:xfrm>
          <a:prstGeom prst="round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2060"/>
                </a:solidFill>
              </a:rPr>
              <a:t>حركة جزيئات المادة</a:t>
            </a: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5031626" y="4511494"/>
            <a:ext cx="2807096" cy="381000"/>
          </a:xfrm>
          <a:prstGeom prst="round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2060"/>
                </a:solidFill>
              </a:rPr>
              <a:t>قوة التجاذب بين الجزيئات</a:t>
            </a:r>
          </a:p>
        </p:txBody>
      </p:sp>
      <p:sp>
        <p:nvSpPr>
          <p:cNvPr id="14" name="شكل بيضاوي 13"/>
          <p:cNvSpPr/>
          <p:nvPr/>
        </p:nvSpPr>
        <p:spPr>
          <a:xfrm>
            <a:off x="7819151" y="4109854"/>
            <a:ext cx="304800" cy="3048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5" name="شكل بيضاوي 14"/>
          <p:cNvSpPr/>
          <p:nvPr/>
        </p:nvSpPr>
        <p:spPr>
          <a:xfrm>
            <a:off x="7838722" y="4605928"/>
            <a:ext cx="304800" cy="2794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prstClr val="black"/>
                </a:solidFill>
              </a:rPr>
              <a:t>2</a:t>
            </a:r>
          </a:p>
        </p:txBody>
      </p:sp>
      <p:pic>
        <p:nvPicPr>
          <p:cNvPr id="38" name="Picture 14" descr="C:\Users\user\Pictures\صورة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01" y="914915"/>
            <a:ext cx="3237007" cy="220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1" descr="C:\Users\user\Pictures\صورة9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8" b="7834"/>
          <a:stretch/>
        </p:blipFill>
        <p:spPr bwMode="auto">
          <a:xfrm>
            <a:off x="1464649" y="958363"/>
            <a:ext cx="3882144" cy="196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مربع نص 18"/>
          <p:cNvSpPr txBox="1">
            <a:spLocks noChangeArrowheads="1"/>
          </p:cNvSpPr>
          <p:nvPr/>
        </p:nvSpPr>
        <p:spPr bwMode="auto">
          <a:xfrm>
            <a:off x="427691" y="748487"/>
            <a:ext cx="5051610" cy="3108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الصلبة : </a:t>
            </a:r>
            <a:r>
              <a:rPr lang="ar-SA" altLang="ar-SA" sz="2800" b="1" dirty="0">
                <a:solidFill>
                  <a:srgbClr val="001F82"/>
                </a:solidFill>
                <a:latin typeface="Arial" pitchFamily="34" charset="0"/>
                <a:cs typeface="Arial" pitchFamily="34" charset="0"/>
              </a:rPr>
              <a:t>الجليد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السائلة : </a:t>
            </a:r>
            <a:r>
              <a:rPr lang="ar-SA" altLang="ar-SA" sz="2800" b="1" dirty="0">
                <a:solidFill>
                  <a:srgbClr val="001F82"/>
                </a:solidFill>
                <a:latin typeface="Arial" pitchFamily="34" charset="0"/>
                <a:cs typeface="Arial" pitchFamily="34" charset="0"/>
              </a:rPr>
              <a:t>الماء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الغازية : </a:t>
            </a:r>
            <a:r>
              <a:rPr lang="ar-SA" altLang="ar-SA" sz="2800" b="1" dirty="0">
                <a:solidFill>
                  <a:srgbClr val="001F82"/>
                </a:solidFill>
                <a:latin typeface="Arial" pitchFamily="34" charset="0"/>
                <a:cs typeface="Arial" pitchFamily="34" charset="0"/>
              </a:rPr>
              <a:t>الهواء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البلازما : </a:t>
            </a:r>
            <a:r>
              <a:rPr lang="ar-SA" altLang="ar-SA" sz="2800" b="1" dirty="0">
                <a:solidFill>
                  <a:srgbClr val="001F82"/>
                </a:solidFill>
                <a:latin typeface="Arial" pitchFamily="34" charset="0"/>
                <a:cs typeface="Arial" pitchFamily="34" charset="0"/>
              </a:rPr>
              <a:t>الشمس</a:t>
            </a:r>
          </a:p>
        </p:txBody>
      </p:sp>
      <p:pic>
        <p:nvPicPr>
          <p:cNvPr id="19498" name="Picture 15" descr="C:\Users\user\Pictures\صورة5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8" r="5109" b="18523"/>
          <a:stretch/>
        </p:blipFill>
        <p:spPr bwMode="auto">
          <a:xfrm>
            <a:off x="4440881" y="3325281"/>
            <a:ext cx="4339903" cy="50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099B2621-EDEA-4188-A3A1-7B69B73D4EEC}"/>
              </a:ext>
            </a:extLst>
          </p:cNvPr>
          <p:cNvSpPr/>
          <p:nvPr/>
        </p:nvSpPr>
        <p:spPr>
          <a:xfrm>
            <a:off x="7668344" y="6233184"/>
            <a:ext cx="936104" cy="42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458" name="Picture 27" descr="https://science.ma/wp-content/uploads/2015/01/Sans-tit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b="7143"/>
          <a:stretch>
            <a:fillRect/>
          </a:stretch>
        </p:blipFill>
        <p:spPr bwMode="auto">
          <a:xfrm>
            <a:off x="382960" y="4960682"/>
            <a:ext cx="8587680" cy="17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76C79D5-F8FB-4DF5-AD83-84EC009780F3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2978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4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538102A-7CD0-4B46-8BD0-9F202357E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242189"/>
            <a:ext cx="2905125" cy="157162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CCAC8BA-62F0-4C0E-A683-5370649A6AB7}"/>
              </a:ext>
            </a:extLst>
          </p:cNvPr>
          <p:cNvSpPr/>
          <p:nvPr/>
        </p:nvSpPr>
        <p:spPr>
          <a:xfrm>
            <a:off x="287337" y="3210215"/>
            <a:ext cx="8856663" cy="302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ضع كلمة صح أو خطأ فيما يلي :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الكتلة : هي مقدار كثافة الجسم مقسوماً على حجمه (       </a:t>
            </a:r>
            <a:r>
              <a:rPr lang="ar-SA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E05AF44-C559-4E80-9A16-770D76AAB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4460371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خطأ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64" name="صورة 1">
            <a:extLst>
              <a:ext uri="{FF2B5EF4-FFF2-40B4-BE49-F238E27FC236}">
                <a16:creationId xmlns:a16="http://schemas.microsoft.com/office/drawing/2014/main" id="{9EBA1ED0-2A46-4822-9D8C-FF933296F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22040"/>
            <a:ext cx="2404864" cy="23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81F4493-F0A8-4DAA-B8F1-6C65CD8070A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398460A8-FF2A-44E7-A3ED-553B0CE744D6}"/>
              </a:ext>
            </a:extLst>
          </p:cNvPr>
          <p:cNvSpPr txBox="1">
            <a:spLocks/>
          </p:cNvSpPr>
          <p:nvPr/>
        </p:nvSpPr>
        <p:spPr bwMode="auto">
          <a:xfrm>
            <a:off x="6012160" y="188640"/>
            <a:ext cx="2971800" cy="6397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تقويم مرحلي</a:t>
            </a:r>
            <a:endParaRPr kumimoji="0" lang="en-US" sz="3200" b="1" i="0" u="none" strike="noStrike" kern="120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3218543-2E71-4649-820B-4E299C7C2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1458" y="5475284"/>
            <a:ext cx="1611939" cy="1338530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 idx="4294967295"/>
          </p:nvPr>
        </p:nvSpPr>
        <p:spPr>
          <a:xfrm>
            <a:off x="5251163" y="150967"/>
            <a:ext cx="3708797" cy="632804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r" defTabSz="758951" rtl="0">
              <a:defRPr sz="4482" b="1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استراتجية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أشاهد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و</a:t>
            </a:r>
            <a:r>
              <a:rPr lang="ar-KW" sz="2700" dirty="0">
                <a:solidFill>
                  <a:schemeClr val="bg1"/>
                </a:solidFill>
                <a:cs typeface="AL-Mohanad" pitchFamily="2" charset="-78"/>
              </a:rPr>
              <a:t>أستنتج 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</a:p>
        </p:txBody>
      </p:sp>
      <p:pic>
        <p:nvPicPr>
          <p:cNvPr id="452" name="1B451300-0B00-487D-B74C-7814CD14A5E6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77" y="1698172"/>
            <a:ext cx="5630092" cy="412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02DA8-77A3-425D-97EF-F604DD06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163" y="260447"/>
            <a:ext cx="827685" cy="41384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F48401C-842B-42DA-8585-BF00D0BD68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9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 invX="1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مبدأ باسكال">
            <a:hlinkClick r:id="" action="ppaction://media"/>
            <a:extLst>
              <a:ext uri="{FF2B5EF4-FFF2-40B4-BE49-F238E27FC236}">
                <a16:creationId xmlns:a16="http://schemas.microsoft.com/office/drawing/2014/main" id="{E785BD53-EFB9-4EC4-8285-DBF0A46E18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73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7" descr="C:\Users\user\Pictures\صورة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" y="4191000"/>
            <a:ext cx="22494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0"/>
            <a:ext cx="22193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9" name="Picture 2" descr="http://www.suzannesutton.com/_borders/boy_desk_think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28600" y="152400"/>
            <a:ext cx="1143000" cy="1979379"/>
          </a:xfrm>
          <a:prstGeom prst="roundRect">
            <a:avLst>
              <a:gd name="adj" fmla="val 2509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ربع نص 27"/>
          <p:cNvSpPr txBox="1">
            <a:spLocks noChangeArrowheads="1"/>
          </p:cNvSpPr>
          <p:nvPr/>
        </p:nvSpPr>
        <p:spPr bwMode="auto">
          <a:xfrm>
            <a:off x="1828800" y="304800"/>
            <a:ext cx="3581400" cy="783193"/>
          </a:xfrm>
          <a:prstGeom prst="wedgeRoundRectCallout">
            <a:avLst>
              <a:gd name="adj1" fmla="val -62875"/>
              <a:gd name="adj2" fmla="val -23348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 ماذا يحدث عند الضغط بقوة على علبة بلاستيكية </a:t>
            </a:r>
            <a:r>
              <a:rPr lang="ar-SA" sz="2000" b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مملؤة</a:t>
            </a:r>
            <a:r>
              <a:rPr lang="ar-SA" sz="20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 بالماء محكمة الإغلاق ؟</a:t>
            </a:r>
            <a:endParaRPr lang="en-US" sz="2000" b="1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6934200" y="2286000"/>
            <a:ext cx="1752600" cy="762000"/>
          </a:xfrm>
          <a:prstGeom prst="roundRect">
            <a:avLst>
              <a:gd name="adj" fmla="val 20180"/>
            </a:avLst>
          </a:prstGeom>
          <a:solidFill>
            <a:srgbClr val="DBFFB7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وهو ما يشير إليه</a:t>
            </a:r>
            <a:endParaRPr lang="ar-SA" sz="20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FFFF00"/>
                </a:solidFill>
              </a:rPr>
              <a:t> </a:t>
            </a:r>
            <a:r>
              <a:rPr lang="ar-SA" sz="2800" b="1" dirty="0">
                <a:solidFill>
                  <a:srgbClr val="0033CC"/>
                </a:solidFill>
              </a:rPr>
              <a:t>مبدأ باسكال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457200" y="2209800"/>
            <a:ext cx="5562600" cy="830997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  <a:effectLst>
            <a:glow rad="101600">
              <a:srgbClr val="CCFF99">
                <a:alpha val="6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err="1">
                <a:solidFill>
                  <a:srgbClr val="005A9E"/>
                </a:solidFill>
              </a:rPr>
              <a:t>ان</a:t>
            </a:r>
            <a:r>
              <a:rPr lang="ar-SA" sz="2400" b="1" dirty="0">
                <a:solidFill>
                  <a:srgbClr val="005A9E"/>
                </a:solidFill>
              </a:rPr>
              <a:t> الزيادة في الضغط على سائل محصور والناتجة عن قوة خارجية تنتقل بالتساوي </a:t>
            </a:r>
            <a:r>
              <a:rPr lang="ar-SA" sz="2400" b="1" dirty="0" err="1">
                <a:solidFill>
                  <a:srgbClr val="005A9E"/>
                </a:solidFill>
              </a:rPr>
              <a:t>الى</a:t>
            </a:r>
            <a:r>
              <a:rPr lang="ar-SA" sz="2400" b="1" dirty="0">
                <a:solidFill>
                  <a:srgbClr val="005A9E"/>
                </a:solidFill>
              </a:rPr>
              <a:t> جميع أجزاء السائل</a:t>
            </a:r>
            <a:endParaRPr lang="en-US" sz="2400" b="1" dirty="0">
              <a:solidFill>
                <a:srgbClr val="005A9E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1905000" y="1143000"/>
            <a:ext cx="3581400" cy="762000"/>
          </a:xfrm>
          <a:prstGeom prst="roundRect">
            <a:avLst>
              <a:gd name="adj" fmla="val 11455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يتوزع</a:t>
            </a:r>
            <a:r>
              <a:rPr lang="ar-SA" b="1" dirty="0">
                <a:solidFill>
                  <a:srgbClr val="FF0000"/>
                </a:solidFill>
              </a:rPr>
              <a:t> الضغط</a:t>
            </a:r>
            <a:r>
              <a:rPr lang="ar-SA" b="1" dirty="0">
                <a:solidFill>
                  <a:srgbClr val="000076"/>
                </a:solidFill>
              </a:rPr>
              <a:t> </a:t>
            </a:r>
            <a:r>
              <a:rPr lang="ar-SA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الإضافي بالتساوي على الماء الموجود في العلبة المغلقة وقد تنفجر العبوة </a:t>
            </a: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75781" name="Picture 5" descr="http://4.bp.blogspot.com/-gwvr5pzlglk/VLhjpJzayjI/AAAAAAAAAEA/LXrHmOmiZAc/s300/1248862530water_bottle-300x300.jpg"/>
          <p:cNvPicPr>
            <a:picLocks noChangeAspect="1" noChangeArrowheads="1"/>
          </p:cNvPicPr>
          <p:nvPr/>
        </p:nvPicPr>
        <p:blipFill>
          <a:blip r:embed="rId5"/>
          <a:srcRect l="23333" r="20667"/>
          <a:stretch>
            <a:fillRect/>
          </a:stretch>
        </p:blipFill>
        <p:spPr bwMode="auto">
          <a:xfrm>
            <a:off x="5638800" y="304800"/>
            <a:ext cx="685800" cy="1164772"/>
          </a:xfrm>
          <a:prstGeom prst="roundRect">
            <a:avLst/>
          </a:prstGeom>
          <a:noFill/>
        </p:spPr>
      </p:pic>
      <p:sp>
        <p:nvSpPr>
          <p:cNvPr id="16" name="سهم للأسفل 15"/>
          <p:cNvSpPr/>
          <p:nvPr/>
        </p:nvSpPr>
        <p:spPr>
          <a:xfrm rot="5400000">
            <a:off x="6286500" y="2324100"/>
            <a:ext cx="228600" cy="609600"/>
          </a:xfrm>
          <a:prstGeom prst="downArrow">
            <a:avLst/>
          </a:prstGeom>
          <a:solidFill>
            <a:srgbClr val="CCFF99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pic>
        <p:nvPicPr>
          <p:cNvPr id="737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19450"/>
            <a:ext cx="5181600" cy="3638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http://www.mrsthall.com/assets/Blaise_Pasc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762000"/>
            <a:ext cx="1066800" cy="1447800"/>
          </a:xfrm>
          <a:prstGeom prst="roundRect">
            <a:avLst/>
          </a:prstGeom>
          <a:noFill/>
        </p:spPr>
      </p:pic>
      <p:sp>
        <p:nvSpPr>
          <p:cNvPr id="13" name="مستطيل 12"/>
          <p:cNvSpPr/>
          <p:nvPr/>
        </p:nvSpPr>
        <p:spPr>
          <a:xfrm>
            <a:off x="1019204" y="3537137"/>
            <a:ext cx="1828800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تطبيقات لمبدأ باسكال</a:t>
            </a:r>
          </a:p>
        </p:txBody>
      </p:sp>
      <p:pic>
        <p:nvPicPr>
          <p:cNvPr id="17" name="Picture 2" descr="C:\Users\welcome\Desktop\26165474.gif"/>
          <p:cNvPicPr>
            <a:picLocks noChangeAspect="1" noChangeArrowheads="1"/>
          </p:cNvPicPr>
          <p:nvPr/>
        </p:nvPicPr>
        <p:blipFill>
          <a:blip r:embed="rId8" cstate="print"/>
          <a:srcRect l="13636"/>
          <a:stretch>
            <a:fillRect/>
          </a:stretch>
        </p:blipFill>
        <p:spPr>
          <a:xfrm>
            <a:off x="5943600" y="4953000"/>
            <a:ext cx="2514600" cy="1752600"/>
          </a:xfrm>
          <a:prstGeom prst="ellipse">
            <a:avLst/>
          </a:prstGeom>
          <a:effectLst/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132A6F45-DF69-4BB6-924A-77621232CF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031777"/>
      </p:ext>
    </p:extLst>
  </p:cSld>
  <p:clrMapOvr>
    <a:masterClrMapping/>
  </p:clrMapOvr>
  <p:transition spd="slow">
    <p:comb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" t="61539" r="3049" b="745"/>
          <a:stretch>
            <a:fillRect/>
          </a:stretch>
        </p:blipFill>
        <p:spPr bwMode="auto">
          <a:xfrm>
            <a:off x="685800" y="152400"/>
            <a:ext cx="7543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11" descr="C:\Users\user\Pictures\صورة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t="9615" r="847"/>
          <a:stretch>
            <a:fillRect/>
          </a:stretch>
        </p:blipFill>
        <p:spPr bwMode="auto">
          <a:xfrm>
            <a:off x="685800" y="5181600"/>
            <a:ext cx="7391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953000"/>
            <a:ext cx="27717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6" name="Picture 14" descr="http://up.3ros.net/get-6-2010-gxogiqkn.jpg"/>
          <p:cNvPicPr>
            <a:picLocks noChangeAspect="1" noChangeArrowheads="1"/>
          </p:cNvPicPr>
          <p:nvPr/>
        </p:nvPicPr>
        <p:blipFill>
          <a:blip r:embed="rId6"/>
          <a:srcRect l="7529" t="14184" r="15294"/>
          <a:stretch>
            <a:fillRect/>
          </a:stretch>
        </p:blipFill>
        <p:spPr bwMode="auto">
          <a:xfrm>
            <a:off x="6324600" y="3505200"/>
            <a:ext cx="1698625" cy="125253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5782" name="AutoShape 16" descr="data:image/jpeg;base64,/9j/4AAQSkZJRgABAQAAAQABAAD/2wCEAAkGBw8PDxAQEA8PDw8PDQ8QDRAQDQ8NDg8MFBEWFhQRFBQYHCggGBolHBQUITEhJSkrLi4uFx8zODMsNygtLisBCgoKDg0OGhAQGi0cHyQsLCwsLCwsLCwsLCwsLCwsLCwsLCwsLCwsLC0sLCwsLCwsLCwsLCwsLCwsLCwsLCwsLP/AABEIAKEBOgMBEQACEQEDEQH/xAAbAAEAAgMBAQAAAAAAAAAAAAAAAgMBBAUGB//EAEAQAAIBAgEIBgYIBAcAAAAAAAABAgMRBAUGEiExQVFxIjJhgZHBE0JSkqGxFBZTYnLR4fAVQ4KTIzNjorLC8f/EABsBAQADAQEBAQAAAAAAAAAAAAABAgMEBQYH/8QALhEBAAIBAgUCBQQCAwAAAAAAAAECAwQRBRIhMUETURQiMpGhFUJSYXGxI4HR/9oADAMBAAIRAxEAPwD39z4qXqhWYSGcwswVmARXZLYUtx016RszlLSLbo2ZUhuJXG4MiROmbYo8qy6+Teq+fkfRaL6HFm7tw7GQAJAAAAAAAAABgDIAAAAAAAAAAAAAAAAAA8QpHxW719klIgZ0ispYuVkFIz8rJqZpEq7JqRaLI2TTJ3NmUyd0bJpkx1RssizorOysw6+TZLQbv63kj3tDaPTmXFmj5m6dzEAACQAAAAAAAAAAAAAAAAAAAAAAAAAAAB8/jM+D5ns7LFMtzGySkNxLSItPQiGEzOEpJlhJMmJQsUi0ShNSJ3E0y0TshidWyuRbLtCa13lnJGKlOEvY9K3H72pLyZbBqbxi5PedzPirFo99nWoYqUe1cGenpuIWp0nrDjviiXQo14y2beDPbw6nHlj5Zc1qTVabqBIAAAAAAAAYAyAAAAAAAAAAAAAAAAAAPmsZn5/u9xbGoTuLIzJ3QsUiN95GUyUJpgSTJEkyUJxZZCekRMpiHPyhWcnGlHrTduS3sxt807OjHERHNLt4ajGEYxjqUUkjoiseHHa0zO8rUx1hVOMjWmWaz0VmHVwk3KN3xsfU6PJbJiibOHJERbovOtQAAAAAAAAwAAyAAAAAAAAAAAAAAAAAfL0z8/e4mpEC2EgLky0ITTJQmmSJJgSTJQsJEK9VRTb3IytK9Y3auRYacpVpbZXjT7IJ633v5CI8NM07Ryw7cW1sL9Yno5tt1sKheL+6k1SWt6t7suZNKze8RVE9I6uy5KlBX3K3OR9jHLgxdfEPP63sspz0knxRrjvz1i3urMbTskXQAAAAAAAwAAAAMgAAAAAAAAAAAAAAfKoyPz97qakBsUhEIWplkJpkoTTJE0whOBIk5FZlaHIynVdScaEX1neb4QW1lI/lPhvjjljml18PaKUVqSSSXBGPNLOerbpVTWmTaGdqr6Ws1pESzt0dDJlLSlperDUu2R7XCNPzWnLPaO3+XLqLbRy+5Wq+lqKK6qdl5yOvV3nNkrhr5/0rSvJSbS6iVtXA9WIiI2hyslgAAYAAAAAAAAAAAAAAAAZAAAAAAAA+SxkfA7PeWU3dkbDZRaIUWQkTshamTshNMbCaZIsuVlMNbHYlU4OTexFJ69IXrG87OfkWDalWl1qutdlPd47fArlnb5Y8Nck/tjw7EZGKi2MghsKsoxcm7JK7fYbUtOzOa7y4+FzoxEJOi4XVWTVO2u2k9zPU02ty4acneF76THf5/Z6WnW0GrbUWrqZrk9Ty5Zx80bO1hcSqi4Pej6LTamuau8d3BkxzSV50swAAAAAAAAAAAAAAAAAAAAAAAAAAPj8ZHwez3mzQEQiZXxZZRdFhCxMkSTCFtMiUwzKRms87lGr9IrqiupHpVeS3d5evy155/wCnRSOWvM7NNnLLJfGRCV9N3BLm5x5TjTSpcbOfkvM6cNeq2Om/VXmxT05Ou10Y3jS7ZetLy8TS07TsnL0jlejjK62b9pbvVzbbS2KFVx18NjL4s18XzQzvWLdHZwGMVWPCS2rj2o+j4fr66mvtaO8ODNimk/02z0WIAAAAAAAAAAAAAAAAAAAAAAAAAPjcGfC7Peb1NFtlF0WNkJxY2QsTAnEkX7CloTDmZZxqpU2767auZWtea2zXHXmlp5FwzhDSl16j0p8Vwj++IzTvO0doXyW3naHViYTCi2LKi6dZUqcqktkVfm9yL0rvJtvOzwWMqVMTXhBa6lWo32JceSXyPQxxFazafDsiIrV7+lCNGlClHUoRSXm32nLM7/NPlxTO87rqFdommSaqzG6+pVvaOpX12epPsvuZXJfeNla18rKFZwd02mnya5/vWZ473xXi1J2mEXpFo2l6DBY1VFbZLeuPI+v0HEaaiOWelvb/AMeZlwzSf6bZ6TEAAAAAAAAAAAAAAAAAAAAAAAAPjtBbz4jZ7stqLJUWxYFiYQnFhDYw8b6yYjcWVnZXF69Ew8vVf0nEa/8AKpNN8JS3L98CsfJXfzLr+iv9y68DDZkuiyNhsUlcrsIZxZLxM6EZwjeiruVn0r3sm1wPSxaDL6Xq7dGdM9Ivyz3cjNjJ+i5Yma6TTp0k90U9b738jmzXnb03Vkv02h16lTSZnMMF9FldkJ+l16+i36s+pLk9xWZTs2aVTdrutz6y5PeuwRsrMNqg9d1u4arfka46zFuavhlf2l3sFjFPovVL5n1Wi1sZY5bdLf7edlxcvWOzbPRYgAAAAAAAAAAAAAAAAAAAAAAD5BTjY+K2e3MrooIWxAsiNkLIobIb9KGpI6ceJWZdfC5v+lX+LeMH6qdpyXkepi4dF4/5OzmvqeWfleeyhgPRVJpUfQxcujFKy0di173ZbTytZgtXJPy7R4deLJzVjed2skcMw2iVkCspdbI+CdWaju2zfCO869FpZz5Ijx5YZ8vJXd3ct14xioWWjFW0dzbVox8PI+k1eWuHH/jtH+nDgpNp3eex2FqRiuhJLa3otK58/k0uWI5rV6z1d1ctZnaJc9RZyzWYaJOru968dOPJ21oxtK0QnTnq1bN6T9LT71tRVMrYT1brcL6UO57YjZDbo1v29vitpeszCkxu3qOIvbXZ7mdFMvX2n3ZWo7mAxLmrPalt3NH0uh1c5o5bd4efmx8s7w2z0GIAAAAAAAAAAAAAAAAAAAAAB8ljA+O5Xs7rYwHKjdZGI5RZGBMUk3dHJmAnVl0Y37dy5s6dPpbZJ6QzyZIrHV6zJ+SoUrN9KfF7FyR7uDTUx/3LgyZZs6B1MldehCotGcVJcGitqVvG1o3TW01neHnco5s7ZUX/AES8meTqOFxbrj+zsx6vxZxoZPqKeg4SUr7Lazx7aLLz8uzs9au2+72OTMGqFPX1mrzfLcfSaPTRp8e3ny8zNknJZoZPw7r1XWmv8OMm4J+tPjyXkc+PHOozc9vpr2/uW2S8Y6csd5d09RxtTEZMoVOtTjfiui/gc+TS4sn1VaVy3r2ly6+atF9Wc4vde07eZ5uTgmGfpmY/Lorrbx3jdzcTmzXjrg41LbNejL4/mcGXguavWkxb8OiutpPfo0KmFrU306c49ui/+S/U4p0uan1VmGsZaW7SjCsZdEtinVI2WdvN/FXnKO7R+Kf6s9ng2X/ktT+nHq6fLEu+fRvPAAAAAAAAAAAAAAAAAAAAAAPL/VKP2z/t/qeb+n193V8TPsnDNSG+q+6CXmP06nufEz7L6ebFFbZTfuryLxw/HCJ1Fm1SyHh4+o5fik/I1jSYo8KTmvPl0KVKMFoxiorglZHRWsVjaOjKZme6ZKADIAASAAAAAAAAGriMn0anXpQfbo2fijDJpsOT6qxK9ct69peXzmwVHDqKpOSqTfV0tJRhvevXc8DiWkwYKxybxM+N3o6XLfJPzdmzmhT6UnujC3e3/wCk8Fpvktb2hXWz8sQ9SfSvNAAAAAAAAAAAAAAAAAAAAAAIEJZAAZAAAAAlABkAAAAAAAABoZZx6oUZS9Zq0F28Tm1eojDjm3lrhx+pbZ89rYt1Kl5Sbk+8+NzZrZbc1ur260isbQ97m/gfQ0lfrz6Uuzgj6nhmm9DD17z1l4+py89+naHUPSc4AAAADZEzEdxTPFU47ZLu1nNfW4Kd7Q0jFee0K/4hS9r4Myjiem/kt6F/ZZHFU3snHxsbV1mC3a0KTivHhYqkfaXijaMtJ7TH3V5Z9kJ4iEdsl43M76nFT6rQtGO09oUvKNLi/A5Z4pp4nv8Ahp8Pf2W0sVTlskvkdGLWYcn02UtivXvC46WYBhsiZiO4Jp7NYi0T2GSQAARIGSQsAsAsAsBkAAAAAAAAAIAASPM5605aFOSvo9KL7Hqa+R43GK25ImHdopjeYeQwGFtNSe53W8+Xtflepvu9Csofu5Eam8MvShYsqv2pe8zSNdlj90/dWcFfZJ5Wl7cveZP6hm/lP3R8PT2ReU/vPxZE6zJPmT0aorKj4vxZT4vLHmU+jVY8rN7ZS95mk6/NPe0/dX0K+yMso32t+LZS2rvbvMrRiiOyqpjeBnOSZ7LRSFCx7Kxa8J5YbMcYuPwaNuforyMfTinrzCfThb9Mg9/wbNYy1nurySqnj4rc33pE+rXxCeRGnlBN7Ld5n63XpCeRvUMpyjsm+W1HXi4hmx9rSxtp628NhZXm9WkvCzOqOMZpjbePsz+ErCipWlxfbtS8Wct8uS0d2taVhGljXTmnGXNbuRGHU3wZYmti2KL16w9PCV0nxSZ9rS3NWJ93kTG07JFkAAAAAAAAAAAAAAAAABgAQMkiFalGacZRUovamrorasWja0bwmJmJ3hzZZv4Z+rJdinJI8+3CtNad+X8uiNXkjyh9XcPwn/ckV/R9N7flPxmRj6t4f/U9/wDQrPBtN7T90/GZGVm5h/vv+smODaaPE/dHxmRNZv4b2JPnUn+ZeOE6WP2/lHxeX3S/gOG+z/3z/Mt+l6X+KPisvujLN7DezJcqkik8I0s/t/Kfi8nuj9XcP9/3yscG0vtP3T8XkWRyDhl/Lb5zm/M1rwvSx+1WdTknyl/A8L9jH4/mX/TtN/CFfiMnuqnm9hnsjKP4Zy8zK/CdNb9u3+F41WSPLXlmxS3VKq74PyMJ4JgntMrxrb+xHNinvq1X3wX/AFIjgeCPMp+Nv7LVm3ht6nLnOS+RvXhOmjxv/wBqTq8iupmxQfVlUhynpL4plL8G09u28JjWZI7tKtmzVXUqxl2STg/FXOHJwKf2W+7euujzDTnkbFx/l37Y1I+djhvwXURPSN/8S2jV458pRyXi5anTa/FONvmK8J1U9Jj8onU4o8t7B5v1bp1JxiuEbyfizv0/BJid8k/ZjfWR+2HpIRskuCsfRVjaNoefM7zukSgAAAAAAAAAAAAAAAAAAAAAAAAAAAAAAAAAAAAAAAGAAAABkAAAAAAAAAAAAAAAAAAAAAAAAAAAAAAAAAAAAAAAAAAABgDIAAAAAAAAAAAAAAAAAAAAAAAAAAAAAAAAAAAAAAAAAAADAAAAAAAMgAAAAAAAAAAAAAAAAAAAAAAAAAAAAAAAAAAAAAGAAAAAAAAMgAAAAAAAAAAAAAAAAAAAAAAAAAAAAAAAAAAwwAAAAAAAAGAA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ar-SA" altLang="ar-SA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3" name="AutoShape 18" descr="data:image/jpeg;base64,/9j/4AAQSkZJRgABAQAAAQABAAD/2wCEAAkGBw8PDxAQEA8PDw8PDQ8QDRAQDQ8NDg8MFBEWFhQRFBQYHCggGBolHBQUITEhJSkrLi4uFx8zODMsNygtLisBCgoKDg0OGhAQGi0cHyQsLCwsLCwsLCwsLCwsLCwsLCwsLCwsLCwsLC0sLCwsLCwsLCwsLCwsLCwsLCwsLCwsLP/AABEIAKEBOgMBEQACEQEDEQH/xAAbAAEAAgMBAQAAAAAAAAAAAAAAAgMBBAUGB//EAEAQAAIBAgEIBgYIBAcAAAAAAAABAgMRBAUGEiExQVFxIjJhgZHBE0JSkqGxFBZTYnLR4fAVQ4KTIzNjorLC8f/EABsBAQADAQEBAQAAAAAAAAAAAAABAgMEBQYH/8QALhEBAAIBAgUCBQQCAwAAAAAAAAECAwQRBRIhMUETURQiMpGhFUJSYXGxI4HR/9oADAMBAAIRAxEAPwD39z4qXqhWYSGcwswVmARXZLYUtx016RszlLSLbo2ZUhuJXG4MiROmbYo8qy6+Teq+fkfRaL6HFm7tw7GQAJAAAAAAAAABgDIAAAAAAAAAAAAAAAAAA8QpHxW719klIgZ0ispYuVkFIz8rJqZpEq7JqRaLI2TTJ3NmUyd0bJpkx1RssizorOysw6+TZLQbv63kj3tDaPTmXFmj5m6dzEAACQAAAAAAAAAAAAAAAAAAAAAAAAAAAB8/jM+D5ns7LFMtzGySkNxLSItPQiGEzOEpJlhJMmJQsUi0ShNSJ3E0y0TshidWyuRbLtCa13lnJGKlOEvY9K3H72pLyZbBqbxi5PedzPirFo99nWoYqUe1cGenpuIWp0nrDjviiXQo14y2beDPbw6nHlj5Zc1qTVabqBIAAAAAAAAYAyAAAAAAAAAAAAAAAAAAPmsZn5/u9xbGoTuLIzJ3QsUiN95GUyUJpgSTJEkyUJxZZCekRMpiHPyhWcnGlHrTduS3sxt807OjHERHNLt4ajGEYxjqUUkjoiseHHa0zO8rUx1hVOMjWmWaz0VmHVwk3KN3xsfU6PJbJiibOHJERbovOtQAAAAAAAAwAAyAAAAAAAAAAAAAAAAAfL0z8/e4mpEC2EgLky0ITTJQmmSJJgSTJQsJEK9VRTb3IytK9Y3auRYacpVpbZXjT7IJ633v5CI8NM07Ryw7cW1sL9Yno5tt1sKheL+6k1SWt6t7suZNKze8RVE9I6uy5KlBX3K3OR9jHLgxdfEPP63sspz0knxRrjvz1i3urMbTskXQAAAAAAAwAAAAMgAAAAAAAAAAAAAAfKoyPz97qakBsUhEIWplkJpkoTTJE0whOBIk5FZlaHIynVdScaEX1neb4QW1lI/lPhvjjljml18PaKUVqSSSXBGPNLOerbpVTWmTaGdqr6Ws1pESzt0dDJlLSlperDUu2R7XCNPzWnLPaO3+XLqLbRy+5Wq+lqKK6qdl5yOvV3nNkrhr5/0rSvJSbS6iVtXA9WIiI2hyslgAAYAAAAAAAAAAAAAAAAZAAAAAAAA+SxkfA7PeWU3dkbDZRaIUWQkTshamTshNMbCaZIsuVlMNbHYlU4OTexFJ69IXrG87OfkWDalWl1qutdlPd47fArlnb5Y8Nck/tjw7EZGKi2MghsKsoxcm7JK7fYbUtOzOa7y4+FzoxEJOi4XVWTVO2u2k9zPU02ty4acneF76THf5/Z6WnW0GrbUWrqZrk9Ty5Zx80bO1hcSqi4Pej6LTamuau8d3BkxzSV50swAAAAAAAAAAAAAAAAAAAAAAAAAAPj8ZHwez3mzQEQiZXxZZRdFhCxMkSTCFtMiUwzKRms87lGr9IrqiupHpVeS3d5evy155/wCnRSOWvM7NNnLLJfGRCV9N3BLm5x5TjTSpcbOfkvM6cNeq2Om/VXmxT05Ou10Y3jS7ZetLy8TS07TsnL0jlejjK62b9pbvVzbbS2KFVx18NjL4s18XzQzvWLdHZwGMVWPCS2rj2o+j4fr66mvtaO8ODNimk/02z0WIAAAAAAAAAAAAAAAAAAAAAAAAAPjcGfC7Peb1NFtlF0WNkJxY2QsTAnEkX7CloTDmZZxqpU2767auZWtea2zXHXmlp5FwzhDSl16j0p8Vwj++IzTvO0doXyW3naHViYTCi2LKi6dZUqcqktkVfm9yL0rvJtvOzwWMqVMTXhBa6lWo32JceSXyPQxxFazafDsiIrV7+lCNGlClHUoRSXm32nLM7/NPlxTO87rqFdommSaqzG6+pVvaOpX12epPsvuZXJfeNla18rKFZwd02mnya5/vWZ473xXi1J2mEXpFo2l6DBY1VFbZLeuPI+v0HEaaiOWelvb/AMeZlwzSf6bZ6TEAAAAAAAAAAAAAAAAAAAAAAAAPjtBbz4jZ7stqLJUWxYFiYQnFhDYw8b6yYjcWVnZXF69Ew8vVf0nEa/8AKpNN8JS3L98CsfJXfzLr+iv9y68DDZkuiyNhsUlcrsIZxZLxM6EZwjeiruVn0r3sm1wPSxaDL6Xq7dGdM9Ivyz3cjNjJ+i5Yma6TTp0k90U9b738jmzXnb03Vkv02h16lTSZnMMF9FldkJ+l16+i36s+pLk9xWZTs2aVTdrutz6y5PeuwRsrMNqg9d1u4arfka46zFuavhlf2l3sFjFPovVL5n1Wi1sZY5bdLf7edlxcvWOzbPRYgAAAAAAAAAAAAAAAAAAAAAAD5BTjY+K2e3MrooIWxAsiNkLIobIb9KGpI6ceJWZdfC5v+lX+LeMH6qdpyXkepi4dF4/5OzmvqeWfleeyhgPRVJpUfQxcujFKy0di173ZbTytZgtXJPy7R4deLJzVjed2skcMw2iVkCspdbI+CdWaju2zfCO869FpZz5Ijx5YZ8vJXd3ct14xioWWjFW0dzbVox8PI+k1eWuHH/jtH+nDgpNp3eex2FqRiuhJLa3otK58/k0uWI5rV6z1d1ctZnaJc9RZyzWYaJOru968dOPJ21oxtK0QnTnq1bN6T9LT71tRVMrYT1brcL6UO57YjZDbo1v29vitpeszCkxu3qOIvbXZ7mdFMvX2n3ZWo7mAxLmrPalt3NH0uh1c5o5bd4efmx8s7w2z0GIAAAAAAAAAAAAAAAAAAAAAB8ljA+O5Xs7rYwHKjdZGI5RZGBMUk3dHJmAnVl0Y37dy5s6dPpbZJ6QzyZIrHV6zJ+SoUrN9KfF7FyR7uDTUx/3LgyZZs6B1MldehCotGcVJcGitqVvG1o3TW01neHnco5s7ZUX/AES8meTqOFxbrj+zsx6vxZxoZPqKeg4SUr7Lazx7aLLz8uzs9au2+72OTMGqFPX1mrzfLcfSaPTRp8e3ny8zNknJZoZPw7r1XWmv8OMm4J+tPjyXkc+PHOozc9vpr2/uW2S8Y6csd5d09RxtTEZMoVOtTjfiui/gc+TS4sn1VaVy3r2ly6+atF9Wc4vde07eZ5uTgmGfpmY/Lorrbx3jdzcTmzXjrg41LbNejL4/mcGXguavWkxb8OiutpPfo0KmFrU306c49ui/+S/U4p0uan1VmGsZaW7SjCsZdEtinVI2WdvN/FXnKO7R+Kf6s9ng2X/ktT+nHq6fLEu+fRvPAAAAAAAAAAAAAAAAAAAAAAPL/VKP2z/t/qeb+n193V8TPsnDNSG+q+6CXmP06nufEz7L6ebFFbZTfuryLxw/HCJ1Fm1SyHh4+o5fik/I1jSYo8KTmvPl0KVKMFoxiorglZHRWsVjaOjKZme6ZKADIAASAAAAAAAAGriMn0anXpQfbo2fijDJpsOT6qxK9ct69peXzmwVHDqKpOSqTfV0tJRhvevXc8DiWkwYKxybxM+N3o6XLfJPzdmzmhT6UnujC3e3/wCk8Fpvktb2hXWz8sQ9SfSvNAAAAAAAAAAAAAAAAAAAAAAIEJZAAZAAAAAlABkAAAAAAAABoZZx6oUZS9Zq0F28Tm1eojDjm3lrhx+pbZ89rYt1Kl5Sbk+8+NzZrZbc1ur260isbQ97m/gfQ0lfrz6Uuzgj6nhmm9DD17z1l4+py89+naHUPSc4AAAADZEzEdxTPFU47ZLu1nNfW4Kd7Q0jFee0K/4hS9r4Myjiem/kt6F/ZZHFU3snHxsbV1mC3a0KTivHhYqkfaXijaMtJ7TH3V5Z9kJ4iEdsl43M76nFT6rQtGO09oUvKNLi/A5Z4pp4nv8Ahp8Pf2W0sVTlskvkdGLWYcn02UtivXvC46WYBhsiZiO4Jp7NYi0T2GSQAARIGSQsAsAsAsBkAAAAAAAAAIAASPM5605aFOSvo9KL7Hqa+R43GK25ImHdopjeYeQwGFtNSe53W8+Xtflepvu9Csofu5Eam8MvShYsqv2pe8zSNdlj90/dWcFfZJ5Wl7cveZP6hm/lP3R8PT2ReU/vPxZE6zJPmT0aorKj4vxZT4vLHmU+jVY8rN7ZS95mk6/NPe0/dX0K+yMso32t+LZS2rvbvMrRiiOyqpjeBnOSZ7LRSFCx7Kxa8J5YbMcYuPwaNuforyMfTinrzCfThb9Mg9/wbNYy1nurySqnj4rc33pE+rXxCeRGnlBN7Ld5n63XpCeRvUMpyjsm+W1HXi4hmx9rSxtp628NhZXm9WkvCzOqOMZpjbePsz+ErCipWlxfbtS8Wct8uS0d2taVhGljXTmnGXNbuRGHU3wZYmti2KL16w9PCV0nxSZ9rS3NWJ93kTG07JFkAAAAAAAAAAAAAAAAABgAQMkiFalGacZRUovamrorasWja0bwmJmJ3hzZZv4Z+rJdinJI8+3CtNad+X8uiNXkjyh9XcPwn/ckV/R9N7flPxmRj6t4f/U9/wDQrPBtN7T90/GZGVm5h/vv+smODaaPE/dHxmRNZv4b2JPnUn+ZeOE6WP2/lHxeX3S/gOG+z/3z/Mt+l6X+KPisvujLN7DezJcqkik8I0s/t/Kfi8nuj9XcP9/3yscG0vtP3T8XkWRyDhl/Lb5zm/M1rwvSx+1WdTknyl/A8L9jH4/mX/TtN/CFfiMnuqnm9hnsjKP4Zy8zK/CdNb9u3+F41WSPLXlmxS3VKq74PyMJ4JgntMrxrb+xHNinvq1X3wX/AFIjgeCPMp+Nv7LVm3ht6nLnOS+RvXhOmjxv/wBqTq8iupmxQfVlUhynpL4plL8G09u28JjWZI7tKtmzVXUqxl2STg/FXOHJwKf2W+7euujzDTnkbFx/l37Y1I+djhvwXURPSN/8S2jV458pRyXi5anTa/FONvmK8J1U9Jj8onU4o8t7B5v1bp1JxiuEbyfizv0/BJid8k/ZjfWR+2HpIRskuCsfRVjaNoefM7zukSgAAAAAAAAAAAAAAAAAAAAAAAAAAAAAAAAAAAAAAAGAAAABkAAAAAAAAAAAAAAAAAAAAAAAAAAAAAAAAAAAAAAAAAAABgDIAAAAAAAAAAAAAAAAAAAAAAAAAAAAAAAAAAAAAAAAAAADAAAAAAAMgAAAAAAAAAAAAAAAAAAAAAAAAAAAAAAAAAAAAAGAAAAAAAAMgAAAAAAAAAAAAAAAAAAAAAAAAAAAAAAAAAAwwAAAAAAAAGAA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ar-SA" altLang="ar-SA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4" name="AutoShape 20" descr="data:image/jpeg;base64,/9j/4AAQSkZJRgABAQAAAQABAAD/2wCEAAkGBw8PDxAQEA8PDw8PDQ8QDRAQDQ8NDg8MFBEWFhQRFBQYHCggGBolHBQUITEhJSkrLi4uFx8zODMsNygtLisBCgoKDg0OGhAQGi0cHyQsLCwsLCwsLCwsLCwsLCwsLCwsLCwsLCwsLC0sLCwsLCwsLCwsLCwsLCwsLCwsLCwsLP/AABEIAKEBOgMBEQACEQEDEQH/xAAbAAEAAgMBAQAAAAAAAAAAAAAAAgMBBAUGB//EAEAQAAIBAgEIBgYIBAcAAAAAAAABAgMRBAUGEiExQVFxIjJhgZHBE0JSkqGxFBZTYnLR4fAVQ4KTIzNjorLC8f/EABsBAQADAQEBAQAAAAAAAAAAAAABAgMEBQYH/8QALhEBAAIBAgUCBQQCAwAAAAAAAAECAwQRBRIhMUETURQiMpGhFUJSYXGxI4HR/9oADAMBAAIRAxEAPwD39z4qXqhWYSGcwswVmARXZLYUtx016RszlLSLbo2ZUhuJXG4MiROmbYo8qy6+Teq+fkfRaL6HFm7tw7GQAJAAAAAAAAABgDIAAAAAAAAAAAAAAAAAA8QpHxW719klIgZ0ispYuVkFIz8rJqZpEq7JqRaLI2TTJ3NmUyd0bJpkx1RssizorOysw6+TZLQbv63kj3tDaPTmXFmj5m6dzEAACQAAAAAAAAAAAAAAAAAAAAAAAAAAAB8/jM+D5ns7LFMtzGySkNxLSItPQiGEzOEpJlhJMmJQsUi0ShNSJ3E0y0TshidWyuRbLtCa13lnJGKlOEvY9K3H72pLyZbBqbxi5PedzPirFo99nWoYqUe1cGenpuIWp0nrDjviiXQo14y2beDPbw6nHlj5Zc1qTVabqBIAAAAAAAAYAyAAAAAAAAAAAAAAAAAAPmsZn5/u9xbGoTuLIzJ3QsUiN95GUyUJpgSTJEkyUJxZZCekRMpiHPyhWcnGlHrTduS3sxt807OjHERHNLt4ajGEYxjqUUkjoiseHHa0zO8rUx1hVOMjWmWaz0VmHVwk3KN3xsfU6PJbJiibOHJERbovOtQAAAAAAAAwAAyAAAAAAAAAAAAAAAAAfL0z8/e4mpEC2EgLky0ITTJQmmSJJgSTJQsJEK9VRTb3IytK9Y3auRYacpVpbZXjT7IJ633v5CI8NM07Ryw7cW1sL9Yno5tt1sKheL+6k1SWt6t7suZNKze8RVE9I6uy5KlBX3K3OR9jHLgxdfEPP63sspz0knxRrjvz1i3urMbTskXQAAAAAAAwAAAAMgAAAAAAAAAAAAAAfKoyPz97qakBsUhEIWplkJpkoTTJE0whOBIk5FZlaHIynVdScaEX1neb4QW1lI/lPhvjjljml18PaKUVqSSSXBGPNLOerbpVTWmTaGdqr6Ws1pESzt0dDJlLSlperDUu2R7XCNPzWnLPaO3+XLqLbRy+5Wq+lqKK6qdl5yOvV3nNkrhr5/0rSvJSbS6iVtXA9WIiI2hyslgAAYAAAAAAAAAAAAAAAAZAAAAAAAA+SxkfA7PeWU3dkbDZRaIUWQkTshamTshNMbCaZIsuVlMNbHYlU4OTexFJ69IXrG87OfkWDalWl1qutdlPd47fArlnb5Y8Nck/tjw7EZGKi2MghsKsoxcm7JK7fYbUtOzOa7y4+FzoxEJOi4XVWTVO2u2k9zPU02ty4acneF76THf5/Z6WnW0GrbUWrqZrk9Ty5Zx80bO1hcSqi4Pej6LTamuau8d3BkxzSV50swAAAAAAAAAAAAAAAAAAAAAAAAAAPj8ZHwez3mzQEQiZXxZZRdFhCxMkSTCFtMiUwzKRms87lGr9IrqiupHpVeS3d5evy155/wCnRSOWvM7NNnLLJfGRCV9N3BLm5x5TjTSpcbOfkvM6cNeq2Om/VXmxT05Ou10Y3jS7ZetLy8TS07TsnL0jlejjK62b9pbvVzbbS2KFVx18NjL4s18XzQzvWLdHZwGMVWPCS2rj2o+j4fr66mvtaO8ODNimk/02z0WIAAAAAAAAAAAAAAAAAAAAAAAAAPjcGfC7Peb1NFtlF0WNkJxY2QsTAnEkX7CloTDmZZxqpU2767auZWtea2zXHXmlp5FwzhDSl16j0p8Vwj++IzTvO0doXyW3naHViYTCi2LKi6dZUqcqktkVfm9yL0rvJtvOzwWMqVMTXhBa6lWo32JceSXyPQxxFazafDsiIrV7+lCNGlClHUoRSXm32nLM7/NPlxTO87rqFdommSaqzG6+pVvaOpX12epPsvuZXJfeNla18rKFZwd02mnya5/vWZ473xXi1J2mEXpFo2l6DBY1VFbZLeuPI+v0HEaaiOWelvb/AMeZlwzSf6bZ6TEAAAAAAAAAAAAAAAAAAAAAAAAPjtBbz4jZ7stqLJUWxYFiYQnFhDYw8b6yYjcWVnZXF69Ew8vVf0nEa/8AKpNN8JS3L98CsfJXfzLr+iv9y68DDZkuiyNhsUlcrsIZxZLxM6EZwjeiruVn0r3sm1wPSxaDL6Xq7dGdM9Ivyz3cjNjJ+i5Yma6TTp0k90U9b738jmzXnb03Vkv02h16lTSZnMMF9FldkJ+l16+i36s+pLk9xWZTs2aVTdrutz6y5PeuwRsrMNqg9d1u4arfka46zFuavhlf2l3sFjFPovVL5n1Wi1sZY5bdLf7edlxcvWOzbPRYgAAAAAAAAAAAAAAAAAAAAAAD5BTjY+K2e3MrooIWxAsiNkLIobIb9KGpI6ceJWZdfC5v+lX+LeMH6qdpyXkepi4dF4/5OzmvqeWfleeyhgPRVJpUfQxcujFKy0di173ZbTytZgtXJPy7R4deLJzVjed2skcMw2iVkCspdbI+CdWaju2zfCO869FpZz5Ijx5YZ8vJXd3ct14xioWWjFW0dzbVox8PI+k1eWuHH/jtH+nDgpNp3eex2FqRiuhJLa3otK58/k0uWI5rV6z1d1ctZnaJc9RZyzWYaJOru968dOPJ21oxtK0QnTnq1bN6T9LT71tRVMrYT1brcL6UO57YjZDbo1v29vitpeszCkxu3qOIvbXZ7mdFMvX2n3ZWo7mAxLmrPalt3NH0uh1c5o5bd4efmx8s7w2z0GIAAAAAAAAAAAAAAAAAAAAAB8ljA+O5Xs7rYwHKjdZGI5RZGBMUk3dHJmAnVl0Y37dy5s6dPpbZJ6QzyZIrHV6zJ+SoUrN9KfF7FyR7uDTUx/3LgyZZs6B1MldehCotGcVJcGitqVvG1o3TW01neHnco5s7ZUX/AES8meTqOFxbrj+zsx6vxZxoZPqKeg4SUr7Lazx7aLLz8uzs9au2+72OTMGqFPX1mrzfLcfSaPTRp8e3ny8zNknJZoZPw7r1XWmv8OMm4J+tPjyXkc+PHOozc9vpr2/uW2S8Y6csd5d09RxtTEZMoVOtTjfiui/gc+TS4sn1VaVy3r2ly6+atF9Wc4vde07eZ5uTgmGfpmY/Lorrbx3jdzcTmzXjrg41LbNejL4/mcGXguavWkxb8OiutpPfo0KmFrU306c49ui/+S/U4p0uan1VmGsZaW7SjCsZdEtinVI2WdvN/FXnKO7R+Kf6s9ng2X/ktT+nHq6fLEu+fRvPAAAAAAAAAAAAAAAAAAAAAAPL/VKP2z/t/qeb+n193V8TPsnDNSG+q+6CXmP06nufEz7L6ebFFbZTfuryLxw/HCJ1Fm1SyHh4+o5fik/I1jSYo8KTmvPl0KVKMFoxiorglZHRWsVjaOjKZme6ZKADIAASAAAAAAAAGriMn0anXpQfbo2fijDJpsOT6qxK9ct69peXzmwVHDqKpOSqTfV0tJRhvevXc8DiWkwYKxybxM+N3o6XLfJPzdmzmhT6UnujC3e3/wCk8Fpvktb2hXWz8sQ9SfSvNAAAAAAAAAAAAAAAAAAAAAAIEJZAAZAAAAAlABkAAAAAAAABoZZx6oUZS9Zq0F28Tm1eojDjm3lrhx+pbZ89rYt1Kl5Sbk+8+NzZrZbc1ur260isbQ97m/gfQ0lfrz6Uuzgj6nhmm9DD17z1l4+py89+naHUPSc4AAAADZEzEdxTPFU47ZLu1nNfW4Kd7Q0jFee0K/4hS9r4Myjiem/kt6F/ZZHFU3snHxsbV1mC3a0KTivHhYqkfaXijaMtJ7TH3V5Z9kJ4iEdsl43M76nFT6rQtGO09oUvKNLi/A5Z4pp4nv8Ahp8Pf2W0sVTlskvkdGLWYcn02UtivXvC46WYBhsiZiO4Jp7NYi0T2GSQAARIGSQsAsAsAsBkAAAAAAAAAIAASPM5605aFOSvo9KL7Hqa+R43GK25ImHdopjeYeQwGFtNSe53W8+Xtflepvu9Csofu5Eam8MvShYsqv2pe8zSNdlj90/dWcFfZJ5Wl7cveZP6hm/lP3R8PT2ReU/vPxZE6zJPmT0aorKj4vxZT4vLHmU+jVY8rN7ZS95mk6/NPe0/dX0K+yMso32t+LZS2rvbvMrRiiOyqpjeBnOSZ7LRSFCx7Kxa8J5YbMcYuPwaNuforyMfTinrzCfThb9Mg9/wbNYy1nurySqnj4rc33pE+rXxCeRGnlBN7Ld5n63XpCeRvUMpyjsm+W1HXi4hmx9rSxtp628NhZXm9WkvCzOqOMZpjbePsz+ErCipWlxfbtS8Wct8uS0d2taVhGljXTmnGXNbuRGHU3wZYmti2KL16w9PCV0nxSZ9rS3NWJ93kTG07JFkAAAAAAAAAAAAAAAAABgAQMkiFalGacZRUovamrorasWja0bwmJmJ3hzZZv4Z+rJdinJI8+3CtNad+X8uiNXkjyh9XcPwn/ckV/R9N7flPxmRj6t4f/U9/wDQrPBtN7T90/GZGVm5h/vv+smODaaPE/dHxmRNZv4b2JPnUn+ZeOE6WP2/lHxeX3S/gOG+z/3z/Mt+l6X+KPisvujLN7DezJcqkik8I0s/t/Kfi8nuj9XcP9/3yscG0vtP3T8XkWRyDhl/Lb5zm/M1rwvSx+1WdTknyl/A8L9jH4/mX/TtN/CFfiMnuqnm9hnsjKP4Zy8zK/CdNb9u3+F41WSPLXlmxS3VKq74PyMJ4JgntMrxrb+xHNinvq1X3wX/AFIjgeCPMp+Nv7LVm3ht6nLnOS+RvXhOmjxv/wBqTq8iupmxQfVlUhynpL4plL8G09u28JjWZI7tKtmzVXUqxl2STg/FXOHJwKf2W+7euujzDTnkbFx/l37Y1I+djhvwXURPSN/8S2jV458pRyXi5anTa/FONvmK8J1U9Jj8onU4o8t7B5v1bp1JxiuEbyfizv0/BJid8k/ZjfWR+2HpIRskuCsfRVjaNoefM7zukSgAAAAAAAAAAAAAAAAAAAAAAAAAAAAAAAAAAAAAAAGAAAABkAAAAAAAAAAAAAAAAAAAAAAAAAAAAAAAAAAAAAAAAAAABgDIAAAAAAAAAAAAAAAAAAAAAAAAAAAAAAAAAAAAAAAAAAADAAAAAAAMgAAAAAAAAAAAAAAAAAAAAAAAAAAAAAAAAAAAAAGAAAAAAAAMgAAAAAAAAAAAAAAAAAAAAAAAAAAAAAAAAAAwwAAAAAAAAGAA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ar-SA" altLang="ar-SA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5" name="AutoShape 22" descr="data:image/jpeg;base64,/9j/4AAQSkZJRgABAQAAAQABAAD/2wCEAAkGBw8PDxAQEA8PDw8PDQ8QDRAQDQ8NDg8MFBEWFhQRFBQYHCggGBolHBQUITEhJSkrLi4uFx8zODMsNygtLisBCgoKDg0OGhAQGi0cHyQsLCwsLCwsLCwsLCwsLCwsLCwsLCwsLCwsLC0sLCwsLCwsLCwsLCwsLCwsLCwsLCwsLP/AABEIAKEBOgMBEQACEQEDEQH/xAAbAAEAAgMBAQAAAAAAAAAAAAAAAgMBBAUGB//EAEAQAAIBAgEIBgYIBAcAAAAAAAABAgMRBAUGEiExQVFxIjJhgZHBE0JSkqGxFBZTYnLR4fAVQ4KTIzNjorLC8f/EABsBAQADAQEBAQAAAAAAAAAAAAABAgMEBQYH/8QALhEBAAIBAgUCBQQCAwAAAAAAAAECAwQRBRIhMUETURQiMpGhFUJSYXGxI4HR/9oADAMBAAIRAxEAPwD39z4qXqhWYSGcwswVmARXZLYUtx016RszlLSLbo2ZUhuJXG4MiROmbYo8qy6+Teq+fkfRaL6HFm7tw7GQAJAAAAAAAAABgDIAAAAAAAAAAAAAAAAAA8QpHxW719klIgZ0ispYuVkFIz8rJqZpEq7JqRaLI2TTJ3NmUyd0bJpkx1RssizorOysw6+TZLQbv63kj3tDaPTmXFmj5m6dzEAACQAAAAAAAAAAAAAAAAAAAAAAAAAAAB8/jM+D5ns7LFMtzGySkNxLSItPQiGEzOEpJlhJMmJQsUi0ShNSJ3E0y0TshidWyuRbLtCa13lnJGKlOEvY9K3H72pLyZbBqbxi5PedzPirFo99nWoYqUe1cGenpuIWp0nrDjviiXQo14y2beDPbw6nHlj5Zc1qTVabqBIAAAAAAAAYAyAAAAAAAAAAAAAAAAAAPmsZn5/u9xbGoTuLIzJ3QsUiN95GUyUJpgSTJEkyUJxZZCekRMpiHPyhWcnGlHrTduS3sxt807OjHERHNLt4ajGEYxjqUUkjoiseHHa0zO8rUx1hVOMjWmWaz0VmHVwk3KN3xsfU6PJbJiibOHJERbovOtQAAAAAAAAwAAyAAAAAAAAAAAAAAAAAfL0z8/e4mpEC2EgLky0ITTJQmmSJJgSTJQsJEK9VRTb3IytK9Y3auRYacpVpbZXjT7IJ633v5CI8NM07Ryw7cW1sL9Yno5tt1sKheL+6k1SWt6t7suZNKze8RVE9I6uy5KlBX3K3OR9jHLgxdfEPP63sspz0knxRrjvz1i3urMbTskXQAAAAAAAwAAAAMgAAAAAAAAAAAAAAfKoyPz97qakBsUhEIWplkJpkoTTJE0whOBIk5FZlaHIynVdScaEX1neb4QW1lI/lPhvjjljml18PaKUVqSSSXBGPNLOerbpVTWmTaGdqr6Ws1pESzt0dDJlLSlperDUu2R7XCNPzWnLPaO3+XLqLbRy+5Wq+lqKK6qdl5yOvV3nNkrhr5/0rSvJSbS6iVtXA9WIiI2hyslgAAYAAAAAAAAAAAAAAAAZAAAAAAAA+SxkfA7PeWU3dkbDZRaIUWQkTshamTshNMbCaZIsuVlMNbHYlU4OTexFJ69IXrG87OfkWDalWl1qutdlPd47fArlnb5Y8Nck/tjw7EZGKi2MghsKsoxcm7JK7fYbUtOzOa7y4+FzoxEJOi4XVWTVO2u2k9zPU02ty4acneF76THf5/Z6WnW0GrbUWrqZrk9Ty5Zx80bO1hcSqi4Pej6LTamuau8d3BkxzSV50swAAAAAAAAAAAAAAAAAAAAAAAAAAPj8ZHwez3mzQEQiZXxZZRdFhCxMkSTCFtMiUwzKRms87lGr9IrqiupHpVeS3d5evy155/wCnRSOWvM7NNnLLJfGRCV9N3BLm5x5TjTSpcbOfkvM6cNeq2Om/VXmxT05Ou10Y3jS7ZetLy8TS07TsnL0jlejjK62b9pbvVzbbS2KFVx18NjL4s18XzQzvWLdHZwGMVWPCS2rj2o+j4fr66mvtaO8ODNimk/02z0WIAAAAAAAAAAAAAAAAAAAAAAAAAPjcGfC7Peb1NFtlF0WNkJxY2QsTAnEkX7CloTDmZZxqpU2767auZWtea2zXHXmlp5FwzhDSl16j0p8Vwj++IzTvO0doXyW3naHViYTCi2LKi6dZUqcqktkVfm9yL0rvJtvOzwWMqVMTXhBa6lWo32JceSXyPQxxFazafDsiIrV7+lCNGlClHUoRSXm32nLM7/NPlxTO87rqFdommSaqzG6+pVvaOpX12epPsvuZXJfeNla18rKFZwd02mnya5/vWZ473xXi1J2mEXpFo2l6DBY1VFbZLeuPI+v0HEaaiOWelvb/AMeZlwzSf6bZ6TEAAAAAAAAAAAAAAAAAAAAAAAAPjtBbz4jZ7stqLJUWxYFiYQnFhDYw8b6yYjcWVnZXF69Ew8vVf0nEa/8AKpNN8JS3L98CsfJXfzLr+iv9y68DDZkuiyNhsUlcrsIZxZLxM6EZwjeiruVn0r3sm1wPSxaDL6Xq7dGdM9Ivyz3cjNjJ+i5Yma6TTp0k90U9b738jmzXnb03Vkv02h16lTSZnMMF9FldkJ+l16+i36s+pLk9xWZTs2aVTdrutz6y5PeuwRsrMNqg9d1u4arfka46zFuavhlf2l3sFjFPovVL5n1Wi1sZY5bdLf7edlxcvWOzbPRYgAAAAAAAAAAAAAAAAAAAAAAD5BTjY+K2e3MrooIWxAsiNkLIobIb9KGpI6ceJWZdfC5v+lX+LeMH6qdpyXkepi4dF4/5OzmvqeWfleeyhgPRVJpUfQxcujFKy0di173ZbTytZgtXJPy7R4deLJzVjed2skcMw2iVkCspdbI+CdWaju2zfCO869FpZz5Ijx5YZ8vJXd3ct14xioWWjFW0dzbVox8PI+k1eWuHH/jtH+nDgpNp3eex2FqRiuhJLa3otK58/k0uWI5rV6z1d1ctZnaJc9RZyzWYaJOru968dOPJ21oxtK0QnTnq1bN6T9LT71tRVMrYT1brcL6UO57YjZDbo1v29vitpeszCkxu3qOIvbXZ7mdFMvX2n3ZWo7mAxLmrPalt3NH0uh1c5o5bd4efmx8s7w2z0GIAAAAAAAAAAAAAAAAAAAAAB8ljA+O5Xs7rYwHKjdZGI5RZGBMUk3dHJmAnVl0Y37dy5s6dPpbZJ6QzyZIrHV6zJ+SoUrN9KfF7FyR7uDTUx/3LgyZZs6B1MldehCotGcVJcGitqVvG1o3TW01neHnco5s7ZUX/AES8meTqOFxbrj+zsx6vxZxoZPqKeg4SUr7Lazx7aLLz8uzs9au2+72OTMGqFPX1mrzfLcfSaPTRp8e3ny8zNknJZoZPw7r1XWmv8OMm4J+tPjyXkc+PHOozc9vpr2/uW2S8Y6csd5d09RxtTEZMoVOtTjfiui/gc+TS4sn1VaVy3r2ly6+atF9Wc4vde07eZ5uTgmGfpmY/Lorrbx3jdzcTmzXjrg41LbNejL4/mcGXguavWkxb8OiutpPfo0KmFrU306c49ui/+S/U4p0uan1VmGsZaW7SjCsZdEtinVI2WdvN/FXnKO7R+Kf6s9ng2X/ktT+nHq6fLEu+fRvPAAAAAAAAAAAAAAAAAAAAAAPL/VKP2z/t/qeb+n193V8TPsnDNSG+q+6CXmP06nufEz7L6ebFFbZTfuryLxw/HCJ1Fm1SyHh4+o5fik/I1jSYo8KTmvPl0KVKMFoxiorglZHRWsVjaOjKZme6ZKADIAASAAAAAAAAGriMn0anXpQfbo2fijDJpsOT6qxK9ct69peXzmwVHDqKpOSqTfV0tJRhvevXc8DiWkwYKxybxM+N3o6XLfJPzdmzmhT6UnujC3e3/wCk8Fpvktb2hXWz8sQ9SfSvNAAAAAAAAAAAAAAAAAAAAAAIEJZAAZAAAAAlABkAAAAAAAABoZZx6oUZS9Zq0F28Tm1eojDjm3lrhx+pbZ89rYt1Kl5Sbk+8+NzZrZbc1ur260isbQ97m/gfQ0lfrz6Uuzgj6nhmm9DD17z1l4+py89+naHUPSc4AAAADZEzEdxTPFU47ZLu1nNfW4Kd7Q0jFee0K/4hS9r4Myjiem/kt6F/ZZHFU3snHxsbV1mC3a0KTivHhYqkfaXijaMtJ7TH3V5Z9kJ4iEdsl43M76nFT6rQtGO09oUvKNLi/A5Z4pp4nv8Ahp8Pf2W0sVTlskvkdGLWYcn02UtivXvC46WYBhsiZiO4Jp7NYi0T2GSQAARIGSQsAsAsAsBkAAAAAAAAAIAASPM5605aFOSvo9KL7Hqa+R43GK25ImHdopjeYeQwGFtNSe53W8+Xtflepvu9Csofu5Eam8MvShYsqv2pe8zSNdlj90/dWcFfZJ5Wl7cveZP6hm/lP3R8PT2ReU/vPxZE6zJPmT0aorKj4vxZT4vLHmU+jVY8rN7ZS95mk6/NPe0/dX0K+yMso32t+LZS2rvbvMrRiiOyqpjeBnOSZ7LRSFCx7Kxa8J5YbMcYuPwaNuforyMfTinrzCfThb9Mg9/wbNYy1nurySqnj4rc33pE+rXxCeRGnlBN7Ld5n63XpCeRvUMpyjsm+W1HXi4hmx9rSxtp628NhZXm9WkvCzOqOMZpjbePsz+ErCipWlxfbtS8Wct8uS0d2taVhGljXTmnGXNbuRGHU3wZYmti2KL16w9PCV0nxSZ9rS3NWJ93kTG07JFkAAAAAAAAAAAAAAAAABgAQMkiFalGacZRUovamrorasWja0bwmJmJ3hzZZv4Z+rJdinJI8+3CtNad+X8uiNXkjyh9XcPwn/ckV/R9N7flPxmRj6t4f/U9/wDQrPBtN7T90/GZGVm5h/vv+smODaaPE/dHxmRNZv4b2JPnUn+ZeOE6WP2/lHxeX3S/gOG+z/3z/Mt+l6X+KPisvujLN7DezJcqkik8I0s/t/Kfi8nuj9XcP9/3yscG0vtP3T8XkWRyDhl/Lb5zm/M1rwvSx+1WdTknyl/A8L9jH4/mX/TtN/CFfiMnuqnm9hnsjKP4Zy8zK/CdNb9u3+F41WSPLXlmxS3VKq74PyMJ4JgntMrxrb+xHNinvq1X3wX/AFIjgeCPMp+Nv7LVm3ht6nLnOS+RvXhOmjxv/wBqTq8iupmxQfVlUhynpL4plL8G09u28JjWZI7tKtmzVXUqxl2STg/FXOHJwKf2W+7euujzDTnkbFx/l37Y1I+djhvwXURPSN/8S2jV458pRyXi5anTa/FONvmK8J1U9Jj8onU4o8t7B5v1bp1JxiuEbyfizv0/BJid8k/ZjfWR+2HpIRskuCsfRVjaNoefM7zukSgAAAAAAAAAAAAAAAAAAAAAAAAAAAAAAAAAAAAAAAGAAAABkAAAAAAAAAAAAAAAAAAAAAAAAAAAAAAAAAAAAAAAAAAABgDIAAAAAAAAAAAAAAAAAAAAAAAAAAAAAAAAAAAAAAAAAAADAAAAAAAMgAAAAAAAAAAAAAAAAAAAAAAAAAAAAAAAAAAAAAGAAAAAAAAMgAAAAAAAAAAAAAAAAAAAAAAAAAAAAAAAAAAwwAAAAAAAAGAA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ar-SA" altLang="ar-SA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6" name="AutoShape 24" descr="data:image/jpeg;base64,/9j/4AAQSkZJRgABAQAAAQABAAD/2wCEAAkGBw8PDxAQEA8PDw8PDQ8QDRAQDQ8NDg8MFBEWFhQRFBQYHCggGBolHBQUITEhJSkrLi4uFx8zODMsNygtLisBCgoKDg0OGhAQGi0cHyQsLCwsLCwsLCwsLCwsLCwsLCwsLCwsLCwsLC0sLCwsLCwsLCwsLCwsLCwsLCwsLCwsLP/AABEIAKEBOgMBEQACEQEDEQH/xAAbAAEAAgMBAQAAAAAAAAAAAAAAAgMBBAUGB//EAEAQAAIBAgEIBgYIBAcAAAAAAAABAgMRBAUGEiExQVFxIjJhgZHBE0JSkqGxFBZTYnLR4fAVQ4KTIzNjorLC8f/EABsBAQADAQEBAQAAAAAAAAAAAAABAgMEBQYH/8QALhEBAAIBAgUCBQQCAwAAAAAAAAECAwQRBRIhMUETURQiMpGhFUJSYXGxI4HR/9oADAMBAAIRAxEAPwD39z4qXqhWYSGcwswVmARXZLYUtx016RszlLSLbo2ZUhuJXG4MiROmbYo8qy6+Teq+fkfRaL6HFm7tw7GQAJAAAAAAAAABgDIAAAAAAAAAAAAAAAAAA8QpHxW719klIgZ0ispYuVkFIz8rJqZpEq7JqRaLI2TTJ3NmUyd0bJpkx1RssizorOysw6+TZLQbv63kj3tDaPTmXFmj5m6dzEAACQAAAAAAAAAAAAAAAAAAAAAAAAAAAB8/jM+D5ns7LFMtzGySkNxLSItPQiGEzOEpJlhJMmJQsUi0ShNSJ3E0y0TshidWyuRbLtCa13lnJGKlOEvY9K3H72pLyZbBqbxi5PedzPirFo99nWoYqUe1cGenpuIWp0nrDjviiXQo14y2beDPbw6nHlj5Zc1qTVabqBIAAAAAAAAYAyAAAAAAAAAAAAAAAAAAPmsZn5/u9xbGoTuLIzJ3QsUiN95GUyUJpgSTJEkyUJxZZCekRMpiHPyhWcnGlHrTduS3sxt807OjHERHNLt4ajGEYxjqUUkjoiseHHa0zO8rUx1hVOMjWmWaz0VmHVwk3KN3xsfU6PJbJiibOHJERbovOtQAAAAAAAAwAAyAAAAAAAAAAAAAAAAAfL0z8/e4mpEC2EgLky0ITTJQmmSJJgSTJQsJEK9VRTb3IytK9Y3auRYacpVpbZXjT7IJ633v5CI8NM07Ryw7cW1sL9Yno5tt1sKheL+6k1SWt6t7suZNKze8RVE9I6uy5KlBX3K3OR9jHLgxdfEPP63sspz0knxRrjvz1i3urMbTskXQAAAAAAAwAAAAMgAAAAAAAAAAAAAAfKoyPz97qakBsUhEIWplkJpkoTTJE0whOBIk5FZlaHIynVdScaEX1neb4QW1lI/lPhvjjljml18PaKUVqSSSXBGPNLOerbpVTWmTaGdqr6Ws1pESzt0dDJlLSlperDUu2R7XCNPzWnLPaO3+XLqLbRy+5Wq+lqKK6qdl5yOvV3nNkrhr5/0rSvJSbS6iVtXA9WIiI2hyslgAAYAAAAAAAAAAAAAAAAZAAAAAAAA+SxkfA7PeWU3dkbDZRaIUWQkTshamTshNMbCaZIsuVlMNbHYlU4OTexFJ69IXrG87OfkWDalWl1qutdlPd47fArlnb5Y8Nck/tjw7EZGKi2MghsKsoxcm7JK7fYbUtOzOa7y4+FzoxEJOi4XVWTVO2u2k9zPU02ty4acneF76THf5/Z6WnW0GrbUWrqZrk9Ty5Zx80bO1hcSqi4Pej6LTamuau8d3BkxzSV50swAAAAAAAAAAAAAAAAAAAAAAAAAAPj8ZHwez3mzQEQiZXxZZRdFhCxMkSTCFtMiUwzKRms87lGr9IrqiupHpVeS3d5evy155/wCnRSOWvM7NNnLLJfGRCV9N3BLm5x5TjTSpcbOfkvM6cNeq2Om/VXmxT05Ou10Y3jS7ZetLy8TS07TsnL0jlejjK62b9pbvVzbbS2KFVx18NjL4s18XzQzvWLdHZwGMVWPCS2rj2o+j4fr66mvtaO8ODNimk/02z0WIAAAAAAAAAAAAAAAAAAAAAAAAAPjcGfC7Peb1NFtlF0WNkJxY2QsTAnEkX7CloTDmZZxqpU2767auZWtea2zXHXmlp5FwzhDSl16j0p8Vwj++IzTvO0doXyW3naHViYTCi2LKi6dZUqcqktkVfm9yL0rvJtvOzwWMqVMTXhBa6lWo32JceSXyPQxxFazafDsiIrV7+lCNGlClHUoRSXm32nLM7/NPlxTO87rqFdommSaqzG6+pVvaOpX12epPsvuZXJfeNla18rKFZwd02mnya5/vWZ473xXi1J2mEXpFo2l6DBY1VFbZLeuPI+v0HEaaiOWelvb/AMeZlwzSf6bZ6TEAAAAAAAAAAAAAAAAAAAAAAAAPjtBbz4jZ7stqLJUWxYFiYQnFhDYw8b6yYjcWVnZXF69Ew8vVf0nEa/8AKpNN8JS3L98CsfJXfzLr+iv9y68DDZkuiyNhsUlcrsIZxZLxM6EZwjeiruVn0r3sm1wPSxaDL6Xq7dGdM9Ivyz3cjNjJ+i5Yma6TTp0k90U9b738jmzXnb03Vkv02h16lTSZnMMF9FldkJ+l16+i36s+pLk9xWZTs2aVTdrutz6y5PeuwRsrMNqg9d1u4arfka46zFuavhlf2l3sFjFPovVL5n1Wi1sZY5bdLf7edlxcvWOzbPRYgAAAAAAAAAAAAAAAAAAAAAAD5BTjY+K2e3MrooIWxAsiNkLIobIb9KGpI6ceJWZdfC5v+lX+LeMH6qdpyXkepi4dF4/5OzmvqeWfleeyhgPRVJpUfQxcujFKy0di173ZbTytZgtXJPy7R4deLJzVjed2skcMw2iVkCspdbI+CdWaju2zfCO869FpZz5Ijx5YZ8vJXd3ct14xioWWjFW0dzbVox8PI+k1eWuHH/jtH+nDgpNp3eex2FqRiuhJLa3otK58/k0uWI5rV6z1d1ctZnaJc9RZyzWYaJOru968dOPJ21oxtK0QnTnq1bN6T9LT71tRVMrYT1brcL6UO57YjZDbo1v29vitpeszCkxu3qOIvbXZ7mdFMvX2n3ZWo7mAxLmrPalt3NH0uh1c5o5bd4efmx8s7w2z0GIAAAAAAAAAAAAAAAAAAAAAB8ljA+O5Xs7rYwHKjdZGI5RZGBMUk3dHJmAnVl0Y37dy5s6dPpbZJ6QzyZIrHV6zJ+SoUrN9KfF7FyR7uDTUx/3LgyZZs6B1MldehCotGcVJcGitqVvG1o3TW01neHnco5s7ZUX/AES8meTqOFxbrj+zsx6vxZxoZPqKeg4SUr7Lazx7aLLz8uzs9au2+72OTMGqFPX1mrzfLcfSaPTRp8e3ny8zNknJZoZPw7r1XWmv8OMm4J+tPjyXkc+PHOozc9vpr2/uW2S8Y6csd5d09RxtTEZMoVOtTjfiui/gc+TS4sn1VaVy3r2ly6+atF9Wc4vde07eZ5uTgmGfpmY/Lorrbx3jdzcTmzXjrg41LbNejL4/mcGXguavWkxb8OiutpPfo0KmFrU306c49ui/+S/U4p0uan1VmGsZaW7SjCsZdEtinVI2WdvN/FXnKO7R+Kf6s9ng2X/ktT+nHq6fLEu+fRvPAAAAAAAAAAAAAAAAAAAAAAPL/VKP2z/t/qeb+n193V8TPsnDNSG+q+6CXmP06nufEz7L6ebFFbZTfuryLxw/HCJ1Fm1SyHh4+o5fik/I1jSYo8KTmvPl0KVKMFoxiorglZHRWsVjaOjKZme6ZKADIAASAAAAAAAAGriMn0anXpQfbo2fijDJpsOT6qxK9ct69peXzmwVHDqKpOSqTfV0tJRhvevXc8DiWkwYKxybxM+N3o6XLfJPzdmzmhT6UnujC3e3/wCk8Fpvktb2hXWz8sQ9SfSvNAAAAAAAAAAAAAAAAAAAAAAIEJZAAZAAAAAlABkAAAAAAAABoZZx6oUZS9Zq0F28Tm1eojDjm3lrhx+pbZ89rYt1Kl5Sbk+8+NzZrZbc1ur260isbQ97m/gfQ0lfrz6Uuzgj6nhmm9DD17z1l4+py89+naHUPSc4AAAADZEzEdxTPFU47ZLu1nNfW4Kd7Q0jFee0K/4hS9r4Myjiem/kt6F/ZZHFU3snHxsbV1mC3a0KTivHhYqkfaXijaMtJ7TH3V5Z9kJ4iEdsl43M76nFT6rQtGO09oUvKNLi/A5Z4pp4nv8Ahp8Pf2W0sVTlskvkdGLWYcn02UtivXvC46WYBhsiZiO4Jp7NYi0T2GSQAARIGSQsAsAsAsBkAAAAAAAAAIAASPM5605aFOSvo9KL7Hqa+R43GK25ImHdopjeYeQwGFtNSe53W8+Xtflepvu9Csofu5Eam8MvShYsqv2pe8zSNdlj90/dWcFfZJ5Wl7cveZP6hm/lP3R8PT2ReU/vPxZE6zJPmT0aorKj4vxZT4vLHmU+jVY8rN7ZS95mk6/NPe0/dX0K+yMso32t+LZS2rvbvMrRiiOyqpjeBnOSZ7LRSFCx7Kxa8J5YbMcYuPwaNuforyMfTinrzCfThb9Mg9/wbNYy1nurySqnj4rc33pE+rXxCeRGnlBN7Ld5n63XpCeRvUMpyjsm+W1HXi4hmx9rSxtp628NhZXm9WkvCzOqOMZpjbePsz+ErCipWlxfbtS8Wct8uS0d2taVhGljXTmnGXNbuRGHU3wZYmti2KL16w9PCV0nxSZ9rS3NWJ93kTG07JFkAAAAAAAAAAAAAAAAABgAQMkiFalGacZRUovamrorasWja0bwmJmJ3hzZZv4Z+rJdinJI8+3CtNad+X8uiNXkjyh9XcPwn/ckV/R9N7flPxmRj6t4f/U9/wDQrPBtN7T90/GZGVm5h/vv+smODaaPE/dHxmRNZv4b2JPnUn+ZeOE6WP2/lHxeX3S/gOG+z/3z/Mt+l6X+KPisvujLN7DezJcqkik8I0s/t/Kfi8nuj9XcP9/3yscG0vtP3T8XkWRyDhl/Lb5zm/M1rwvSx+1WdTknyl/A8L9jH4/mX/TtN/CFfiMnuqnm9hnsjKP4Zy8zK/CdNb9u3+F41WSPLXlmxS3VKq74PyMJ4JgntMrxrb+xHNinvq1X3wX/AFIjgeCPMp+Nv7LVm3ht6nLnOS+RvXhOmjxv/wBqTq8iupmxQfVlUhynpL4plL8G09u28JjWZI7tKtmzVXUqxl2STg/FXOHJwKf2W+7euujzDTnkbFx/l37Y1I+djhvwXURPSN/8S2jV458pRyXi5anTa/FONvmK8J1U9Jj8onU4o8t7B5v1bp1JxiuEbyfizv0/BJid8k/ZjfWR+2HpIRskuCsfRVjaNoefM7zukSgAAAAAAAAAAAAAAAAAAAAAAAAAAAAAAAAAAAAAAAGAAAABkAAAAAAAAAAAAAAAAAAAAAAAAAAAAAAAAAAAAAAAAAAABgDIAAAAAAAAAAAAAAAAAAAAAAAAAAAAAAAAAAAAAAAAAAADAAAAAAAMgAAAAAAAAAAAAAAAAAAAAAAAAAAAAAAAAAAAAAGAAAAAAAAMgAAAAAAAAAAAAAAAAAAAAAAAAAAAAAAAAAAwwAAAAAAAAGAA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ar-SA" altLang="ar-SA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7" name="AutoShape 26" descr="data:image/jpeg;base64,/9j/4AAQSkZJRgABAQAAAQABAAD/2wCEAAkGBw8PDxAQEA8PDw8PDQ8QDRAQDQ8NDg8MFBEWFhQRFBQYHCggGBolHBQUITEhJSkrLi4uFx8zODMsNygtLisBCgoKDg0OGhAQGi0cHyQsLCwsLCwsLCwsLCwsLCwsLCwsLCwsLCwsLC0sLCwsLCwsLCwsLCwsLCwsLCwsLCwsLP/AABEIAKEBOgMBEQACEQEDEQH/xAAbAAEAAgMBAQAAAAAAAAAAAAAAAgMBBAUGB//EAEAQAAIBAgEIBgYIBAcAAAAAAAABAgMRBAUGEiExQVFxIjJhgZHBE0JSkqGxFBZTYnLR4fAVQ4KTIzNjorLC8f/EABsBAQADAQEBAQAAAAAAAAAAAAABAgMEBQYH/8QALhEBAAIBAgUCBQQCAwAAAAAAAAECAwQRBRIhMUETURQiMpGhFUJSYXGxI4HR/9oADAMBAAIRAxEAPwD39z4qXqhWYSGcwswVmARXZLYUtx016RszlLSLbo2ZUhuJXG4MiROmbYo8qy6+Teq+fkfRaL6HFm7tw7GQAJAAAAAAAAABgDIAAAAAAAAAAAAAAAAAA8QpHxW719klIgZ0ispYuVkFIz8rJqZpEq7JqRaLI2TTJ3NmUyd0bJpkx1RssizorOysw6+TZLQbv63kj3tDaPTmXFmj5m6dzEAACQAAAAAAAAAAAAAAAAAAAAAAAAAAAB8/jM+D5ns7LFMtzGySkNxLSItPQiGEzOEpJlhJMmJQsUi0ShNSJ3E0y0TshidWyuRbLtCa13lnJGKlOEvY9K3H72pLyZbBqbxi5PedzPirFo99nWoYqUe1cGenpuIWp0nrDjviiXQo14y2beDPbw6nHlj5Zc1qTVabqBIAAAAAAAAYAyAAAAAAAAAAAAAAAAAAPmsZn5/u9xbGoTuLIzJ3QsUiN95GUyUJpgSTJEkyUJxZZCekRMpiHPyhWcnGlHrTduS3sxt807OjHERHNLt4ajGEYxjqUUkjoiseHHa0zO8rUx1hVOMjWmWaz0VmHVwk3KN3xsfU6PJbJiibOHJERbovOtQAAAAAAAAwAAyAAAAAAAAAAAAAAAAAfL0z8/e4mpEC2EgLky0ITTJQmmSJJgSTJQsJEK9VRTb3IytK9Y3auRYacpVpbZXjT7IJ633v5CI8NM07Ryw7cW1sL9Yno5tt1sKheL+6k1SWt6t7suZNKze8RVE9I6uy5KlBX3K3OR9jHLgxdfEPP63sspz0knxRrjvz1i3urMbTskXQAAAAAAAwAAAAMgAAAAAAAAAAAAAAfKoyPz97qakBsUhEIWplkJpkoTTJE0whOBIk5FZlaHIynVdScaEX1neb4QW1lI/lPhvjjljml18PaKUVqSSSXBGPNLOerbpVTWmTaGdqr6Ws1pESzt0dDJlLSlperDUu2R7XCNPzWnLPaO3+XLqLbRy+5Wq+lqKK6qdl5yOvV3nNkrhr5/0rSvJSbS6iVtXA9WIiI2hyslgAAYAAAAAAAAAAAAAAAAZAAAAAAAA+SxkfA7PeWU3dkbDZRaIUWQkTshamTshNMbCaZIsuVlMNbHYlU4OTexFJ69IXrG87OfkWDalWl1qutdlPd47fArlnb5Y8Nck/tjw7EZGKi2MghsKsoxcm7JK7fYbUtOzOa7y4+FzoxEJOi4XVWTVO2u2k9zPU02ty4acneF76THf5/Z6WnW0GrbUWrqZrk9Ty5Zx80bO1hcSqi4Pej6LTamuau8d3BkxzSV50swAAAAAAAAAAAAAAAAAAAAAAAAAAPj8ZHwez3mzQEQiZXxZZRdFhCxMkSTCFtMiUwzKRms87lGr9IrqiupHpVeS3d5evy155/wCnRSOWvM7NNnLLJfGRCV9N3BLm5x5TjTSpcbOfkvM6cNeq2Om/VXmxT05Ou10Y3jS7ZetLy8TS07TsnL0jlejjK62b9pbvVzbbS2KFVx18NjL4s18XzQzvWLdHZwGMVWPCS2rj2o+j4fr66mvtaO8ODNimk/02z0WIAAAAAAAAAAAAAAAAAAAAAAAAAPjcGfC7Peb1NFtlF0WNkJxY2QsTAnEkX7CloTDmZZxqpU2767auZWtea2zXHXmlp5FwzhDSl16j0p8Vwj++IzTvO0doXyW3naHViYTCi2LKi6dZUqcqktkVfm9yL0rvJtvOzwWMqVMTXhBa6lWo32JceSXyPQxxFazafDsiIrV7+lCNGlClHUoRSXm32nLM7/NPlxTO87rqFdommSaqzG6+pVvaOpX12epPsvuZXJfeNla18rKFZwd02mnya5/vWZ473xXi1J2mEXpFo2l6DBY1VFbZLeuPI+v0HEaaiOWelvb/AMeZlwzSf6bZ6TEAAAAAAAAAAAAAAAAAAAAAAAAPjtBbz4jZ7stqLJUWxYFiYQnFhDYw8b6yYjcWVnZXF69Ew8vVf0nEa/8AKpNN8JS3L98CsfJXfzLr+iv9y68DDZkuiyNhsUlcrsIZxZLxM6EZwjeiruVn0r3sm1wPSxaDL6Xq7dGdM9Ivyz3cjNjJ+i5Yma6TTp0k90U9b738jmzXnb03Vkv02h16lTSZnMMF9FldkJ+l16+i36s+pLk9xWZTs2aVTdrutz6y5PeuwRsrMNqg9d1u4arfka46zFuavhlf2l3sFjFPovVL5n1Wi1sZY5bdLf7edlxcvWOzbPRYgAAAAAAAAAAAAAAAAAAAAAAD5BTjY+K2e3MrooIWxAsiNkLIobIb9KGpI6ceJWZdfC5v+lX+LeMH6qdpyXkepi4dF4/5OzmvqeWfleeyhgPRVJpUfQxcujFKy0di173ZbTytZgtXJPy7R4deLJzVjed2skcMw2iVkCspdbI+CdWaju2zfCO869FpZz5Ijx5YZ8vJXd3ct14xioWWjFW0dzbVox8PI+k1eWuHH/jtH+nDgpNp3eex2FqRiuhJLa3otK58/k0uWI5rV6z1d1ctZnaJc9RZyzWYaJOru968dOPJ21oxtK0QnTnq1bN6T9LT71tRVMrYT1brcL6UO57YjZDbo1v29vitpeszCkxu3qOIvbXZ7mdFMvX2n3ZWo7mAxLmrPalt3NH0uh1c5o5bd4efmx8s7w2z0GIAAAAAAAAAAAAAAAAAAAAAB8ljA+O5Xs7rYwHKjdZGI5RZGBMUk3dHJmAnVl0Y37dy5s6dPpbZJ6QzyZIrHV6zJ+SoUrN9KfF7FyR7uDTUx/3LgyZZs6B1MldehCotGcVJcGitqVvG1o3TW01neHnco5s7ZUX/AES8meTqOFxbrj+zsx6vxZxoZPqKeg4SUr7Lazx7aLLz8uzs9au2+72OTMGqFPX1mrzfLcfSaPTRp8e3ny8zNknJZoZPw7r1XWmv8OMm4J+tPjyXkc+PHOozc9vpr2/uW2S8Y6csd5d09RxtTEZMoVOtTjfiui/gc+TS4sn1VaVy3r2ly6+atF9Wc4vde07eZ5uTgmGfpmY/Lorrbx3jdzcTmzXjrg41LbNejL4/mcGXguavWkxb8OiutpPfo0KmFrU306c49ui/+S/U4p0uan1VmGsZaW7SjCsZdEtinVI2WdvN/FXnKO7R+Kf6s9ng2X/ktT+nHq6fLEu+fRvPAAAAAAAAAAAAAAAAAAAAAAPL/VKP2z/t/qeb+n193V8TPsnDNSG+q+6CXmP06nufEz7L6ebFFbZTfuryLxw/HCJ1Fm1SyHh4+o5fik/I1jSYo8KTmvPl0KVKMFoxiorglZHRWsVjaOjKZme6ZKADIAASAAAAAAAAGriMn0anXpQfbo2fijDJpsOT6qxK9ct69peXzmwVHDqKpOSqTfV0tJRhvevXc8DiWkwYKxybxM+N3o6XLfJPzdmzmhT6UnujC3e3/wCk8Fpvktb2hXWz8sQ9SfSvNAAAAAAAAAAAAAAAAAAAAAAIEJZAAZAAAAAlABkAAAAAAAABoZZx6oUZS9Zq0F28Tm1eojDjm3lrhx+pbZ89rYt1Kl5Sbk+8+NzZrZbc1ur260isbQ97m/gfQ0lfrz6Uuzgj6nhmm9DD17z1l4+py89+naHUPSc4AAAADZEzEdxTPFU47ZLu1nNfW4Kd7Q0jFee0K/4hS9r4Myjiem/kt6F/ZZHFU3snHxsbV1mC3a0KTivHhYqkfaXijaMtJ7TH3V5Z9kJ4iEdsl43M76nFT6rQtGO09oUvKNLi/A5Z4pp4nv8Ahp8Pf2W0sVTlskvkdGLWYcn02UtivXvC46WYBhsiZiO4Jp7NYi0T2GSQAARIGSQsAsAsAsBkAAAAAAAAAIAASPM5605aFOSvo9KL7Hqa+R43GK25ImHdopjeYeQwGFtNSe53W8+Xtflepvu9Csofu5Eam8MvShYsqv2pe8zSNdlj90/dWcFfZJ5Wl7cveZP6hm/lP3R8PT2ReU/vPxZE6zJPmT0aorKj4vxZT4vLHmU+jVY8rN7ZS95mk6/NPe0/dX0K+yMso32t+LZS2rvbvMrRiiOyqpjeBnOSZ7LRSFCx7Kxa8J5YbMcYuPwaNuforyMfTinrzCfThb9Mg9/wbNYy1nurySqnj4rc33pE+rXxCeRGnlBN7Ld5n63XpCeRvUMpyjsm+W1HXi4hmx9rSxtp628NhZXm9WkvCzOqOMZpjbePsz+ErCipWlxfbtS8Wct8uS0d2taVhGljXTmnGXNbuRGHU3wZYmti2KL16w9PCV0nxSZ9rS3NWJ93kTG07JFkAAAAAAAAAAAAAAAAABgAQMkiFalGacZRUovamrorasWja0bwmJmJ3hzZZv4Z+rJdinJI8+3CtNad+X8uiNXkjyh9XcPwn/ckV/R9N7flPxmRj6t4f/U9/wDQrPBtN7T90/GZGVm5h/vv+smODaaPE/dHxmRNZv4b2JPnUn+ZeOE6WP2/lHxeX3S/gOG+z/3z/Mt+l6X+KPisvujLN7DezJcqkik8I0s/t/Kfi8nuj9XcP9/3yscG0vtP3T8XkWRyDhl/Lb5zm/M1rwvSx+1WdTknyl/A8L9jH4/mX/TtN/CFfiMnuqnm9hnsjKP4Zy8zK/CdNb9u3+F41WSPLXlmxS3VKq74PyMJ4JgntMrxrb+xHNinvq1X3wX/AFIjgeCPMp+Nv7LVm3ht6nLnOS+RvXhOmjxv/wBqTq8iupmxQfVlUhynpL4plL8G09u28JjWZI7tKtmzVXUqxl2STg/FXOHJwKf2W+7euujzDTnkbFx/l37Y1I+djhvwXURPSN/8S2jV458pRyXi5anTa/FONvmK8J1U9Jj8onU4o8t7B5v1bp1JxiuEbyfizv0/BJid8k/ZjfWR+2HpIRskuCsfRVjaNoefM7zukSgAAAAAAAAAAAAAAAAAAAAAAAAAAAAAAAAAAAAAAAGAAAABkAAAAAAAAAAAAAAAAAAAAAAAAAAAAAAAAAAAAAAAAAAABgDIAAAAAAAAAAAAAAAAAAAAAAAAAAAAAAAAAAAAAAAAAAADAAAAAAAMgAAAAAAAAAAAAAAAAAAAAAAAAAAAAAAAAAAAAAGAAAAAAAAMgAAAAAAAAAAAAAAAAAAAAAAAAAAAAAAAAAAwwAAAAAAAAGAA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ar-SA" altLang="ar-SA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8" name="AutoShape 28" descr="data:image/jpeg;base64,/9j/4AAQSkZJRgABAQAAAQABAAD/2wCEAAkGBw8PDxAQEA8PDw8PDQ8QDRAQDQ8NDg8MFBEWFhQRFBQYHCggGBolHBQUITEhJSkrLi4uFx8zODMsNygtLisBCgoKDg0OGhAQGi0cHyQsLCwsLCwsLCwsLCwsLCwsLCwsLCwsLCwsLC0sLCwsLCwsLCwsLCwsLCwsLCwsLCwsLP/AABEIAKEBOgMBEQACEQEDEQH/xAAbAAEAAgMBAQAAAAAAAAAAAAAAAgMBBAUGB//EAEAQAAIBAgEIBgYIBAcAAAAAAAABAgMRBAUGEiExQVFxIjJhgZHBE0JSkqGxFBZTYnLR4fAVQ4KTIzNjorLC8f/EABsBAQADAQEBAQAAAAAAAAAAAAABAgMEBQYH/8QALhEBAAIBAgUCBQQCAwAAAAAAAAECAwQRBRIhMUETURQiMpGhFUJSYXGxI4HR/9oADAMBAAIRAxEAPwD39z4qXqhWYSGcwswVmARXZLYUtx016RszlLSLbo2ZUhuJXG4MiROmbYo8qy6+Teq+fkfRaL6HFm7tw7GQAJAAAAAAAAABgDIAAAAAAAAAAAAAAAAAA8QpHxW719klIgZ0ispYuVkFIz8rJqZpEq7JqRaLI2TTJ3NmUyd0bJpkx1RssizorOysw6+TZLQbv63kj3tDaPTmXFmj5m6dzEAACQAAAAAAAAAAAAAAAAAAAAAAAAAAAB8/jM+D5ns7LFMtzGySkNxLSItPQiGEzOEpJlhJMmJQsUi0ShNSJ3E0y0TshidWyuRbLtCa13lnJGKlOEvY9K3H72pLyZbBqbxi5PedzPirFo99nWoYqUe1cGenpuIWp0nrDjviiXQo14y2beDPbw6nHlj5Zc1qTVabqBIAAAAAAAAYAyAAAAAAAAAAAAAAAAAAPmsZn5/u9xbGoTuLIzJ3QsUiN95GUyUJpgSTJEkyUJxZZCekRMpiHPyhWcnGlHrTduS3sxt807OjHERHNLt4ajGEYxjqUUkjoiseHHa0zO8rUx1hVOMjWmWaz0VmHVwk3KN3xsfU6PJbJiibOHJERbovOtQAAAAAAAAwAAyAAAAAAAAAAAAAAAAAfL0z8/e4mpEC2EgLky0ITTJQmmSJJgSTJQsJEK9VRTb3IytK9Y3auRYacpVpbZXjT7IJ633v5CI8NM07Ryw7cW1sL9Yno5tt1sKheL+6k1SWt6t7suZNKze8RVE9I6uy5KlBX3K3OR9jHLgxdfEPP63sspz0knxRrjvz1i3urMbTskXQAAAAAAAwAAAAMgAAAAAAAAAAAAAAfKoyPz97qakBsUhEIWplkJpkoTTJE0whOBIk5FZlaHIynVdScaEX1neb4QW1lI/lPhvjjljml18PaKUVqSSSXBGPNLOerbpVTWmTaGdqr6Ws1pESzt0dDJlLSlperDUu2R7XCNPzWnLPaO3+XLqLbRy+5Wq+lqKK6qdl5yOvV3nNkrhr5/0rSvJSbS6iVtXA9WIiI2hyslgAAYAAAAAAAAAAAAAAAAZAAAAAAAA+SxkfA7PeWU3dkbDZRaIUWQkTshamTshNMbCaZIsuVlMNbHYlU4OTexFJ69IXrG87OfkWDalWl1qutdlPd47fArlnb5Y8Nck/tjw7EZGKi2MghsKsoxcm7JK7fYbUtOzOa7y4+FzoxEJOi4XVWTVO2u2k9zPU02ty4acneF76THf5/Z6WnW0GrbUWrqZrk9Ty5Zx80bO1hcSqi4Pej6LTamuau8d3BkxzSV50swAAAAAAAAAAAAAAAAAAAAAAAAAAPj8ZHwez3mzQEQiZXxZZRdFhCxMkSTCFtMiUwzKRms87lGr9IrqiupHpVeS3d5evy155/wCnRSOWvM7NNnLLJfGRCV9N3BLm5x5TjTSpcbOfkvM6cNeq2Om/VXmxT05Ou10Y3jS7ZetLy8TS07TsnL0jlejjK62b9pbvVzbbS2KFVx18NjL4s18XzQzvWLdHZwGMVWPCS2rj2o+j4fr66mvtaO8ODNimk/02z0WIAAAAAAAAAAAAAAAAAAAAAAAAAPjcGfC7Peb1NFtlF0WNkJxY2QsTAnEkX7CloTDmZZxqpU2767auZWtea2zXHXmlp5FwzhDSl16j0p8Vwj++IzTvO0doXyW3naHViYTCi2LKi6dZUqcqktkVfm9yL0rvJtvOzwWMqVMTXhBa6lWo32JceSXyPQxxFazafDsiIrV7+lCNGlClHUoRSXm32nLM7/NPlxTO87rqFdommSaqzG6+pVvaOpX12epPsvuZXJfeNla18rKFZwd02mnya5/vWZ473xXi1J2mEXpFo2l6DBY1VFbZLeuPI+v0HEaaiOWelvb/AMeZlwzSf6bZ6TEAAAAAAAAAAAAAAAAAAAAAAAAPjtBbz4jZ7stqLJUWxYFiYQnFhDYw8b6yYjcWVnZXF69Ew8vVf0nEa/8AKpNN8JS3L98CsfJXfzLr+iv9y68DDZkuiyNhsUlcrsIZxZLxM6EZwjeiruVn0r3sm1wPSxaDL6Xq7dGdM9Ivyz3cjNjJ+i5Yma6TTp0k90U9b738jmzXnb03Vkv02h16lTSZnMMF9FldkJ+l16+i36s+pLk9xWZTs2aVTdrutz6y5PeuwRsrMNqg9d1u4arfka46zFuavhlf2l3sFjFPovVL5n1Wi1sZY5bdLf7edlxcvWOzbPRYgAAAAAAAAAAAAAAAAAAAAAAD5BTjY+K2e3MrooIWxAsiNkLIobIb9KGpI6ceJWZdfC5v+lX+LeMH6qdpyXkepi4dF4/5OzmvqeWfleeyhgPRVJpUfQxcujFKy0di173ZbTytZgtXJPy7R4deLJzVjed2skcMw2iVkCspdbI+CdWaju2zfCO869FpZz5Ijx5YZ8vJXd3ct14xioWWjFW0dzbVox8PI+k1eWuHH/jtH+nDgpNp3eex2FqRiuhJLa3otK58/k0uWI5rV6z1d1ctZnaJc9RZyzWYaJOru968dOPJ21oxtK0QnTnq1bN6T9LT71tRVMrYT1brcL6UO57YjZDbo1v29vitpeszCkxu3qOIvbXZ7mdFMvX2n3ZWo7mAxLmrPalt3NH0uh1c5o5bd4efmx8s7w2z0GIAAAAAAAAAAAAAAAAAAAAAB8ljA+O5Xs7rYwHKjdZGI5RZGBMUk3dHJmAnVl0Y37dy5s6dPpbZJ6QzyZIrHV6zJ+SoUrN9KfF7FyR7uDTUx/3LgyZZs6B1MldehCotGcVJcGitqVvG1o3TW01neHnco5s7ZUX/AES8meTqOFxbrj+zsx6vxZxoZPqKeg4SUr7Lazx7aLLz8uzs9au2+72OTMGqFPX1mrzfLcfSaPTRp8e3ny8zNknJZoZPw7r1XWmv8OMm4J+tPjyXkc+PHOozc9vpr2/uW2S8Y6csd5d09RxtTEZMoVOtTjfiui/gc+TS4sn1VaVy3r2ly6+atF9Wc4vde07eZ5uTgmGfpmY/Lorrbx3jdzcTmzXjrg41LbNejL4/mcGXguavWkxb8OiutpPfo0KmFrU306c49ui/+S/U4p0uan1VmGsZaW7SjCsZdEtinVI2WdvN/FXnKO7R+Kf6s9ng2X/ktT+nHq6fLEu+fRvPAAAAAAAAAAAAAAAAAAAAAAPL/VKP2z/t/qeb+n193V8TPsnDNSG+q+6CXmP06nufEz7L6ebFFbZTfuryLxw/HCJ1Fm1SyHh4+o5fik/I1jSYo8KTmvPl0KVKMFoxiorglZHRWsVjaOjKZme6ZKADIAASAAAAAAAAGriMn0anXpQfbo2fijDJpsOT6qxK9ct69peXzmwVHDqKpOSqTfV0tJRhvevXc8DiWkwYKxybxM+N3o6XLfJPzdmzmhT6UnujC3e3/wCk8Fpvktb2hXWz8sQ9SfSvNAAAAAAAAAAAAAAAAAAAAAAIEJZAAZAAAAAlABkAAAAAAAABoZZx6oUZS9Zq0F28Tm1eojDjm3lrhx+pbZ89rYt1Kl5Sbk+8+NzZrZbc1ur260isbQ97m/gfQ0lfrz6Uuzgj6nhmm9DD17z1l4+py89+naHUPSc4AAAADZEzEdxTPFU47ZLu1nNfW4Kd7Q0jFee0K/4hS9r4Myjiem/kt6F/ZZHFU3snHxsbV1mC3a0KTivHhYqkfaXijaMtJ7TH3V5Z9kJ4iEdsl43M76nFT6rQtGO09oUvKNLi/A5Z4pp4nv8Ahp8Pf2W0sVTlskvkdGLWYcn02UtivXvC46WYBhsiZiO4Jp7NYi0T2GSQAARIGSQsAsAsAsBkAAAAAAAAAIAASPM5605aFOSvo9KL7Hqa+R43GK25ImHdopjeYeQwGFtNSe53W8+Xtflepvu9Csofu5Eam8MvShYsqv2pe8zSNdlj90/dWcFfZJ5Wl7cveZP6hm/lP3R8PT2ReU/vPxZE6zJPmT0aorKj4vxZT4vLHmU+jVY8rN7ZS95mk6/NPe0/dX0K+yMso32t+LZS2rvbvMrRiiOyqpjeBnOSZ7LRSFCx7Kxa8J5YbMcYuPwaNuforyMfTinrzCfThb9Mg9/wbNYy1nurySqnj4rc33pE+rXxCeRGnlBN7Ld5n63XpCeRvUMpyjsm+W1HXi4hmx9rSxtp628NhZXm9WkvCzOqOMZpjbePsz+ErCipWlxfbtS8Wct8uS0d2taVhGljXTmnGXNbuRGHU3wZYmti2KL16w9PCV0nxSZ9rS3NWJ93kTG07JFkAAAAAAAAAAAAAAAAABgAQMkiFalGacZRUovamrorasWja0bwmJmJ3hzZZv4Z+rJdinJI8+3CtNad+X8uiNXkjyh9XcPwn/ckV/R9N7flPxmRj6t4f/U9/wDQrPBtN7T90/GZGVm5h/vv+smODaaPE/dHxmRNZv4b2JPnUn+ZeOE6WP2/lHxeX3S/gOG+z/3z/Mt+l6X+KPisvujLN7DezJcqkik8I0s/t/Kfi8nuj9XcP9/3yscG0vtP3T8XkWRyDhl/Lb5zm/M1rwvSx+1WdTknyl/A8L9jH4/mX/TtN/CFfiMnuqnm9hnsjKP4Zy8zK/CdNb9u3+F41WSPLXlmxS3VKq74PyMJ4JgntMrxrb+xHNinvq1X3wX/AFIjgeCPMp+Nv7LVm3ht6nLnOS+RvXhOmjxv/wBqTq8iupmxQfVlUhynpL4plL8G09u28JjWZI7tKtmzVXUqxl2STg/FXOHJwKf2W+7euujzDTnkbFx/l37Y1I+djhvwXURPSN/8S2jV458pRyXi5anTa/FONvmK8J1U9Jj8onU4o8t7B5v1bp1JxiuEbyfizv0/BJid8k/ZjfWR+2HpIRskuCsfRVjaNoefM7zukSgAAAAAAAAAAAAAAAAAAAAAAAAAAAAAAAAAAAAAAAGAAAABkAAAAAAAAAAAAAAAAAAAAAAAAAAAAAAAAAAAAAAAAAAABgDIAAAAAAAAAAAAAAAAAAAAAAAAAAAAAAAAAAAAAAAAAAADAAAAAAAMgAAAAAAAAAAAAAAAAAAAAAAAAAAAAAAAAAAAAAGAAAAAAAAMgAAAAAAAAAAAAAAAAAAAAAAAAAAAAAAAAAAwwAAAAAAAAGAA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ar-SA" altLang="ar-SA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9901" name="Picture 29" descr="C:\Users\user\Pictures\تنزيل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7"/>
          <a:stretch>
            <a:fillRect/>
          </a:stretch>
        </p:blipFill>
        <p:spPr bwMode="auto">
          <a:xfrm>
            <a:off x="6629400" y="2133600"/>
            <a:ext cx="1676400" cy="114300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03" name="Picture 31" descr="https://cdn.wittyfeed.com/6612/59836bttp3nt68tx4lxn.jpeg"/>
          <p:cNvPicPr>
            <a:picLocks noChangeAspect="1" noChangeArrowheads="1"/>
          </p:cNvPicPr>
          <p:nvPr/>
        </p:nvPicPr>
        <p:blipFill>
          <a:blip r:embed="rId8"/>
          <a:srcRect l="9157" t="6110" r="8428" b="8352"/>
          <a:stretch>
            <a:fillRect/>
          </a:stretch>
        </p:blipFill>
        <p:spPr bwMode="auto">
          <a:xfrm>
            <a:off x="4953000" y="1981200"/>
            <a:ext cx="1447800" cy="112553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5792" name="Picture 38" descr="C:\Users\user\Pictures\صورة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45053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3" name="Picture 40" descr="C:\Users\user\Pictures\صورة1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53000"/>
            <a:ext cx="77358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4" name="Picture 41" descr="C:\Users\user\Pictures\صورة1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19478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14" name="Picture 42" descr="C:\Users\user\Pictures\صورة1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52800"/>
            <a:ext cx="24511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3832310B-8557-4A2C-B2E0-E8982E77D4F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59213"/>
      </p:ext>
    </p:extLst>
  </p:cSld>
  <p:clrMapOvr>
    <a:masterClrMapping/>
  </p:clrMapOvr>
  <p:transition spd="slow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59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61926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/>
            <a:r>
              <a:rPr lang="ar-SA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احسب كتلة جسم كثافته 2جم /سم3 اذا علمت ان حجم الجسم 10 سم3 ؟ وهل يطفو أو ينغمر؟</a:t>
            </a:r>
          </a:p>
          <a:p>
            <a:pPr lvl="0"/>
            <a:endParaRPr lang="ar-SA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lvl="0" indent="0">
              <a:buNone/>
            </a:pPr>
            <a:r>
              <a:rPr lang="ar-SA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الكتله</a:t>
            </a:r>
            <a:r>
              <a:rPr lang="ar-SA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</a:t>
            </a:r>
            <a:r>
              <a:rPr lang="ar-SA" sz="3600" b="1" dirty="0" err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الكثافه</a:t>
            </a:r>
            <a:r>
              <a:rPr lang="ar-SA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× الحجم </a:t>
            </a:r>
          </a:p>
          <a:p>
            <a:pPr marL="0" lvl="0" indent="0">
              <a:buNone/>
            </a:pPr>
            <a:r>
              <a:rPr lang="ar-SA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الكتله</a:t>
            </a:r>
            <a:r>
              <a:rPr lang="ar-SA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2      ×    10</a:t>
            </a:r>
          </a:p>
          <a:p>
            <a:pPr marL="0" lvl="0" indent="0">
              <a:buNone/>
            </a:pPr>
            <a:r>
              <a:rPr lang="ar-SA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الكتله</a:t>
            </a:r>
            <a:r>
              <a:rPr lang="ar-SA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     20  جم</a:t>
            </a:r>
            <a:endParaRPr lang="ar-SA" sz="36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sz="36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كثافة الجسم اكبر من كثافة الماء وبالتالي ينغمر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80C6854-BF0C-4D84-B1FE-3463A2CAC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4042"/>
            <a:ext cx="2342953" cy="220637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D897FDE-1B96-4F7B-BAB3-8D99DBD9F9D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AC49F2D-496C-40A5-A1CB-2D6D9AEF99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2211" y="4970750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7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6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067946" y="1106742"/>
            <a:ext cx="4788335" cy="4733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40AE8C-7BE7-4FD8-9496-E5DFE3030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" y="6473969"/>
            <a:ext cx="1149037" cy="1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3" descr="C:\Users\user\Pictures\صورة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4608513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0" t="1224" r="32114" b="89999"/>
          <a:stretch>
            <a:fillRect/>
          </a:stretch>
        </p:blipFill>
        <p:spPr bwMode="auto">
          <a:xfrm rot="-1045456">
            <a:off x="182563" y="377825"/>
            <a:ext cx="2609850" cy="595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 rot="20548635">
            <a:off x="2167069" y="980819"/>
            <a:ext cx="15240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1- يزداد الضغط </a:t>
            </a:r>
          </a:p>
        </p:txBody>
      </p:sp>
      <p:sp>
        <p:nvSpPr>
          <p:cNvPr id="10" name="مستطيل 9"/>
          <p:cNvSpPr/>
          <p:nvPr/>
        </p:nvSpPr>
        <p:spPr>
          <a:xfrm rot="20532707">
            <a:off x="915732" y="1947189"/>
            <a:ext cx="33528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2- يقل الضغط الجوي بزيادة الارتفاع .</a:t>
            </a:r>
          </a:p>
        </p:txBody>
      </p:sp>
      <p:sp>
        <p:nvSpPr>
          <p:cNvPr id="11" name="مستطيل 10"/>
          <p:cNvSpPr/>
          <p:nvPr/>
        </p:nvSpPr>
        <p:spPr>
          <a:xfrm rot="20526957">
            <a:off x="321732" y="2907240"/>
            <a:ext cx="36576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3- عند التأثير بقوة في مائع محصور تتوزع زيادة الضغط على جميع أجزاء السائل بالتساوي</a:t>
            </a:r>
          </a:p>
        </p:txBody>
      </p:sp>
      <p:sp>
        <p:nvSpPr>
          <p:cNvPr id="12" name="مستطيل 11"/>
          <p:cNvSpPr/>
          <p:nvPr/>
        </p:nvSpPr>
        <p:spPr>
          <a:xfrm rot="20517281">
            <a:off x="434309" y="4084066"/>
            <a:ext cx="38100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4- أن قوة الدفع المؤثرة في الجسم أكبر من وزنه </a:t>
            </a:r>
          </a:p>
        </p:txBody>
      </p:sp>
      <p:sp>
        <p:nvSpPr>
          <p:cNvPr id="13" name="مستطيل 12"/>
          <p:cNvSpPr/>
          <p:nvPr/>
        </p:nvSpPr>
        <p:spPr>
          <a:xfrm rot="20499930">
            <a:off x="556163" y="5005728"/>
            <a:ext cx="33528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5- لأن الضغط الجوي المؤثر عليها أكبر بكثير من </a:t>
            </a:r>
            <a:r>
              <a:rPr lang="ar-SA" b="1" dirty="0" err="1">
                <a:solidFill>
                  <a:prstClr val="black"/>
                </a:solidFill>
              </a:rPr>
              <a:t>الضط</a:t>
            </a:r>
            <a:r>
              <a:rPr lang="ar-SA" b="1" dirty="0">
                <a:solidFill>
                  <a:prstClr val="black"/>
                </a:solidFill>
              </a:rPr>
              <a:t> الداخلي لذلك تتهشم </a:t>
            </a:r>
          </a:p>
        </p:txBody>
      </p:sp>
      <p:pic>
        <p:nvPicPr>
          <p:cNvPr id="77843" name="Picture 35" descr="C:\Users\user\Pictures\صورة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87888"/>
            <a:ext cx="337185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BC6128C7-C709-46B3-8053-DC09BCFF06C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4449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مربع نص 1">
            <a:extLst>
              <a:ext uri="{FF2B5EF4-FFF2-40B4-BE49-F238E27FC236}">
                <a16:creationId xmlns:a16="http://schemas.microsoft.com/office/drawing/2014/main" id="{8D080CAB-7F27-4D95-B1FC-D93E4E860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" y="4038600"/>
            <a:ext cx="777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مراجعة الفصل الثالث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5151285-C992-4609-99C8-A8B319CC9E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220" name="صورة 6">
            <a:extLst>
              <a:ext uri="{FF2B5EF4-FFF2-40B4-BE49-F238E27FC236}">
                <a16:creationId xmlns:a16="http://schemas.microsoft.com/office/drawing/2014/main" id="{BA0E8219-8455-447D-902E-52FBF319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2925"/>
            <a:ext cx="36480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1">
            <a:extLst>
              <a:ext uri="{FF2B5EF4-FFF2-40B4-BE49-F238E27FC236}">
                <a16:creationId xmlns:a16="http://schemas.microsoft.com/office/drawing/2014/main" id="{CE49D3F5-8331-4FCB-86DE-DAEC8CB106D7}"/>
              </a:ext>
            </a:extLst>
          </p:cNvPr>
          <p:cNvSpPr txBox="1"/>
          <p:nvPr/>
        </p:nvSpPr>
        <p:spPr>
          <a:xfrm>
            <a:off x="2755403" y="5421551"/>
            <a:ext cx="34712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600" b="1" dirty="0">
                <a:hlinkClick r:id="rId4"/>
              </a:rPr>
              <a:t>اضغط هنا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1020136260"/>
      </p:ext>
    </p:extLst>
  </p:cSld>
  <p:clrMapOvr>
    <a:masterClrMapping/>
  </p:clrMapOvr>
  <p:transition>
    <p:dissolve/>
  </p:transition>
</p:sld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1_سمة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أساسية">
  <a:themeElements>
    <a:clrScheme name="أساسية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أساسية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ساسية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Firelight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ireligh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>
              <a:shade val="95000"/>
              <a:alpha val="90000"/>
            </a:schemeClr>
          </a:solidFill>
          <a:prstDash val="solid"/>
        </a:ln>
        <a:ln w="76200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innerShdw blurRad="63500">
              <a:srgbClr val="000000">
                <a:alpha val="60000"/>
              </a:srgbClr>
            </a:inn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  <a:outerShdw blurRad="76200" dist="38100" sx="101000" sy="101000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4200000"/>
            </a:lightRig>
          </a:scene3d>
          <a:sp3d prstMaterial="softmetal">
            <a:bevelT w="63500" h="254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accent1">
                <a:shade val="45000"/>
                <a:satMod val="125000"/>
              </a:schemeClr>
            </a:gs>
            <a:gs pos="100000">
              <a:schemeClr val="phClr">
                <a:shade val="55000"/>
                <a:satMod val="125000"/>
              </a:schemeClr>
            </a:gs>
          </a:gsLst>
          <a:lin ang="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5_سمة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6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مشربية">
  <a:themeElements>
    <a:clrScheme name="تقنية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1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0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5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8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3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7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قطرة">
  <a:themeElements>
    <a:clrScheme name="قطرة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قطرة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قطرة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9.xml><?xml version="1.0" encoding="utf-8"?>
<a:theme xmlns:a="http://schemas.openxmlformats.org/drawingml/2006/main" name="3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مشربية">
  <a:themeElements>
    <a:clrScheme name="تقنية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4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5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2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7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1_وافر">
  <a:themeElements>
    <a:clrScheme name="ألوان متوسطة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وافر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وافر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10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1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1_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Firelight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ireligh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>
              <a:shade val="95000"/>
              <a:alpha val="90000"/>
            </a:schemeClr>
          </a:solidFill>
          <a:prstDash val="solid"/>
        </a:ln>
        <a:ln w="76200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innerShdw blurRad="63500">
              <a:srgbClr val="000000">
                <a:alpha val="60000"/>
              </a:srgbClr>
            </a:inn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  <a:outerShdw blurRad="76200" dist="38100" sx="101000" sy="101000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4200000"/>
            </a:lightRig>
          </a:scene3d>
          <a:sp3d prstMaterial="softmetal">
            <a:bevelT w="63500" h="254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accent1">
                <a:shade val="45000"/>
                <a:satMod val="125000"/>
              </a:schemeClr>
            </a:gs>
            <a:gs pos="100000">
              <a:schemeClr val="phClr">
                <a:shade val="55000"/>
                <a:satMod val="125000"/>
              </a:schemeClr>
            </a:gs>
          </a:gsLst>
          <a:lin ang="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1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15_سمة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16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10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11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13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14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16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20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18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39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19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تقنية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</a:themeOverride>
</file>

<file path=ppt/theme/themeOverride2.xml><?xml version="1.0" encoding="utf-8"?>
<a:themeOverride xmlns:a="http://schemas.openxmlformats.org/drawingml/2006/main">
  <a:clrScheme name="تقنية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left" visibility="0" width="350" row="1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A07AFF1-F2B0-4C37-9B6D-C7B85431861F}">
  <we:reference id="wa104380121" version="2.0.0.0" store="ar-SA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15808</TotalTime>
  <Words>4469</Words>
  <Application>Microsoft Office PowerPoint</Application>
  <PresentationFormat>عرض على الشاشة (4:3)</PresentationFormat>
  <Paragraphs>924</Paragraphs>
  <Slides>161</Slides>
  <Notes>48</Notes>
  <HiddenSlides>0</HiddenSlides>
  <MMClips>13</MMClips>
  <ScaleCrop>false</ScaleCrop>
  <HeadingPairs>
    <vt:vector size="6" baseType="variant">
      <vt:variant>
        <vt:lpstr>الخطوط المستخدمة</vt:lpstr>
      </vt:variant>
      <vt:variant>
        <vt:i4>21</vt:i4>
      </vt:variant>
      <vt:variant>
        <vt:lpstr>نسق</vt:lpstr>
      </vt:variant>
      <vt:variant>
        <vt:i4>51</vt:i4>
      </vt:variant>
      <vt:variant>
        <vt:lpstr>عناوين الشرائح</vt:lpstr>
      </vt:variant>
      <vt:variant>
        <vt:i4>161</vt:i4>
      </vt:variant>
    </vt:vector>
  </HeadingPairs>
  <TitlesOfParts>
    <vt:vector size="233" baseType="lpstr">
      <vt:lpstr>KaiTi</vt:lpstr>
      <vt:lpstr>Al Nile</vt:lpstr>
      <vt:lpstr>Aldhabi</vt:lpstr>
      <vt:lpstr>Andalus</vt:lpstr>
      <vt:lpstr>Arial</vt:lpstr>
      <vt:lpstr>Arial Black</vt:lpstr>
      <vt:lpstr>Broadway</vt:lpstr>
      <vt:lpstr>Calibri</vt:lpstr>
      <vt:lpstr>Calibri Light</vt:lpstr>
      <vt:lpstr>Cambria</vt:lpstr>
      <vt:lpstr>Century Schoolbook</vt:lpstr>
      <vt:lpstr>Constantia</vt:lpstr>
      <vt:lpstr>Corbel</vt:lpstr>
      <vt:lpstr>Gill Sans MT</vt:lpstr>
      <vt:lpstr>Sakkal Majalla</vt:lpstr>
      <vt:lpstr>Times New Roman</vt:lpstr>
      <vt:lpstr>Trebuchet MS</vt:lpstr>
      <vt:lpstr>Tw Cen MT</vt:lpstr>
      <vt:lpstr>Verdana</vt:lpstr>
      <vt:lpstr>Wingdings</vt:lpstr>
      <vt:lpstr>Wingdings 2</vt:lpstr>
      <vt:lpstr>سمة Office</vt:lpstr>
      <vt:lpstr>مشربية</vt:lpstr>
      <vt:lpstr>1_مشربية</vt:lpstr>
      <vt:lpstr>4_سمة Office</vt:lpstr>
      <vt:lpstr>8_سمة Office</vt:lpstr>
      <vt:lpstr>6_سمة Office</vt:lpstr>
      <vt:lpstr>9_سمة Office</vt:lpstr>
      <vt:lpstr>12_سمة Office</vt:lpstr>
      <vt:lpstr>13_سمة Office</vt:lpstr>
      <vt:lpstr>17_سمة Office</vt:lpstr>
      <vt:lpstr>كامل الدروس الفصل الرابع (الطاقة ومصادرها)</vt:lpstr>
      <vt:lpstr>21_سمة Office</vt:lpstr>
      <vt:lpstr>2_سمة Office</vt:lpstr>
      <vt:lpstr>1_أساسية</vt:lpstr>
      <vt:lpstr>2</vt:lpstr>
      <vt:lpstr>32_سمة Office</vt:lpstr>
      <vt:lpstr>33_سمة Office</vt:lpstr>
      <vt:lpstr>35_سمة Office</vt:lpstr>
      <vt:lpstr>36_سمة Office</vt:lpstr>
      <vt:lpstr>1_سمة Office</vt:lpstr>
      <vt:lpstr>3_سمة Office</vt:lpstr>
      <vt:lpstr>5_سمة Office</vt:lpstr>
      <vt:lpstr>38_سمة Office</vt:lpstr>
      <vt:lpstr>34_سمة Office</vt:lpstr>
      <vt:lpstr>1_كامل الدروس الفصل الرابع (الطاقة ومصادرها)</vt:lpstr>
      <vt:lpstr>2_كامل الدروس الفصل الرابع (الطاقة ومصادرها)</vt:lpstr>
      <vt:lpstr>7_سمة Office</vt:lpstr>
      <vt:lpstr>قطرة</vt:lpstr>
      <vt:lpstr>3_كامل الدروس الفصل الرابع (الطاقة ومصادرها)</vt:lpstr>
      <vt:lpstr>4_كامل الدروس الفصل الرابع (الطاقة ومصادرها)</vt:lpstr>
      <vt:lpstr>5_كامل الدروس الفصل الرابع (الطاقة ومصادرها)</vt:lpstr>
      <vt:lpstr>22_سمة Office</vt:lpstr>
      <vt:lpstr>37_سمة Office</vt:lpstr>
      <vt:lpstr>1_وافر</vt:lpstr>
      <vt:lpstr>10_سمة Office</vt:lpstr>
      <vt:lpstr>11_سمة Office</vt:lpstr>
      <vt:lpstr>1_2</vt:lpstr>
      <vt:lpstr>14_سمة Office</vt:lpstr>
      <vt:lpstr>15_سمة Office</vt:lpstr>
      <vt:lpstr>16_سمة Office</vt:lpstr>
      <vt:lpstr>10_كامل الدروس الفصل الرابع (الطاقة ومصادرها)</vt:lpstr>
      <vt:lpstr>11_كامل الدروس الفصل الرابع (الطاقة ومصادرها)</vt:lpstr>
      <vt:lpstr>13_كامل الدروس الفصل الرابع (الطاقة ومصادرها)</vt:lpstr>
      <vt:lpstr>نسق Office</vt:lpstr>
      <vt:lpstr>14_كامل الدروس الفصل الرابع (الطاقة ومصادرها)</vt:lpstr>
      <vt:lpstr>16_كامل الدروس الفصل الرابع (الطاقة ومصادرها)</vt:lpstr>
      <vt:lpstr>20_كامل الدروس الفصل الرابع (الطاقة ومصادرها)</vt:lpstr>
      <vt:lpstr>18_سمة Office</vt:lpstr>
      <vt:lpstr>39_سمة Office</vt:lpstr>
      <vt:lpstr>1_Office Theme</vt:lpstr>
      <vt:lpstr>19_سمة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القوة الكهربائية: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استراتجية أشاهد وأستنتج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استراتجية أشاهد وأستنتج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استراتجية أشاهد وأستنتج  </vt:lpstr>
      <vt:lpstr>عرض تقديمي في PowerPoint</vt:lpstr>
      <vt:lpstr>عرض تقديمي في PowerPoint</vt:lpstr>
      <vt:lpstr>عرض تقديمي في PowerPoint</vt:lpstr>
      <vt:lpstr>أي الصورتين لها طاقة حركية اكبر 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استراتجية أشاهد وأستنتج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 هو المصطلح المناسب فيما يلي 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استراتجية أشاهد وأستنتج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أكمل الجدول بما يناسب 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نماذج الذرة</dc:title>
  <dc:creator>vaio</dc:creator>
  <cp:lastModifiedBy>sabir alsayyali</cp:lastModifiedBy>
  <cp:revision>1183</cp:revision>
  <dcterms:created xsi:type="dcterms:W3CDTF">2011-10-13T18:22:40Z</dcterms:created>
  <dcterms:modified xsi:type="dcterms:W3CDTF">2021-08-25T12:03:40Z</dcterms:modified>
</cp:coreProperties>
</file>