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50.xml" ContentType="application/vnd.openxmlformats-officedocument.presentationml.slide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24"/>
  </p:notesMasterIdLst>
  <p:handoutMasterIdLst>
    <p:handoutMasterId r:id="rId25"/>
  </p:handoutMasterIdLst>
  <p:sldIdLst>
    <p:sldId id="256" r:id="rId3"/>
    <p:sldId id="348" r:id="rId4"/>
    <p:sldId id="347" r:id="rId5"/>
    <p:sldId id="349" r:id="rId6"/>
    <p:sldId id="350" r:id="rId7"/>
    <p:sldId id="257" r:id="rId8"/>
    <p:sldId id="313" r:id="rId9"/>
    <p:sldId id="258" r:id="rId10"/>
    <p:sldId id="345" r:id="rId11"/>
    <p:sldId id="346" r:id="rId12"/>
    <p:sldId id="260" r:id="rId13"/>
    <p:sldId id="351" r:id="rId14"/>
    <p:sldId id="352" r:id="rId15"/>
    <p:sldId id="318" r:id="rId16"/>
    <p:sldId id="259" r:id="rId17"/>
    <p:sldId id="319" r:id="rId18"/>
    <p:sldId id="353" r:id="rId19"/>
    <p:sldId id="354" r:id="rId20"/>
    <p:sldId id="265" r:id="rId21"/>
    <p:sldId id="316" r:id="rId22"/>
    <p:sldId id="339" r:id="rId23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26"/>
      <p:bold r:id="rId27"/>
      <p:italic r:id="rId28"/>
      <p:boldItalic r:id="rId29"/>
    </p:embeddedFont>
    <p:embeddedFont>
      <p:font typeface="Barlow SemiBold" panose="00000700000000000000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Fredoka One" panose="020B0604020202020204" charset="0"/>
      <p:regular r:id="rId36"/>
    </p:embeddedFont>
    <p:embeddedFont>
      <p:font typeface="Roboto Condensed Light" panose="02000000000000000000" pitchFamily="2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4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05/02/43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4T20:41: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4T20:41: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85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125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9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22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10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82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79" r:id="rId7"/>
    <p:sldLayoutId id="2147483684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5" Type="http://schemas.openxmlformats.org/officeDocument/2006/relationships/image" Target="../media/image12.png"/><Relationship Id="rId4" Type="http://schemas.openxmlformats.org/officeDocument/2006/relationships/image" Target="../media/image13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slide" Target="slide21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slide" Target="slide21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12.png"/><Relationship Id="rId12" Type="http://schemas.openxmlformats.org/officeDocument/2006/relationships/slide" Target="slide150.xml"/><Relationship Id="rId17" Type="http://schemas.openxmlformats.org/officeDocument/2006/relationships/image" Target="../media/image23.png"/><Relationship Id="rId2" Type="http://schemas.openxmlformats.org/officeDocument/2006/relationships/image" Target="../media/image13.jfif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21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12" Type="http://schemas.openxmlformats.org/officeDocument/2006/relationships/slide" Target="slide15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15" Type="http://schemas.openxmlformats.org/officeDocument/2006/relationships/image" Target="../media/image27.jpeg"/><Relationship Id="rId4" Type="http://schemas.openxmlformats.org/officeDocument/2006/relationships/image" Target="../media/image24.png"/><Relationship Id="rId14" Type="http://schemas.openxmlformats.org/officeDocument/2006/relationships/image" Target="../media/image2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slide" Target="slide1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f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21197309" TargetMode="External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0.xml"/><Relationship Id="rId5" Type="http://schemas.openxmlformats.org/officeDocument/2006/relationships/image" Target="../media/image12.png"/><Relationship Id="rId4" Type="http://schemas.openxmlformats.org/officeDocument/2006/relationships/image" Target="../media/image1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0.xml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13.jfif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5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5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2.png"/><Relationship Id="rId4" Type="http://schemas.openxmlformats.org/officeDocument/2006/relationships/image" Target="../media/image13.jfif"/><Relationship Id="rId9" Type="http://schemas.openxmlformats.org/officeDocument/2006/relationships/slide" Target="slide1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5" Type="http://schemas.openxmlformats.org/officeDocument/2006/relationships/image" Target="../media/image12.png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1/24 / 1443 هـ</a:t>
            </a:r>
          </a:p>
          <a:p>
            <a:pPr algn="r"/>
            <a:r>
              <a:rPr lang="ar-SA" dirty="0"/>
              <a:t>الحصة : الأولى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999544" y="1768751"/>
            <a:ext cx="39862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الفصل الثاني : المخاليط والمحاليل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المحاليل والذائبية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6141719" y="-199610"/>
            <a:ext cx="1677909" cy="1037810"/>
            <a:chOff x="6068320" y="312420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479938" y="584861"/>
              <a:ext cx="15359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صورة 4">
            <a:extLst>
              <a:ext uri="{FF2B5EF4-FFF2-40B4-BE49-F238E27FC236}">
                <a16:creationId xmlns:a16="http://schemas.microsoft.com/office/drawing/2014/main" id="{AECBF5F4-D4C7-4749-A1DB-85A84FDC9D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010"/>
          <a:stretch/>
        </p:blipFill>
        <p:spPr>
          <a:xfrm>
            <a:off x="0" y="0"/>
            <a:ext cx="9144000" cy="318847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AD5592F-2EDC-407E-9CB9-A29403BEC086}"/>
              </a:ext>
            </a:extLst>
          </p:cNvPr>
          <p:cNvSpPr txBox="1"/>
          <p:nvPr/>
        </p:nvSpPr>
        <p:spPr>
          <a:xfrm>
            <a:off x="3287010" y="3388083"/>
            <a:ext cx="6146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800" b="1" dirty="0">
                <a:solidFill>
                  <a:srgbClr val="EDBBC7">
                    <a:lumMod val="75000"/>
                  </a:srgbClr>
                </a:solidFill>
                <a:latin typeface="Calibri"/>
              </a:rPr>
              <a:t>عددي بعض المواد التي ذكرت بالقصة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75000"/>
                </a:srgbClr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D2D50-6630-4823-A1D5-4A121AB1996B}"/>
              </a:ext>
            </a:extLst>
          </p:cNvPr>
          <p:cNvSpPr txBox="1"/>
          <p:nvPr/>
        </p:nvSpPr>
        <p:spPr>
          <a:xfrm>
            <a:off x="2545080" y="3945866"/>
            <a:ext cx="66699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EDBBC7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ماهي أوجه الشبه والاختلاف بين هذه المواد وهل هناك علاقة بينها </a:t>
            </a:r>
          </a:p>
        </p:txBody>
      </p:sp>
    </p:spTree>
    <p:extLst>
      <p:ext uri="{BB962C8B-B14F-4D97-AF65-F5344CB8AC3E}">
        <p14:creationId xmlns:p14="http://schemas.microsoft.com/office/powerpoint/2010/main" val="10872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0469657"/>
                  </p:ext>
                </p:extLst>
              </p:nvPr>
            </p:nvGraphicFramePr>
            <p:xfrm>
              <a:off x="-136381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6381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3514C38C-C41B-406D-B1FC-78D700D84D66}"/>
                  </a:ext>
                </a:extLst>
              </p14:cNvPr>
              <p14:cNvContentPartPr/>
              <p14:nvPr/>
            </p14:nvContentPartPr>
            <p14:xfrm>
              <a:off x="4701360" y="2079900"/>
              <a:ext cx="360" cy="3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3514C38C-C41B-406D-B1FC-78D700D84D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2360" y="20712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166F617-5D7D-41D0-BD63-E89D2FD8B564}"/>
              </a:ext>
            </a:extLst>
          </p:cNvPr>
          <p:cNvSpPr txBox="1"/>
          <p:nvPr/>
        </p:nvSpPr>
        <p:spPr>
          <a:xfrm>
            <a:off x="2251748" y="4259886"/>
            <a:ext cx="45284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المادة النقية ممكن ان تكون عناصر مثل الاكسجين او مركبات مثل الماء 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6E2BFBF0-0F7A-4337-B018-9B4C8FADAE61}"/>
              </a:ext>
            </a:extLst>
          </p:cNvPr>
          <p:cNvSpPr/>
          <p:nvPr/>
        </p:nvSpPr>
        <p:spPr>
          <a:xfrm>
            <a:off x="2149794" y="838377"/>
            <a:ext cx="2400301" cy="1213685"/>
          </a:xfrm>
          <a:prstGeom prst="wedgeEllipseCallout">
            <a:avLst>
              <a:gd name="adj1" fmla="val -75920"/>
              <a:gd name="adj2" fmla="val 3370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هل هناك فرق بين الماء وعصير البرتقال ؟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5C9B8D-9C15-4901-B3E2-48E1E9F9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" y="1181430"/>
            <a:ext cx="3516282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979C9EBD-3139-4D6E-95F8-93BAD9C0D86D}"/>
              </a:ext>
            </a:extLst>
          </p:cNvPr>
          <p:cNvSpPr/>
          <p:nvPr/>
        </p:nvSpPr>
        <p:spPr>
          <a:xfrm>
            <a:off x="4921857" y="2321536"/>
            <a:ext cx="3070197" cy="1667352"/>
          </a:xfrm>
          <a:prstGeom prst="wedgeEllipseCallout">
            <a:avLst>
              <a:gd name="adj1" fmla="val 72217"/>
              <a:gd name="adj2" fmla="val -8288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المادة النقية لها تركيب محدد وثابت ولا يمكن </a:t>
            </a:r>
            <a:r>
              <a:rPr lang="ar-SA" sz="1800" b="1" dirty="0" err="1">
                <a:solidFill>
                  <a:schemeClr val="bg2">
                    <a:lumMod val="50000"/>
                  </a:schemeClr>
                </a:solidFill>
              </a:rPr>
              <a:t>تجزأتها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 الى أجزاء ابسط بالطرق الفيزيائية مثل الغلي او الطحن</a:t>
            </a: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AE733EAE-53F5-47F1-B5F2-9C31AD47FC14}"/>
              </a:ext>
            </a:extLst>
          </p:cNvPr>
          <p:cNvSpPr/>
          <p:nvPr/>
        </p:nvSpPr>
        <p:spPr>
          <a:xfrm>
            <a:off x="2474935" y="2142877"/>
            <a:ext cx="2400301" cy="1213685"/>
          </a:xfrm>
          <a:prstGeom prst="wedgeEllipseCallout">
            <a:avLst>
              <a:gd name="adj1" fmla="val -73601"/>
              <a:gd name="adj2" fmla="val -5081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وهل تعرف ما المقصود بالمادة النقية ؟ </a:t>
            </a: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DEE4974F-3F4F-4237-9883-397122256E65}"/>
              </a:ext>
            </a:extLst>
          </p:cNvPr>
          <p:cNvSpPr/>
          <p:nvPr/>
        </p:nvSpPr>
        <p:spPr>
          <a:xfrm>
            <a:off x="5383923" y="929192"/>
            <a:ext cx="2400301" cy="1213685"/>
          </a:xfrm>
          <a:prstGeom prst="wedgeEllipseCallout">
            <a:avLst>
              <a:gd name="adj1" fmla="val 69236"/>
              <a:gd name="adj2" fmla="val 78845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الماء مادة نقية اما عصير البرتقال مخلوط مكون من اكثر من مادة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4D4738-E99B-41C8-87A9-26753327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96" y="1107851"/>
            <a:ext cx="4762500" cy="47625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D6DC8D6-D021-4E53-976F-1A3C0108C51C}"/>
              </a:ext>
            </a:extLst>
          </p:cNvPr>
          <p:cNvSpPr/>
          <p:nvPr/>
        </p:nvSpPr>
        <p:spPr>
          <a:xfrm>
            <a:off x="7110512" y="68056"/>
            <a:ext cx="1347424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2">
                    <a:lumMod val="75000"/>
                  </a:schemeClr>
                </a:solidFill>
              </a:rPr>
              <a:t>المواد </a:t>
            </a:r>
            <a:endParaRPr lang="ar-S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6" grpId="0" animBg="1"/>
      <p:bldP spid="1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B3EAED19-FEEC-43E1-8124-47AA5739C2BA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>
            <a:off x="6676664" y="3684534"/>
            <a:ext cx="0" cy="301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241EE246-AF50-4BC2-8306-524010A82B74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930423" y="2707151"/>
            <a:ext cx="682712" cy="376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AB87B0DF-6902-4C76-86E4-104930C223C3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5110754" y="2707151"/>
            <a:ext cx="819669" cy="322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1DFF5F9-A4BD-4A60-8D03-014B71336909}"/>
              </a:ext>
            </a:extLst>
          </p:cNvPr>
          <p:cNvCxnSpPr>
            <a:stCxn id="18" idx="2"/>
          </p:cNvCxnSpPr>
          <p:nvPr/>
        </p:nvCxnSpPr>
        <p:spPr>
          <a:xfrm>
            <a:off x="6007345" y="1583743"/>
            <a:ext cx="0" cy="3125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5FD47ED-F3FD-41BE-914D-0643BB92FDDE}"/>
              </a:ext>
            </a:extLst>
          </p:cNvPr>
          <p:cNvSpPr/>
          <p:nvPr/>
        </p:nvSpPr>
        <p:spPr>
          <a:xfrm>
            <a:off x="2814046" y="42897"/>
            <a:ext cx="3576868" cy="655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50000"/>
                  </a:schemeClr>
                </a:solidFill>
              </a:rPr>
              <a:t>المواد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9C46F65-05E3-4346-B281-D0B9BE9C156D}"/>
              </a:ext>
            </a:extLst>
          </p:cNvPr>
          <p:cNvSpPr/>
          <p:nvPr/>
        </p:nvSpPr>
        <p:spPr>
          <a:xfrm>
            <a:off x="5401555" y="928423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مادة نقية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FB3A62F-E677-4F45-85C3-D5DBC9F14E2E}"/>
              </a:ext>
            </a:extLst>
          </p:cNvPr>
          <p:cNvSpPr/>
          <p:nvPr/>
        </p:nvSpPr>
        <p:spPr>
          <a:xfrm>
            <a:off x="4784132" y="1896321"/>
            <a:ext cx="2292582" cy="81083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لها تركيب محدد وثابت ولا يمكن تجزئتها الى أجزاء ابسط بالطرق الفيزيائية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34C7EC5-500F-44B2-91EE-78F4A8AF926E}"/>
              </a:ext>
            </a:extLst>
          </p:cNvPr>
          <p:cNvSpPr/>
          <p:nvPr/>
        </p:nvSpPr>
        <p:spPr>
          <a:xfrm>
            <a:off x="2726805" y="928423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مخلوط 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9A10300-6257-4A6A-9989-BAEEB7DA55C1}"/>
              </a:ext>
            </a:extLst>
          </p:cNvPr>
          <p:cNvSpPr/>
          <p:nvPr/>
        </p:nvSpPr>
        <p:spPr>
          <a:xfrm>
            <a:off x="4033620" y="3029214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مركبات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CE739108-A72C-4F73-8936-C231B5675952}"/>
              </a:ext>
            </a:extLst>
          </p:cNvPr>
          <p:cNvSpPr/>
          <p:nvPr/>
        </p:nvSpPr>
        <p:spPr>
          <a:xfrm>
            <a:off x="6070874" y="3029214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عناصر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99EDD605-3358-42B5-8189-DE637834CF39}"/>
              </a:ext>
            </a:extLst>
          </p:cNvPr>
          <p:cNvSpPr/>
          <p:nvPr/>
        </p:nvSpPr>
        <p:spPr>
          <a:xfrm>
            <a:off x="5717656" y="3986477"/>
            <a:ext cx="1918016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O 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C 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N</a:t>
            </a:r>
            <a:endParaRPr lang="ar-SA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C54C206-8E82-4C08-9BA4-E9A892AD1E7B}"/>
              </a:ext>
            </a:extLst>
          </p:cNvPr>
          <p:cNvSpPr/>
          <p:nvPr/>
        </p:nvSpPr>
        <p:spPr>
          <a:xfrm>
            <a:off x="1129084" y="3986477"/>
            <a:ext cx="1918016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الماء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H</a:t>
            </a:r>
            <a:r>
              <a:rPr lang="en-US" sz="1800" b="1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endParaRPr lang="ar-SA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C71765F3-F48E-4F93-88B7-AED0C9C68063}"/>
              </a:ext>
            </a:extLst>
          </p:cNvPr>
          <p:cNvCxnSpPr>
            <a:cxnSpLocks/>
          </p:cNvCxnSpPr>
          <p:nvPr/>
        </p:nvCxnSpPr>
        <p:spPr>
          <a:xfrm>
            <a:off x="4639410" y="775972"/>
            <a:ext cx="740381" cy="532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083B101B-0E5A-482D-BE2A-3B48C1B96E7A}"/>
              </a:ext>
            </a:extLst>
          </p:cNvPr>
          <p:cNvCxnSpPr>
            <a:cxnSpLocks/>
          </p:cNvCxnSpPr>
          <p:nvPr/>
        </p:nvCxnSpPr>
        <p:spPr>
          <a:xfrm flipH="1">
            <a:off x="3977565" y="775972"/>
            <a:ext cx="661845" cy="5947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D201CFA4-1905-496C-B251-5981BA10F3A9}"/>
              </a:ext>
            </a:extLst>
          </p:cNvPr>
          <p:cNvCxnSpPr/>
          <p:nvPr/>
        </p:nvCxnSpPr>
        <p:spPr>
          <a:xfrm>
            <a:off x="4639410" y="3717380"/>
            <a:ext cx="0" cy="302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D120C99-B2F1-4906-BA28-8CCC8C114403}"/>
              </a:ext>
            </a:extLst>
          </p:cNvPr>
          <p:cNvSpPr/>
          <p:nvPr/>
        </p:nvSpPr>
        <p:spPr>
          <a:xfrm>
            <a:off x="3236087" y="3985311"/>
            <a:ext cx="2292582" cy="81083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تكون من اتحاد عنصرين او اكثر بنسب ثابتة ومحددة </a:t>
            </a:r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CB41E377-62D3-4B64-AB9F-3C63D966AD34}"/>
              </a:ext>
            </a:extLst>
          </p:cNvPr>
          <p:cNvCxnSpPr>
            <a:cxnSpLocks/>
          </p:cNvCxnSpPr>
          <p:nvPr/>
        </p:nvCxnSpPr>
        <p:spPr>
          <a:xfrm flipH="1">
            <a:off x="2712742" y="3559758"/>
            <a:ext cx="1320878" cy="390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36381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6381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3514C38C-C41B-406D-B1FC-78D700D84D66}"/>
                  </a:ext>
                </a:extLst>
              </p14:cNvPr>
              <p14:cNvContentPartPr/>
              <p14:nvPr/>
            </p14:nvContentPartPr>
            <p14:xfrm>
              <a:off x="4701360" y="2079900"/>
              <a:ext cx="360" cy="3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3514C38C-C41B-406D-B1FC-78D700D84D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2360" y="207090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6E2BFBF0-0F7A-4337-B018-9B4C8FADAE61}"/>
              </a:ext>
            </a:extLst>
          </p:cNvPr>
          <p:cNvSpPr/>
          <p:nvPr/>
        </p:nvSpPr>
        <p:spPr>
          <a:xfrm>
            <a:off x="2149794" y="838377"/>
            <a:ext cx="2400301" cy="1213685"/>
          </a:xfrm>
          <a:prstGeom prst="wedgeEllipseCallout">
            <a:avLst>
              <a:gd name="adj1" fmla="val -75920"/>
              <a:gd name="adj2" fmla="val 3370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وما هو المخلوط اذا ؟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5C9B8D-9C15-4901-B3E2-48E1E9F9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" y="1181430"/>
            <a:ext cx="3516282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979C9EBD-3139-4D6E-95F8-93BAD9C0D86D}"/>
              </a:ext>
            </a:extLst>
          </p:cNvPr>
          <p:cNvSpPr/>
          <p:nvPr/>
        </p:nvSpPr>
        <p:spPr>
          <a:xfrm>
            <a:off x="4921857" y="2321536"/>
            <a:ext cx="3070197" cy="1667352"/>
          </a:xfrm>
          <a:prstGeom prst="wedgeEllipseCallout">
            <a:avLst>
              <a:gd name="adj1" fmla="val 72217"/>
              <a:gd name="adj2" fmla="val -8288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المخلوط تكون المواد فيه مختلطة بنسب غير ثابتة ولا تكون مترابطة ويمكن فصلها بالطرق الفيزيائية </a:t>
            </a: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AE733EAE-53F5-47F1-B5F2-9C31AD47FC14}"/>
              </a:ext>
            </a:extLst>
          </p:cNvPr>
          <p:cNvSpPr/>
          <p:nvPr/>
        </p:nvSpPr>
        <p:spPr>
          <a:xfrm>
            <a:off x="2474935" y="2142877"/>
            <a:ext cx="2400301" cy="1213685"/>
          </a:xfrm>
          <a:prstGeom prst="wedgeEllipseCallout">
            <a:avLst>
              <a:gd name="adj1" fmla="val -73601"/>
              <a:gd name="adj2" fmla="val -5081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وماهي خصائص المخلوط ؟ </a:t>
            </a: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DEE4974F-3F4F-4237-9883-397122256E65}"/>
              </a:ext>
            </a:extLst>
          </p:cNvPr>
          <p:cNvSpPr/>
          <p:nvPr/>
        </p:nvSpPr>
        <p:spPr>
          <a:xfrm>
            <a:off x="5383923" y="929192"/>
            <a:ext cx="2400301" cy="1213685"/>
          </a:xfrm>
          <a:prstGeom prst="wedgeEllipseCallout">
            <a:avLst>
              <a:gd name="adj1" fmla="val 69236"/>
              <a:gd name="adj2" fmla="val 78845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المخلوط يتكون من مادتين او اكثر بنسب غير ثابتة او محددة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4D4738-E99B-41C8-87A9-26753327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96" y="1107851"/>
            <a:ext cx="4762500" cy="47625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D6DC8D6-D021-4E53-976F-1A3C0108C51C}"/>
              </a:ext>
            </a:extLst>
          </p:cNvPr>
          <p:cNvSpPr/>
          <p:nvPr/>
        </p:nvSpPr>
        <p:spPr>
          <a:xfrm>
            <a:off x="7237733" y="153206"/>
            <a:ext cx="1347424" cy="57373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3200" b="1" dirty="0">
                <a:solidFill>
                  <a:schemeClr val="bg2">
                    <a:lumMod val="75000"/>
                  </a:schemeClr>
                </a:solidFill>
              </a:rPr>
              <a:t>المخاليط </a:t>
            </a:r>
            <a:endParaRPr lang="ar-S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A202127-1437-4545-B5E3-CC281994B2BA}"/>
              </a:ext>
            </a:extLst>
          </p:cNvPr>
          <p:cNvGrpSpPr/>
          <p:nvPr/>
        </p:nvGrpSpPr>
        <p:grpSpPr>
          <a:xfrm>
            <a:off x="1016308" y="-178568"/>
            <a:ext cx="2495181" cy="1006546"/>
            <a:chOff x="5906509" y="312421"/>
            <a:chExt cx="2495181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742FA08-0D2A-42D4-BEF4-EBC06E6F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45EACB61-3F24-422E-8B84-2144BE1B290C}"/>
                </a:ext>
              </a:extLst>
            </p:cNvPr>
            <p:cNvSpPr txBox="1"/>
            <p:nvPr/>
          </p:nvSpPr>
          <p:spPr>
            <a:xfrm>
              <a:off x="5906509" y="615639"/>
              <a:ext cx="2495181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حل المشكلات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صورة الشريحة 50"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3299352"/>
                  </p:ext>
                </p:extLst>
              </p:nvPr>
            </p:nvGraphicFramePr>
            <p:xfrm>
              <a:off x="-251836" y="393489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صورة الشريحة 5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251836" y="3934893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مربع نص 3">
            <a:extLst>
              <a:ext uri="{FF2B5EF4-FFF2-40B4-BE49-F238E27FC236}">
                <a16:creationId xmlns:a16="http://schemas.microsoft.com/office/drawing/2014/main" id="{4D4BF36B-DD0E-4EE0-BF1C-38ED87B7D7DE}"/>
              </a:ext>
            </a:extLst>
          </p:cNvPr>
          <p:cNvSpPr txBox="1"/>
          <p:nvPr/>
        </p:nvSpPr>
        <p:spPr>
          <a:xfrm>
            <a:off x="6644640" y="184540"/>
            <a:ext cx="20878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طرق فصل المخاليط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D8CC48-EB4E-4ED8-9D7B-12C8EC0FA018}"/>
              </a:ext>
            </a:extLst>
          </p:cNvPr>
          <p:cNvSpPr txBox="1"/>
          <p:nvPr/>
        </p:nvSpPr>
        <p:spPr>
          <a:xfrm>
            <a:off x="3566160" y="823043"/>
            <a:ext cx="5242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لدينا مخلوط من الرمل وبرادة الحديد هل يمكنك مساعدتنا بطريقة مناسبة لفصله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ACC493-C685-479A-86DF-B6EBC541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54" y="1430794"/>
            <a:ext cx="2450204" cy="24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CE1BB53-FEFB-4651-B294-8704EBE2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544958"/>
            <a:ext cx="5038725" cy="11334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06649AE-125E-4BD0-B810-7A010DCBF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41346"/>
            <a:ext cx="2162175" cy="2114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C8479CE-E550-4F23-926C-8B920E9EBCA9}"/>
              </a:ext>
            </a:extLst>
          </p:cNvPr>
          <p:cNvSpPr txBox="1"/>
          <p:nvPr/>
        </p:nvSpPr>
        <p:spPr>
          <a:xfrm>
            <a:off x="1943100" y="2744977"/>
            <a:ext cx="68656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لدينا مخلوط اخر من الرمل والحجارة هل يمكنك مساعدتنا بطريقة مناسبة لفصله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09C1C34-24CD-4C5A-A629-40A0AD61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0" t="79760"/>
          <a:stretch/>
        </p:blipFill>
        <p:spPr bwMode="auto">
          <a:xfrm>
            <a:off x="6518396" y="4236012"/>
            <a:ext cx="1567783" cy="722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A0BC1C7-F496-4C71-98E4-A8FBAA815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6217"/>
          <a:stretch/>
        </p:blipFill>
        <p:spPr bwMode="auto">
          <a:xfrm>
            <a:off x="1550670" y="3145087"/>
            <a:ext cx="4680585" cy="17859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225D97-BF42-4C22-B820-ED924F6A805D}"/>
              </a:ext>
            </a:extLst>
          </p:cNvPr>
          <p:cNvSpPr txBox="1"/>
          <p:nvPr/>
        </p:nvSpPr>
        <p:spPr>
          <a:xfrm>
            <a:off x="6365996" y="3473228"/>
            <a:ext cx="21455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بواسطة المصفاة </a:t>
            </a:r>
          </a:p>
        </p:txBody>
      </p:sp>
    </p:spTree>
    <p:extLst>
      <p:ext uri="{BB962C8B-B14F-4D97-AF65-F5344CB8AC3E}">
        <p14:creationId xmlns:p14="http://schemas.microsoft.com/office/powerpoint/2010/main" val="8891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" y="14864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349239"/>
                  </p:ext>
                </p:extLst>
              </p:nvPr>
            </p:nvGraphicFramePr>
            <p:xfrm>
              <a:off x="-343385" y="3921299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43385" y="3921299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مربع نص 8">
            <a:extLst>
              <a:ext uri="{FF2B5EF4-FFF2-40B4-BE49-F238E27FC236}">
                <a16:creationId xmlns:a16="http://schemas.microsoft.com/office/drawing/2014/main" id="{5C231568-52E1-44B5-B1AB-E2C0AE231D16}"/>
              </a:ext>
            </a:extLst>
          </p:cNvPr>
          <p:cNvSpPr txBox="1"/>
          <p:nvPr/>
        </p:nvSpPr>
        <p:spPr>
          <a:xfrm>
            <a:off x="1506434" y="348430"/>
            <a:ext cx="65005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هل يمكنك تحديد الاختلافات بين المخلوطين في الصورتين </a:t>
            </a:r>
          </a:p>
        </p:txBody>
      </p:sp>
      <p:pic>
        <p:nvPicPr>
          <p:cNvPr id="3076" name="Picture 4" descr="ما هو خليط غير متجانسة؟ (مع أمثلة) / كيمياء | Thpanorama - تجعل نفسك أفضل  اليوم!">
            <a:extLst>
              <a:ext uri="{FF2B5EF4-FFF2-40B4-BE49-F238E27FC236}">
                <a16:creationId xmlns:a16="http://schemas.microsoft.com/office/drawing/2014/main" id="{922F28FB-11C3-4C06-B8F5-94903AC4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59" y="1376062"/>
            <a:ext cx="3341141" cy="23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يحارب السرطان ويحمي القلب.. فوائد شرب «الشاي الأحمر» يوميا | بوابة أخبار  اليوم الإلكترونية">
            <a:extLst>
              <a:ext uri="{FF2B5EF4-FFF2-40B4-BE49-F238E27FC236}">
                <a16:creationId xmlns:a16="http://schemas.microsoft.com/office/drawing/2014/main" id="{F9F75DCD-7B07-4DE4-9919-966F0083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21" y="1453273"/>
            <a:ext cx="3361538" cy="223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وعد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ليان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جود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6985700" y="-40866"/>
            <a:ext cx="2158300" cy="1006546"/>
            <a:chOff x="5957001" y="312421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اشاهد وألخص 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DA1FEDD-9849-4C63-852A-A453C787C22B}"/>
              </a:ext>
            </a:extLst>
          </p:cNvPr>
          <p:cNvGrpSpPr/>
          <p:nvPr/>
        </p:nvGrpSpPr>
        <p:grpSpPr>
          <a:xfrm>
            <a:off x="1926939" y="-138606"/>
            <a:ext cx="5058761" cy="1631190"/>
            <a:chOff x="1711247" y="2060044"/>
            <a:chExt cx="6238488" cy="1934296"/>
          </a:xfrm>
        </p:grpSpPr>
        <p:pic>
          <p:nvPicPr>
            <p:cNvPr id="40" name="صورة 3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03A9297-9D6D-42F8-AB67-111EACA1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247" y="2060044"/>
              <a:ext cx="6238488" cy="193429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1EA8E51-3C57-4440-8B16-8A20CE7B62D3}"/>
                </a:ext>
              </a:extLst>
            </p:cNvPr>
            <p:cNvSpPr txBox="1"/>
            <p:nvPr/>
          </p:nvSpPr>
          <p:spPr>
            <a:xfrm>
              <a:off x="2258092" y="2633849"/>
              <a:ext cx="5050944" cy="8394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شاهدي الفيديو التالي ثم قارني بين المخاليط المتجانسة والغير متجانسة في مخطط فن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160E16D5-D53F-47E5-8CE7-7419D7790C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1393212"/>
                  </p:ext>
                </p:extLst>
              </p:nvPr>
            </p:nvGraphicFramePr>
            <p:xfrm>
              <a:off x="-102922" y="4105707"/>
              <a:ext cx="1042506" cy="101660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42506" cy="101660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60E16D5-D53F-47E5-8CE7-7419D7790C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02922" y="4105707"/>
                <a:ext cx="1042506" cy="1016605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61B4F20-DBC3-4632-8B43-1DFFCD3882FA}"/>
              </a:ext>
            </a:extLst>
          </p:cNvPr>
          <p:cNvSpPr/>
          <p:nvPr/>
        </p:nvSpPr>
        <p:spPr>
          <a:xfrm flipV="1">
            <a:off x="4063458" y="2271697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C558EC16-9E7B-4D79-BA4C-E865C482E345}"/>
              </a:ext>
            </a:extLst>
          </p:cNvPr>
          <p:cNvSpPr/>
          <p:nvPr/>
        </p:nvSpPr>
        <p:spPr>
          <a:xfrm flipV="1">
            <a:off x="2370373" y="2289105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A814171-6895-40FA-879A-29C73B8A1CCA}"/>
              </a:ext>
            </a:extLst>
          </p:cNvPr>
          <p:cNvSpPr txBox="1"/>
          <p:nvPr/>
        </p:nvSpPr>
        <p:spPr>
          <a:xfrm>
            <a:off x="6618003" y="2777030"/>
            <a:ext cx="899160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متجانسة</a:t>
            </a:r>
            <a:r>
              <a:rPr lang="ar-SA" dirty="0"/>
              <a:t>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A7FE62F-4D9F-4A93-90A8-37F614995C53}"/>
              </a:ext>
            </a:extLst>
          </p:cNvPr>
          <p:cNvSpPr txBox="1"/>
          <p:nvPr/>
        </p:nvSpPr>
        <p:spPr>
          <a:xfrm>
            <a:off x="1207177" y="2921481"/>
            <a:ext cx="17788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غير متجانسة </a:t>
            </a:r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63CAF89-2EA6-43D3-A60C-D7361A75D1CF}"/>
              </a:ext>
            </a:extLst>
          </p:cNvPr>
          <p:cNvSpPr txBox="1"/>
          <p:nvPr/>
        </p:nvSpPr>
        <p:spPr>
          <a:xfrm>
            <a:off x="5206989" y="2774541"/>
            <a:ext cx="15536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المواد فيها موزعة بانتظام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2981CB7-0378-43B7-9CED-E0F26C27DE0F}"/>
              </a:ext>
            </a:extLst>
          </p:cNvPr>
          <p:cNvSpPr txBox="1"/>
          <p:nvPr/>
        </p:nvSpPr>
        <p:spPr>
          <a:xfrm>
            <a:off x="2615248" y="2723392"/>
            <a:ext cx="1448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المواد فيه ليست موزعة بانتظام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F7EAD70-6F7F-488E-A38C-37D6C5FC2967}"/>
              </a:ext>
            </a:extLst>
          </p:cNvPr>
          <p:cNvSpPr txBox="1"/>
          <p:nvPr/>
        </p:nvSpPr>
        <p:spPr>
          <a:xfrm>
            <a:off x="4045007" y="3089026"/>
            <a:ext cx="112289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يتكون من مادتين او اكثر غير مترابطة معا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8615639-59A0-41CE-9C06-D7AEB62E8599}"/>
              </a:ext>
            </a:extLst>
          </p:cNvPr>
          <p:cNvSpPr txBox="1"/>
          <p:nvPr/>
        </p:nvSpPr>
        <p:spPr>
          <a:xfrm>
            <a:off x="2667628" y="4148836"/>
            <a:ext cx="1448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يمكن فصل مكوناته بسهولة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50C8F0D-32CA-453F-B8CC-F0F559CA0D82}"/>
              </a:ext>
            </a:extLst>
          </p:cNvPr>
          <p:cNvSpPr txBox="1"/>
          <p:nvPr/>
        </p:nvSpPr>
        <p:spPr>
          <a:xfrm>
            <a:off x="5192526" y="3480877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لا يسهل التميز بين مكوناتها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6ADE23D-BEBF-4E92-9600-A97FC3C433F1}"/>
              </a:ext>
            </a:extLst>
          </p:cNvPr>
          <p:cNvSpPr txBox="1"/>
          <p:nvPr/>
        </p:nvSpPr>
        <p:spPr>
          <a:xfrm>
            <a:off x="4839943" y="4197363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يصعب فصل مكوناته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AB2B04D-63C0-4F78-9810-C1DAD3A8CA64}"/>
              </a:ext>
            </a:extLst>
          </p:cNvPr>
          <p:cNvSpPr txBox="1"/>
          <p:nvPr/>
        </p:nvSpPr>
        <p:spPr>
          <a:xfrm>
            <a:off x="2477074" y="3502558"/>
            <a:ext cx="1553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ليسهل التميز بين مكوناتها 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G_0541">
            <a:hlinkClick r:id="" action="ppaction://media"/>
            <a:extLst>
              <a:ext uri="{FF2B5EF4-FFF2-40B4-BE49-F238E27FC236}">
                <a16:creationId xmlns:a16="http://schemas.microsoft.com/office/drawing/2014/main" id="{36F1DEB0-3D14-41D8-BE5B-C9F5792097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54995" y="1063420"/>
            <a:ext cx="2534718" cy="139409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292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25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69F8834-62D8-412D-8FF2-382EB45A600A}"/>
              </a:ext>
            </a:extLst>
          </p:cNvPr>
          <p:cNvGrpSpPr/>
          <p:nvPr/>
        </p:nvGrpSpPr>
        <p:grpSpPr>
          <a:xfrm>
            <a:off x="6849851" y="-158259"/>
            <a:ext cx="2196048" cy="1603441"/>
            <a:chOff x="5921444" y="297093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46DF208-25B7-4B3F-9DEE-8B33765F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EB79E00C-1841-4A28-A86A-A3E757F9EE7C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مرحلي </a:t>
              </a:r>
            </a:p>
          </p:txBody>
        </p:sp>
      </p:grpSp>
      <p:pic>
        <p:nvPicPr>
          <p:cNvPr id="27" name="صورة 26">
            <a:hlinkClick r:id="rId3"/>
            <a:extLst>
              <a:ext uri="{FF2B5EF4-FFF2-40B4-BE49-F238E27FC236}">
                <a16:creationId xmlns:a16="http://schemas.microsoft.com/office/drawing/2014/main" id="{B2B0A3FA-5B2C-46FB-BB7D-32B5D25C8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0" t="14793" r="13166" b="16296"/>
          <a:stretch/>
        </p:blipFill>
        <p:spPr>
          <a:xfrm>
            <a:off x="1264920" y="1207531"/>
            <a:ext cx="6614160" cy="3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57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BED54A37-AB78-4152-82F7-2A303DD8D131}"/>
              </a:ext>
            </a:extLst>
          </p:cNvPr>
          <p:cNvCxnSpPr>
            <a:cxnSpLocks/>
          </p:cNvCxnSpPr>
          <p:nvPr/>
        </p:nvCxnSpPr>
        <p:spPr>
          <a:xfrm>
            <a:off x="2350667" y="2679845"/>
            <a:ext cx="252300" cy="4603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B3EAED19-FEEC-43E1-8124-47AA5739C2BA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>
            <a:off x="8155421" y="3739144"/>
            <a:ext cx="0" cy="281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241EE246-AF50-4BC2-8306-524010A82B74}"/>
              </a:ext>
            </a:extLst>
          </p:cNvPr>
          <p:cNvCxnSpPr>
            <a:cxnSpLocks/>
          </p:cNvCxnSpPr>
          <p:nvPr/>
        </p:nvCxnSpPr>
        <p:spPr>
          <a:xfrm>
            <a:off x="7076714" y="2679845"/>
            <a:ext cx="682712" cy="376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AB87B0DF-6902-4C76-86E4-104930C223C3}"/>
              </a:ext>
            </a:extLst>
          </p:cNvPr>
          <p:cNvCxnSpPr>
            <a:cxnSpLocks/>
          </p:cNvCxnSpPr>
          <p:nvPr/>
        </p:nvCxnSpPr>
        <p:spPr>
          <a:xfrm flipH="1">
            <a:off x="5746432" y="2739174"/>
            <a:ext cx="819669" cy="322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1DFF5F9-A4BD-4A60-8D03-014B71336909}"/>
              </a:ext>
            </a:extLst>
          </p:cNvPr>
          <p:cNvCxnSpPr>
            <a:stCxn id="18" idx="2"/>
          </p:cNvCxnSpPr>
          <p:nvPr/>
        </p:nvCxnSpPr>
        <p:spPr>
          <a:xfrm>
            <a:off x="6007345" y="1583743"/>
            <a:ext cx="0" cy="3125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5FD47ED-F3FD-41BE-914D-0643BB92FDDE}"/>
              </a:ext>
            </a:extLst>
          </p:cNvPr>
          <p:cNvSpPr/>
          <p:nvPr/>
        </p:nvSpPr>
        <p:spPr>
          <a:xfrm>
            <a:off x="2814046" y="42897"/>
            <a:ext cx="3576868" cy="655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1">
                    <a:lumMod val="50000"/>
                  </a:schemeClr>
                </a:solidFill>
              </a:rPr>
              <a:t>المواد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9C46F65-05E3-4346-B281-D0B9BE9C156D}"/>
              </a:ext>
            </a:extLst>
          </p:cNvPr>
          <p:cNvSpPr/>
          <p:nvPr/>
        </p:nvSpPr>
        <p:spPr>
          <a:xfrm>
            <a:off x="5401555" y="928423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مادة نقية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FB3A62F-E677-4F45-85C3-D5DBC9F14E2E}"/>
              </a:ext>
            </a:extLst>
          </p:cNvPr>
          <p:cNvSpPr/>
          <p:nvPr/>
        </p:nvSpPr>
        <p:spPr>
          <a:xfrm>
            <a:off x="4784132" y="1896321"/>
            <a:ext cx="2292582" cy="81083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لها تركيب محدد وثابت ولا يمكن تجزئتها الى أجزاء ابسط بالطرق الفيزيائية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34C7EC5-500F-44B2-91EE-78F4A8AF926E}"/>
              </a:ext>
            </a:extLst>
          </p:cNvPr>
          <p:cNvSpPr/>
          <p:nvPr/>
        </p:nvSpPr>
        <p:spPr>
          <a:xfrm>
            <a:off x="2726805" y="928423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مخلوط 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9A10300-6257-4A6A-9989-BAEEB7DA55C1}"/>
              </a:ext>
            </a:extLst>
          </p:cNvPr>
          <p:cNvSpPr/>
          <p:nvPr/>
        </p:nvSpPr>
        <p:spPr>
          <a:xfrm>
            <a:off x="5463098" y="3057297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مركبات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CE739108-A72C-4F73-8936-C231B5675952}"/>
              </a:ext>
            </a:extLst>
          </p:cNvPr>
          <p:cNvSpPr/>
          <p:nvPr/>
        </p:nvSpPr>
        <p:spPr>
          <a:xfrm>
            <a:off x="7549631" y="3083824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عناصر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99EDD605-3358-42B5-8189-DE637834CF39}"/>
              </a:ext>
            </a:extLst>
          </p:cNvPr>
          <p:cNvSpPr/>
          <p:nvPr/>
        </p:nvSpPr>
        <p:spPr>
          <a:xfrm>
            <a:off x="7196413" y="4020335"/>
            <a:ext cx="1918016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O 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C 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N</a:t>
            </a:r>
            <a:endParaRPr lang="ar-SA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C54C206-8E82-4C08-9BA4-E9A892AD1E7B}"/>
              </a:ext>
            </a:extLst>
          </p:cNvPr>
          <p:cNvSpPr/>
          <p:nvPr/>
        </p:nvSpPr>
        <p:spPr>
          <a:xfrm>
            <a:off x="3500438" y="3994402"/>
            <a:ext cx="1205077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الماء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H</a:t>
            </a:r>
            <a:r>
              <a:rPr lang="en-US" sz="1800" b="1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endParaRPr lang="ar-SA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C71765F3-F48E-4F93-88B7-AED0C9C68063}"/>
              </a:ext>
            </a:extLst>
          </p:cNvPr>
          <p:cNvCxnSpPr>
            <a:cxnSpLocks/>
          </p:cNvCxnSpPr>
          <p:nvPr/>
        </p:nvCxnSpPr>
        <p:spPr>
          <a:xfrm>
            <a:off x="4639410" y="775972"/>
            <a:ext cx="740381" cy="532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083B101B-0E5A-482D-BE2A-3B48C1B96E7A}"/>
              </a:ext>
            </a:extLst>
          </p:cNvPr>
          <p:cNvCxnSpPr>
            <a:cxnSpLocks/>
          </p:cNvCxnSpPr>
          <p:nvPr/>
        </p:nvCxnSpPr>
        <p:spPr>
          <a:xfrm flipH="1">
            <a:off x="3977565" y="775972"/>
            <a:ext cx="661845" cy="5947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D201CFA4-1905-496C-B251-5981BA10F3A9}"/>
              </a:ext>
            </a:extLst>
          </p:cNvPr>
          <p:cNvCxnSpPr/>
          <p:nvPr/>
        </p:nvCxnSpPr>
        <p:spPr>
          <a:xfrm>
            <a:off x="6068888" y="3728261"/>
            <a:ext cx="0" cy="302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D120C99-B2F1-4906-BA28-8CCC8C114403}"/>
              </a:ext>
            </a:extLst>
          </p:cNvPr>
          <p:cNvSpPr/>
          <p:nvPr/>
        </p:nvSpPr>
        <p:spPr>
          <a:xfrm>
            <a:off x="4771621" y="4062975"/>
            <a:ext cx="2292582" cy="81083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تكون من اتحاد عنصرين او اكثر بنسب ثابتة ومحددة </a:t>
            </a:r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CB41E377-62D3-4B64-AB9F-3C63D966AD34}"/>
              </a:ext>
            </a:extLst>
          </p:cNvPr>
          <p:cNvCxnSpPr>
            <a:cxnSpLocks/>
          </p:cNvCxnSpPr>
          <p:nvPr/>
        </p:nvCxnSpPr>
        <p:spPr>
          <a:xfrm flipH="1">
            <a:off x="4572000" y="3497156"/>
            <a:ext cx="901914" cy="443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4EDA35F3-86AE-4B80-A642-F34C376B477F}"/>
              </a:ext>
            </a:extLst>
          </p:cNvPr>
          <p:cNvCxnSpPr/>
          <p:nvPr/>
        </p:nvCxnSpPr>
        <p:spPr>
          <a:xfrm>
            <a:off x="3358673" y="1601617"/>
            <a:ext cx="0" cy="3125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ED6998C6-F23F-410E-A8C8-9041BDD0B92F}"/>
              </a:ext>
            </a:extLst>
          </p:cNvPr>
          <p:cNvSpPr/>
          <p:nvPr/>
        </p:nvSpPr>
        <p:spPr>
          <a:xfrm>
            <a:off x="2135460" y="1914195"/>
            <a:ext cx="2292582" cy="81083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يتكون من خلط مادتين او اكثر دون ارتباط </a:t>
            </a:r>
            <a:r>
              <a:rPr lang="ar-SA" sz="1800" b="1" dirty="0" err="1">
                <a:solidFill>
                  <a:schemeClr val="accent4">
                    <a:lumMod val="75000"/>
                  </a:schemeClr>
                </a:solidFill>
              </a:rPr>
              <a:t>اونسب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 ثابتة 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9A26CC25-C2B7-441D-9558-7333EECBA216}"/>
              </a:ext>
            </a:extLst>
          </p:cNvPr>
          <p:cNvSpPr/>
          <p:nvPr/>
        </p:nvSpPr>
        <p:spPr>
          <a:xfrm>
            <a:off x="2031959" y="3135958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متجانسة 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F0DDF70C-CD43-4AF1-9065-C23C7271D4C3}"/>
              </a:ext>
            </a:extLst>
          </p:cNvPr>
          <p:cNvSpPr/>
          <p:nvPr/>
        </p:nvSpPr>
        <p:spPr>
          <a:xfrm>
            <a:off x="340875" y="3117350"/>
            <a:ext cx="1211580" cy="655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غير متجانسة  </a:t>
            </a: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ACD6F23F-858A-45B6-8E0D-C4C05E954B8E}"/>
              </a:ext>
            </a:extLst>
          </p:cNvPr>
          <p:cNvCxnSpPr>
            <a:cxnSpLocks/>
          </p:cNvCxnSpPr>
          <p:nvPr/>
        </p:nvCxnSpPr>
        <p:spPr>
          <a:xfrm flipH="1">
            <a:off x="1300163" y="2672453"/>
            <a:ext cx="835298" cy="383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65101B49-B6CE-4138-A8F7-EF44DE3E1AAD}"/>
              </a:ext>
            </a:extLst>
          </p:cNvPr>
          <p:cNvCxnSpPr/>
          <p:nvPr/>
        </p:nvCxnSpPr>
        <p:spPr>
          <a:xfrm>
            <a:off x="2637749" y="3838844"/>
            <a:ext cx="0" cy="302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B029EECA-83E6-48A1-A27E-3F6AD6ED6BCC}"/>
              </a:ext>
            </a:extLst>
          </p:cNvPr>
          <p:cNvCxnSpPr/>
          <p:nvPr/>
        </p:nvCxnSpPr>
        <p:spPr>
          <a:xfrm>
            <a:off x="946665" y="3797077"/>
            <a:ext cx="0" cy="302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D624A26D-60C0-43E3-9234-D53D55FBD570}"/>
              </a:ext>
            </a:extLst>
          </p:cNvPr>
          <p:cNvSpPr/>
          <p:nvPr/>
        </p:nvSpPr>
        <p:spPr>
          <a:xfrm>
            <a:off x="340875" y="4062975"/>
            <a:ext cx="1205077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السلطة </a:t>
            </a: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AF4EEEC-E6D3-4721-81D9-988E02FCE755}"/>
              </a:ext>
            </a:extLst>
          </p:cNvPr>
          <p:cNvSpPr/>
          <p:nvPr/>
        </p:nvSpPr>
        <p:spPr>
          <a:xfrm>
            <a:off x="2000428" y="4062975"/>
            <a:ext cx="1205077" cy="85347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الشاهي</a:t>
            </a:r>
          </a:p>
        </p:txBody>
      </p:sp>
    </p:spTree>
    <p:extLst>
      <p:ext uri="{BB962C8B-B14F-4D97-AF65-F5344CB8AC3E}">
        <p14:creationId xmlns:p14="http://schemas.microsoft.com/office/powerpoint/2010/main" val="19355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0" grpId="0" animBg="1"/>
      <p:bldP spid="29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395387" y="1827910"/>
            <a:ext cx="1046657" cy="2873907"/>
            <a:chOff x="5477911" y="1387888"/>
            <a:chExt cx="1046657" cy="2873907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64286" y="2301514"/>
              <a:ext cx="2873907" cy="1046656"/>
              <a:chOff x="3554498" y="-588965"/>
              <a:chExt cx="4346116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564922" y="-574755"/>
                <a:ext cx="4335692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477911" y="1885950"/>
              <a:ext cx="1010636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err="1"/>
                <a:t>مالمقصد</a:t>
              </a:r>
              <a:r>
                <a:rPr lang="ar-SA" sz="2400" dirty="0"/>
                <a:t> بالمادة النقية مع ذكر مثال 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6F9F194-958E-44EF-B5E4-58043BCA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567911" y="-432579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5512078" y="2930969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6823280" y="3091177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3922552" y="1827909"/>
            <a:ext cx="1157946" cy="2873908"/>
            <a:chOff x="5431390" y="1387889"/>
            <a:chExt cx="1157946" cy="2873908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71872" y="2304315"/>
              <a:ext cx="2873908" cy="1041056"/>
              <a:chOff x="3554498" y="-595514"/>
              <a:chExt cx="4346117" cy="1424381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564923" y="-595514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431390" y="1870215"/>
              <a:ext cx="1157946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err="1"/>
                <a:t>مالمقصود</a:t>
              </a:r>
              <a:r>
                <a:rPr lang="ar-SA" sz="2400" dirty="0"/>
                <a:t> بالمخلوط وماهي انواعه 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106084" y="2939001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4271590" y="3051984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1181033" y="1827180"/>
            <a:ext cx="1147445" cy="2873907"/>
            <a:chOff x="5467526" y="1387889"/>
            <a:chExt cx="1147445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467526" y="1885950"/>
              <a:ext cx="1147445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قارني بين المخلوط المتجانس والغير متجانس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328345" y="2854776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1566336" y="3000139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53368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09877E-6 L 2.77778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9506 L 2.5E-6 -0.345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2 L -0.00434 -0.346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24CA3BC5-1BC2-4FC9-9F27-D92147868378}"/>
              </a:ext>
            </a:extLst>
          </p:cNvPr>
          <p:cNvGrpSpPr/>
          <p:nvPr/>
        </p:nvGrpSpPr>
        <p:grpSpPr>
          <a:xfrm>
            <a:off x="1302651" y="1062476"/>
            <a:ext cx="5827381" cy="345776"/>
            <a:chOff x="1479177" y="637775"/>
            <a:chExt cx="6185647" cy="25357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63E4A9F6-D70E-4EF5-8FBA-55B865F95D9D}"/>
                </a:ext>
              </a:extLst>
            </p:cNvPr>
            <p:cNvSpPr/>
            <p:nvPr/>
          </p:nvSpPr>
          <p:spPr>
            <a:xfrm>
              <a:off x="1479177" y="637775"/>
              <a:ext cx="6185647" cy="253573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9FD0FEC-90C5-444E-80EE-D1AA5333F636}"/>
                </a:ext>
              </a:extLst>
            </p:cNvPr>
            <p:cNvSpPr/>
            <p:nvPr/>
          </p:nvSpPr>
          <p:spPr>
            <a:xfrm>
              <a:off x="1582911" y="714614"/>
              <a:ext cx="5978178" cy="998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40C32879-34A5-4241-A0C8-37BDFE3A9757}"/>
              </a:ext>
            </a:extLst>
          </p:cNvPr>
          <p:cNvGrpSpPr/>
          <p:nvPr/>
        </p:nvGrpSpPr>
        <p:grpSpPr>
          <a:xfrm>
            <a:off x="4947518" y="1132174"/>
            <a:ext cx="1709995" cy="2239952"/>
            <a:chOff x="5796644" y="650346"/>
            <a:chExt cx="1256703" cy="2399766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61D517FE-C2E7-488E-B5CD-C303C79D9B3A}"/>
                </a:ext>
              </a:extLst>
            </p:cNvPr>
            <p:cNvGrpSpPr/>
            <p:nvPr/>
          </p:nvGrpSpPr>
          <p:grpSpPr>
            <a:xfrm>
              <a:off x="5796644" y="650346"/>
              <a:ext cx="1057514" cy="2399766"/>
              <a:chOff x="5858356" y="603162"/>
              <a:chExt cx="1057514" cy="2399766"/>
            </a:xfrm>
          </p:grpSpPr>
          <p:grpSp>
            <p:nvGrpSpPr>
              <p:cNvPr id="25" name="مجموعة 24">
                <a:extLst>
                  <a:ext uri="{FF2B5EF4-FFF2-40B4-BE49-F238E27FC236}">
                    <a16:creationId xmlns:a16="http://schemas.microsoft.com/office/drawing/2014/main" id="{BF5DC9F4-C432-4576-B1F7-BB7C8767261B}"/>
                  </a:ext>
                </a:extLst>
              </p:cNvPr>
              <p:cNvGrpSpPr/>
              <p:nvPr/>
            </p:nvGrpSpPr>
            <p:grpSpPr>
              <a:xfrm>
                <a:off x="6244959" y="603162"/>
                <a:ext cx="284310" cy="253573"/>
                <a:chOff x="5371139" y="1705855"/>
                <a:chExt cx="284310" cy="253573"/>
              </a:xfrm>
            </p:grpSpPr>
            <p:sp>
              <p:nvSpPr>
                <p:cNvPr id="26" name="شكل بيضاوي 25">
                  <a:extLst>
                    <a:ext uri="{FF2B5EF4-FFF2-40B4-BE49-F238E27FC236}">
                      <a16:creationId xmlns:a16="http://schemas.microsoft.com/office/drawing/2014/main" id="{2A2381F3-9A74-458F-8BBE-D259FC447A25}"/>
                    </a:ext>
                  </a:extLst>
                </p:cNvPr>
                <p:cNvSpPr/>
                <p:nvPr/>
              </p:nvSpPr>
              <p:spPr>
                <a:xfrm>
                  <a:off x="5371139" y="1705855"/>
                  <a:ext cx="284310" cy="25357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7" name="شكل بيضاوي 26">
                  <a:extLst>
                    <a:ext uri="{FF2B5EF4-FFF2-40B4-BE49-F238E27FC236}">
                      <a16:creationId xmlns:a16="http://schemas.microsoft.com/office/drawing/2014/main" id="{97D5082B-5EB2-47DA-99B7-A23F69B4AD4A}"/>
                    </a:ext>
                  </a:extLst>
                </p:cNvPr>
                <p:cNvSpPr/>
                <p:nvPr/>
              </p:nvSpPr>
              <p:spPr>
                <a:xfrm>
                  <a:off x="5436453" y="1755800"/>
                  <a:ext cx="153681" cy="153681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cxnSp>
            <p:nvCxnSpPr>
              <p:cNvPr id="28" name="رابط مستقيم 27">
                <a:extLst>
                  <a:ext uri="{FF2B5EF4-FFF2-40B4-BE49-F238E27FC236}">
                    <a16:creationId xmlns:a16="http://schemas.microsoft.com/office/drawing/2014/main" id="{155414DC-34C2-429E-B068-E9262ACA7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7113" y="856735"/>
                <a:ext cx="0" cy="801361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شكل بيضاوي 28">
                <a:extLst>
                  <a:ext uri="{FF2B5EF4-FFF2-40B4-BE49-F238E27FC236}">
                    <a16:creationId xmlns:a16="http://schemas.microsoft.com/office/drawing/2014/main" id="{B6F07D95-43CB-4F6F-A97A-86871632C118}"/>
                  </a:ext>
                </a:extLst>
              </p:cNvPr>
              <p:cNvSpPr/>
              <p:nvPr/>
            </p:nvSpPr>
            <p:spPr>
              <a:xfrm>
                <a:off x="5858356" y="1665906"/>
                <a:ext cx="1057514" cy="133702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F244B44D-58CD-4E2A-8405-879E486E81CD}"/>
                </a:ext>
              </a:extLst>
            </p:cNvPr>
            <p:cNvSpPr txBox="1"/>
            <p:nvPr/>
          </p:nvSpPr>
          <p:spPr>
            <a:xfrm>
              <a:off x="5995833" y="2027067"/>
              <a:ext cx="1057514" cy="758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/>
                <a:t>المحاليل والذائبية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A7A6F050-6778-42DE-89C5-8C7C22CDF2A8}"/>
              </a:ext>
            </a:extLst>
          </p:cNvPr>
          <p:cNvGrpSpPr/>
          <p:nvPr/>
        </p:nvGrpSpPr>
        <p:grpSpPr>
          <a:xfrm>
            <a:off x="2254939" y="1084140"/>
            <a:ext cx="1582478" cy="2329944"/>
            <a:chOff x="3660958" y="650346"/>
            <a:chExt cx="1261562" cy="242264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42E2C633-AFA1-4189-A7DC-E116A6956C27}"/>
                </a:ext>
              </a:extLst>
            </p:cNvPr>
            <p:cNvGrpSpPr/>
            <p:nvPr/>
          </p:nvGrpSpPr>
          <p:grpSpPr>
            <a:xfrm>
              <a:off x="3751194" y="650346"/>
              <a:ext cx="1057514" cy="2422649"/>
              <a:chOff x="3758668" y="603162"/>
              <a:chExt cx="1057514" cy="2422649"/>
            </a:xfrm>
          </p:grpSpPr>
          <p:grpSp>
            <p:nvGrpSpPr>
              <p:cNvPr id="10" name="مجموعة 9">
                <a:extLst>
                  <a:ext uri="{FF2B5EF4-FFF2-40B4-BE49-F238E27FC236}">
                    <a16:creationId xmlns:a16="http://schemas.microsoft.com/office/drawing/2014/main" id="{D747338D-8DAF-4C7D-88CF-3E8A24D65D34}"/>
                  </a:ext>
                </a:extLst>
              </p:cNvPr>
              <p:cNvGrpSpPr/>
              <p:nvPr/>
            </p:nvGrpSpPr>
            <p:grpSpPr>
              <a:xfrm>
                <a:off x="4157058" y="603162"/>
                <a:ext cx="284310" cy="253573"/>
                <a:chOff x="5371139" y="1705855"/>
                <a:chExt cx="284310" cy="253573"/>
              </a:xfrm>
            </p:grpSpPr>
            <p:sp>
              <p:nvSpPr>
                <p:cNvPr id="11" name="شكل بيضاوي 10">
                  <a:extLst>
                    <a:ext uri="{FF2B5EF4-FFF2-40B4-BE49-F238E27FC236}">
                      <a16:creationId xmlns:a16="http://schemas.microsoft.com/office/drawing/2014/main" id="{FE823AAE-3C78-496C-90C9-5129A3F62CCF}"/>
                    </a:ext>
                  </a:extLst>
                </p:cNvPr>
                <p:cNvSpPr/>
                <p:nvPr/>
              </p:nvSpPr>
              <p:spPr>
                <a:xfrm>
                  <a:off x="5371139" y="1705855"/>
                  <a:ext cx="284310" cy="25357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12" name="شكل بيضاوي 11">
                  <a:extLst>
                    <a:ext uri="{FF2B5EF4-FFF2-40B4-BE49-F238E27FC236}">
                      <a16:creationId xmlns:a16="http://schemas.microsoft.com/office/drawing/2014/main" id="{5475D251-01AA-463F-A05C-3710B1FF1706}"/>
                    </a:ext>
                  </a:extLst>
                </p:cNvPr>
                <p:cNvSpPr/>
                <p:nvPr/>
              </p:nvSpPr>
              <p:spPr>
                <a:xfrm>
                  <a:off x="5436453" y="1755800"/>
                  <a:ext cx="153681" cy="153681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cxnSp>
            <p:nvCxnSpPr>
              <p:cNvPr id="20" name="رابط مستقيم 19">
                <a:extLst>
                  <a:ext uri="{FF2B5EF4-FFF2-40B4-BE49-F238E27FC236}">
                    <a16:creationId xmlns:a16="http://schemas.microsoft.com/office/drawing/2014/main" id="{89F94D06-45B8-4334-8709-0622F5D1360F}"/>
                  </a:ext>
                </a:extLst>
              </p:cNvPr>
              <p:cNvCxnSpPr/>
              <p:nvPr/>
            </p:nvCxnSpPr>
            <p:spPr>
              <a:xfrm>
                <a:off x="4299213" y="856735"/>
                <a:ext cx="0" cy="1264058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شكل بيضاوي 23">
                <a:extLst>
                  <a:ext uri="{FF2B5EF4-FFF2-40B4-BE49-F238E27FC236}">
                    <a16:creationId xmlns:a16="http://schemas.microsoft.com/office/drawing/2014/main" id="{7D8E02A1-E7FA-44BE-A456-A3F20A81FC4C}"/>
                  </a:ext>
                </a:extLst>
              </p:cNvPr>
              <p:cNvSpPr/>
              <p:nvPr/>
            </p:nvSpPr>
            <p:spPr>
              <a:xfrm>
                <a:off x="3758668" y="1688789"/>
                <a:ext cx="1057514" cy="1337022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A4311F62-BA98-4F89-96CB-3940A961BB04}"/>
                </a:ext>
              </a:extLst>
            </p:cNvPr>
            <p:cNvSpPr txBox="1"/>
            <p:nvPr/>
          </p:nvSpPr>
          <p:spPr>
            <a:xfrm>
              <a:off x="3660958" y="2100462"/>
              <a:ext cx="1261562" cy="6080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المحاليل الحمضية والمحاليل القاعدية</a:t>
              </a:r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127E6EE-9FD0-4C10-93C1-7AF62E412FB9}"/>
              </a:ext>
            </a:extLst>
          </p:cNvPr>
          <p:cNvSpPr txBox="1"/>
          <p:nvPr/>
        </p:nvSpPr>
        <p:spPr>
          <a:xfrm>
            <a:off x="1415617" y="212648"/>
            <a:ext cx="56319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/>
              <a:t>الفصل الثاني : المخاليط والمحاليل</a:t>
            </a: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7D7221F5-482E-4119-899F-F445C33E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6" name="رسم 5">
            <a:extLst>
              <a:ext uri="{FF2B5EF4-FFF2-40B4-BE49-F238E27FC236}">
                <a16:creationId xmlns:a16="http://schemas.microsoft.com/office/drawing/2014/main" id="{2B3C1210-A8CF-49DF-A686-8D2983460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239" t="19342" r="3651" b="66740"/>
          <a:stretch/>
        </p:blipFill>
        <p:spPr>
          <a:xfrm>
            <a:off x="7308349" y="1472394"/>
            <a:ext cx="1786069" cy="1456868"/>
          </a:xfrm>
          <a:prstGeom prst="rect">
            <a:avLst/>
          </a:prstGeom>
        </p:spPr>
      </p:pic>
      <p:pic>
        <p:nvPicPr>
          <p:cNvPr id="9" name="رسم 8">
            <a:extLst>
              <a:ext uri="{FF2B5EF4-FFF2-40B4-BE49-F238E27FC236}">
                <a16:creationId xmlns:a16="http://schemas.microsoft.com/office/drawing/2014/main" id="{212F2599-C562-41F9-87A6-CEC34D07D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010" t="38104" b="47353"/>
          <a:stretch/>
        </p:blipFill>
        <p:spPr>
          <a:xfrm>
            <a:off x="4710989" y="3379416"/>
            <a:ext cx="2121133" cy="1558726"/>
          </a:xfrm>
          <a:prstGeom prst="rect">
            <a:avLst/>
          </a:prstGeom>
        </p:spPr>
      </p:pic>
      <p:pic>
        <p:nvPicPr>
          <p:cNvPr id="16" name="رسم 15">
            <a:extLst>
              <a:ext uri="{FF2B5EF4-FFF2-40B4-BE49-F238E27FC236}">
                <a16:creationId xmlns:a16="http://schemas.microsoft.com/office/drawing/2014/main" id="{A2C9B8CB-F418-4BC2-B7E5-05B654730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736" t="59511" r="2622" b="26805"/>
          <a:stretch/>
        </p:blipFill>
        <p:spPr>
          <a:xfrm>
            <a:off x="2020745" y="3414083"/>
            <a:ext cx="2021292" cy="16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6153256" y="3899908"/>
            <a:ext cx="2158300" cy="1006546"/>
            <a:chOff x="6075571" y="296170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EA8E51-3C57-4440-8B16-8A20CE7B62D3}"/>
              </a:ext>
            </a:extLst>
          </p:cNvPr>
          <p:cNvSpPr txBox="1"/>
          <p:nvPr/>
        </p:nvSpPr>
        <p:spPr>
          <a:xfrm>
            <a:off x="2556187" y="1781918"/>
            <a:ext cx="36579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3D9735-91D3-462A-A80D-D839B9251326}"/>
              </a:ext>
            </a:extLst>
          </p:cNvPr>
          <p:cNvSpPr txBox="1"/>
          <p:nvPr/>
        </p:nvSpPr>
        <p:spPr>
          <a:xfrm>
            <a:off x="3920846" y="4026388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4560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2C1F5FAB-5A58-425F-A8B0-BD8549BEE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8184" y="875184"/>
            <a:ext cx="5559389" cy="3124536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4B7222A-86E4-422D-B9BB-C35A29D2B286}"/>
              </a:ext>
            </a:extLst>
          </p:cNvPr>
          <p:cNvGrpSpPr/>
          <p:nvPr/>
        </p:nvGrpSpPr>
        <p:grpSpPr>
          <a:xfrm>
            <a:off x="3609403" y="610376"/>
            <a:ext cx="5686483" cy="2773239"/>
            <a:chOff x="1197537" y="2271697"/>
            <a:chExt cx="6003271" cy="2775847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8FEC80FA-391E-49F4-B2CC-8EA3B61F7891}"/>
                </a:ext>
              </a:extLst>
            </p:cNvPr>
            <p:cNvSpPr/>
            <p:nvPr/>
          </p:nvSpPr>
          <p:spPr>
            <a:xfrm flipV="1">
              <a:off x="4063458" y="2271697"/>
              <a:ext cx="2758439" cy="2758439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672FC638-4FA6-4A44-81CF-066025409B9B}"/>
                </a:ext>
              </a:extLst>
            </p:cNvPr>
            <p:cNvSpPr/>
            <p:nvPr/>
          </p:nvSpPr>
          <p:spPr>
            <a:xfrm flipV="1">
              <a:off x="2370373" y="2289105"/>
              <a:ext cx="2758439" cy="2758439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A4AE602-49C0-450A-9E7D-17B469939689}"/>
                </a:ext>
              </a:extLst>
            </p:cNvPr>
            <p:cNvSpPr txBox="1"/>
            <p:nvPr/>
          </p:nvSpPr>
          <p:spPr>
            <a:xfrm>
              <a:off x="6301648" y="2435987"/>
              <a:ext cx="89916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600" b="1" dirty="0">
                  <a:solidFill>
                    <a:schemeClr val="accent4">
                      <a:lumMod val="75000"/>
                    </a:schemeClr>
                  </a:solidFill>
                </a:rPr>
                <a:t>متجانسة</a:t>
              </a:r>
              <a:r>
                <a:rPr lang="ar-SA" sz="1600" dirty="0"/>
                <a:t> </a:t>
              </a: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107C7209-405B-42D4-BED8-66DCE896D621}"/>
                </a:ext>
              </a:extLst>
            </p:cNvPr>
            <p:cNvSpPr txBox="1"/>
            <p:nvPr/>
          </p:nvSpPr>
          <p:spPr>
            <a:xfrm>
              <a:off x="1197537" y="2423269"/>
              <a:ext cx="177880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1600" b="1" dirty="0">
                  <a:solidFill>
                    <a:schemeClr val="accent4">
                      <a:lumMod val="75000"/>
                    </a:schemeClr>
                  </a:solidFill>
                </a:rPr>
                <a:t>غير متجانسة </a:t>
              </a:r>
              <a:endParaRPr lang="ar-SA" sz="1600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A217D4D9-932D-41F2-865A-CD720D695A76}"/>
                </a:ext>
              </a:extLst>
            </p:cNvPr>
            <p:cNvSpPr txBox="1"/>
            <p:nvPr/>
          </p:nvSpPr>
          <p:spPr>
            <a:xfrm>
              <a:off x="5206989" y="2774541"/>
              <a:ext cx="12830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المواد فيها موزعة بانتظام </a:t>
              </a: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2CD7E5A3-9DBE-40A7-8904-F289DEAB7464}"/>
                </a:ext>
              </a:extLst>
            </p:cNvPr>
            <p:cNvSpPr txBox="1"/>
            <p:nvPr/>
          </p:nvSpPr>
          <p:spPr>
            <a:xfrm>
              <a:off x="3061629" y="2321316"/>
              <a:ext cx="1097872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المواد فيه ليست موزعة بانتظام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A8B8AC18-266C-4FD5-B26A-FB1B8BE74AC3}"/>
                </a:ext>
              </a:extLst>
            </p:cNvPr>
            <p:cNvSpPr txBox="1"/>
            <p:nvPr/>
          </p:nvSpPr>
          <p:spPr>
            <a:xfrm>
              <a:off x="4045007" y="3089026"/>
              <a:ext cx="95391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يتكون من مادتين او اكثر غير مترابطة معا </a:t>
              </a: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F66991C8-7D1F-4954-8BF8-0D01169D447C}"/>
                </a:ext>
              </a:extLst>
            </p:cNvPr>
            <p:cNvSpPr txBox="1"/>
            <p:nvPr/>
          </p:nvSpPr>
          <p:spPr>
            <a:xfrm>
              <a:off x="2981353" y="4010316"/>
              <a:ext cx="1190694" cy="8317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يمكن فصل مكوناته بسهولة </a:t>
              </a:r>
              <a:endParaRPr lang="ar-SA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C4559E26-DB4F-4867-AAF4-ED74AF320F9C}"/>
                </a:ext>
              </a:extLst>
            </p:cNvPr>
            <p:cNvSpPr txBox="1"/>
            <p:nvPr/>
          </p:nvSpPr>
          <p:spPr>
            <a:xfrm>
              <a:off x="5188249" y="3321418"/>
              <a:ext cx="1283021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لا يسهل التميز بين مكوناتها 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11103AE1-24C0-4068-845D-541CA7466735}"/>
                </a:ext>
              </a:extLst>
            </p:cNvPr>
            <p:cNvSpPr txBox="1"/>
            <p:nvPr/>
          </p:nvSpPr>
          <p:spPr>
            <a:xfrm>
              <a:off x="4839943" y="4197364"/>
              <a:ext cx="1283021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50000"/>
                    </a:schemeClr>
                  </a:solidFill>
                </a:rPr>
                <a:t>يصعب فصل مكوناته </a:t>
              </a:r>
              <a:endParaRPr lang="ar-SA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9646C656-9067-4E33-B0D6-9A035A4C0325}"/>
                </a:ext>
              </a:extLst>
            </p:cNvPr>
            <p:cNvSpPr txBox="1"/>
            <p:nvPr/>
          </p:nvSpPr>
          <p:spPr>
            <a:xfrm>
              <a:off x="2770761" y="3391139"/>
              <a:ext cx="1221583" cy="5853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bg2">
                      <a:lumMod val="50000"/>
                    </a:schemeClr>
                  </a:solidFill>
                </a:rPr>
                <a:t>ليسهل التميز بين مكوناتها </a:t>
              </a:r>
              <a:endParaRPr lang="ar-SA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Google Shape;1155;p42"/>
          <p:cNvGrpSpPr/>
          <p:nvPr/>
        </p:nvGrpSpPr>
        <p:grpSpPr>
          <a:xfrm>
            <a:off x="852648" y="4370345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-6993" y="2993082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1941805" y="3942678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رسم 2">
            <a:extLst>
              <a:ext uri="{FF2B5EF4-FFF2-40B4-BE49-F238E27FC236}">
                <a16:creationId xmlns:a16="http://schemas.microsoft.com/office/drawing/2014/main" id="{BDB92010-977C-4368-95FA-CF856E02E0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682" r="26951" b="32351"/>
          <a:stretch/>
        </p:blipFill>
        <p:spPr>
          <a:xfrm>
            <a:off x="4951596" y="241951"/>
            <a:ext cx="4104317" cy="4368090"/>
          </a:xfrm>
          <a:prstGeom prst="rect">
            <a:avLst/>
          </a:prstGeom>
        </p:spPr>
      </p:pic>
      <p:pic>
        <p:nvPicPr>
          <p:cNvPr id="5" name="رسم 4">
            <a:extLst>
              <a:ext uri="{FF2B5EF4-FFF2-40B4-BE49-F238E27FC236}">
                <a16:creationId xmlns:a16="http://schemas.microsoft.com/office/drawing/2014/main" id="{23D7705B-C975-4471-922A-158C3DA4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810" t="68882" r="28226" b="7237"/>
          <a:stretch/>
        </p:blipFill>
        <p:spPr>
          <a:xfrm>
            <a:off x="607721" y="177296"/>
            <a:ext cx="3914181" cy="22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4" name="رسم 3">
            <a:extLst>
              <a:ext uri="{FF2B5EF4-FFF2-40B4-BE49-F238E27FC236}">
                <a16:creationId xmlns:a16="http://schemas.microsoft.com/office/drawing/2014/main" id="{18B57E3C-F29A-498E-B4F0-EE6F917CB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8324" t="15408" r="9260" b="13971"/>
          <a:stretch/>
        </p:blipFill>
        <p:spPr>
          <a:xfrm>
            <a:off x="6985540" y="30351"/>
            <a:ext cx="2158460" cy="5082797"/>
          </a:xfrm>
          <a:prstGeom prst="rect">
            <a:avLst/>
          </a:prstGeom>
        </p:spPr>
      </p:pic>
      <p:pic>
        <p:nvPicPr>
          <p:cNvPr id="6" name="video5902037903751514720">
            <a:hlinkClick r:id="" action="ppaction://media"/>
            <a:extLst>
              <a:ext uri="{FF2B5EF4-FFF2-40B4-BE49-F238E27FC236}">
                <a16:creationId xmlns:a16="http://schemas.microsoft.com/office/drawing/2014/main" id="{526A6AE4-9C23-4AF4-8C17-D7D65B041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492" y="72301"/>
            <a:ext cx="4781476" cy="261627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3846D69-3787-4160-98AB-8C40358E03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74" t="33965" r="33000" b="36698"/>
          <a:stretch/>
        </p:blipFill>
        <p:spPr>
          <a:xfrm>
            <a:off x="12190" y="2747660"/>
            <a:ext cx="3376166" cy="98738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7A71B98-043E-408B-BEBB-681AB870AD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00" t="36028" r="12917" b="38074"/>
          <a:stretch/>
        </p:blipFill>
        <p:spPr>
          <a:xfrm>
            <a:off x="3388356" y="2754000"/>
            <a:ext cx="1015785" cy="98104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7042B4C-4029-436A-900A-68C1059B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33" t="68040" r="33168" b="3259"/>
          <a:stretch/>
        </p:blipFill>
        <p:spPr>
          <a:xfrm>
            <a:off x="12190" y="3808160"/>
            <a:ext cx="3376166" cy="94791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2E5C623-7659-4147-A65E-28EBF41859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417" t="66963" r="13167" b="7533"/>
          <a:stretch/>
        </p:blipFill>
        <p:spPr>
          <a:xfrm>
            <a:off x="3388356" y="3808161"/>
            <a:ext cx="952558" cy="947917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FAD8DC-1925-4522-A94A-850D8F1F3F7B}"/>
              </a:ext>
            </a:extLst>
          </p:cNvPr>
          <p:cNvSpPr txBox="1"/>
          <p:nvPr/>
        </p:nvSpPr>
        <p:spPr>
          <a:xfrm>
            <a:off x="4655387" y="3193794"/>
            <a:ext cx="201567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اقترحي طريقة أخرى يمكن ان تزيد من سرعة الذوبان ؟</a:t>
            </a:r>
          </a:p>
        </p:txBody>
      </p:sp>
    </p:spTree>
    <p:extLst>
      <p:ext uri="{BB962C8B-B14F-4D97-AF65-F5344CB8AC3E}">
        <p14:creationId xmlns:p14="http://schemas.microsoft.com/office/powerpoint/2010/main" val="21328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3" name="رسم 2">
            <a:extLst>
              <a:ext uri="{FF2B5EF4-FFF2-40B4-BE49-F238E27FC236}">
                <a16:creationId xmlns:a16="http://schemas.microsoft.com/office/drawing/2014/main" id="{430508BE-A47E-4614-8595-6C6F73904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203" t="50000" r="11236" b="9333"/>
          <a:stretch/>
        </p:blipFill>
        <p:spPr>
          <a:xfrm>
            <a:off x="1401436" y="126795"/>
            <a:ext cx="6341128" cy="47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2;p13">
            <a:extLst>
              <a:ext uri="{FF2B5EF4-FFF2-40B4-BE49-F238E27FC236}">
                <a16:creationId xmlns:a16="http://schemas.microsoft.com/office/drawing/2014/main" id="{5F82B8D0-9610-4A03-B851-AEA02E0BC89C}"/>
              </a:ext>
            </a:extLst>
          </p:cNvPr>
          <p:cNvSpPr/>
          <p:nvPr/>
        </p:nvSpPr>
        <p:spPr>
          <a:xfrm>
            <a:off x="6837328" y="2727443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79436" y="1419972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74680" y="-4033463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354987" y="1570781"/>
            <a:ext cx="5303197" cy="908879"/>
            <a:chOff x="1196340" y="2279653"/>
            <a:chExt cx="5303197" cy="908879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2"/>
              <a:ext cx="4916618" cy="454440"/>
              <a:chOff x="2782731" y="5386388"/>
              <a:chExt cx="6664643" cy="64953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تميز بين المادة النقية والمخلوط </a:t>
              </a:r>
            </a:p>
          </p:txBody>
        </p:sp>
      </p:grpSp>
      <p:grpSp>
        <p:nvGrpSpPr>
          <p:cNvPr id="78" name="Google Shape;93;p13">
            <a:extLst>
              <a:ext uri="{FF2B5EF4-FFF2-40B4-BE49-F238E27FC236}">
                <a16:creationId xmlns:a16="http://schemas.microsoft.com/office/drawing/2014/main" id="{1EE0C019-D9F4-4102-BC6B-FDFF8B93144A}"/>
              </a:ext>
            </a:extLst>
          </p:cNvPr>
          <p:cNvGrpSpPr/>
          <p:nvPr/>
        </p:nvGrpSpPr>
        <p:grpSpPr>
          <a:xfrm>
            <a:off x="6834167" y="-2783183"/>
            <a:ext cx="773585" cy="6444271"/>
            <a:chOff x="822635" y="-372083"/>
            <a:chExt cx="773585" cy="6444271"/>
          </a:xfrm>
        </p:grpSpPr>
        <p:sp>
          <p:nvSpPr>
            <p:cNvPr id="79" name="Google Shape;94;p13">
              <a:extLst>
                <a:ext uri="{FF2B5EF4-FFF2-40B4-BE49-F238E27FC236}">
                  <a16:creationId xmlns:a16="http://schemas.microsoft.com/office/drawing/2014/main" id="{AB006199-7B79-48B2-9C46-8AC24CA22D59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95;p13">
              <a:extLst>
                <a:ext uri="{FF2B5EF4-FFF2-40B4-BE49-F238E27FC236}">
                  <a16:creationId xmlns:a16="http://schemas.microsoft.com/office/drawing/2014/main" id="{D5DD94DC-5A1C-47DD-AAC5-6DD8D7A6AD45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B97215C1-8961-43D0-8F12-013B0FED918D}"/>
              </a:ext>
            </a:extLst>
          </p:cNvPr>
          <p:cNvGrpSpPr/>
          <p:nvPr/>
        </p:nvGrpSpPr>
        <p:grpSpPr>
          <a:xfrm>
            <a:off x="1545908" y="545392"/>
            <a:ext cx="9782481" cy="3073751"/>
            <a:chOff x="1034211" y="-339657"/>
            <a:chExt cx="9782481" cy="3073751"/>
          </a:xfrm>
        </p:grpSpPr>
        <p:grpSp>
          <p:nvGrpSpPr>
            <p:cNvPr id="83" name="Google Shape;96;p13">
              <a:extLst>
                <a:ext uri="{FF2B5EF4-FFF2-40B4-BE49-F238E27FC236}">
                  <a16:creationId xmlns:a16="http://schemas.microsoft.com/office/drawing/2014/main" id="{83D6EABB-CD8F-475D-B0CE-E203DEFCF912}"/>
                </a:ext>
              </a:extLst>
            </p:cNvPr>
            <p:cNvGrpSpPr/>
            <p:nvPr/>
          </p:nvGrpSpPr>
          <p:grpSpPr>
            <a:xfrm>
              <a:off x="1034211" y="-339657"/>
              <a:ext cx="9782481" cy="3073751"/>
              <a:chOff x="2298902" y="993045"/>
              <a:chExt cx="13260486" cy="4393343"/>
            </a:xfrm>
          </p:grpSpPr>
          <p:sp>
            <p:nvSpPr>
              <p:cNvPr id="85" name="Google Shape;98;p13">
                <a:extLst>
                  <a:ext uri="{FF2B5EF4-FFF2-40B4-BE49-F238E27FC236}">
                    <a16:creationId xmlns:a16="http://schemas.microsoft.com/office/drawing/2014/main" id="{339F862E-4A2A-4C61-9921-FCDFC6072A93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6" name="Google Shape;99;p13">
                <a:extLst>
                  <a:ext uri="{FF2B5EF4-FFF2-40B4-BE49-F238E27FC236}">
                    <a16:creationId xmlns:a16="http://schemas.microsoft.com/office/drawing/2014/main" id="{C4A4D065-27B7-4C4E-9AF9-38751A7C8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8902" y="5386388"/>
                <a:ext cx="693082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2C948B3C-F1E5-495A-8989-CBFEF91EABBE}"/>
                </a:ext>
              </a:extLst>
            </p:cNvPr>
            <p:cNvSpPr txBox="1"/>
            <p:nvPr/>
          </p:nvSpPr>
          <p:spPr>
            <a:xfrm>
              <a:off x="1034211" y="2201627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تصف نوعين مختلفة من المخاليط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3314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292439" y="1718314"/>
            <a:ext cx="6605134" cy="1526748"/>
            <a:chOff x="23716" y="2123740"/>
            <a:chExt cx="6605134" cy="1526748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23716" y="2123740"/>
              <a:ext cx="660513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الهواء الذي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نتنفسه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والماء الذي نشربه وحتى بعض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مونات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اجسامنا محاليل 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المادة النقية – المخلوط المتجانس – المخلوط غير المتجانس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2164547" y="4311047"/>
            <a:ext cx="5303197" cy="937562"/>
            <a:chOff x="1390226" y="2250973"/>
            <a:chExt cx="5303197" cy="937562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391139" y="2695821"/>
              <a:ext cx="5031787" cy="492714"/>
              <a:chOff x="2782731" y="5331683"/>
              <a:chExt cx="6820759" cy="704241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374137" y="5331683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390226" y="225097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البروتون : جسيم موجب الشحنة يوجد داخل النواة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247945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6141719" y="-199610"/>
            <a:ext cx="1677909" cy="1037810"/>
            <a:chOff x="6068320" y="312420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479938" y="584861"/>
              <a:ext cx="15359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0617097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2787C322-0C17-4CC8-855E-BC6D036A1F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5240"/>
            <a:ext cx="9144000" cy="5143500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A6E86FE-41F9-4A2C-A9D8-4BC2A7559D75}"/>
              </a:ext>
            </a:extLst>
          </p:cNvPr>
          <p:cNvGrpSpPr/>
          <p:nvPr/>
        </p:nvGrpSpPr>
        <p:grpSpPr>
          <a:xfrm>
            <a:off x="7891322" y="-105543"/>
            <a:ext cx="1422641" cy="849675"/>
            <a:chOff x="6115632" y="340691"/>
            <a:chExt cx="2551918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1E63542-3135-4C80-A22F-6A818BB24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32" y="34069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D319863A-CC21-47A2-8B7D-1B4F83702836}"/>
                </a:ext>
              </a:extLst>
            </p:cNvPr>
            <p:cNvSpPr txBox="1"/>
            <p:nvPr/>
          </p:nvSpPr>
          <p:spPr>
            <a:xfrm>
              <a:off x="6274849" y="579889"/>
              <a:ext cx="2392701" cy="48489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solidFill>
                    <a:schemeClr val="bg2">
                      <a:lumMod val="75000"/>
                    </a:schemeClr>
                  </a:solidFill>
                </a:rPr>
                <a:t>   التهيئة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6141719" y="-199610"/>
            <a:ext cx="1677909" cy="1037810"/>
            <a:chOff x="6068320" y="312420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479938" y="584861"/>
              <a:ext cx="15359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496D6C89-9F38-422B-A3D3-8E067CBB4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" y="947"/>
            <a:ext cx="9142316" cy="51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507</Words>
  <Application>Microsoft Office PowerPoint</Application>
  <PresentationFormat>عرض على الشاشة (16:9)</PresentationFormat>
  <Paragraphs>130</Paragraphs>
  <Slides>21</Slides>
  <Notes>15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Fredoka One</vt:lpstr>
      <vt:lpstr>Barlow SemiBold</vt:lpstr>
      <vt:lpstr>Calibri</vt:lpstr>
      <vt:lpstr>Arial</vt:lpstr>
      <vt:lpstr>Barlow Medium</vt:lpstr>
      <vt:lpstr>Roboto Condensed Light</vt:lpstr>
      <vt:lpstr>Science Subject for High School - 9th Grade: Cell Biology</vt:lpstr>
      <vt:lpstr>1_Science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18</cp:revision>
  <dcterms:modified xsi:type="dcterms:W3CDTF">2021-09-11T21:14:16Z</dcterms:modified>
</cp:coreProperties>
</file>